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75" r:id="rId4"/>
    <p:sldId id="263" r:id="rId5"/>
    <p:sldId id="264" r:id="rId6"/>
    <p:sldId id="265" r:id="rId7"/>
    <p:sldId id="281" r:id="rId8"/>
    <p:sldId id="262" r:id="rId9"/>
    <p:sldId id="276" r:id="rId10"/>
    <p:sldId id="282" r:id="rId11"/>
    <p:sldId id="277" r:id="rId12"/>
    <p:sldId id="266" r:id="rId13"/>
    <p:sldId id="267" r:id="rId14"/>
    <p:sldId id="278" r:id="rId15"/>
    <p:sldId id="279" r:id="rId16"/>
    <p:sldId id="280" r:id="rId17"/>
    <p:sldId id="268" r:id="rId18"/>
    <p:sldId id="284" r:id="rId19"/>
    <p:sldId id="285" r:id="rId20"/>
    <p:sldId id="271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ilibili.com/video/av8377890/?p=9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_Challenges" TargetMode="External"/><Relationship Id="rId2" Type="http://schemas.openxmlformats.org/officeDocument/2006/relationships/hyperlink" Target="https://www.zhihu.com/question/22037969/answer/2014152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libili.com/video/av34108713/?p=27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.qq.com/x/page/r0382zb80cb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164849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tf-wiki.github.io/ctf-wiki/crypto/streamcipher/prng/csprng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16e1cbc0b7a9" TargetMode="External"/><Relationship Id="rId2" Type="http://schemas.openxmlformats.org/officeDocument/2006/relationships/hyperlink" Target="https://ctf-wiki.github.io/ctf-wiki/crypto/blockcipher/mode/padding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63095c59361" TargetMode="External"/><Relationship Id="rId2" Type="http://schemas.openxmlformats.org/officeDocument/2006/relationships/hyperlink" Target="https://blog.csdn.net/android_jiangjun/article/details/7934378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C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zhuanlan.zhihu.com/p/19990906" TargetMode="External"/><Relationship Id="rId4" Type="http://schemas.openxmlformats.org/officeDocument/2006/relationships/hyperlink" Target="https://baike.baidu.com/item/T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Feiste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log.csdn.net/Apollon_krj/article/details/75014218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7570955/article/details/52442092" TargetMode="External"/><Relationship Id="rId2" Type="http://schemas.openxmlformats.org/officeDocument/2006/relationships/hyperlink" Target="https://baike.baidu.com/item/D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对称加密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918" y="1538519"/>
            <a:ext cx="12061372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现代密码学分成两类：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对称密码：只有一个密钥，此密钥必须保密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公钥密码：两个密钥，私钥保密，公钥公开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对称密码分成两类：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流密码（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Stream Cipher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分组密码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Block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Cipher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943" y="1764791"/>
            <a:ext cx="1032166" cy="3569212"/>
          </a:xfrm>
        </p:spPr>
        <p:txBody>
          <a:bodyPr vert="eaVert"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详解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1" y="0"/>
            <a:ext cx="8584693" cy="68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不足（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p.67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8"/>
            <a:ext cx="437982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的设计可能隐含有陷阱，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盒的设计原理至今未公布（密码学界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著名的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谜团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p.68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位的密钥容量太小，不能提供足够的安全性。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破译（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DES Challenges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2503"/>
          <a:stretch/>
        </p:blipFill>
        <p:spPr>
          <a:xfrm>
            <a:off x="4624754" y="1538518"/>
            <a:ext cx="7567246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3DES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58" y="1538519"/>
            <a:ext cx="11901715" cy="490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：通过连续调用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，来增加算法的安全性。它以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为基本模块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，比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起最初的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3DES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更为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安全，但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其运行速度比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要低得多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有四种模式（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p.69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DES-EEE3</a:t>
            </a: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DES-EDD3</a:t>
            </a: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DES-EEE2</a:t>
            </a: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DES-EDE2</a:t>
            </a:r>
          </a:p>
        </p:txBody>
      </p:sp>
    </p:spTree>
    <p:extLst>
      <p:ext uri="{BB962C8B-B14F-4D97-AF65-F5344CB8AC3E}">
        <p14:creationId xmlns:p14="http://schemas.microsoft.com/office/powerpoint/2010/main" val="17216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4.2.3 AES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AES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Advanced Encryption Standard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）：源于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Rijndael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算法，是一种用来取代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的加密算法，目前被广泛的使用。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的分组长度固定为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比特，密钥长度可以根据需要选择为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128/192/256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0" y="3636731"/>
            <a:ext cx="10591950" cy="26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Rijndael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算法的设计者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1493524"/>
            <a:ext cx="9779250" cy="52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简介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1" y="1383260"/>
            <a:ext cx="10138476" cy="54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p.76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Feistel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可变的密钥长度为各种应用提供了可选的安全强度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结构简单、速度快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有较好的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数学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理论基础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盒的设计可以放心使用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完全取代了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3DES</a:t>
            </a: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催生了高强度的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函数（如：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SHA256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SHA512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等）的标准化工作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3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随机数和伪随机数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58" y="1538519"/>
            <a:ext cx="11901715" cy="507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随机数在信息安全领域具有重要的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作用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p.77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）。但真正的随机数在分发时存在应用上的困难，因此计算机上使用的是伪随机数。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伪随机数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生成器（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PseudoRandom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Number Generator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PRNG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），又称为确定性随机位生成器（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Deterministic Random Bit Generator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DRBG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），是用来生成接近于绝对随机数序列的数字序列的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。一般来说，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PRNG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会依赖于一个初始值，也称为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，来生成对应的伪随机数序列。只要种子确定了，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PRNG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所生成的随机数就是完全确定的，因此其生成的随机数序列并不是真正随机的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伪随机数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08" y="1538518"/>
            <a:ext cx="6270169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信息安全对随机数存在如下需求：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：随机数应该不存在统计学偏差，是完全杂乱的数列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预测性：不能从过去的序列推测出下一个出现的数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重现性：除非数列保存下来，否则不能重现相同的数列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04" y="2437005"/>
            <a:ext cx="5631495" cy="30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伪随机数生成器的分类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635"/>
            <a:ext cx="10121968" cy="50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20935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流密码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也称为序列（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Sequence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密码，其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思想来源于一次一密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，具体为：将明文逐字符或逐位与由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密钥产生的等长密钥流进行运算，产生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密文。其特点为（</a:t>
            </a:r>
            <a:r>
              <a:rPr lang="en-US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p.56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解密简单，一般为逐比特异或运算，速度快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能够较好的隐藏明文的统计信息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实际应用中，密钥主要依赖硬件实现，但对硬件要求不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出于实用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原因，密钥位流以算法的方式实现，从而双发都可以产生具有密码学意义的位流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0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分组密码的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填充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758" y="1538519"/>
            <a:ext cx="11901715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加密会将明文消息划分为固定大小的块，每块明文分别在密钥控制下加密为密文。当然并不是每个消息都是相应块大小的整数倍，所以我们可能需要进行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填充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分组密码的填充规则：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资料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1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资料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2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4.4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分组密码的工作模式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58" y="1649359"/>
            <a:ext cx="11901715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分组加密算法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的工作模式（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p.79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资料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资料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种工作模式：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电子密码本（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ECB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密码分组链接（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CBC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密码反馈（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CFB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输出反馈（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OFB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计数器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CTR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9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流密码结构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" y="1500766"/>
            <a:ext cx="11424157" cy="50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4.1.2 RC4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27" y="1538519"/>
            <a:ext cx="7409172" cy="454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RC4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Rivest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Cipher 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）算法是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Ron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Rivest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1987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年提出的一种流加密算法，其特点为：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密钥长度可变（一般为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实现简单，执行速度快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RC4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WEP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的加密算法，在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中也曾被广泛使用（但最新的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中已经不推荐使用了）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。但目前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RC4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安全性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已经得不到保证。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2308" r="13084" b="13076"/>
          <a:stretch/>
        </p:blipFill>
        <p:spPr>
          <a:xfrm>
            <a:off x="7394334" y="1252150"/>
            <a:ext cx="4692162" cy="54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58" y="1899004"/>
            <a:ext cx="119017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分组加密的思想是：将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明文划分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为长度为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的若干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个分组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，各分组在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密钥的控制下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，变换成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长度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的密文分组。一般情况下，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，长度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一般是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比特的倍数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就是交替性的使用了代换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置换的方式。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对称密码大部分都是都是分组密码。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Feistel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14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Feistel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结构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不是加密算法，而是一种分组密码的设计结构，它交替性的使用了置换和代替两种方式，其思想基于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Shannon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体制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的两个原则。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Shannon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认为，为了对付基于统计分析的密码攻击，必须对明文做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扩散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处理，用以减少密文的统计特性，为统计分析制造障碍。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混淆（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Confusion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）：尽可能的使密文和密钥之间的关系变得复杂，以阻止攻击者发现密钥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扩散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Diffusion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）：让每个明文数字尽可能的影响多个密文数字，使明文的统计特性消散在密文中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Feistel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结构的特点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Feistel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详细过程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输入（明文）块（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轮函数（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Round Function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循环次数（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Number of Rounds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03" y="-1"/>
            <a:ext cx="45549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4.2.1 DES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 Encryption Standard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）：美国于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1977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年在全球范围内公开的第一个现代对称加密算法（在此之前，加密算法是保密的）。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Feistel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结构，明文分组长度为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比特，密钥长度为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比特，输出的密文长度为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比特，循环轮数为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轮。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算法原理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145" y="4372397"/>
            <a:ext cx="8781038" cy="23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算法简介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887"/>
            <a:ext cx="10300855" cy="52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1069</Words>
  <Application>Microsoft Office PowerPoint</Application>
  <PresentationFormat>宽屏</PresentationFormat>
  <Paragraphs>86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Wingdings</vt:lpstr>
      <vt:lpstr>Office 主题​​</vt:lpstr>
      <vt:lpstr>第4章 对称加密</vt:lpstr>
      <vt:lpstr>4.1 流密码</vt:lpstr>
      <vt:lpstr>4.1.1 流密码结构</vt:lpstr>
      <vt:lpstr>4.1.2 RC4算法</vt:lpstr>
      <vt:lpstr>4.2 分组密码</vt:lpstr>
      <vt:lpstr>Feistel密码结构</vt:lpstr>
      <vt:lpstr>Feistel结构的特点</vt:lpstr>
      <vt:lpstr>4.2.1 DES</vt:lpstr>
      <vt:lpstr>DES算法简介</vt:lpstr>
      <vt:lpstr>DES算法详解</vt:lpstr>
      <vt:lpstr>DES的不足（p.67）</vt:lpstr>
      <vt:lpstr>4.2 3DES</vt:lpstr>
      <vt:lpstr>4.2.3 AES</vt:lpstr>
      <vt:lpstr>Rijndael算法的设计者</vt:lpstr>
      <vt:lpstr>AES算法简介</vt:lpstr>
      <vt:lpstr>AES的特点（p.76）</vt:lpstr>
      <vt:lpstr>4.3 随机数和伪随机数</vt:lpstr>
      <vt:lpstr>伪随机数</vt:lpstr>
      <vt:lpstr>伪随机数生成器的分类</vt:lpstr>
      <vt:lpstr>分组密码的填充</vt:lpstr>
      <vt:lpstr>4.4 分组密码的工作模式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75</cp:revision>
  <dcterms:created xsi:type="dcterms:W3CDTF">2019-01-15T06:34:48Z</dcterms:created>
  <dcterms:modified xsi:type="dcterms:W3CDTF">2019-04-10T07:09:40Z</dcterms:modified>
</cp:coreProperties>
</file>