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3" r:id="rId2"/>
    <p:sldId id="292" r:id="rId3"/>
    <p:sldId id="294" r:id="rId4"/>
    <p:sldId id="284" r:id="rId5"/>
    <p:sldId id="285" r:id="rId6"/>
    <p:sldId id="261" r:id="rId7"/>
    <p:sldId id="289" r:id="rId8"/>
    <p:sldId id="291" r:id="rId9"/>
    <p:sldId id="290" r:id="rId10"/>
    <p:sldId id="288" r:id="rId11"/>
    <p:sldId id="299" r:id="rId12"/>
    <p:sldId id="298" r:id="rId13"/>
    <p:sldId id="307" r:id="rId14"/>
    <p:sldId id="263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  <p:sldId id="309" r:id="rId24"/>
    <p:sldId id="310" r:id="rId25"/>
    <p:sldId id="311" r:id="rId26"/>
    <p:sldId id="264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68" autoAdjust="0"/>
    <p:restoredTop sz="86480" autoAdjust="0"/>
  </p:normalViewPr>
  <p:slideViewPr>
    <p:cSldViewPr snapToGrid="0">
      <p:cViewPr varScale="1">
        <p:scale>
          <a:sx n="99" d="100"/>
          <a:sy n="99" d="100"/>
        </p:scale>
        <p:origin x="252" y="90"/>
      </p:cViewPr>
      <p:guideLst/>
    </p:cSldViewPr>
  </p:slideViewPr>
  <p:outlineViewPr>
    <p:cViewPr>
      <p:scale>
        <a:sx n="33" d="100"/>
        <a:sy n="33" d="100"/>
      </p:scale>
      <p:origin x="0" y="-3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91FFD-73C2-47ED-8D86-DC77A2BD34CB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A8075-DE70-4C6D-B00C-09268580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3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6886"/>
            <a:ext cx="9903941" cy="89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47" y="101941"/>
            <a:ext cx="897924" cy="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304363663/answer/543494724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ffie%E2%80%93Hellman_key_exchange" TargetMode="External"/><Relationship Id="rId7" Type="http://schemas.openxmlformats.org/officeDocument/2006/relationships/hyperlink" Target="https://zhuanlan.zhihu.com/p/22984902" TargetMode="External"/><Relationship Id="rId2" Type="http://schemas.openxmlformats.org/officeDocument/2006/relationships/hyperlink" Target="https://www.bilibili.com/video/av5003323/?p=1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zhihu.com/question/29383090" TargetMode="External"/><Relationship Id="rId5" Type="http://schemas.openxmlformats.org/officeDocument/2006/relationships/hyperlink" Target="https://zhuanlan.zhihu.com/p/56424325" TargetMode="External"/><Relationship Id="rId4" Type="http://schemas.openxmlformats.org/officeDocument/2006/relationships/hyperlink" Target="https://www.cnblogs.com/qcblog/p/9016704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Shamir's_Secret_Sharing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RSA%E7%AE%97%E6%B3%95?fromtitle=RSA&amp;fromid=2106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uanyifeng.com/blog/2013/07/rsa_algorithm_part_two.html" TargetMode="External"/><Relationship Id="rId13" Type="http://schemas.openxmlformats.org/officeDocument/2006/relationships/hyperlink" Target="https://zhuanlan.zhihu.com/p/35060143" TargetMode="External"/><Relationship Id="rId3" Type="http://schemas.openxmlformats.org/officeDocument/2006/relationships/hyperlink" Target="https://www.bilibili.com/video/av34660450?from=search&amp;seid=3154644353097686365" TargetMode="External"/><Relationship Id="rId7" Type="http://schemas.openxmlformats.org/officeDocument/2006/relationships/hyperlink" Target="http://www.ruanyifeng.com/blog/2013/06/rsa_algorithm_part_one.html" TargetMode="External"/><Relationship Id="rId12" Type="http://schemas.openxmlformats.org/officeDocument/2006/relationships/hyperlink" Target="https://zhuanlan.zhihu.com/p/44185847" TargetMode="External"/><Relationship Id="rId2" Type="http://schemas.openxmlformats.org/officeDocument/2006/relationships/hyperlink" Target="https://www.bilibili.com/video/av34160813?from=search&amp;seid=3154644353097686365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bilibili.com/video/av34108713/?p=35" TargetMode="External"/><Relationship Id="rId11" Type="http://schemas.openxmlformats.org/officeDocument/2006/relationships/hyperlink" Target="https://zhuanlan.zhihu.com/p/33580225" TargetMode="External"/><Relationship Id="rId5" Type="http://schemas.openxmlformats.org/officeDocument/2006/relationships/hyperlink" Target="https://www.bilibili.com/video/av34108713/?p=34" TargetMode="External"/><Relationship Id="rId10" Type="http://schemas.openxmlformats.org/officeDocument/2006/relationships/hyperlink" Target="https://www.zhihu.com/question/304030251" TargetMode="External"/><Relationship Id="rId4" Type="http://schemas.openxmlformats.org/officeDocument/2006/relationships/hyperlink" Target="https://www.bilibili.com/video/av35557954?from=search&amp;seid=3154644353097686365" TargetMode="External"/><Relationship Id="rId9" Type="http://schemas.openxmlformats.org/officeDocument/2006/relationships/hyperlink" Target="https://zhuanlan.zhihu.com/p/4824918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B4%A0%E6%80%A7%E6%B5%8B%E8%AF%95" TargetMode="External"/><Relationship Id="rId2" Type="http://schemas.openxmlformats.org/officeDocument/2006/relationships/hyperlink" Target="https://www.zhihu.com/question/293656940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ffie%E2%80%93Hellman_key_exchang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8%AE%BA%E5%9B%9B%E5%A4%A7%E5%AE%9A%E7%90%86" TargetMode="External"/><Relationship Id="rId2" Type="http://schemas.openxmlformats.org/officeDocument/2006/relationships/hyperlink" Target="https://baike.baidu.com/item/%E8%B4%B9%E9%A9%AC%E5%B0%8F%E5%AE%9A%E7%90%86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5.1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公钥密码简介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5" y="1393574"/>
            <a:ext cx="9353690" cy="21388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46" y="3796091"/>
            <a:ext cx="836411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算法详解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5" y="1531278"/>
            <a:ext cx="11811171" cy="43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1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DH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算法的原理和不足（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p.91-93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255" y="1440961"/>
            <a:ext cx="11895737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算法原理：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协商一个素数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和整数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的一个原根）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生成私钥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，并计算出公钥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，发给用户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私钥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并计算出公钥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，发给用户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p+K</a:t>
            </a:r>
            <a:r>
              <a:rPr lang="en-US" altLang="zh-CN" sz="28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+Y</a:t>
            </a:r>
            <a:r>
              <a:rPr lang="en-US" altLang="zh-CN" sz="28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p+K</a:t>
            </a:r>
            <a:r>
              <a:rPr lang="en-US" altLang="zh-CN" sz="28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+Y</a:t>
            </a:r>
            <a:r>
              <a:rPr lang="en-US" altLang="zh-CN" sz="2800" b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算出完全一样的密钥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算法的不足：中间人攻击、重放攻击（原理和区别：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://www.zhihu.com/question/304363663/answer/543494724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31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视频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Diffie-Hellman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密钥交换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2:15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开始看）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Diffie–Hellman key exchange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Diffie-Hellman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密钥协商算法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Diffie-Hellman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交换（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https://zhuanlan.zhihu.com/p/56424325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Diffie-Hellman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密码交换是如何运作的？（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https://www.zhihu.com/question/29383090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离散对数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7"/>
              </a:rPr>
              <a:t>https://zhuanlan.zhihu.com/p/22984902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p.101-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答案）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86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Shamir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秘密共享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93" y="1971584"/>
            <a:ext cx="11559680" cy="327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4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5.3 RSA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01" y="1143881"/>
            <a:ext cx="790646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RSA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算法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1977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年由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当时都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MIT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罗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纳德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李维斯特（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on 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Rivest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）、阿迪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萨莫尔（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Adi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hamir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）和伦纳德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阿德曼（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Leonard 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dleman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）一起提出的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组获得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2002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年图灵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奖。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40618" t="16044"/>
          <a:stretch/>
        </p:blipFill>
        <p:spPr>
          <a:xfrm>
            <a:off x="7787184" y="1043935"/>
            <a:ext cx="4158879" cy="34167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5380" y="4584128"/>
            <a:ext cx="1195849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算法基于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大整数分解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（欧拉定理）的困难性，能够抵抗目前绝大多数攻击，被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ISO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推荐为公钥密码加密标准。它既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可以用于加密，又可以用于数字签名，算法简单、实现容易，是目前最具影响力的公钥密码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视频：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RSA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公钥加密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RSA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算法推导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RSA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算法详解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欧拉定理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RSA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算法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阮一峰：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算法原理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7"/>
              </a:rPr>
              <a:t>（一）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8"/>
              </a:rPr>
              <a:t>（二）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算法原理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9"/>
              </a:rPr>
              <a:t>https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9"/>
              </a:rPr>
              <a:t>://zhuanlan.zhihu.com/p/48249182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深入浅出地讲解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密码？（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10"/>
              </a:rPr>
              <a:t>https://www.zhihu.com/question/304030251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算法详解（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11"/>
              </a:rPr>
              <a:t>https://zhuanlan.zhihu.com/p/33580225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文搞懂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算法（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12"/>
              </a:rPr>
              <a:t>https://zhuanlan.zhihu.com/p/44185847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数论笔记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Part1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：欧拉定理（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hlinkClick r:id="rId13"/>
              </a:rPr>
              <a:t>https://zhuanlan.zhihu.com/p/35060143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82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欧拉函数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9" y="1403892"/>
            <a:ext cx="11803384" cy="27734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39" y="4244740"/>
            <a:ext cx="11803384" cy="22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欧拉函数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25" y="1252150"/>
            <a:ext cx="11773456" cy="52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欧拉函数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7" y="1396528"/>
            <a:ext cx="11661407" cy="48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074" y="1463790"/>
            <a:ext cx="807720" cy="2906080"/>
          </a:xfrm>
        </p:spPr>
        <p:txBody>
          <a:bodyPr vert="eaVert"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欧拉函数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73" y="7976"/>
            <a:ext cx="7769144" cy="682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公钥密码体制的基本思想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40" y="1385584"/>
            <a:ext cx="10720369" cy="53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2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欧拉定理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6" y="1646786"/>
            <a:ext cx="11775473" cy="422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欧拉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3" y="1652748"/>
            <a:ext cx="12005429" cy="371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模反元素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4" y="1338775"/>
            <a:ext cx="11865311" cy="51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算法详解（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p.94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6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选择两个大素数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p=7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q=17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86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求出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=p*q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17=119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），根据欧拉公式求出</a:t>
            </a:r>
            <a:r>
              <a:rPr lang="el-GR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(n)=(p-1)*(q-1)=96</a:t>
            </a:r>
          </a:p>
          <a:p>
            <a:pPr marL="586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根据欧拉定理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，可以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知道：如果两个正整数互质（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互质），那么一定存在一个整数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（模反元素）：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d*e≡1(mod n)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d*e-1)/n==0</a:t>
            </a:r>
          </a:p>
          <a:p>
            <a:pPr marL="586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取值范围：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1&lt;d&lt;</a:t>
            </a:r>
            <a:r>
              <a:rPr lang="el-GR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(n)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，且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gcd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l-GR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(n),e)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=1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，取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e=5</a:t>
            </a:r>
          </a:p>
          <a:p>
            <a:pPr marL="586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d=(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*n+1)/e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k=4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有整数解：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77</a:t>
            </a:r>
          </a:p>
          <a:p>
            <a:pPr marL="586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此时可以得到公钥：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{5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119}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、私钥：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{77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119}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3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加解密过程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645199"/>
            <a:ext cx="11901715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私钥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{e, n}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，公钥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{d, n}</a:t>
            </a:r>
          </a:p>
          <a:p>
            <a:pPr marL="529200"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私钥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{5, 119}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，公钥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{77, 119}</a:t>
            </a: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加密：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 = m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mod n</a:t>
            </a:r>
          </a:p>
          <a:p>
            <a:pPr marL="529200"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m=19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 = 19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mod 119 = 66</a:t>
            </a:r>
          </a:p>
          <a:p>
            <a:pPr marL="72000" indent="2520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解密：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 = c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mod n</a:t>
            </a:r>
          </a:p>
          <a:p>
            <a:pPr marL="529200"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 = 66</a:t>
            </a:r>
            <a:r>
              <a:rPr lang="en-US" altLang="zh-CN" sz="28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77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mod 119 = 19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38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大素数的获取和素性测试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20613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资料：用于加密的超大素数是怎么得到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的？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https://www.zhihu.com/question/293656940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RSA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算法中，两个大素数的选取是很重要的，一般做法为：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生成随机数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初步判断判断这个数可能是素数（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比如：米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勒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拉宾判定法）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再用精确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但速度慢的素数判定法来判断这个数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真的素数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素性测试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：检验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一个给定的整数是否为素数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9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5.3.3 RSA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的安全性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76" y="1498952"/>
            <a:ext cx="9557942" cy="51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5.4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椭圆曲线密码算法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425717"/>
            <a:ext cx="8721436" cy="52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公钥密码体制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优势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717425"/>
            <a:ext cx="9010763" cy="43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7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对称密码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vs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公钥密码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两者都在使用，场合不一样。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对称密码主要用于数据加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解密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公钥密码主要用于身份认证、密钥管理、数字签名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p.85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对称密码速度快，公钥密码计算量大、速度慢。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两者的安全性都能得到保证。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8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密钥分发问题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从上一章的学习可以得知，使用对称加密就可以解决：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通信保密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即：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只要使用密钥，并使用对称加密算法对明文进行加密，就可以保证密文不会被第三方解开。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但是另一个问题又摆在面前：就是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密钥分发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问题（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p.85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）即：密钥如何通过不安全的通信信道，送到对方手中。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那么能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找到一种方法，能够在不安全的通信信道上交换密钥呢？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6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5.2 Diffie-Hellman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密钥交换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895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1976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，斯坦福大学的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Diffie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Hellman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发表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了论文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《New Directions in Cryptography》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，文中给出了一种通信双方可以在公开网络上协商密钥的方案，并由此提出了公钥密码体制的概念。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2946" r="32883"/>
          <a:stretch/>
        </p:blipFill>
        <p:spPr>
          <a:xfrm>
            <a:off x="6107632" y="3836056"/>
            <a:ext cx="5918734" cy="26517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8924" y="3598719"/>
            <a:ext cx="5889572" cy="309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DH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算法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不是数据加密算法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，它基于在有限域上求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离散对数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问题的困难性，只能用于密钥协商，而不能用于数据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解密。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两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2015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年获得图灵奖。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费马小定理简介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895737" cy="523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费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马小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定理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初等数论四大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定理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之一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费马小定理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尔逊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定理（判断素数）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欧拉定理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中国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剩余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定理（孙子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数论有着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非常广泛和重要的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应用（密码学、奥数、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ACM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费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马小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定理是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欧拉定理的一个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特殊情况。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2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同余定理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895737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同余定理是数论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中的重要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概念，其内容为：给定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一个正整数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，如果两个整数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满足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a-b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能够被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整除，即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(a-b)/m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得到一个整数，那么就称整数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对模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同余，记作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a≡b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(mod m)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。对模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同余是整数的一个等价关系。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1" y="3726947"/>
            <a:ext cx="11877039" cy="13351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1" y="5062071"/>
            <a:ext cx="7392022" cy="16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费马小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定理的内容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5" y="1637158"/>
            <a:ext cx="11853352" cy="50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3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1121</Words>
  <Application>Microsoft Office PowerPoint</Application>
  <PresentationFormat>宽屏</PresentationFormat>
  <Paragraphs>88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Wingdings</vt:lpstr>
      <vt:lpstr>Office 主题​​</vt:lpstr>
      <vt:lpstr>5.1 公钥密码简介</vt:lpstr>
      <vt:lpstr>公钥密码体制的基本思想</vt:lpstr>
      <vt:lpstr>公钥密码体制的优势</vt:lpstr>
      <vt:lpstr>对称密码 vs 公钥密码</vt:lpstr>
      <vt:lpstr>密钥分发问题</vt:lpstr>
      <vt:lpstr>5.2 Diffie-Hellman密钥交换</vt:lpstr>
      <vt:lpstr>费马小定理简介</vt:lpstr>
      <vt:lpstr>同余定理</vt:lpstr>
      <vt:lpstr>费马小定理的内容</vt:lpstr>
      <vt:lpstr>DH算法详解</vt:lpstr>
      <vt:lpstr>DH算法的原理和不足（p.91-93）</vt:lpstr>
      <vt:lpstr>材料</vt:lpstr>
      <vt:lpstr>Shamir秘密共享算法</vt:lpstr>
      <vt:lpstr>5.3 RSA</vt:lpstr>
      <vt:lpstr>材料</vt:lpstr>
      <vt:lpstr>欧拉函数-1</vt:lpstr>
      <vt:lpstr>欧拉函数-2</vt:lpstr>
      <vt:lpstr>欧拉函数-3</vt:lpstr>
      <vt:lpstr>欧拉函数-4</vt:lpstr>
      <vt:lpstr>欧拉定理-1</vt:lpstr>
      <vt:lpstr>欧拉定理-2</vt:lpstr>
      <vt:lpstr>模反元素</vt:lpstr>
      <vt:lpstr>RSA算法详解（p.94）</vt:lpstr>
      <vt:lpstr>RSA加解密过程</vt:lpstr>
      <vt:lpstr>大素数的获取和素性测试</vt:lpstr>
      <vt:lpstr>5.3.3 RSA的安全性</vt:lpstr>
      <vt:lpstr>5.4 椭圆曲线密码算法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wxq@dlnu.edu.cn</dc:creator>
  <cp:lastModifiedBy>wxq@dlnu.edu.cn</cp:lastModifiedBy>
  <cp:revision>76</cp:revision>
  <dcterms:created xsi:type="dcterms:W3CDTF">2019-01-15T06:34:48Z</dcterms:created>
  <dcterms:modified xsi:type="dcterms:W3CDTF">2019-04-16T12:20:56Z</dcterms:modified>
</cp:coreProperties>
</file>