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63" r:id="rId3"/>
    <p:sldId id="264" r:id="rId4"/>
    <p:sldId id="266" r:id="rId5"/>
    <p:sldId id="267" r:id="rId6"/>
    <p:sldId id="268" r:id="rId7"/>
    <p:sldId id="281" r:id="rId8"/>
    <p:sldId id="279" r:id="rId9"/>
    <p:sldId id="283" r:id="rId10"/>
    <p:sldId id="269" r:id="rId11"/>
    <p:sldId id="280" r:id="rId12"/>
    <p:sldId id="271" r:id="rId13"/>
    <p:sldId id="270" r:id="rId14"/>
    <p:sldId id="284" r:id="rId15"/>
    <p:sldId id="285" r:id="rId16"/>
    <p:sldId id="286" r:id="rId17"/>
    <p:sldId id="261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91FFD-73C2-47ED-8D86-DC77A2BD34C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A8075-DE70-4C6D-B00C-09268580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1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A8075-DE70-4C6D-B00C-0926858034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3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03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2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7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9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8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8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61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4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6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0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6886"/>
            <a:ext cx="9903941" cy="89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47" y="101941"/>
            <a:ext cx="897924" cy="8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5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38845557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aike.baidu.com/item/%E7%94%9F%E6%97%A5%E6%82%96%E8%AE%BA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54307104/answer/139838899" TargetMode="External"/><Relationship Id="rId2" Type="http://schemas.openxmlformats.org/officeDocument/2006/relationships/hyperlink" Target="https://zhuanlan.zhihu.com/p/43994479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19790488/answer/19290308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zhuanlan.zhihu.com/p/31374985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SHA%E5%AE%B6%E6%97%8F" TargetMode="External"/><Relationship Id="rId2" Type="http://schemas.openxmlformats.org/officeDocument/2006/relationships/hyperlink" Target="https://baike.baidu.com/item/SHA%E5%AE%B6%E6%97%8F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MAC/329741#viewPageContent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26605600/answer/33382509" TargetMode="External"/><Relationship Id="rId2" Type="http://schemas.openxmlformats.org/officeDocument/2006/relationships/hyperlink" Target="https://baike.baidu.com/item/hmac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HMA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8E%8B%E5%B0%8F%E4%BA%91/29050?fr=aladdin" TargetMode="External"/><Relationship Id="rId2" Type="http://schemas.openxmlformats.org/officeDocument/2006/relationships/hyperlink" Target="https://www.zhihu.com/question/56234281/answer/148349930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zhihu.com/question/1974326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章 消息认证和散列函数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密码学可以解决的问题：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机密性：加密（防止被动攻击，如：窃听）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完整性：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消息认证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防止主动攻击，如：伪造、篡改数据）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不可否认性：数字签名（防止抵赖）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身份真伪：身份认证（数字证书）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例子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7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6.3.2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简单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函数的例子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86" y="1588388"/>
            <a:ext cx="7836159" cy="16873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3758" y="3436596"/>
            <a:ext cx="119017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通用的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函数结构：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1989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Merkle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提出迭代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函数模型（采用迭代结构）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1990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Ron 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Rivest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提出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MD4</a:t>
            </a: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MD5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SHA-1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等均采用此结构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87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函数模型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28" y="1378159"/>
            <a:ext cx="11447018" cy="541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生日悖论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120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生日悖论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：指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如果一个房间里有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个或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个以上的人，那么至少有两个人的生日相同的概率要大于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50%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3" y="3033488"/>
            <a:ext cx="4972539" cy="22728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380" y="3033488"/>
            <a:ext cx="4550546" cy="29793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13" y="5689641"/>
            <a:ext cx="4398194" cy="9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6.3.3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生日攻击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441534"/>
            <a:ext cx="11901715" cy="544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哈希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碰撞的概率取决于两个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因素：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取值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空间的大小（即哈希值的长度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整个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生命周期中，哈希值的计算次数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根据生日悖论，可以知道：如果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哈希值的取值空间是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365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，只要计算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个哈希值，就有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50%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的可能产生碰撞。也就是说，哈希碰撞的可能性，远比想象的高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这种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利用哈希空间不足够大，而制造碰撞的攻击方法，就被称为生日攻击（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birthday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attack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9200" lvl="1">
              <a:lnSpc>
                <a:spcPct val="130000"/>
              </a:lnSpc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zhuanlan.zhihu.com/p/43994479</a:t>
            </a:r>
            <a:r>
              <a:rPr lang="zh-CN" altLang="en-US" dirty="0" smtClean="0"/>
              <a:t>，</a:t>
            </a:r>
            <a:r>
              <a:rPr lang="en-US" altLang="zh-CN" dirty="0"/>
              <a:t> h</a:t>
            </a:r>
            <a:r>
              <a:rPr lang="en-US" altLang="zh-CN" dirty="0">
                <a:hlinkClick r:id="rId3"/>
              </a:rPr>
              <a:t>ttps://www.zhihu.com/question/54307104/answer/139838899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29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185" y="332509"/>
            <a:ext cx="9199417" cy="91964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彩虹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469244"/>
            <a:ext cx="12061372" cy="5368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对哈希加密的攻击，可以分为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两种：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第一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种是猜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。即：字典攻击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暴力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攻击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种是查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。即：知道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哈希值后希望破译明文，这需要建立密文对应于明文的字典库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。这就是彩虹表的用途。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彩虹表（简单理解）：描述“明文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密文”对应关系的一个大型数据库，破解时通过密文直接反查明文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实际上彩虹表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它用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一种哈希链的存储方式去存储字典，在储存上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只保存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这个链的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首尾值，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中间值通过哈希函数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推算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hlinkClick r:id="rId2"/>
              </a:rPr>
              <a:t> https://www.zhihu.com/question/19790488/answer/19290308 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2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185" y="332509"/>
            <a:ext cx="9199417" cy="9196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469244"/>
            <a:ext cx="12061372" cy="353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从前面的介绍可以看出，将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原始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密码经过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函数（尤其是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MD5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）处理后的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哈希值存储在数据库中依然是不够安全的。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那么，有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什么好的办法来解决这个问题呢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hlinkClick r:id="rId2"/>
              </a:rPr>
              <a:t>https://zhuanlan.zhihu.com/p/31374985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答案是加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盐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Salt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p.130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）。盐是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什么？就是一个随机生成的字符串。我们将盐与原始密码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连接在一起，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然后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将连接后的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字符串加密。采用这种方式加密密码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，就更加安全了。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3" y="4999441"/>
            <a:ext cx="11488390" cy="165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2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6.3.4 SHA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441534"/>
            <a:ext cx="11901715" cy="523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目前使用的较多的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算法有如下几个：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MD5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：不安全，主要用在验证软件完整性上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SHA-1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：不安全，但比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MD5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强一点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SHA-2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系列：安全性有保障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资料：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SHA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安全散列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Secure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Hash Algorithm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）家族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SHA家族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57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6.2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消息认证码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522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消息认证码（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MAC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Message Authentication Code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种消息认证技术，利用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带密钥的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生成一个固定大小的数据块，并将该数据块附加在消息之后。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如果只有收发双方知道密钥，且接收方计算的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与收到的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匹配，则接受者可以确信：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消息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未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被改变（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的作用）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消息来自所声称的发送者（密钥的作用）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如果消息中含有序列号，则可以保证正确的消息顺序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4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的构造方法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48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构造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有两种方法：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使用对称加密函数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:DES-MAC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CBC-MAC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p.105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6.2.2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函数构造：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HMAC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p.113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6.3.5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资料：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https://www.zhihu.com/question/26605600/answer/33382509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https://en.wikipedia.org/wiki/HMAC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47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消息的完整性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69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消息完整性：消息在存储和传输过程中不被非法篡改、破坏、增删，能够真实无误的到达目的地的特性。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在网络通信中，有一些针对消息内容的攻击方法方法（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p.102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伪造消息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篡改消息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改变消息顺序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消息重放或延迟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26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消息认证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517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消息认证：对收到的消息进行验证，证明确实是来自声称的发送方，并且没有被修改过。如果在消息中加入时间及顺序信息，就可以完成对时间和顺序的认证（消息的时效性）。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消息认证的三种方式（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p.103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消息加密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散列函数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既然加密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可以解决消息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认证问题，为何还需要其他的方法呢（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p.104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）？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85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6.3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散列函数（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7613" y="1496954"/>
            <a:ext cx="1190171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散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列函数（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函数、杂凑函数、摘要函数等）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：作用于任意长度的消息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，返回一个固定长度的散列值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 = H(M)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被称为消息或数据的哈希值、散列值、摘要或指纹。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带密钥的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函数：可将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和消息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一起在不安全的信道上传输。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带密钥的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必须安全存放，这是通常意义上的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18" y="5072560"/>
            <a:ext cx="10570373" cy="159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2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检测软件的完整性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口令保护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构造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HMAC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6.3.5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数字签名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伪随机数生成器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173" y="1252150"/>
            <a:ext cx="7005170" cy="32286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844" y="4767191"/>
            <a:ext cx="8420796" cy="184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0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510" y="332509"/>
            <a:ext cx="10409632" cy="9196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6.3.1 Hash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函数的基本要求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93935"/>
            <a:ext cx="12061372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函数表示为：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h=H(M)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，则：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的大小可变、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的大小固定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函数往往是公开的，如：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SHA-1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MD5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快速，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H(M)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比较容易实现，用软硬件均可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单向性：知道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，无法反推出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</a:p>
          <a:p>
            <a:pPr marL="986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抗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碰撞性：不同的数据经过哈希计算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一定产生不同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的哈希值，并且附带雪崩效应（即：两个相差很小的输入，产生的哈希值天差地别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13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碰撞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578" y="2129193"/>
            <a:ext cx="4871292" cy="345418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0628" y="1593935"/>
            <a:ext cx="7018319" cy="4669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简单地说，所谓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哈希（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），就是将不同的输入映射成独一无二的、固定长度的值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（哈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值、摘要、指纹）。它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是最常见的软件运算之一。</a:t>
            </a:r>
          </a:p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如果不同的输入得到了同一个哈希值，就发生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哈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希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碰撞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collision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函数的安全性在于碰撞，不在于破解。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61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185" y="332509"/>
            <a:ext cx="9199417" cy="9196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抗碰撞性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469244"/>
            <a:ext cx="12061372" cy="544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抗碰撞性分为两种：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抗弱碰撞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性（目标抗碰撞性）：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个消息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找到另一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个消息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，使得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的哈希值相同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，是困难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抗强碰撞性（广义抗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碰撞性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任意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消息对（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），使得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的哈希值相同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，是困难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碰撞性并不是真正的“无”碰撞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，碰撞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是肯定存在的，这里强调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困难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是指无法找到这样的两个值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现在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没有一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种哈希函数被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证明是严格无碰撞性的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，所谓的无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碰撞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性哈希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，是指除了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暴力破解之外没有其他的途径能够更快的找到碰撞而已。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32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185" y="332509"/>
            <a:ext cx="9199417" cy="9196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抗碰撞性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469244"/>
            <a:ext cx="120613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一般认为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抗强碰撞性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满足，那么此哈希函数就不再安全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实际中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，如果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在某种程度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抗弱碰撞性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满足，那么此哈希函数就不再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安全。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资料：如何评价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月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23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日谷歌宣布实现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SHA-1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碰撞？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 https://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www.zhihu.com/question/56234281/answer/148349930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王小云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的贡献：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2004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MD5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2005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SHA-1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https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://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www.zhihu.com/question/19743262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36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1370</Words>
  <Application>Microsoft Office PowerPoint</Application>
  <PresentationFormat>宽屏</PresentationFormat>
  <Paragraphs>100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Wingdings</vt:lpstr>
      <vt:lpstr>Office 主题​​</vt:lpstr>
      <vt:lpstr>第6章 消息认证和散列函数</vt:lpstr>
      <vt:lpstr>消息的完整性</vt:lpstr>
      <vt:lpstr>消息认证</vt:lpstr>
      <vt:lpstr>6.3 散列函数（Hash）</vt:lpstr>
      <vt:lpstr>Hash函数的应用</vt:lpstr>
      <vt:lpstr>6.3.1 Hash函数的基本要求</vt:lpstr>
      <vt:lpstr>Hash碰撞</vt:lpstr>
      <vt:lpstr>抗碰撞性-1</vt:lpstr>
      <vt:lpstr>抗碰撞性-2</vt:lpstr>
      <vt:lpstr>6.3.2 简单Hash函数的例子</vt:lpstr>
      <vt:lpstr>通用Hash函数模型</vt:lpstr>
      <vt:lpstr>生日悖论</vt:lpstr>
      <vt:lpstr>6.3.3 生日攻击</vt:lpstr>
      <vt:lpstr>彩虹表</vt:lpstr>
      <vt:lpstr>加盐</vt:lpstr>
      <vt:lpstr>6.3.4 SHA</vt:lpstr>
      <vt:lpstr>6.2 消息认证码</vt:lpstr>
      <vt:lpstr>MAC的构造方法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wxq@dlnu.edu.cn</dc:creator>
  <cp:lastModifiedBy>wxq@dlnu.edu.cn</cp:lastModifiedBy>
  <cp:revision>69</cp:revision>
  <dcterms:created xsi:type="dcterms:W3CDTF">2019-01-15T06:34:48Z</dcterms:created>
  <dcterms:modified xsi:type="dcterms:W3CDTF">2019-04-18T12:46:05Z</dcterms:modified>
</cp:coreProperties>
</file>