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1" r:id="rId4"/>
    <p:sldId id="262" r:id="rId5"/>
    <p:sldId id="257" r:id="rId6"/>
    <p:sldId id="258" r:id="rId7"/>
    <p:sldId id="272" r:id="rId8"/>
    <p:sldId id="273" r:id="rId9"/>
    <p:sldId id="259"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9570323-D1E4-428E-8913-BB80E7A8C5C0}"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257217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9570323-D1E4-428E-8913-BB80E7A8C5C0}" type="datetimeFigureOut">
              <a:rPr lang="es-ES" smtClean="0"/>
              <a:t>11/04/2019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56976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9570323-D1E4-428E-8913-BB80E7A8C5C0}" type="datetimeFigureOut">
              <a:rPr lang="es-ES" smtClean="0"/>
              <a:t>11/04/2019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141353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570323-D1E4-428E-8913-BB80E7A8C5C0}"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244978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E9570323-D1E4-428E-8913-BB80E7A8C5C0}" type="datetimeFigureOut">
              <a:rPr lang="es-ES" smtClean="0"/>
              <a:t>11/04/2019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18970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E9570323-D1E4-428E-8913-BB80E7A8C5C0}" type="datetimeFigureOut">
              <a:rPr lang="es-ES" smtClean="0"/>
              <a:t>11/04/2019</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202273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E9570323-D1E4-428E-8913-BB80E7A8C5C0}" type="datetimeFigureOut">
              <a:rPr lang="es-ES" smtClean="0"/>
              <a:t>11/04/2019</a:t>
            </a:fld>
            <a:endParaRPr lang="es-ES"/>
          </a:p>
        </p:txBody>
      </p:sp>
      <p:sp>
        <p:nvSpPr>
          <p:cNvPr id="11" name="Footer Placeholder 10"/>
          <p:cNvSpPr>
            <a:spLocks noGrp="1"/>
          </p:cNvSpPr>
          <p:nvPr>
            <p:ph type="ftr" sz="quarter" idx="11"/>
          </p:nvPr>
        </p:nvSpPr>
        <p:spPr/>
        <p:txBody>
          <a:bodyPr/>
          <a:lstStyle/>
          <a:p>
            <a:endParaRPr lang="es-ES"/>
          </a:p>
        </p:txBody>
      </p:sp>
      <p:sp>
        <p:nvSpPr>
          <p:cNvPr id="12" name="Slide Number Placeholder 11"/>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384528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E9570323-D1E4-428E-8913-BB80E7A8C5C0}" type="datetimeFigureOut">
              <a:rPr lang="es-ES" smtClean="0"/>
              <a:t>11/04/2019</a:t>
            </a:fld>
            <a:endParaRPr lang="es-ES"/>
          </a:p>
        </p:txBody>
      </p:sp>
      <p:sp>
        <p:nvSpPr>
          <p:cNvPr id="7" name="Footer Placeholder 6"/>
          <p:cNvSpPr>
            <a:spLocks noGrp="1"/>
          </p:cNvSpPr>
          <p:nvPr>
            <p:ph type="ftr" sz="quarter" idx="11"/>
          </p:nvPr>
        </p:nvSpPr>
        <p:spPr/>
        <p:txBody>
          <a:bodyPr/>
          <a:lstStyle/>
          <a:p>
            <a:endParaRPr lang="es-ES"/>
          </a:p>
        </p:txBody>
      </p:sp>
      <p:sp>
        <p:nvSpPr>
          <p:cNvPr id="8" name="Slide Number Placeholder 7"/>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414112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9570323-D1E4-428E-8913-BB80E7A8C5C0}" type="datetimeFigureOut">
              <a:rPr lang="es-ES" smtClean="0"/>
              <a:t>11/04/2019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83272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9570323-D1E4-428E-8913-BB80E7A8C5C0}" type="datetimeFigureOut">
              <a:rPr lang="es-ES" smtClean="0"/>
              <a:t>11/04/2019</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226212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E9570323-D1E4-428E-8913-BB80E7A8C5C0}" type="datetimeFigureOut">
              <a:rPr lang="es-ES" smtClean="0"/>
              <a:t>11/04/2019</a:t>
            </a:fld>
            <a:endParaRPr lang="es-ES"/>
          </a:p>
        </p:txBody>
      </p:sp>
      <p:sp>
        <p:nvSpPr>
          <p:cNvPr id="9" name="Footer Placeholder 8"/>
          <p:cNvSpPr>
            <a:spLocks noGrp="1"/>
          </p:cNvSpPr>
          <p:nvPr>
            <p:ph type="ftr" sz="quarter" idx="11"/>
          </p:nvPr>
        </p:nvSpPr>
        <p:spPr>
          <a:xfrm>
            <a:off x="3499101" y="6356350"/>
            <a:ext cx="5911517" cy="365125"/>
          </a:xfrm>
        </p:spPr>
        <p:txBody>
          <a:bodyPr/>
          <a:lstStyle/>
          <a:p>
            <a:endParaRPr lang="es-ES"/>
          </a:p>
        </p:txBody>
      </p:sp>
      <p:sp>
        <p:nvSpPr>
          <p:cNvPr id="10" name="Slide Number Placeholder 9"/>
          <p:cNvSpPr>
            <a:spLocks noGrp="1"/>
          </p:cNvSpPr>
          <p:nvPr>
            <p:ph type="sldNum" sz="quarter" idx="12"/>
          </p:nvPr>
        </p:nvSpPr>
        <p:spPr/>
        <p:txBody>
          <a:bodyPr/>
          <a:lstStyle/>
          <a:p>
            <a:fld id="{DD637A6A-FAF4-4DE8-8E5D-722ECA816865}" type="slidenum">
              <a:rPr lang="es-ES" smtClean="0"/>
              <a:t>‹Nº›</a:t>
            </a:fld>
            <a:endParaRPr lang="es-ES"/>
          </a:p>
        </p:txBody>
      </p:sp>
    </p:spTree>
    <p:extLst>
      <p:ext uri="{BB962C8B-B14F-4D97-AF65-F5344CB8AC3E}">
        <p14:creationId xmlns:p14="http://schemas.microsoft.com/office/powerpoint/2010/main" val="382053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9570323-D1E4-428E-8913-BB80E7A8C5C0}" type="datetimeFigureOut">
              <a:rPr lang="es-ES" smtClean="0"/>
              <a:t>11/04/2019</a:t>
            </a:fld>
            <a:endParaRPr lang="es-E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E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D637A6A-FAF4-4DE8-8E5D-722ECA816865}" type="slidenum">
              <a:rPr lang="es-ES" smtClean="0"/>
              <a:t>‹Nº›</a:t>
            </a:fld>
            <a:endParaRPr lang="es-ES"/>
          </a:p>
        </p:txBody>
      </p:sp>
    </p:spTree>
    <p:extLst>
      <p:ext uri="{BB962C8B-B14F-4D97-AF65-F5344CB8AC3E}">
        <p14:creationId xmlns:p14="http://schemas.microsoft.com/office/powerpoint/2010/main" val="29519601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CONCEPTOS DE INTERNET</a:t>
            </a:r>
            <a:endParaRPr lang="es-ES" b="1" dirty="0"/>
          </a:p>
        </p:txBody>
      </p:sp>
      <p:sp>
        <p:nvSpPr>
          <p:cNvPr id="3" name="Subtítulo 2"/>
          <p:cNvSpPr>
            <a:spLocks noGrp="1"/>
          </p:cNvSpPr>
          <p:nvPr>
            <p:ph type="subTitle" idx="1"/>
          </p:nvPr>
        </p:nvSpPr>
        <p:spPr/>
        <p:txBody>
          <a:bodyPr/>
          <a:lstStyle/>
          <a:p>
            <a:r>
              <a:rPr lang="es-PE" dirty="0" smtClean="0"/>
              <a:t>UNIVERSIDAD AUTONOMA DEL PERÚ</a:t>
            </a:r>
          </a:p>
          <a:p>
            <a:r>
              <a:rPr lang="es-PE" dirty="0" smtClean="0"/>
              <a:t>Marko A. Caballero Moreno</a:t>
            </a:r>
            <a:endParaRPr lang="es-ES" dirty="0"/>
          </a:p>
        </p:txBody>
      </p:sp>
    </p:spTree>
    <p:extLst>
      <p:ext uri="{BB962C8B-B14F-4D97-AF65-F5344CB8AC3E}">
        <p14:creationId xmlns:p14="http://schemas.microsoft.com/office/powerpoint/2010/main" val="303882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Topología de Red</a:t>
            </a:r>
            <a:endParaRPr lang="es-ES" dirty="0"/>
          </a:p>
        </p:txBody>
      </p:sp>
      <p:pic>
        <p:nvPicPr>
          <p:cNvPr id="6146" name="Picture 2" descr="https://upload.wikimedia.org/wikipedia/commons/thumb/c/c4/IP_stack_connections.svg/490px-IP_stack_connections.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0003" y="241566"/>
            <a:ext cx="5377939" cy="636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94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9093" y="1123836"/>
            <a:ext cx="2833352" cy="4601183"/>
          </a:xfrm>
        </p:spPr>
        <p:txBody>
          <a:bodyPr/>
          <a:lstStyle/>
          <a:p>
            <a:r>
              <a:rPr lang="es-ES" b="1" dirty="0"/>
              <a:t>Direccionamiento IP</a:t>
            </a:r>
            <a:br>
              <a:rPr lang="es-ES" b="1" dirty="0"/>
            </a:br>
            <a:endParaRPr lang="es-ES" dirty="0"/>
          </a:p>
        </p:txBody>
      </p:sp>
      <p:sp>
        <p:nvSpPr>
          <p:cNvPr id="3" name="Marcador de contenido 2"/>
          <p:cNvSpPr>
            <a:spLocks noGrp="1"/>
          </p:cNvSpPr>
          <p:nvPr>
            <p:ph idx="1"/>
          </p:nvPr>
        </p:nvSpPr>
        <p:spPr/>
        <p:txBody>
          <a:bodyPr/>
          <a:lstStyle/>
          <a:p>
            <a:r>
              <a:rPr lang="es-PE" dirty="0">
                <a:solidFill>
                  <a:srgbClr val="444444"/>
                </a:solidFill>
                <a:latin typeface="Open Sans"/>
              </a:rPr>
              <a:t>TCP/IP utiliza un identificador denominado dirección internet o dirección IP, cuya longitud es de 32 bytes. La dirección IP identifica tanto a la red a la que pertenece una computadora como a ella misma dentro de dicha red</a:t>
            </a:r>
            <a:r>
              <a:rPr lang="es-PE" dirty="0" smtClean="0">
                <a:solidFill>
                  <a:srgbClr val="444444"/>
                </a:solidFill>
                <a:latin typeface="Open Sans"/>
              </a:rPr>
              <a:t>.</a:t>
            </a:r>
          </a:p>
          <a:p>
            <a:pPr fontAlgn="base"/>
            <a:r>
              <a:rPr lang="es-PE" dirty="0"/>
              <a:t>Longitud de 32 bits.</a:t>
            </a:r>
          </a:p>
          <a:p>
            <a:pPr fontAlgn="base"/>
            <a:r>
              <a:rPr lang="es-PE" dirty="0"/>
              <a:t>Identifica a las redes y a los nodos conectados a ellas.</a:t>
            </a:r>
          </a:p>
          <a:p>
            <a:pPr fontAlgn="base"/>
            <a:r>
              <a:rPr lang="es-PE" dirty="0"/>
              <a:t>Especifica la conexión entre redes.</a:t>
            </a:r>
          </a:p>
          <a:p>
            <a:pPr fontAlgn="base"/>
            <a:r>
              <a:rPr lang="es-PE" dirty="0"/>
              <a:t>Se representan mediante cuatro octetos, escritos en formato decimal, separados por puntos.</a:t>
            </a:r>
          </a:p>
          <a:p>
            <a:endParaRPr lang="es-ES" dirty="0"/>
          </a:p>
        </p:txBody>
      </p:sp>
    </p:spTree>
    <p:extLst>
      <p:ext uri="{BB962C8B-B14F-4D97-AF65-F5344CB8AC3E}">
        <p14:creationId xmlns:p14="http://schemas.microsoft.com/office/powerpoint/2010/main" val="79267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NAT</a:t>
            </a:r>
            <a:endParaRPr lang="es-ES" dirty="0"/>
          </a:p>
        </p:txBody>
      </p:sp>
      <p:sp>
        <p:nvSpPr>
          <p:cNvPr id="3" name="Marcador de contenido 2"/>
          <p:cNvSpPr>
            <a:spLocks noGrp="1"/>
          </p:cNvSpPr>
          <p:nvPr>
            <p:ph idx="1"/>
          </p:nvPr>
        </p:nvSpPr>
        <p:spPr/>
        <p:txBody>
          <a:bodyPr/>
          <a:lstStyle/>
          <a:p>
            <a:r>
              <a:rPr lang="es-PE" dirty="0"/>
              <a:t>Existen ciertas direcciones en cada clase de dirección IP que no están asignadas y que se denominan direcciones privadas. Las direcciones privadas pueden ser utilizadas por los hosts que usan traducción de dirección de red (NAT) para conectarse a una red pública o por los hosts que no se conectan a Internet. En una misma red no pueden existir dos direcciones iguales, pero sí se pueden repetir en dos redes privadas que no tengan conexión entre sí o que se conecten mediante el protocolo NAT. Las direcciones privadas son</a:t>
            </a:r>
            <a:r>
              <a:rPr lang="es-PE" dirty="0" smtClean="0"/>
              <a:t>:</a:t>
            </a:r>
          </a:p>
          <a:p>
            <a:r>
              <a:rPr lang="es-PE" dirty="0" smtClean="0"/>
              <a:t>NAT permite que ordenadores externos se conecten  una red local privada, este método lo usan los servidores y </a:t>
            </a:r>
            <a:r>
              <a:rPr lang="es-PE" dirty="0" err="1" smtClean="0"/>
              <a:t>datacenter</a:t>
            </a:r>
            <a:r>
              <a:rPr lang="es-PE" dirty="0" smtClean="0"/>
              <a:t>, para permitir que se conecten </a:t>
            </a:r>
            <a:r>
              <a:rPr lang="es-PE" smtClean="0"/>
              <a:t>desde internet a su red</a:t>
            </a:r>
            <a:endParaRPr lang="es-ES" dirty="0"/>
          </a:p>
        </p:txBody>
      </p:sp>
    </p:spTree>
    <p:extLst>
      <p:ext uri="{BB962C8B-B14F-4D97-AF65-F5344CB8AC3E}">
        <p14:creationId xmlns:p14="http://schemas.microsoft.com/office/powerpoint/2010/main" val="145297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a:xfrm>
            <a:off x="3817752" y="85580"/>
            <a:ext cx="7315200" cy="3338848"/>
          </a:xfrm>
        </p:spPr>
        <p:txBody>
          <a:bodyPr/>
          <a:lstStyle/>
          <a:p>
            <a:pPr fontAlgn="base"/>
            <a:r>
              <a:rPr lang="es-PE" dirty="0"/>
              <a:t>Clase A: 10.0.0.0 a 10.255.255.255 (8 bits red, 24 bits hosts).</a:t>
            </a:r>
          </a:p>
          <a:p>
            <a:pPr fontAlgn="base"/>
            <a:r>
              <a:rPr lang="es-PE" dirty="0"/>
              <a:t>Clase B: 172.16.0.0 a 172.31.255.255 (16 bits red, 16 bits hosts). 16 redes clase B contiguas, uso en universidades y grandes compañías.</a:t>
            </a:r>
          </a:p>
          <a:p>
            <a:pPr fontAlgn="base"/>
            <a:r>
              <a:rPr lang="es-PE" dirty="0"/>
              <a:t>Clase C: 192.168.0.0 a 192.168.255.255 (24 bits red, 8 bits hosts). 256 redes clase contiguas, uso de compañías medianas y pequeñas además de pequeños proveedores de internet (ISP).</a:t>
            </a:r>
          </a:p>
          <a:p>
            <a:endParaRPr lang="es-ES" dirty="0"/>
          </a:p>
        </p:txBody>
      </p:sp>
      <p:pic>
        <p:nvPicPr>
          <p:cNvPr id="4" name="Imagen 3"/>
          <p:cNvPicPr>
            <a:picLocks noChangeAspect="1"/>
          </p:cNvPicPr>
          <p:nvPr/>
        </p:nvPicPr>
        <p:blipFill>
          <a:blip r:embed="rId2"/>
          <a:stretch>
            <a:fillRect/>
          </a:stretch>
        </p:blipFill>
        <p:spPr>
          <a:xfrm>
            <a:off x="3817752" y="2851958"/>
            <a:ext cx="6543675" cy="1676400"/>
          </a:xfrm>
          <a:prstGeom prst="rect">
            <a:avLst/>
          </a:prstGeom>
        </p:spPr>
      </p:pic>
      <p:pic>
        <p:nvPicPr>
          <p:cNvPr id="7170" name="Picture 2" descr="https://i1.wp.com/www.uca.edu.sv/investigacion/tutoriales/tcp-ip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873" y="4747968"/>
            <a:ext cx="4419600"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59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DHCP (</a:t>
            </a:r>
            <a:r>
              <a:rPr lang="es-ES" dirty="0" err="1"/>
              <a:t>Dynamic</a:t>
            </a:r>
            <a:r>
              <a:rPr lang="es-ES" dirty="0"/>
              <a:t> Host </a:t>
            </a:r>
            <a:r>
              <a:rPr lang="es-ES" dirty="0" err="1"/>
              <a:t>Configuration</a:t>
            </a:r>
            <a:r>
              <a:rPr lang="es-ES" dirty="0"/>
              <a:t> Protocol) </a:t>
            </a:r>
          </a:p>
        </p:txBody>
      </p:sp>
      <p:sp>
        <p:nvSpPr>
          <p:cNvPr id="3" name="Marcador de contenido 2"/>
          <p:cNvSpPr>
            <a:spLocks noGrp="1"/>
          </p:cNvSpPr>
          <p:nvPr>
            <p:ph idx="1"/>
          </p:nvPr>
        </p:nvSpPr>
        <p:spPr/>
        <p:txBody>
          <a:bodyPr/>
          <a:lstStyle/>
          <a:p>
            <a:r>
              <a:rPr lang="es-PE" dirty="0"/>
              <a:t>Una dirección IP dinámica es una IP asignada mediante un servidor </a:t>
            </a:r>
            <a:r>
              <a:rPr lang="es-PE" dirty="0" smtClean="0"/>
              <a:t>DHCP.</a:t>
            </a:r>
            <a:r>
              <a:rPr lang="es-PE" dirty="0"/>
              <a:t> La IP que se obtiene tiene una duración máxima determinada. El servidor DHCP provee parámetros de configuración específicos para cada cliente que desee participar en la red IP. Entre estos parámetros se encuentra la dirección IP del cliente</a:t>
            </a:r>
            <a:r>
              <a:rPr lang="es-PE" dirty="0" smtClean="0"/>
              <a:t>.</a:t>
            </a:r>
          </a:p>
          <a:p>
            <a:r>
              <a:rPr lang="es-PE" dirty="0" smtClean="0"/>
              <a:t>Los enrutadores, </a:t>
            </a:r>
            <a:r>
              <a:rPr lang="es-PE" dirty="0" err="1" smtClean="0"/>
              <a:t>switches</a:t>
            </a:r>
            <a:r>
              <a:rPr lang="es-PE" dirty="0" smtClean="0"/>
              <a:t> y </a:t>
            </a:r>
            <a:r>
              <a:rPr lang="es-PE" dirty="0" err="1" smtClean="0"/>
              <a:t>Acces</a:t>
            </a:r>
            <a:r>
              <a:rPr lang="es-PE" dirty="0" smtClean="0"/>
              <a:t> </a:t>
            </a:r>
            <a:r>
              <a:rPr lang="es-PE" dirty="0" err="1" smtClean="0"/>
              <a:t>point</a:t>
            </a:r>
            <a:r>
              <a:rPr lang="es-PE" dirty="0"/>
              <a:t> </a:t>
            </a:r>
            <a:r>
              <a:rPr lang="es-PE" dirty="0" smtClean="0"/>
              <a:t>modernos ya incluyen la funcionalidad de DHCP.</a:t>
            </a:r>
          </a:p>
        </p:txBody>
      </p:sp>
    </p:spTree>
    <p:extLst>
      <p:ext uri="{BB962C8B-B14F-4D97-AF65-F5344CB8AC3E}">
        <p14:creationId xmlns:p14="http://schemas.microsoft.com/office/powerpoint/2010/main" val="389962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Dirección MAC</a:t>
            </a:r>
            <a:br>
              <a:rPr lang="es-ES" b="1" dirty="0"/>
            </a:br>
            <a:endParaRPr lang="es-ES" dirty="0"/>
          </a:p>
        </p:txBody>
      </p:sp>
      <p:sp>
        <p:nvSpPr>
          <p:cNvPr id="3" name="Marcador de contenido 2"/>
          <p:cNvSpPr>
            <a:spLocks noGrp="1"/>
          </p:cNvSpPr>
          <p:nvPr>
            <p:ph idx="1"/>
          </p:nvPr>
        </p:nvSpPr>
        <p:spPr/>
        <p:txBody>
          <a:bodyPr/>
          <a:lstStyle/>
          <a:p>
            <a:r>
              <a:rPr lang="es-PE" dirty="0"/>
              <a:t>En las redes, la dirección MAC (siglas en inglés de media </a:t>
            </a:r>
            <a:r>
              <a:rPr lang="es-PE" dirty="0" err="1"/>
              <a:t>access</a:t>
            </a:r>
            <a:r>
              <a:rPr lang="es-PE" dirty="0"/>
              <a:t> control; en español “control de acceso al medio”) es un identificador de 48 bits (6 bloques hexadecimales) que corresponde de forma única a una tarjeta o dispositivo de red. Se conoce también como dirección física, y es única para cada dispositivo</a:t>
            </a:r>
            <a:r>
              <a:rPr lang="es-PE" dirty="0" smtClean="0"/>
              <a:t>.</a:t>
            </a:r>
          </a:p>
          <a:p>
            <a:r>
              <a:rPr lang="es-PE" dirty="0"/>
              <a:t>Las direcciones MAC son únicas a nivel mundial, puesto que son escritas directamente, en forma binaria, en el hardware en su momento de fabricación.</a:t>
            </a:r>
            <a:endParaRPr lang="es-ES" dirty="0"/>
          </a:p>
        </p:txBody>
      </p:sp>
    </p:spTree>
    <p:extLst>
      <p:ext uri="{BB962C8B-B14F-4D97-AF65-F5344CB8AC3E}">
        <p14:creationId xmlns:p14="http://schemas.microsoft.com/office/powerpoint/2010/main" val="117080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dirección IPv6</a:t>
            </a:r>
            <a:endParaRPr lang="es-ES" dirty="0"/>
          </a:p>
        </p:txBody>
      </p:sp>
      <p:sp>
        <p:nvSpPr>
          <p:cNvPr id="3" name="Marcador de contenido 2"/>
          <p:cNvSpPr>
            <a:spLocks noGrp="1"/>
          </p:cNvSpPr>
          <p:nvPr>
            <p:ph idx="1"/>
          </p:nvPr>
        </p:nvSpPr>
        <p:spPr/>
        <p:txBody>
          <a:bodyPr/>
          <a:lstStyle/>
          <a:p>
            <a:r>
              <a:rPr lang="es-PE" dirty="0"/>
              <a:t>E</a:t>
            </a:r>
            <a:r>
              <a:rPr lang="es-PE" dirty="0" smtClean="0"/>
              <a:t>s </a:t>
            </a:r>
            <a:r>
              <a:rPr lang="es-PE" dirty="0"/>
              <a:t>exactamente la misma que la de su predecesor IPv4, pero dentro del protocolo IPv6. Está compuesta por 128 bits y se expresa en una notación hexadecimal de 32 </a:t>
            </a:r>
            <a:r>
              <a:rPr lang="es-PE" dirty="0" smtClean="0"/>
              <a:t>dígitos</a:t>
            </a:r>
          </a:p>
          <a:p>
            <a:r>
              <a:rPr lang="es-PE" dirty="0"/>
              <a:t>IPv6 permite actualmente que cada persona en la Tierra tenga asignados varios millones de IPs, ya que puede implementarse con 3.4×10E38 hosts </a:t>
            </a:r>
            <a:r>
              <a:rPr lang="es-PE" dirty="0" err="1"/>
              <a:t>direccionables</a:t>
            </a:r>
            <a:r>
              <a:rPr lang="es-PE" dirty="0"/>
              <a:t>. La ventaja con respecto a la dirección IPv4 es obvia en cuanto a su capacidad de direccionamiento</a:t>
            </a:r>
            <a:r>
              <a:rPr lang="es-PE" dirty="0" smtClean="0"/>
              <a:t>.</a:t>
            </a:r>
          </a:p>
          <a:p>
            <a:r>
              <a:rPr lang="es-ES" dirty="0"/>
              <a:t>Ejemplo: 2001:0123:0004:00ab:0cde:3403:0001:0063 -&gt; 2001:123:4:ab:cde:3403:1:63</a:t>
            </a:r>
          </a:p>
        </p:txBody>
      </p:sp>
    </p:spTree>
    <p:extLst>
      <p:ext uri="{BB962C8B-B14F-4D97-AF65-F5344CB8AC3E}">
        <p14:creationId xmlns:p14="http://schemas.microsoft.com/office/powerpoint/2010/main" val="182464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RED EN WINDOWS</a:t>
            </a:r>
            <a:endParaRPr lang="es-ES" dirty="0"/>
          </a:p>
        </p:txBody>
      </p:sp>
      <p:sp>
        <p:nvSpPr>
          <p:cNvPr id="3" name="Marcador de contenido 2"/>
          <p:cNvSpPr>
            <a:spLocks noGrp="1"/>
          </p:cNvSpPr>
          <p:nvPr>
            <p:ph idx="1"/>
          </p:nvPr>
        </p:nvSpPr>
        <p:spPr>
          <a:xfrm>
            <a:off x="3869268" y="864108"/>
            <a:ext cx="7315200" cy="1479847"/>
          </a:xfrm>
        </p:spPr>
        <p:txBody>
          <a:bodyPr/>
          <a:lstStyle/>
          <a:p>
            <a:r>
              <a:rPr lang="es-PE" dirty="0" smtClean="0"/>
              <a:t>Comando para averiguar </a:t>
            </a:r>
            <a:r>
              <a:rPr lang="es-PE" dirty="0" err="1" smtClean="0"/>
              <a:t>parametrps</a:t>
            </a:r>
            <a:r>
              <a:rPr lang="es-PE" dirty="0" smtClean="0"/>
              <a:t> de red en Windows:</a:t>
            </a:r>
          </a:p>
          <a:p>
            <a:pPr marL="0" indent="0">
              <a:buNone/>
            </a:pPr>
            <a:r>
              <a:rPr lang="es-PE" dirty="0" err="1" smtClean="0"/>
              <a:t>ipconfig</a:t>
            </a:r>
            <a:endParaRPr lang="es-ES" dirty="0"/>
          </a:p>
        </p:txBody>
      </p:sp>
      <p:pic>
        <p:nvPicPr>
          <p:cNvPr id="5" name="Imagen 4"/>
          <p:cNvPicPr>
            <a:picLocks noChangeAspect="1"/>
          </p:cNvPicPr>
          <p:nvPr/>
        </p:nvPicPr>
        <p:blipFill>
          <a:blip r:embed="rId2"/>
          <a:stretch>
            <a:fillRect/>
          </a:stretch>
        </p:blipFill>
        <p:spPr>
          <a:xfrm>
            <a:off x="3869268" y="2083128"/>
            <a:ext cx="5777008" cy="4671841"/>
          </a:xfrm>
          <a:prstGeom prst="rect">
            <a:avLst/>
          </a:prstGeom>
        </p:spPr>
      </p:pic>
    </p:spTree>
    <p:extLst>
      <p:ext uri="{BB962C8B-B14F-4D97-AF65-F5344CB8AC3E}">
        <p14:creationId xmlns:p14="http://schemas.microsoft.com/office/powerpoint/2010/main" val="29024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RED EN LINUX</a:t>
            </a:r>
            <a:endParaRPr lang="es-ES" dirty="0"/>
          </a:p>
        </p:txBody>
      </p:sp>
      <p:sp>
        <p:nvSpPr>
          <p:cNvPr id="3" name="Marcador de contenido 2"/>
          <p:cNvSpPr>
            <a:spLocks noGrp="1"/>
          </p:cNvSpPr>
          <p:nvPr>
            <p:ph idx="1"/>
          </p:nvPr>
        </p:nvSpPr>
        <p:spPr>
          <a:xfrm>
            <a:off x="3869268" y="864108"/>
            <a:ext cx="7315200" cy="604084"/>
          </a:xfrm>
        </p:spPr>
        <p:txBody>
          <a:bodyPr/>
          <a:lstStyle/>
          <a:p>
            <a:r>
              <a:rPr lang="es-PE" dirty="0" smtClean="0"/>
              <a:t>Comando : </a:t>
            </a:r>
            <a:r>
              <a:rPr lang="es-PE" dirty="0" err="1" smtClean="0"/>
              <a:t>ifconfig</a:t>
            </a:r>
            <a:endParaRPr lang="es-PE" dirty="0" smtClean="0"/>
          </a:p>
          <a:p>
            <a:endParaRPr lang="es-ES" dirty="0"/>
          </a:p>
        </p:txBody>
      </p:sp>
      <p:pic>
        <p:nvPicPr>
          <p:cNvPr id="4" name="Imagen 3"/>
          <p:cNvPicPr>
            <a:picLocks noChangeAspect="1"/>
          </p:cNvPicPr>
          <p:nvPr/>
        </p:nvPicPr>
        <p:blipFill rotWithShape="1">
          <a:blip r:embed="rId2"/>
          <a:srcRect t="6720" r="3533"/>
          <a:stretch/>
        </p:blipFill>
        <p:spPr>
          <a:xfrm>
            <a:off x="4010936" y="1494733"/>
            <a:ext cx="6330800" cy="4612203"/>
          </a:xfrm>
          <a:prstGeom prst="rect">
            <a:avLst/>
          </a:prstGeom>
        </p:spPr>
      </p:pic>
    </p:spTree>
    <p:extLst>
      <p:ext uri="{BB962C8B-B14F-4D97-AF65-F5344CB8AC3E}">
        <p14:creationId xmlns:p14="http://schemas.microsoft.com/office/powerpoint/2010/main" val="210986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RED LAN</a:t>
            </a:r>
            <a:endParaRPr lang="es-ES" dirty="0"/>
          </a:p>
        </p:txBody>
      </p:sp>
      <p:sp>
        <p:nvSpPr>
          <p:cNvPr id="3" name="Marcador de contenido 2"/>
          <p:cNvSpPr>
            <a:spLocks noGrp="1"/>
          </p:cNvSpPr>
          <p:nvPr>
            <p:ph idx="1"/>
          </p:nvPr>
        </p:nvSpPr>
        <p:spPr>
          <a:xfrm>
            <a:off x="3869268" y="864108"/>
            <a:ext cx="7315200" cy="1750303"/>
          </a:xfrm>
        </p:spPr>
        <p:txBody>
          <a:bodyPr>
            <a:normAutofit lnSpcReduction="10000"/>
          </a:bodyPr>
          <a:lstStyle/>
          <a:p>
            <a:r>
              <a:rPr lang="es-PE" dirty="0" smtClean="0"/>
              <a:t>Son redes de área local, usadas para conectar ordenadores en un área pequeña como una oficina, casa entre otros. Los ordenadores se conectan entre si por medio de un nodo  SWITCH o ROUTER mediante conexión Ethernet cableada.</a:t>
            </a:r>
          </a:p>
          <a:p>
            <a:r>
              <a:rPr lang="es-PE" dirty="0" smtClean="0"/>
              <a:t>Los ordenadores conectadas a estas redes tienen IP Privadas, ejemplo: 192.168.1.10</a:t>
            </a:r>
            <a:endParaRPr lang="es-ES" dirty="0"/>
          </a:p>
        </p:txBody>
      </p:sp>
      <p:pic>
        <p:nvPicPr>
          <p:cNvPr id="2050" name="Picture 2" descr="Resultado de imagen para red L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943" y="3166850"/>
            <a:ext cx="41338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73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RED WLAN</a:t>
            </a:r>
            <a:endParaRPr lang="es-ES" dirty="0"/>
          </a:p>
        </p:txBody>
      </p:sp>
      <p:sp>
        <p:nvSpPr>
          <p:cNvPr id="3" name="Marcador de contenido 2"/>
          <p:cNvSpPr>
            <a:spLocks noGrp="1"/>
          </p:cNvSpPr>
          <p:nvPr>
            <p:ph idx="1"/>
          </p:nvPr>
        </p:nvSpPr>
        <p:spPr>
          <a:xfrm>
            <a:off x="3869268" y="864108"/>
            <a:ext cx="7315200" cy="1827577"/>
          </a:xfrm>
        </p:spPr>
        <p:txBody>
          <a:bodyPr/>
          <a:lstStyle/>
          <a:p>
            <a:r>
              <a:rPr lang="es-PE" dirty="0" smtClean="0"/>
              <a:t>Wireless LAN, es el similar que una red LAN,  con la diferencia de ser inalámbricas.</a:t>
            </a:r>
            <a:endParaRPr lang="es-ES" dirty="0"/>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196" y="2855182"/>
            <a:ext cx="4969243" cy="312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RED WAN</a:t>
            </a:r>
            <a:endParaRPr lang="es-ES" dirty="0"/>
          </a:p>
        </p:txBody>
      </p:sp>
      <p:sp>
        <p:nvSpPr>
          <p:cNvPr id="3" name="Marcador de contenido 2"/>
          <p:cNvSpPr>
            <a:spLocks noGrp="1"/>
          </p:cNvSpPr>
          <p:nvPr>
            <p:ph idx="1"/>
          </p:nvPr>
        </p:nvSpPr>
        <p:spPr>
          <a:xfrm>
            <a:off x="3869268" y="864108"/>
            <a:ext cx="7315200" cy="1698788"/>
          </a:xfrm>
        </p:spPr>
        <p:txBody>
          <a:bodyPr/>
          <a:lstStyle/>
          <a:p>
            <a:r>
              <a:rPr lang="es-PE" dirty="0" smtClean="0"/>
              <a:t>Es una red de área amplia, interconecta varias redes locales, sus miembros no están en una misma ubicación </a:t>
            </a:r>
            <a:r>
              <a:rPr lang="es-PE" dirty="0" err="1" smtClean="0"/>
              <a:t>ficica</a:t>
            </a:r>
            <a:r>
              <a:rPr lang="es-PE" dirty="0" smtClean="0"/>
              <a:t>, se usan enrutadores para unir las redes locales, aquí se utilizan las llamadas </a:t>
            </a:r>
            <a:r>
              <a:rPr lang="es-PE" dirty="0" err="1" smtClean="0"/>
              <a:t>Ips</a:t>
            </a:r>
            <a:r>
              <a:rPr lang="es-PE" dirty="0" smtClean="0"/>
              <a:t> Publicas, ejemplo. 40.15.34.18</a:t>
            </a:r>
            <a:endParaRPr lang="es-ES" dirty="0"/>
          </a:p>
        </p:txBody>
      </p:sp>
      <p:pic>
        <p:nvPicPr>
          <p:cNvPr id="4098" name="Picture 2" descr="Resultado de imagen para red w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695" y="2691684"/>
            <a:ext cx="6776760" cy="388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34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fontAlgn="base"/>
            <a:r>
              <a:rPr lang="es-ES" dirty="0"/>
              <a:t>TCP/IP</a:t>
            </a:r>
          </a:p>
        </p:txBody>
      </p:sp>
      <p:sp>
        <p:nvSpPr>
          <p:cNvPr id="3" name="Marcador de contenido 2"/>
          <p:cNvSpPr>
            <a:spLocks noGrp="1"/>
          </p:cNvSpPr>
          <p:nvPr>
            <p:ph idx="1"/>
          </p:nvPr>
        </p:nvSpPr>
        <p:spPr/>
        <p:txBody>
          <a:bodyPr/>
          <a:lstStyle/>
          <a:p>
            <a:pPr algn="just">
              <a:buFont typeface="Arial" panose="020B0604020202020204" pitchFamily="34" charset="0"/>
              <a:buChar char="•"/>
            </a:pPr>
            <a:r>
              <a:rPr lang="es-PE" dirty="0" smtClean="0"/>
              <a:t>TCP/IP es el protocolo de Internet por excelencia, sienta las bases para que protocolos de mas alto nivel como HTTP(web), FTP(archivos), SMTP(correo),MQTT, TELNET, WS, </a:t>
            </a:r>
            <a:r>
              <a:rPr lang="es-PE" dirty="0" err="1" smtClean="0"/>
              <a:t>etc</a:t>
            </a:r>
            <a:r>
              <a:rPr lang="es-PE" dirty="0" smtClean="0"/>
              <a:t>, puedan funcionar</a:t>
            </a:r>
          </a:p>
          <a:p>
            <a:pPr algn="just"/>
            <a:r>
              <a:rPr lang="es-PE" dirty="0" smtClean="0"/>
              <a:t>El </a:t>
            </a:r>
            <a:r>
              <a:rPr lang="es-PE" dirty="0"/>
              <a:t>modelo TCP/IP describe un conjunto de guías generales de diseño e implementación de protocolos de red específicos para permitir que un equipo pueda comunicarse en una red. TCP/IP provee conectividad de extremo a extremo especificando como los datos deberían ser formateados, direccionados, transmitidos, </a:t>
            </a:r>
            <a:r>
              <a:rPr lang="es-PE" dirty="0" err="1"/>
              <a:t>enrutados</a:t>
            </a:r>
            <a:r>
              <a:rPr lang="es-PE" dirty="0"/>
              <a:t> y recibidos por el destinatario.</a:t>
            </a:r>
            <a:endParaRPr lang="es-ES" dirty="0"/>
          </a:p>
        </p:txBody>
      </p:sp>
    </p:spTree>
    <p:extLst>
      <p:ext uri="{BB962C8B-B14F-4D97-AF65-F5344CB8AC3E}">
        <p14:creationId xmlns:p14="http://schemas.microsoft.com/office/powerpoint/2010/main" val="220242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MODELO TCP/IP y modelo OSI</a:t>
            </a:r>
            <a:endParaRPr lang="es-ES" dirty="0"/>
          </a:p>
        </p:txBody>
      </p:sp>
      <p:sp>
        <p:nvSpPr>
          <p:cNvPr id="3" name="Marcador de contenido 2"/>
          <p:cNvSpPr>
            <a:spLocks noGrp="1"/>
          </p:cNvSpPr>
          <p:nvPr>
            <p:ph idx="1"/>
          </p:nvPr>
        </p:nvSpPr>
        <p:spPr>
          <a:xfrm>
            <a:off x="3869268" y="864108"/>
            <a:ext cx="7315200" cy="1891971"/>
          </a:xfrm>
        </p:spPr>
        <p:txBody>
          <a:bodyPr/>
          <a:lstStyle/>
          <a:p>
            <a:r>
              <a:rPr lang="es-PE" dirty="0" smtClean="0"/>
              <a:t>El modelo OSI es mas detallado , ya que contiene Todas las capas y protocolos de comunicación, </a:t>
            </a:r>
            <a:r>
              <a:rPr lang="es-PE" dirty="0" err="1" smtClean="0"/>
              <a:t>tcp</a:t>
            </a:r>
            <a:r>
              <a:rPr lang="es-PE" dirty="0" smtClean="0"/>
              <a:t> es mas simplificada y simple. </a:t>
            </a:r>
            <a:endParaRPr lang="es-ES" dirty="0"/>
          </a:p>
        </p:txBody>
      </p:sp>
      <p:pic>
        <p:nvPicPr>
          <p:cNvPr id="1028" name="Picture 4" descr="https://aprendiendoarduino.files.wordpress.com/2014/11/cbca1-clip_image032.jpg?w=297&amp;h=2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185" y="2848183"/>
            <a:ext cx="4077815" cy="372083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7946521" y="2455825"/>
            <a:ext cx="826637" cy="369332"/>
          </a:xfrm>
          <a:prstGeom prst="rect">
            <a:avLst/>
          </a:prstGeom>
          <a:noFill/>
        </p:spPr>
        <p:txBody>
          <a:bodyPr wrap="none" rtlCol="0">
            <a:spAutoFit/>
          </a:bodyPr>
          <a:lstStyle/>
          <a:p>
            <a:r>
              <a:rPr lang="es-PE" dirty="0" smtClean="0"/>
              <a:t>TCP/IP</a:t>
            </a:r>
            <a:endParaRPr lang="es-ES" dirty="0"/>
          </a:p>
        </p:txBody>
      </p:sp>
      <p:sp>
        <p:nvSpPr>
          <p:cNvPr id="5" name="CuadroTexto 4"/>
          <p:cNvSpPr txBox="1"/>
          <p:nvPr/>
        </p:nvSpPr>
        <p:spPr>
          <a:xfrm>
            <a:off x="6107071" y="2432799"/>
            <a:ext cx="535724" cy="369332"/>
          </a:xfrm>
          <a:prstGeom prst="rect">
            <a:avLst/>
          </a:prstGeom>
          <a:noFill/>
        </p:spPr>
        <p:txBody>
          <a:bodyPr wrap="none" rtlCol="0">
            <a:spAutoFit/>
          </a:bodyPr>
          <a:lstStyle/>
          <a:p>
            <a:r>
              <a:rPr lang="es-PE" dirty="0" smtClean="0"/>
              <a:t>OSI</a:t>
            </a:r>
            <a:endParaRPr lang="es-ES" dirty="0"/>
          </a:p>
        </p:txBody>
      </p:sp>
    </p:spTree>
    <p:extLst>
      <p:ext uri="{BB962C8B-B14F-4D97-AF65-F5344CB8AC3E}">
        <p14:creationId xmlns:p14="http://schemas.microsoft.com/office/powerpoint/2010/main" val="255916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6" name="Marcador de contenido 5" descr="https://i1.wp.com/upload.wikimedia.org/wikipedia/commons/thumb/7/7d/Pila-osi-es.svg/300px-Pila-osi-es.svg.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0911" y="799630"/>
            <a:ext cx="4591877" cy="5755716"/>
          </a:xfrm>
          <a:prstGeom prst="rect">
            <a:avLst/>
          </a:prstGeom>
          <a:noFill/>
          <a:ln>
            <a:noFill/>
          </a:ln>
        </p:spPr>
      </p:pic>
    </p:spTree>
    <p:extLst>
      <p:ext uri="{BB962C8B-B14F-4D97-AF65-F5344CB8AC3E}">
        <p14:creationId xmlns:p14="http://schemas.microsoft.com/office/powerpoint/2010/main" val="51475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Que sucede con la data en cada capa?</a:t>
            </a:r>
            <a:endParaRPr lang="es-ES" dirty="0"/>
          </a:p>
        </p:txBody>
      </p:sp>
      <p:sp>
        <p:nvSpPr>
          <p:cNvPr id="3" name="Marcador de contenido 2"/>
          <p:cNvSpPr>
            <a:spLocks noGrp="1"/>
          </p:cNvSpPr>
          <p:nvPr>
            <p:ph idx="1"/>
          </p:nvPr>
        </p:nvSpPr>
        <p:spPr>
          <a:xfrm>
            <a:off x="3869268" y="864108"/>
            <a:ext cx="7315200" cy="2085154"/>
          </a:xfrm>
        </p:spPr>
        <p:txBody>
          <a:bodyPr/>
          <a:lstStyle/>
          <a:p>
            <a:endParaRPr lang="es-ES" dirty="0"/>
          </a:p>
        </p:txBody>
      </p:sp>
      <p:pic>
        <p:nvPicPr>
          <p:cNvPr id="1026" name="Picture 2" descr="https://i2.wp.com/upload.wikimedia.org/wikipedia/commons/f/fc/PD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8" y="1392142"/>
            <a:ext cx="7582198" cy="459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19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Modelo de protocolos </a:t>
            </a:r>
            <a:endParaRPr lang="es-ES" dirty="0"/>
          </a:p>
        </p:txBody>
      </p:sp>
      <p:pic>
        <p:nvPicPr>
          <p:cNvPr id="5122" name="Picture 2" descr="https://i0.wp.com/www.uca.edu.sv/investigacion/tutoriales/tcp-ip1.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2699" y="1867622"/>
            <a:ext cx="7698832" cy="311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843360"/>
      </p:ext>
    </p:extLst>
  </p:cSld>
  <p:clrMapOvr>
    <a:masterClrMapping/>
  </p:clrMapOvr>
</p:sld>
</file>

<file path=ppt/theme/theme1.xml><?xml version="1.0" encoding="utf-8"?>
<a:theme xmlns:a="http://schemas.openxmlformats.org/drawingml/2006/main" name="Marco">
  <a:themeElements>
    <a:clrScheme name="Marc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arco">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rco">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Marco</Template>
  <TotalTime>207</TotalTime>
  <Words>828</Words>
  <Application>Microsoft Office PowerPoint</Application>
  <PresentationFormat>Panorámica</PresentationFormat>
  <Paragraphs>47</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Corbel</vt:lpstr>
      <vt:lpstr>Open Sans</vt:lpstr>
      <vt:lpstr>Wingdings 2</vt:lpstr>
      <vt:lpstr>Marco</vt:lpstr>
      <vt:lpstr>CONCEPTOS DE INTERNET</vt:lpstr>
      <vt:lpstr>RED LAN</vt:lpstr>
      <vt:lpstr>RED WLAN</vt:lpstr>
      <vt:lpstr>RED WAN</vt:lpstr>
      <vt:lpstr>TCP/IP</vt:lpstr>
      <vt:lpstr>MODELO TCP/IP y modelo OSI</vt:lpstr>
      <vt:lpstr>Presentación de PowerPoint</vt:lpstr>
      <vt:lpstr>Que sucede con la data en cada capa?</vt:lpstr>
      <vt:lpstr>Modelo de protocolos </vt:lpstr>
      <vt:lpstr>Topología de Red</vt:lpstr>
      <vt:lpstr>Direccionamiento IP </vt:lpstr>
      <vt:lpstr>NAT</vt:lpstr>
      <vt:lpstr>Presentación de PowerPoint</vt:lpstr>
      <vt:lpstr>DHCP (Dynamic Host Configuration Protocol) </vt:lpstr>
      <vt:lpstr>Dirección MAC </vt:lpstr>
      <vt:lpstr>dirección IPv6</vt:lpstr>
      <vt:lpstr>RED EN WINDOWS</vt:lpstr>
      <vt:lpstr>RED EN LINUX</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marko</dc:creator>
  <cp:lastModifiedBy>marko</cp:lastModifiedBy>
  <cp:revision>9</cp:revision>
  <dcterms:created xsi:type="dcterms:W3CDTF">2019-04-11T21:48:17Z</dcterms:created>
  <dcterms:modified xsi:type="dcterms:W3CDTF">2019-04-12T01:16:38Z</dcterms:modified>
</cp:coreProperties>
</file>