
<file path=[Content_Types].xml><?xml version="1.0" encoding="utf-8"?>
<Types xmlns="http://schemas.openxmlformats.org/package/2006/content-types">
  <Default Extension="png" ContentType="image/png"/>
  <Default Extension="webp"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100" d="100"/>
          <a:sy n="100" d="100"/>
        </p:scale>
        <p:origin x="798" y="4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870C7D-E63A-48A6-B65C-3EB3408AADEB}" type="datetimeFigureOut">
              <a:rPr lang="es-MX" smtClean="0"/>
              <a:t>29/05/2019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4EE262A-15DB-4F81-AFFA-99535D9035F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2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870C7D-E63A-48A6-B65C-3EB3408AADEB}" type="datetimeFigureOut">
              <a:rPr lang="es-MX" smtClean="0"/>
              <a:t>29/05/2019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385762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870C7D-E63A-48A6-B65C-3EB3408AADEB}" type="datetimeFigureOut">
              <a:rPr lang="es-MX" smtClean="0"/>
              <a:t>29/05/2019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93896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870C7D-E63A-48A6-B65C-3EB3408AADEB}" type="datetimeFigureOut">
              <a:rPr lang="es-MX" smtClean="0"/>
              <a:t>29/05/2019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428694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870C7D-E63A-48A6-B65C-3EB3408AADEB}" type="datetimeFigureOut">
              <a:rPr lang="es-MX" smtClean="0"/>
              <a:t>29/05/2019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4EE262A-15DB-4F81-AFFA-99535D9035F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50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870C7D-E63A-48A6-B65C-3EB3408AADEB}" type="datetimeFigureOut">
              <a:rPr lang="es-MX" smtClean="0"/>
              <a:t>29/05/2019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1995619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7870C7D-E63A-48A6-B65C-3EB3408AADEB}" type="datetimeFigureOut">
              <a:rPr lang="es-MX" smtClean="0"/>
              <a:t>29/05/2019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352029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7870C7D-E63A-48A6-B65C-3EB3408AADEB}" type="datetimeFigureOut">
              <a:rPr lang="es-MX" smtClean="0"/>
              <a:t>29/05/2019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353381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870C7D-E63A-48A6-B65C-3EB3408AADEB}" type="datetimeFigureOut">
              <a:rPr lang="es-MX" smtClean="0"/>
              <a:t>29/05/2019</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21473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870C7D-E63A-48A6-B65C-3EB3408AADEB}" type="datetimeFigureOut">
              <a:rPr lang="es-MX" smtClean="0"/>
              <a:t>29/05/2019</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EE262A-15DB-4F81-AFFA-99535D9035FD}" type="slidenum">
              <a:rPr lang="es-MX" smtClean="0"/>
              <a:t>‹Nº›</a:t>
            </a:fld>
            <a:endParaRPr lang="es-MX"/>
          </a:p>
        </p:txBody>
      </p:sp>
    </p:spTree>
    <p:extLst>
      <p:ext uri="{BB962C8B-B14F-4D97-AF65-F5344CB8AC3E}">
        <p14:creationId xmlns:p14="http://schemas.microsoft.com/office/powerpoint/2010/main" val="407853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870C7D-E63A-48A6-B65C-3EB3408AADEB}" type="datetimeFigureOut">
              <a:rPr lang="es-MX" smtClean="0"/>
              <a:t>29/05/2019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4EE262A-15DB-4F81-AFFA-99535D9035FD}" type="slidenum">
              <a:rPr lang="es-MX" smtClean="0"/>
              <a:t>‹Nº›</a:t>
            </a:fld>
            <a:endParaRPr lang="es-MX"/>
          </a:p>
        </p:txBody>
      </p:sp>
    </p:spTree>
    <p:extLst>
      <p:ext uri="{BB962C8B-B14F-4D97-AF65-F5344CB8AC3E}">
        <p14:creationId xmlns:p14="http://schemas.microsoft.com/office/powerpoint/2010/main" val="262894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870C7D-E63A-48A6-B65C-3EB3408AADEB}" type="datetimeFigureOut">
              <a:rPr lang="es-MX" smtClean="0"/>
              <a:t>29/05/2019</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EE262A-15DB-4F81-AFFA-99535D9035FD}"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185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2922"/>
            <a:ext cx="9744075" cy="6855078"/>
          </a:xfrm>
          <a:prstGeom prst="rect">
            <a:avLst/>
          </a:prstGeom>
        </p:spPr>
      </p:pic>
      <p:sp>
        <p:nvSpPr>
          <p:cNvPr id="5" name="Rectángulo 4"/>
          <p:cNvSpPr/>
          <p:nvPr/>
        </p:nvSpPr>
        <p:spPr>
          <a:xfrm>
            <a:off x="-200025" y="-234283"/>
            <a:ext cx="2647950" cy="732948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1" y="152400"/>
            <a:ext cx="2857500" cy="2571248"/>
          </a:xfrm>
          <a:prstGeom prst="rect">
            <a:avLst/>
          </a:prstGeom>
        </p:spPr>
      </p:pic>
      <p:sp>
        <p:nvSpPr>
          <p:cNvPr id="7" name="CuadroTexto 6"/>
          <p:cNvSpPr txBox="1"/>
          <p:nvPr/>
        </p:nvSpPr>
        <p:spPr>
          <a:xfrm>
            <a:off x="3619500" y="581369"/>
            <a:ext cx="8572500" cy="923330"/>
          </a:xfrm>
          <a:prstGeom prst="rect">
            <a:avLst/>
          </a:prstGeom>
          <a:noFill/>
        </p:spPr>
        <p:txBody>
          <a:bodyPr wrap="square" rtlCol="0">
            <a:spAutoFit/>
          </a:bodyPr>
          <a:lstStyle/>
          <a:p>
            <a:r>
              <a:rPr lang="es-MX" sz="5400" spc="600" dirty="0" smtClean="0">
                <a:solidFill>
                  <a:schemeClr val="bg1"/>
                </a:solidFill>
                <a:effectLst>
                  <a:outerShdw blurRad="38100" dist="38100" dir="2700000" algn="tl">
                    <a:srgbClr val="000000">
                      <a:alpha val="43137"/>
                    </a:srgbClr>
                  </a:outerShdw>
                </a:effectLst>
                <a:latin typeface="Impact" panose="020B0806030902050204" pitchFamily="34" charset="0"/>
              </a:rPr>
              <a:t>FITNESS BEGINNER’S APP</a:t>
            </a:r>
            <a:endParaRPr lang="es-MX" sz="54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8" name="CuadroTexto 7"/>
          <p:cNvSpPr txBox="1"/>
          <p:nvPr/>
        </p:nvSpPr>
        <p:spPr>
          <a:xfrm>
            <a:off x="3695700" y="3819869"/>
            <a:ext cx="8362950" cy="2554545"/>
          </a:xfrm>
          <a:prstGeom prst="rect">
            <a:avLst/>
          </a:prstGeom>
          <a:noFill/>
        </p:spPr>
        <p:txBody>
          <a:bodyPr wrap="square" rtlCol="0">
            <a:spAutoFit/>
          </a:bodyPr>
          <a:lstStyle/>
          <a:p>
            <a:r>
              <a:rPr lang="es-MX" sz="3200" spc="-150" dirty="0" smtClean="0">
                <a:solidFill>
                  <a:schemeClr val="bg1"/>
                </a:solidFill>
                <a:effectLst>
                  <a:outerShdw blurRad="38100" dist="38100" dir="2700000" algn="tl">
                    <a:srgbClr val="000000">
                      <a:alpha val="43137"/>
                    </a:srgbClr>
                  </a:outerShdw>
                </a:effectLst>
                <a:latin typeface="Impact" panose="020B0806030902050204" pitchFamily="34" charset="0"/>
              </a:rPr>
              <a:t>Propuesta de Desarrollo para App</a:t>
            </a:r>
          </a:p>
          <a:p>
            <a:r>
              <a:rPr lang="es-MX" sz="3200" spc="-150" dirty="0" smtClean="0">
                <a:solidFill>
                  <a:schemeClr val="bg1"/>
                </a:solidFill>
                <a:effectLst>
                  <a:outerShdw blurRad="38100" dist="38100" dir="2700000" algn="tl">
                    <a:srgbClr val="000000">
                      <a:alpha val="43137"/>
                    </a:srgbClr>
                  </a:outerShdw>
                </a:effectLst>
                <a:latin typeface="Adobe Garamond Pro" panose="02020502060506020403" pitchFamily="18" charset="0"/>
              </a:rPr>
              <a:t>iOS </a:t>
            </a:r>
            <a:r>
              <a:rPr lang="es-MX" sz="3200" spc="-150" dirty="0" err="1" smtClean="0">
                <a:solidFill>
                  <a:schemeClr val="bg1"/>
                </a:solidFill>
                <a:effectLst>
                  <a:outerShdw blurRad="38100" dist="38100" dir="2700000" algn="tl">
                    <a:srgbClr val="000000">
                      <a:alpha val="43137"/>
                    </a:srgbClr>
                  </a:outerShdw>
                </a:effectLst>
                <a:latin typeface="Adobe Garamond Pro" panose="02020502060506020403" pitchFamily="18" charset="0"/>
              </a:rPr>
              <a:t>development</a:t>
            </a:r>
            <a:r>
              <a:rPr lang="es-MX" sz="3200" spc="-150" dirty="0" smtClean="0">
                <a:solidFill>
                  <a:schemeClr val="bg1"/>
                </a:solidFill>
                <a:effectLst>
                  <a:outerShdw blurRad="38100" dist="38100" dir="2700000" algn="tl">
                    <a:srgbClr val="000000">
                      <a:alpha val="43137"/>
                    </a:srgbClr>
                  </a:outerShdw>
                </a:effectLst>
                <a:latin typeface="Adobe Garamond Pro" panose="02020502060506020403" pitchFamily="18" charset="0"/>
              </a:rPr>
              <a:t> </a:t>
            </a:r>
            <a:r>
              <a:rPr lang="es-MX" sz="3200" spc="-150" dirty="0" err="1" smtClean="0">
                <a:solidFill>
                  <a:schemeClr val="bg1"/>
                </a:solidFill>
                <a:effectLst>
                  <a:outerShdw blurRad="38100" dist="38100" dir="2700000" algn="tl">
                    <a:srgbClr val="000000">
                      <a:alpha val="43137"/>
                    </a:srgbClr>
                  </a:outerShdw>
                </a:effectLst>
                <a:latin typeface="Adobe Garamond Pro" panose="02020502060506020403" pitchFamily="18" charset="0"/>
              </a:rPr>
              <a:t>Lab</a:t>
            </a:r>
            <a:r>
              <a:rPr lang="es-MX" sz="3200" spc="-150" dirty="0" smtClean="0">
                <a:solidFill>
                  <a:schemeClr val="bg1"/>
                </a:solidFill>
                <a:effectLst>
                  <a:outerShdw blurRad="38100" dist="38100" dir="2700000" algn="tl">
                    <a:srgbClr val="000000">
                      <a:alpha val="43137"/>
                    </a:srgbClr>
                  </a:outerShdw>
                </a:effectLst>
                <a:latin typeface="Adobe Garamond Pro" panose="02020502060506020403" pitchFamily="18" charset="0"/>
              </a:rPr>
              <a:t>, Facultad de Ingeniería</a:t>
            </a:r>
          </a:p>
          <a:p>
            <a:endParaRPr lang="es-MX" sz="3200" spc="-150" dirty="0">
              <a:solidFill>
                <a:schemeClr val="bg1"/>
              </a:solidFill>
              <a:effectLst>
                <a:outerShdw blurRad="38100" dist="38100" dir="2700000" algn="tl">
                  <a:srgbClr val="000000">
                    <a:alpha val="43137"/>
                  </a:srgbClr>
                </a:outerShdw>
              </a:effectLst>
              <a:latin typeface="Adobe Garamond Pro" panose="02020502060506020403" pitchFamily="18" charset="0"/>
            </a:endParaRPr>
          </a:p>
          <a:p>
            <a:r>
              <a:rPr lang="es-MX" sz="3200" spc="-150" dirty="0" smtClean="0">
                <a:solidFill>
                  <a:schemeClr val="bg1"/>
                </a:solidFill>
                <a:effectLst>
                  <a:outerShdw blurRad="38100" dist="38100" dir="2700000" algn="tl">
                    <a:srgbClr val="000000">
                      <a:alpha val="43137"/>
                    </a:srgbClr>
                  </a:outerShdw>
                </a:effectLst>
                <a:latin typeface="Adobe Garamond Pro" panose="02020502060506020403" pitchFamily="18" charset="0"/>
              </a:rPr>
              <a:t>Luis Gustavo Reyes Eslava</a:t>
            </a:r>
          </a:p>
          <a:p>
            <a:r>
              <a:rPr lang="es-MX" sz="3200" spc="-150" smtClean="0">
                <a:solidFill>
                  <a:schemeClr val="bg1"/>
                </a:solidFill>
                <a:effectLst>
                  <a:outerShdw blurRad="38100" dist="38100" dir="2700000" algn="tl">
                    <a:srgbClr val="000000">
                      <a:alpha val="43137"/>
                    </a:srgbClr>
                  </a:outerShdw>
                </a:effectLst>
                <a:latin typeface="Adobe Garamond Pro" panose="02020502060506020403" pitchFamily="18" charset="0"/>
              </a:rPr>
              <a:t>Abel Martínez Galarza</a:t>
            </a:r>
            <a:endParaRPr lang="es-MX" sz="3200" spc="-150" dirty="0">
              <a:solidFill>
                <a:schemeClr val="bg1"/>
              </a:solidFill>
              <a:effectLst>
                <a:outerShdw blurRad="38100" dist="38100" dir="2700000" algn="tl">
                  <a:srgbClr val="000000">
                    <a:alpha val="43137"/>
                  </a:srgbClr>
                </a:outerShdw>
              </a:effectLst>
              <a:latin typeface="Adobe Garamond Pro" panose="02020502060506020403" pitchFamily="18" charset="0"/>
            </a:endParaRPr>
          </a:p>
        </p:txBody>
      </p:sp>
    </p:spTree>
    <p:extLst>
      <p:ext uri="{BB962C8B-B14F-4D97-AF65-F5344CB8AC3E}">
        <p14:creationId xmlns:p14="http://schemas.microsoft.com/office/powerpoint/2010/main" val="3482344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1" y="1571626"/>
            <a:ext cx="2209800" cy="2209800"/>
          </a:xfrm>
          <a:prstGeom prst="rect">
            <a:avLst/>
          </a:prstGeom>
        </p:spPr>
      </p:pic>
      <p:sp>
        <p:nvSpPr>
          <p:cNvPr id="8" name="Rectángulo 7"/>
          <p:cNvSpPr/>
          <p:nvPr/>
        </p:nvSpPr>
        <p:spPr>
          <a:xfrm>
            <a:off x="2628899" y="1700999"/>
            <a:ext cx="9296401" cy="3920047"/>
          </a:xfrm>
          <a:prstGeom prst="rect">
            <a:avLst/>
          </a:prstGeom>
        </p:spPr>
        <p:txBody>
          <a:bodyPr wrap="square">
            <a:spAutoFit/>
          </a:bodyPr>
          <a:lstStyle/>
          <a:p>
            <a:pPr algn="just">
              <a:lnSpc>
                <a:spcPct val="107000"/>
              </a:lnSpc>
              <a:spcAft>
                <a:spcPts val="800"/>
              </a:spcAft>
            </a:pP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Cuenta </a:t>
            </a:r>
            <a:r>
              <a:rPr lang="es-MX" sz="2000" dirty="0" err="1" smtClean="0">
                <a:effectLst/>
                <a:latin typeface="Arial" panose="020B0604020202020204" pitchFamily="34" charset="0"/>
                <a:ea typeface="Calibri" panose="020F0502020204030204" pitchFamily="34" charset="0"/>
                <a:cs typeface="Times New Roman" panose="02020603050405020304" pitchFamily="18" charset="0"/>
              </a:rPr>
              <a:t>premium</a:t>
            </a: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s-MX"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Para poder acceder a una cuenta </a:t>
            </a:r>
            <a:r>
              <a:rPr lang="es-MX" sz="2000" dirty="0" err="1" smtClean="0">
                <a:effectLst/>
                <a:latin typeface="Arial" panose="020B0604020202020204" pitchFamily="34" charset="0"/>
                <a:ea typeface="Calibri" panose="020F0502020204030204" pitchFamily="34" charset="0"/>
                <a:cs typeface="Times New Roman" panose="02020603050405020304" pitchFamily="18" charset="0"/>
              </a:rPr>
              <a:t>premium</a:t>
            </a: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 se tendría que pagar una suscripción anual de $30 la cual podrá desbloquear funcionalidades como las siguientes.</a:t>
            </a:r>
            <a:endParaRPr lang="es-MX"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Arial" panose="020B0604020202020204" pitchFamily="34" charset="0"/>
              <a:buChar char="▪"/>
            </a:pP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Poder registrar y promocionar aparatos para ejercitarse innovadores o de diseño propio y asimismo ponerlos en venta de acuerdo a sus características</a:t>
            </a:r>
            <a:endParaRPr lang="es-MX"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Arial" panose="020B0604020202020204" pitchFamily="34" charset="0"/>
              <a:buChar char="▪"/>
            </a:pP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Desbloquear un seguimiento de las calorías quemadas, que tan ejercitados están ciertos músculos del cuerpo a partir de los aparatos que se usaron</a:t>
            </a:r>
            <a:endParaRPr lang="es-MX"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Arial" panose="020B0604020202020204" pitchFamily="34" charset="0"/>
              <a:buChar char="▪"/>
            </a:pP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Acceder a un asesor de fisicoculturismo que indique que rutinas seguir</a:t>
            </a:r>
            <a:endParaRPr lang="es-MX"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s-MX" sz="2000" dirty="0" smtClean="0">
                <a:effectLst/>
                <a:latin typeface="Arial" panose="020B0604020202020204" pitchFamily="34" charset="0"/>
                <a:ea typeface="Calibri" panose="020F0502020204030204" pitchFamily="34" charset="0"/>
                <a:cs typeface="Times New Roman" panose="02020603050405020304" pitchFamily="18" charset="0"/>
              </a:rPr>
              <a:t>Registrar gimnasio propio y obtener respectivos códigos QR para aparatos propio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666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4" y="401971"/>
            <a:ext cx="12325351" cy="707886"/>
          </a:xfrm>
          <a:prstGeom prst="rect">
            <a:avLst/>
          </a:prstGeom>
          <a:noFill/>
        </p:spPr>
        <p:txBody>
          <a:bodyPr wrap="square" rtlCol="0">
            <a:spAutoFit/>
          </a:bodyPr>
          <a:lstStyle/>
          <a:p>
            <a:r>
              <a:rPr lang="es-MX" sz="4000" spc="600" dirty="0" smtClean="0">
                <a:solidFill>
                  <a:schemeClr val="bg1"/>
                </a:solidFill>
                <a:effectLst>
                  <a:outerShdw blurRad="38100" dist="38100" dir="2700000" algn="tl">
                    <a:srgbClr val="000000">
                      <a:alpha val="43137"/>
                    </a:srgbClr>
                  </a:outerShdw>
                </a:effectLst>
                <a:latin typeface="Impact" panose="020B0806030902050204" pitchFamily="34" charset="0"/>
              </a:rPr>
              <a:t>¿Cuál es la proyección de las ganancias?</a:t>
            </a:r>
            <a:endParaRPr lang="es-MX" sz="40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4" name="Rectángulo 3"/>
          <p:cNvSpPr/>
          <p:nvPr/>
        </p:nvSpPr>
        <p:spPr>
          <a:xfrm>
            <a:off x="361949" y="1708414"/>
            <a:ext cx="11744325" cy="3026982"/>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Times New Roman" panose="02020603050405020304" pitchFamily="18" charset="0"/>
              </a:rPr>
              <a:t>P</a:t>
            </a:r>
            <a:r>
              <a:rPr lang="es-MX" sz="2400" dirty="0" smtClean="0">
                <a:effectLst/>
                <a:latin typeface="Arial" panose="020B0604020202020204" pitchFamily="34" charset="0"/>
                <a:ea typeface="Calibri" panose="020F0502020204030204" pitchFamily="34" charset="0"/>
                <a:cs typeface="Times New Roman" panose="02020603050405020304" pitchFamily="18" charset="0"/>
              </a:rPr>
              <a:t>odemos estimar que en el primer mes de lanzar a app, con un total de 12000 usuarios podemos recuperar la inversión de $135000 en aproximadamente 4 meses de lanzar la aplicación teniendo una ganancia prevista de $120000 si pensamos que una octava parte de los usurarios pagaran la cuenta </a:t>
            </a:r>
            <a:r>
              <a:rPr lang="es-MX" sz="2400" dirty="0" err="1" smtClean="0">
                <a:effectLst/>
                <a:latin typeface="Arial" panose="020B0604020202020204" pitchFamily="34" charset="0"/>
                <a:ea typeface="Calibri" panose="020F0502020204030204" pitchFamily="34" charset="0"/>
                <a:cs typeface="Times New Roman" panose="02020603050405020304" pitchFamily="18" charset="0"/>
              </a:rPr>
              <a:t>premium</a:t>
            </a:r>
            <a:r>
              <a:rPr lang="es-MX" sz="2400" dirty="0" smtClean="0">
                <a:effectLst/>
                <a:latin typeface="Arial" panose="020B0604020202020204" pitchFamily="34" charset="0"/>
                <a:ea typeface="Calibri" panose="020F0502020204030204" pitchFamily="34" charset="0"/>
                <a:cs typeface="Times New Roman" panose="02020603050405020304" pitchFamily="18" charset="0"/>
              </a:rPr>
              <a:t> dado que el precio es relativamente bajo y desbloqueando funcionalidades deseadas por la mayoría de los usuarios.</a:t>
            </a:r>
            <a:endParaRPr lang="es-MX"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MX" sz="20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69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09587" y="1514475"/>
            <a:ext cx="11172825" cy="4810125"/>
          </a:xfrm>
          <a:prstGeom prst="rect">
            <a:avLst/>
          </a:prstGeom>
        </p:spPr>
      </p:pic>
      <p:sp>
        <p:nvSpPr>
          <p:cNvPr id="2" name="Rectángulo 1"/>
          <p:cNvSpPr/>
          <p:nvPr/>
        </p:nvSpPr>
        <p:spPr>
          <a:xfrm>
            <a:off x="509587" y="1643843"/>
            <a:ext cx="11172825" cy="2838662"/>
          </a:xfrm>
          <a:prstGeom prst="rect">
            <a:avLst/>
          </a:prstGeom>
        </p:spPr>
        <p:txBody>
          <a:bodyPr wrap="square">
            <a:spAutoFit/>
          </a:bodyPr>
          <a:lstStyle/>
          <a:p>
            <a:pPr algn="just">
              <a:lnSpc>
                <a:spcPct val="107000"/>
              </a:lnSpc>
              <a:spcAft>
                <a:spcPts val="800"/>
              </a:spcAft>
            </a:pPr>
            <a:r>
              <a:rPr lang="es-MX" sz="2400" dirty="0" smtClean="0">
                <a:effectLst/>
                <a:latin typeface="Arial" panose="020B0604020202020204" pitchFamily="34" charset="0"/>
                <a:ea typeface="Calibri" panose="020F0502020204030204" pitchFamily="34" charset="0"/>
                <a:cs typeface="Times New Roman" panose="02020603050405020304" pitchFamily="18" charset="0"/>
              </a:rPr>
              <a:t>Si tomamos en cuenta la inversión que se necesita para abrir un gimnasio bien equipado, de acuerdo a el </a:t>
            </a:r>
            <a:r>
              <a:rPr lang="es-MX"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articulo </a:t>
            </a:r>
            <a:r>
              <a:rPr lang="es-MX"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#260932 </a:t>
            </a:r>
            <a:r>
              <a:rPr lang="es-MX"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de entrepreneur.com es de $360000, lo cual nos indica que en un aproximado de un año y medio- dos años (Tomando en cuenta costos de actualizaciones, costos de marketing, pago a desarrolladores, mantenimiento, etc.) de uso de la aplicación, se ganaría la suficiente inversión para abrir un gimnasio propiedad del equipo de desarrolladores, generando aun mas ganancias.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2806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5" y="401971"/>
            <a:ext cx="8362950" cy="923330"/>
          </a:xfrm>
          <a:prstGeom prst="rect">
            <a:avLst/>
          </a:prstGeom>
          <a:noFill/>
        </p:spPr>
        <p:txBody>
          <a:bodyPr wrap="square" rtlCol="0">
            <a:spAutoFit/>
          </a:bodyPr>
          <a:lstStyle/>
          <a:p>
            <a:r>
              <a:rPr lang="es-MX" sz="5400" spc="600" dirty="0" smtClean="0">
                <a:solidFill>
                  <a:schemeClr val="bg1"/>
                </a:solidFill>
                <a:effectLst>
                  <a:outerShdw blurRad="38100" dist="38100" dir="2700000" algn="tl">
                    <a:srgbClr val="000000">
                      <a:alpha val="43137"/>
                    </a:srgbClr>
                  </a:outerShdw>
                </a:effectLst>
                <a:latin typeface="Impact" panose="020B0806030902050204" pitchFamily="34" charset="0"/>
              </a:rPr>
              <a:t>¿En qué consiste?</a:t>
            </a:r>
            <a:endParaRPr lang="es-MX" sz="54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4" name="CuadroTexto 3"/>
          <p:cNvSpPr txBox="1"/>
          <p:nvPr/>
        </p:nvSpPr>
        <p:spPr>
          <a:xfrm>
            <a:off x="304800" y="1722014"/>
            <a:ext cx="5791200" cy="3116686"/>
          </a:xfrm>
          <a:prstGeom prst="rect">
            <a:avLst/>
          </a:prstGeom>
          <a:noFill/>
        </p:spPr>
        <p:txBody>
          <a:bodyPr wrap="square" rtlCol="0">
            <a:spAutoFit/>
          </a:bodyPr>
          <a:lstStyle/>
          <a:p>
            <a:pPr algn="just"/>
            <a:r>
              <a:rPr lang="es-MX" sz="2800" dirty="0" smtClean="0">
                <a:latin typeface="Arial Black" panose="020B0A04020102020204" pitchFamily="34" charset="0"/>
              </a:rPr>
              <a:t>Se trata de una App que pretende orientar a los usuarios nuevos en un gimnasio para saber qué aparatos del gimnasio utilizar, y cómo utilizarlos correctamente. </a:t>
            </a:r>
            <a:endParaRPr lang="es-MX" sz="2800" dirty="0">
              <a:latin typeface="Arial Black" panose="020B0A040201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836" y="1806363"/>
            <a:ext cx="5237113" cy="2947988"/>
          </a:xfrm>
          <a:prstGeom prst="rect">
            <a:avLst/>
          </a:prstGeom>
        </p:spPr>
      </p:pic>
    </p:spTree>
    <p:extLst>
      <p:ext uri="{BB962C8B-B14F-4D97-AF65-F5344CB8AC3E}">
        <p14:creationId xmlns:p14="http://schemas.microsoft.com/office/powerpoint/2010/main" val="230172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5" y="401971"/>
            <a:ext cx="8362950" cy="923330"/>
          </a:xfrm>
          <a:prstGeom prst="rect">
            <a:avLst/>
          </a:prstGeom>
          <a:noFill/>
        </p:spPr>
        <p:txBody>
          <a:bodyPr wrap="square" rtlCol="0">
            <a:spAutoFit/>
          </a:bodyPr>
          <a:lstStyle/>
          <a:p>
            <a:r>
              <a:rPr lang="es-MX" sz="5400" spc="600" dirty="0" smtClean="0">
                <a:solidFill>
                  <a:schemeClr val="bg1"/>
                </a:solidFill>
                <a:effectLst>
                  <a:outerShdw blurRad="38100" dist="38100" dir="2700000" algn="tl">
                    <a:srgbClr val="000000">
                      <a:alpha val="43137"/>
                    </a:srgbClr>
                  </a:outerShdw>
                </a:effectLst>
                <a:latin typeface="Impact" panose="020B0806030902050204" pitchFamily="34" charset="0"/>
              </a:rPr>
              <a:t>¿Cómo se usa?</a:t>
            </a:r>
            <a:endParaRPr lang="es-MX" sz="54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5249"/>
            <a:ext cx="5707874" cy="4024051"/>
          </a:xfrm>
          <a:prstGeom prst="rect">
            <a:avLst/>
          </a:prstGeom>
        </p:spPr>
      </p:pic>
      <p:sp>
        <p:nvSpPr>
          <p:cNvPr id="5" name="CuadroTexto 4"/>
          <p:cNvSpPr txBox="1"/>
          <p:nvPr/>
        </p:nvSpPr>
        <p:spPr>
          <a:xfrm>
            <a:off x="6010275" y="1636289"/>
            <a:ext cx="5791200" cy="4493538"/>
          </a:xfrm>
          <a:prstGeom prst="rect">
            <a:avLst/>
          </a:prstGeom>
          <a:noFill/>
        </p:spPr>
        <p:txBody>
          <a:bodyPr wrap="square" rtlCol="0">
            <a:spAutoFit/>
          </a:bodyPr>
          <a:lstStyle/>
          <a:p>
            <a:pPr algn="just"/>
            <a:r>
              <a:rPr lang="es-MX" sz="2500" dirty="0" smtClean="0">
                <a:latin typeface="Arial Black" panose="020B0A04020102020204" pitchFamily="34" charset="0"/>
              </a:rPr>
              <a:t>La función principal de la App consiste en colocar códigos QR sobre cada aparato de gimnasio, los cuales al ser escaneados en la aplicación, mostrarán un </a:t>
            </a:r>
            <a:r>
              <a:rPr lang="es-MX" sz="2500" dirty="0" err="1" smtClean="0">
                <a:latin typeface="Arial Black" panose="020B0A04020102020204" pitchFamily="34" charset="0"/>
              </a:rPr>
              <a:t>gif</a:t>
            </a:r>
            <a:r>
              <a:rPr lang="es-MX" sz="2500" dirty="0" smtClean="0">
                <a:latin typeface="Arial Black" panose="020B0A04020102020204" pitchFamily="34" charset="0"/>
              </a:rPr>
              <a:t> mostrando la manera correcta de utilizar el aparato, así como información relevante sobre el mismo; por ejemplo, los músculos que ejercita.</a:t>
            </a:r>
            <a:endParaRPr lang="es-MX" sz="2500" dirty="0">
              <a:latin typeface="Arial Black" panose="020B0A04020102020204" pitchFamily="34" charset="0"/>
            </a:endParaRPr>
          </a:p>
        </p:txBody>
      </p:sp>
    </p:spTree>
    <p:extLst>
      <p:ext uri="{BB962C8B-B14F-4D97-AF65-F5344CB8AC3E}">
        <p14:creationId xmlns:p14="http://schemas.microsoft.com/office/powerpoint/2010/main" val="184763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2095500"/>
            <a:ext cx="5219700" cy="3479800"/>
          </a:xfrm>
          <a:prstGeom prst="rect">
            <a:avLst/>
          </a:prstGeom>
        </p:spPr>
      </p:pic>
      <p:pic>
        <p:nvPicPr>
          <p:cNvPr id="6" name="Imagen 5"/>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254" y="2739594"/>
            <a:ext cx="1880031" cy="1880031"/>
          </a:xfrm>
          <a:prstGeom prst="rect">
            <a:avLst/>
          </a:prstGeom>
        </p:spPr>
      </p:pic>
      <p:sp>
        <p:nvSpPr>
          <p:cNvPr id="7" name="CuadroTexto 6"/>
          <p:cNvSpPr txBox="1"/>
          <p:nvPr/>
        </p:nvSpPr>
        <p:spPr>
          <a:xfrm>
            <a:off x="304800" y="1817264"/>
            <a:ext cx="5791200" cy="2785378"/>
          </a:xfrm>
          <a:prstGeom prst="rect">
            <a:avLst/>
          </a:prstGeom>
          <a:noFill/>
        </p:spPr>
        <p:txBody>
          <a:bodyPr wrap="square" rtlCol="0">
            <a:spAutoFit/>
          </a:bodyPr>
          <a:lstStyle/>
          <a:p>
            <a:pPr algn="just"/>
            <a:r>
              <a:rPr lang="es-MX" sz="2500" dirty="0" smtClean="0">
                <a:latin typeface="Arial Black" panose="020B0A04020102020204" pitchFamily="34" charset="0"/>
              </a:rPr>
              <a:t>También se tiene contará con al implementación de rutinas de ejercicio sugeridas para el usuario, así como un seguimiento estadístico de los músculos que ha ejercitado el usuario en días pasados.</a:t>
            </a:r>
            <a:endParaRPr lang="es-MX" sz="2500" dirty="0">
              <a:latin typeface="Arial Black" panose="020B0A04020102020204" pitchFamily="34" charset="0"/>
            </a:endParaRPr>
          </a:p>
        </p:txBody>
      </p:sp>
    </p:spTree>
    <p:extLst>
      <p:ext uri="{BB962C8B-B14F-4D97-AF65-F5344CB8AC3E}">
        <p14:creationId xmlns:p14="http://schemas.microsoft.com/office/powerpoint/2010/main" val="33815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2"/>
          <p:cNvPicPr/>
          <p:nvPr/>
        </p:nvPicPr>
        <p:blipFill rotWithShape="1">
          <a:blip r:embed="rId2">
            <a:extLst>
              <a:ext uri="{28A0092B-C50C-407E-A947-70E740481C1C}">
                <a14:useLocalDpi xmlns:a14="http://schemas.microsoft.com/office/drawing/2010/main" val="0"/>
              </a:ext>
            </a:extLst>
          </a:blip>
          <a:srcRect l="39611" t="15289" r="41696" b="18781"/>
          <a:stretch/>
        </p:blipFill>
        <p:spPr bwMode="auto">
          <a:xfrm>
            <a:off x="2140267" y="1651984"/>
            <a:ext cx="2498725" cy="4424966"/>
          </a:xfrm>
          <a:prstGeom prst="rect">
            <a:avLst/>
          </a:prstGeom>
          <a:ln>
            <a:noFill/>
          </a:ln>
          <a:extLst>
            <a:ext uri="{53640926-AAD7-44D8-BBD7-CCE9431645EC}">
              <a14:shadowObscured xmlns:a14="http://schemas.microsoft.com/office/drawing/2010/main"/>
            </a:ext>
          </a:extLst>
        </p:spPr>
      </p:pic>
      <p:pic>
        <p:nvPicPr>
          <p:cNvPr id="4" name="Imagen 3"/>
          <p:cNvPicPr/>
          <p:nvPr/>
        </p:nvPicPr>
        <p:blipFill rotWithShape="1">
          <a:blip r:embed="rId3">
            <a:extLst>
              <a:ext uri="{28A0092B-C50C-407E-A947-70E740481C1C}">
                <a14:useLocalDpi xmlns:a14="http://schemas.microsoft.com/office/drawing/2010/main" val="0"/>
              </a:ext>
            </a:extLst>
          </a:blip>
          <a:srcRect l="39524" t="15238" r="41333" b="17710"/>
          <a:stretch/>
        </p:blipFill>
        <p:spPr bwMode="auto">
          <a:xfrm>
            <a:off x="6015355" y="1683083"/>
            <a:ext cx="2795270" cy="43627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973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4" y="401971"/>
            <a:ext cx="9191625" cy="923330"/>
          </a:xfrm>
          <a:prstGeom prst="rect">
            <a:avLst/>
          </a:prstGeom>
          <a:noFill/>
        </p:spPr>
        <p:txBody>
          <a:bodyPr wrap="square" rtlCol="0">
            <a:spAutoFit/>
          </a:bodyPr>
          <a:lstStyle/>
          <a:p>
            <a:r>
              <a:rPr lang="es-MX" sz="5400" spc="600" dirty="0" smtClean="0">
                <a:solidFill>
                  <a:schemeClr val="bg1"/>
                </a:solidFill>
                <a:effectLst>
                  <a:outerShdw blurRad="38100" dist="38100" dir="2700000" algn="tl">
                    <a:srgbClr val="000000">
                      <a:alpha val="43137"/>
                    </a:srgbClr>
                  </a:outerShdw>
                </a:effectLst>
                <a:latin typeface="Impact" panose="020B0806030902050204" pitchFamily="34" charset="0"/>
              </a:rPr>
              <a:t>¿A quienes va dirigido?</a:t>
            </a:r>
            <a:endParaRPr lang="es-MX" sz="54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4" name="Rectángulo 3"/>
          <p:cNvSpPr/>
          <p:nvPr/>
        </p:nvSpPr>
        <p:spPr>
          <a:xfrm>
            <a:off x="342900" y="1617310"/>
            <a:ext cx="11753850" cy="3631379"/>
          </a:xfrm>
          <a:prstGeom prst="rect">
            <a:avLst/>
          </a:prstGeom>
        </p:spPr>
        <p:txBody>
          <a:bodyPr wrap="square">
            <a:spAutoFit/>
          </a:bodyPr>
          <a:lstStyle/>
          <a:p>
            <a:pPr marL="342900" lvl="0" indent="-342900">
              <a:lnSpc>
                <a:spcPct val="107000"/>
              </a:lnSpc>
              <a:spcAft>
                <a:spcPts val="0"/>
              </a:spcAft>
              <a:buFont typeface="Arial" panose="020B0604020202020204" pitchFamily="34" charset="0"/>
              <a:buChar char="▪"/>
              <a:tabLst>
                <a:tab pos="688975" algn="l"/>
              </a:tabLst>
            </a:pPr>
            <a:r>
              <a:rPr lang="es-MX" sz="2400" dirty="0" smtClean="0">
                <a:effectLst/>
                <a:latin typeface="Calibri" panose="020F0502020204030204" pitchFamily="34" charset="0"/>
                <a:ea typeface="Calibri" panose="020F0502020204030204" pitchFamily="34" charset="0"/>
                <a:cs typeface="Times New Roman" panose="02020603050405020304" pitchFamily="18" charset="0"/>
              </a:rPr>
              <a:t>Personas que se inician en algún gimnasio sin conocimientos previos sobre el uso de aparatos para ejercitarse.</a:t>
            </a:r>
          </a:p>
          <a:p>
            <a:pPr marL="342900" lvl="0" indent="-342900">
              <a:lnSpc>
                <a:spcPct val="107000"/>
              </a:lnSpc>
              <a:spcAft>
                <a:spcPts val="0"/>
              </a:spcAft>
              <a:buFont typeface="Arial" panose="020B0604020202020204" pitchFamily="34" charset="0"/>
              <a:buChar char="▪"/>
              <a:tabLst>
                <a:tab pos="688975" algn="l"/>
              </a:tabLst>
            </a:pPr>
            <a:r>
              <a:rPr lang="es-MX" sz="2400" dirty="0" smtClean="0">
                <a:effectLst/>
                <a:latin typeface="Calibri" panose="020F0502020204030204" pitchFamily="34" charset="0"/>
                <a:ea typeface="Calibri" panose="020F0502020204030204" pitchFamily="34" charset="0"/>
                <a:cs typeface="Times New Roman" panose="02020603050405020304" pitchFamily="18" charset="0"/>
              </a:rPr>
              <a:t>Personas que se ejercitan casualmente</a:t>
            </a:r>
          </a:p>
          <a:p>
            <a:pPr marL="342900" lvl="0" indent="-342900">
              <a:lnSpc>
                <a:spcPct val="107000"/>
              </a:lnSpc>
              <a:spcAft>
                <a:spcPts val="0"/>
              </a:spcAft>
              <a:buFont typeface="Arial" panose="020B0604020202020204" pitchFamily="34" charset="0"/>
              <a:buChar char="▪"/>
              <a:tabLst>
                <a:tab pos="688975" algn="l"/>
              </a:tabLst>
            </a:pPr>
            <a:r>
              <a:rPr lang="es-MX" sz="2400" dirty="0" smtClean="0">
                <a:effectLst/>
                <a:latin typeface="Calibri" panose="020F0502020204030204" pitchFamily="34" charset="0"/>
                <a:ea typeface="Calibri" panose="020F0502020204030204" pitchFamily="34" charset="0"/>
                <a:cs typeface="Times New Roman" panose="02020603050405020304" pitchFamily="18" charset="0"/>
              </a:rPr>
              <a:t>Entrenadores</a:t>
            </a:r>
          </a:p>
          <a:p>
            <a:pPr marL="342900" lvl="0" indent="-342900">
              <a:lnSpc>
                <a:spcPct val="107000"/>
              </a:lnSpc>
              <a:spcAft>
                <a:spcPts val="0"/>
              </a:spcAft>
              <a:buFont typeface="Arial" panose="020B0604020202020204" pitchFamily="34" charset="0"/>
              <a:buChar char="▪"/>
              <a:tabLst>
                <a:tab pos="688975" algn="l"/>
              </a:tabLst>
            </a:pPr>
            <a:r>
              <a:rPr lang="es-MX" sz="2400" dirty="0" smtClean="0">
                <a:effectLst/>
                <a:latin typeface="Calibri" panose="020F0502020204030204" pitchFamily="34" charset="0"/>
                <a:ea typeface="Calibri" panose="020F0502020204030204" pitchFamily="34" charset="0"/>
                <a:cs typeface="Times New Roman" panose="02020603050405020304" pitchFamily="18" charset="0"/>
              </a:rPr>
              <a:t>Gimnasios que quieran adaptarse a la aplicación para agilizar  y mejorar la experiencia de sus clientes.</a:t>
            </a:r>
          </a:p>
          <a:p>
            <a:pPr marL="342900" lvl="0" indent="-342900">
              <a:lnSpc>
                <a:spcPct val="107000"/>
              </a:lnSpc>
              <a:spcAft>
                <a:spcPts val="0"/>
              </a:spcAft>
              <a:buFont typeface="Arial" panose="020B0604020202020204" pitchFamily="34" charset="0"/>
              <a:buChar char="▪"/>
              <a:tabLst>
                <a:tab pos="688975" algn="l"/>
              </a:tabLst>
            </a:pPr>
            <a:r>
              <a:rPr lang="es-MX" sz="2400" dirty="0" smtClean="0">
                <a:effectLst/>
                <a:latin typeface="Calibri" panose="020F0502020204030204" pitchFamily="34" charset="0"/>
                <a:ea typeface="Calibri" panose="020F0502020204030204" pitchFamily="34" charset="0"/>
                <a:cs typeface="Times New Roman" panose="02020603050405020304" pitchFamily="18" charset="0"/>
              </a:rPr>
              <a:t>Personas que deseen registrar aparatos de ejercicio de diseño personal y promocionar sus innovaciones</a:t>
            </a:r>
          </a:p>
          <a:p>
            <a:pPr marL="342900" lvl="0" indent="-342900">
              <a:lnSpc>
                <a:spcPct val="107000"/>
              </a:lnSpc>
              <a:spcAft>
                <a:spcPts val="0"/>
              </a:spcAft>
              <a:buFont typeface="Arial" panose="020B0604020202020204" pitchFamily="34" charset="0"/>
              <a:buChar char="▪"/>
              <a:tabLst>
                <a:tab pos="688975" algn="l"/>
              </a:tabLst>
            </a:pPr>
            <a:r>
              <a:rPr lang="es-MX" sz="2400" dirty="0" smtClean="0">
                <a:effectLst/>
                <a:latin typeface="Calibri" panose="020F0502020204030204" pitchFamily="34" charset="0"/>
                <a:ea typeface="Calibri" panose="020F0502020204030204" pitchFamily="34" charset="0"/>
                <a:cs typeface="Times New Roman" panose="02020603050405020304" pitchFamily="18" charset="0"/>
              </a:rPr>
              <a:t>Desarrolladores de rutinas de ejercicios</a:t>
            </a:r>
          </a:p>
        </p:txBody>
      </p:sp>
    </p:spTree>
    <p:extLst>
      <p:ext uri="{BB962C8B-B14F-4D97-AF65-F5344CB8AC3E}">
        <p14:creationId xmlns:p14="http://schemas.microsoft.com/office/powerpoint/2010/main" val="53050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4" y="401971"/>
            <a:ext cx="12325351" cy="707886"/>
          </a:xfrm>
          <a:prstGeom prst="rect">
            <a:avLst/>
          </a:prstGeom>
          <a:noFill/>
        </p:spPr>
        <p:txBody>
          <a:bodyPr wrap="square" rtlCol="0">
            <a:spAutoFit/>
          </a:bodyPr>
          <a:lstStyle/>
          <a:p>
            <a:r>
              <a:rPr lang="es-MX" sz="4000" spc="600" dirty="0" smtClean="0">
                <a:solidFill>
                  <a:schemeClr val="bg1"/>
                </a:solidFill>
                <a:effectLst>
                  <a:outerShdw blurRad="38100" dist="38100" dir="2700000" algn="tl">
                    <a:srgbClr val="000000">
                      <a:alpha val="43137"/>
                    </a:srgbClr>
                  </a:outerShdw>
                </a:effectLst>
                <a:latin typeface="Impact" panose="020B0806030902050204" pitchFamily="34" charset="0"/>
              </a:rPr>
              <a:t>¿En qué lugares se planea comercializar?</a:t>
            </a:r>
            <a:endParaRPr lang="es-MX" sz="40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4" name="Rectángulo 3"/>
          <p:cNvSpPr/>
          <p:nvPr/>
        </p:nvSpPr>
        <p:spPr>
          <a:xfrm>
            <a:off x="152398" y="1558488"/>
            <a:ext cx="11963401" cy="1475404"/>
          </a:xfrm>
          <a:prstGeom prst="rect">
            <a:avLst/>
          </a:prstGeom>
        </p:spPr>
        <p:txBody>
          <a:bodyPr wrap="square">
            <a:spAutoFit/>
          </a:bodyPr>
          <a:lstStyle/>
          <a:p>
            <a:pPr algn="just">
              <a:lnSpc>
                <a:spcPct val="107000"/>
              </a:lnSpc>
              <a:spcAft>
                <a:spcPts val="800"/>
              </a:spcAft>
            </a:pPr>
            <a:r>
              <a:rPr lang="es-MX" sz="2800" dirty="0" smtClean="0">
                <a:effectLst/>
                <a:latin typeface="Arial" panose="020B0604020202020204" pitchFamily="34" charset="0"/>
                <a:ea typeface="Calibri" panose="020F0502020204030204" pitchFamily="34" charset="0"/>
                <a:cs typeface="Times New Roman" panose="02020603050405020304" pitchFamily="18" charset="0"/>
              </a:rPr>
              <a:t>Solamente dentro de ciudad universitaria, se cuenta con 3 gimnasios los cuales a lo largo del día se reciben aproximadamente a 500 usuarios al día </a:t>
            </a:r>
            <a:r>
              <a:rPr lang="es-MX" sz="2800" dirty="0" err="1" smtClean="0">
                <a:effectLst/>
                <a:latin typeface="Arial" panose="020B0604020202020204" pitchFamily="34" charset="0"/>
                <a:ea typeface="Calibri" panose="020F0502020204030204" pitchFamily="34" charset="0"/>
                <a:cs typeface="Times New Roman" panose="02020603050405020304" pitchFamily="18" charset="0"/>
              </a:rPr>
              <a:t>aprox</a:t>
            </a:r>
            <a:r>
              <a:rPr lang="es-MX" sz="2800" dirty="0" smtClean="0">
                <a:effectLst/>
                <a:latin typeface="Arial" panose="020B0604020202020204" pitchFamily="34" charset="0"/>
                <a:ea typeface="Calibri" panose="020F0502020204030204" pitchFamily="34" charset="0"/>
                <a:cs typeface="Times New Roman" panose="02020603050405020304" pitchFamily="18" charset="0"/>
              </a:rPr>
              <a:t> cada uno.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rotWithShape="1">
          <a:blip r:embed="rId2">
            <a:extLst>
              <a:ext uri="{28A0092B-C50C-407E-A947-70E740481C1C}">
                <a14:useLocalDpi xmlns:a14="http://schemas.microsoft.com/office/drawing/2010/main" val="0"/>
              </a:ext>
            </a:extLst>
          </a:blip>
          <a:srcRect t="13538" r="24474" b="8615"/>
          <a:stretch/>
        </p:blipFill>
        <p:spPr bwMode="auto">
          <a:xfrm>
            <a:off x="1362074" y="3252967"/>
            <a:ext cx="8658226" cy="3271658"/>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80137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4" y="401971"/>
            <a:ext cx="12325351" cy="707886"/>
          </a:xfrm>
          <a:prstGeom prst="rect">
            <a:avLst/>
          </a:prstGeom>
          <a:noFill/>
        </p:spPr>
        <p:txBody>
          <a:bodyPr wrap="square" rtlCol="0">
            <a:spAutoFit/>
          </a:bodyPr>
          <a:lstStyle/>
          <a:p>
            <a:r>
              <a:rPr lang="es-MX" sz="4000" spc="600" dirty="0" smtClean="0">
                <a:solidFill>
                  <a:schemeClr val="bg1"/>
                </a:solidFill>
                <a:effectLst>
                  <a:outerShdw blurRad="38100" dist="38100" dir="2700000" algn="tl">
                    <a:srgbClr val="000000">
                      <a:alpha val="43137"/>
                    </a:srgbClr>
                  </a:outerShdw>
                </a:effectLst>
                <a:latin typeface="Impact" panose="020B0806030902050204" pitchFamily="34" charset="0"/>
              </a:rPr>
              <a:t>¿Cuál será el costo de producción?</a:t>
            </a:r>
            <a:endParaRPr lang="es-MX" sz="40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3430674421"/>
              </p:ext>
            </p:extLst>
          </p:nvPr>
        </p:nvGraphicFramePr>
        <p:xfrm>
          <a:off x="192721" y="1553717"/>
          <a:ext cx="6655755" cy="4494657"/>
        </p:xfrm>
        <a:graphic>
          <a:graphicData uri="http://schemas.openxmlformats.org/drawingml/2006/table">
            <a:tbl>
              <a:tblPr firstRow="1" firstCol="1" bandRow="1"/>
              <a:tblGrid>
                <a:gridCol w="1713168"/>
                <a:gridCol w="1336756"/>
                <a:gridCol w="1337512"/>
                <a:gridCol w="1467023"/>
                <a:gridCol w="801296"/>
              </a:tblGrid>
              <a:tr h="195420">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Características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Costos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259">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Calidad de la App</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No importa mucho la calidad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Buena relación calidad-precio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Aplicación con comportamiento optimo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6000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1680">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Diseño de interfaz</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Para un solo dispositivo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Para varios dispositivos de la marca Apple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Para varios dispositivos incluyendo pagina web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12000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259">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Vínculos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Sin vinculo a paina web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Vinculada a pagina web propia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Vinculada a redes sociales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15000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420">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En línea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Off-line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On-line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Ambas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5000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840">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Panel de administración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Con panel de administración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Sin panel de administración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1500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420">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Idiomas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Un solo idioma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Bilingüe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Multilingüe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10000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7100">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Costo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App Gratuita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Mini transacciones  dentro de la app/ Suscripción premium</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App de paga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8000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259">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Sistema de Log in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Sin Log in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Con Cuenta y registro dentro de la App</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s-MX" sz="1000">
                          <a:effectLst/>
                          <a:latin typeface="Arial" panose="020B0604020202020204" pitchFamily="34" charset="0"/>
                          <a:ea typeface="Calibri" panose="020F0502020204030204" pitchFamily="34" charset="0"/>
                          <a:cs typeface="Times New Roman" panose="02020603050405020304" pitchFamily="18" charset="0"/>
                        </a:rPr>
                        <a:t>Cuenta vinculada a redes sociales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07000"/>
                        </a:lnSpc>
                        <a:spcAft>
                          <a:spcPts val="0"/>
                        </a:spcAft>
                      </a:pPr>
                      <a:r>
                        <a:rPr lang="es-MX" sz="1000" dirty="0">
                          <a:effectLst/>
                          <a:latin typeface="Arial" panose="020B0604020202020204" pitchFamily="34" charset="0"/>
                          <a:ea typeface="Calibri" panose="020F0502020204030204" pitchFamily="34" charset="0"/>
                          <a:cs typeface="Times New Roman" panose="02020603050405020304" pitchFamily="18" charset="0"/>
                        </a:rPr>
                        <a:t>4000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ángulo 5"/>
          <p:cNvSpPr/>
          <p:nvPr/>
        </p:nvSpPr>
        <p:spPr>
          <a:xfrm>
            <a:off x="7210425" y="1625163"/>
            <a:ext cx="4686303" cy="1014380"/>
          </a:xfrm>
          <a:prstGeom prst="rect">
            <a:avLst/>
          </a:prstGeom>
        </p:spPr>
        <p:txBody>
          <a:bodyPr wrap="square">
            <a:spAutoFit/>
          </a:bodyPr>
          <a:lstStyle/>
          <a:p>
            <a:pPr algn="just">
              <a:lnSpc>
                <a:spcPct val="107000"/>
              </a:lnSpc>
              <a:spcAft>
                <a:spcPts val="800"/>
              </a:spcAft>
            </a:pPr>
            <a:r>
              <a:rPr lang="es-MX" sz="2800" dirty="0" smtClean="0">
                <a:effectLst/>
                <a:latin typeface="Arial" panose="020B0604020202020204" pitchFamily="34" charset="0"/>
                <a:ea typeface="Calibri" panose="020F0502020204030204" pitchFamily="34" charset="0"/>
                <a:cs typeface="Times New Roman" panose="02020603050405020304" pitchFamily="18" charset="0"/>
              </a:rPr>
              <a:t>Costo de desarrollo estimado de $75,000 MXN</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8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4325" y="-491458"/>
            <a:ext cx="12506325" cy="1920208"/>
          </a:xfrm>
          <a:prstGeom prst="rect">
            <a:avLst/>
          </a:prstGeom>
          <a:solidFill>
            <a:schemeClr val="bg1">
              <a:lumMod val="6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85724" y="401971"/>
            <a:ext cx="12325351" cy="707886"/>
          </a:xfrm>
          <a:prstGeom prst="rect">
            <a:avLst/>
          </a:prstGeom>
          <a:noFill/>
        </p:spPr>
        <p:txBody>
          <a:bodyPr wrap="square" rtlCol="0">
            <a:spAutoFit/>
          </a:bodyPr>
          <a:lstStyle/>
          <a:p>
            <a:r>
              <a:rPr lang="es-MX" sz="4000" spc="600" dirty="0" smtClean="0">
                <a:solidFill>
                  <a:schemeClr val="bg1"/>
                </a:solidFill>
                <a:effectLst>
                  <a:outerShdw blurRad="38100" dist="38100" dir="2700000" algn="tl">
                    <a:srgbClr val="000000">
                      <a:alpha val="43137"/>
                    </a:srgbClr>
                  </a:outerShdw>
                </a:effectLst>
                <a:latin typeface="Impact" panose="020B0806030902050204" pitchFamily="34" charset="0"/>
              </a:rPr>
              <a:t>¿Cómo generará ingresos?</a:t>
            </a:r>
            <a:endParaRPr lang="es-MX" sz="4000" spc="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
        <p:nvSpPr>
          <p:cNvPr id="4" name="Rectángulo 3"/>
          <p:cNvSpPr/>
          <p:nvPr/>
        </p:nvSpPr>
        <p:spPr>
          <a:xfrm>
            <a:off x="714375" y="2003286"/>
            <a:ext cx="9505950" cy="3046988"/>
          </a:xfrm>
          <a:prstGeom prst="rect">
            <a:avLst/>
          </a:prstGeom>
        </p:spPr>
        <p:txBody>
          <a:bodyPr wrap="square">
            <a:spAutoFit/>
          </a:bodyPr>
          <a:lstStyle/>
          <a:p>
            <a:r>
              <a:rPr lang="es-MX" sz="3200" dirty="0">
                <a:latin typeface="Arial" panose="020B0604020202020204" pitchFamily="34" charset="0"/>
                <a:ea typeface="Calibri" panose="020F0502020204030204" pitchFamily="34" charset="0"/>
              </a:rPr>
              <a:t>L</a:t>
            </a:r>
            <a:r>
              <a:rPr lang="es-MX" sz="3200" dirty="0" smtClean="0">
                <a:effectLst/>
                <a:latin typeface="Arial" panose="020B0604020202020204" pitchFamily="34" charset="0"/>
                <a:ea typeface="Calibri" panose="020F0502020204030204" pitchFamily="34" charset="0"/>
              </a:rPr>
              <a:t>a app  busca ser de adquisición gratuita con micro transacciones para el mantenimiento de la misma, tales como artilugios, equipo para ejercitarse producido por los desarrolladores, y registrar maquinas innovadoras de ejercicios desarrolladas por los usuarios.</a:t>
            </a:r>
            <a:endParaRPr lang="es-MX" sz="3200" dirty="0"/>
          </a:p>
        </p:txBody>
      </p:sp>
    </p:spTree>
    <p:extLst>
      <p:ext uri="{BB962C8B-B14F-4D97-AF65-F5344CB8AC3E}">
        <p14:creationId xmlns:p14="http://schemas.microsoft.com/office/powerpoint/2010/main" val="60283265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TotalTime>
  <Words>699</Words>
  <Application>Microsoft Office PowerPoint</Application>
  <PresentationFormat>Panorámica</PresentationFormat>
  <Paragraphs>79</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Adobe Garamond Pro</vt:lpstr>
      <vt:lpstr>Arial</vt:lpstr>
      <vt:lpstr>Arial Black</vt:lpstr>
      <vt:lpstr>Calibri</vt:lpstr>
      <vt:lpstr>Calibri Light</vt:lpstr>
      <vt:lpstr>Impact</vt:lpstr>
      <vt:lpstr>Times New Roman</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Gustavo</dc:creator>
  <cp:lastModifiedBy>Luis Gustavo</cp:lastModifiedBy>
  <cp:revision>7</cp:revision>
  <dcterms:created xsi:type="dcterms:W3CDTF">2019-05-30T03:57:47Z</dcterms:created>
  <dcterms:modified xsi:type="dcterms:W3CDTF">2019-05-30T05:09:05Z</dcterms:modified>
</cp:coreProperties>
</file>