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embeddedFontLst>
    <p:embeddedFont>
      <p:font typeface="Roboto"/>
      <p:regular r:id="rId40"/>
      <p:bold r:id="rId41"/>
      <p:italic r:id="rId42"/>
      <p:boldItalic r:id="rId43"/>
    </p:embeddedFont>
    <p:embeddedFont>
      <p:font typeface="Book Antiqua"/>
      <p:regular r:id="rId44"/>
      <p:bold r:id="rId45"/>
      <p:italic r:id="rId46"/>
      <p:boldItalic r:id="rId47"/>
    </p:embeddedFont>
    <p:embeddedFont>
      <p:font typeface="Gill Sans"/>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0" roundtripDataSignature="AMtx7minghMjbeWVxQ+tCQAxq5q0yaBA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086425-B805-4755-80D9-3613F06F763D}">
  <a:tblStyle styleId="{66086425-B805-4755-80D9-3613F06F763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BookAntiqua-regular.fntdata"/><Relationship Id="rId43" Type="http://schemas.openxmlformats.org/officeDocument/2006/relationships/font" Target="fonts/Roboto-boldItalic.fntdata"/><Relationship Id="rId46" Type="http://schemas.openxmlformats.org/officeDocument/2006/relationships/font" Target="fonts/BookAntiqua-italic.fntdata"/><Relationship Id="rId45" Type="http://schemas.openxmlformats.org/officeDocument/2006/relationships/font" Target="fonts/BookAntiqu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GillSans-regular.fntdata"/><Relationship Id="rId47" Type="http://schemas.openxmlformats.org/officeDocument/2006/relationships/font" Target="fonts/BookAntiqua-boldItalic.fntdata"/><Relationship Id="rId49"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Greet your audience, thank them for attending your presentation, introduce yourself, introduce your project, introduce your team members, and quickly indicate what each of you did in a high-level manner, and put more emphasis on your part/contribution.</a:t>
            </a:r>
            <a:endParaRPr/>
          </a:p>
          <a:p>
            <a:pPr indent="0" lvl="0" marL="0" rtl="0" algn="l">
              <a:lnSpc>
                <a:spcPct val="100000"/>
              </a:lnSpc>
              <a:spcBef>
                <a:spcPts val="360"/>
              </a:spcBef>
              <a:spcAft>
                <a:spcPts val="0"/>
              </a:spcAft>
              <a:buSzPts val="1400"/>
              <a:buNone/>
            </a:pPr>
            <a:r>
              <a:t/>
            </a:r>
            <a:endParaRPr/>
          </a:p>
        </p:txBody>
      </p:sp>
      <p:sp>
        <p:nvSpPr>
          <p:cNvPr id="99" name="Google Shape;9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172" name="Google Shape;17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180" name="Google Shape;18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188" name="Google Shape;18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6adb72b94_1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86adb72b94_1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199" name="Google Shape;199;g86adb72b94_1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6adb72b94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6adb72b94_1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210" name="Google Shape;210;g86adb72b94_1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6adb72b94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6adb72b94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219" name="Google Shape;219;g86adb72b94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228" name="Google Shape;22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236" name="Google Shape;23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244" name="Google Shape;24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6adb72b94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86adb72b94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252" name="Google Shape;252;g86adb72b94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Introduce the problem that the whole project tackles and stay focused on the parts that you have been working. Indicate if there is an existing previous system, enumerate its problems/limitations, etc.</a:t>
            </a:r>
            <a:endParaRPr/>
          </a:p>
          <a:p>
            <a:pPr indent="0" lvl="0" marL="0" rtl="0" algn="l">
              <a:lnSpc>
                <a:spcPct val="100000"/>
              </a:lnSpc>
              <a:spcBef>
                <a:spcPts val="360"/>
              </a:spcBef>
              <a:spcAft>
                <a:spcPts val="0"/>
              </a:spcAft>
              <a:buSzPts val="1400"/>
              <a:buNone/>
            </a:pPr>
            <a:r>
              <a:t/>
            </a:r>
            <a:endParaRPr/>
          </a:p>
        </p:txBody>
      </p:sp>
      <p:sp>
        <p:nvSpPr>
          <p:cNvPr id="108" name="Google Shape;10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5. System design:</a:t>
            </a:r>
            <a:endParaRPr/>
          </a:p>
          <a:p>
            <a:pPr indent="0" lvl="0" marL="0" rtl="0" algn="l">
              <a:lnSpc>
                <a:spcPct val="100000"/>
              </a:lnSpc>
              <a:spcBef>
                <a:spcPts val="360"/>
              </a:spcBef>
              <a:spcAft>
                <a:spcPts val="0"/>
              </a:spcAft>
              <a:buSzPts val="1400"/>
              <a:buNone/>
            </a:pPr>
            <a:r>
              <a:rPr lang="en-US"/>
              <a:t>5.1. System decomposition; identify the architecture patterns used (one slide).</a:t>
            </a:r>
            <a:endParaRPr/>
          </a:p>
          <a:p>
            <a:pPr indent="0" lvl="0" marL="0" rtl="0" algn="l">
              <a:lnSpc>
                <a:spcPct val="100000"/>
              </a:lnSpc>
              <a:spcBef>
                <a:spcPts val="360"/>
              </a:spcBef>
              <a:spcAft>
                <a:spcPts val="0"/>
              </a:spcAft>
              <a:buSzPts val="1400"/>
              <a:buNone/>
            </a:pPr>
            <a:r>
              <a:rPr lang="en-US"/>
              <a:t>5.2. System deployment – h/w and s/w requirements (one slide).</a:t>
            </a:r>
            <a:endParaRPr/>
          </a:p>
          <a:p>
            <a:pPr indent="0" lvl="0" marL="0" rtl="0" algn="l">
              <a:lnSpc>
                <a:spcPct val="100000"/>
              </a:lnSpc>
              <a:spcBef>
                <a:spcPts val="360"/>
              </a:spcBef>
              <a:spcAft>
                <a:spcPts val="0"/>
              </a:spcAft>
              <a:buSzPts val="1400"/>
              <a:buNone/>
            </a:pPr>
            <a:r>
              <a:rPr lang="en-US"/>
              <a:t>5.3. Persistent data design (one slide).</a:t>
            </a:r>
            <a:endParaRPr/>
          </a:p>
          <a:p>
            <a:pPr indent="0" lvl="0" marL="0" rtl="0" algn="l">
              <a:lnSpc>
                <a:spcPct val="100000"/>
              </a:lnSpc>
              <a:spcBef>
                <a:spcPts val="360"/>
              </a:spcBef>
              <a:spcAft>
                <a:spcPts val="0"/>
              </a:spcAft>
              <a:buSzPts val="1400"/>
              <a:buNone/>
            </a:pPr>
            <a:r>
              <a:rPr lang="en-US"/>
              <a:t>5.4. Security/Privacy (one slide).</a:t>
            </a:r>
            <a:endParaRPr/>
          </a:p>
          <a:p>
            <a:pPr indent="0" lvl="0" marL="0" rtl="0" algn="l">
              <a:lnSpc>
                <a:spcPct val="100000"/>
              </a:lnSpc>
              <a:spcBef>
                <a:spcPts val="360"/>
              </a:spcBef>
              <a:spcAft>
                <a:spcPts val="0"/>
              </a:spcAft>
              <a:buSzPts val="1400"/>
              <a:buNone/>
            </a:pPr>
            <a:r>
              <a:t/>
            </a:r>
            <a:endParaRPr/>
          </a:p>
        </p:txBody>
      </p:sp>
      <p:sp>
        <p:nvSpPr>
          <p:cNvPr id="260" name="Google Shape;26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5. System design:</a:t>
            </a:r>
            <a:endParaRPr/>
          </a:p>
          <a:p>
            <a:pPr indent="0" lvl="0" marL="0" rtl="0" algn="l">
              <a:lnSpc>
                <a:spcPct val="100000"/>
              </a:lnSpc>
              <a:spcBef>
                <a:spcPts val="360"/>
              </a:spcBef>
              <a:spcAft>
                <a:spcPts val="0"/>
              </a:spcAft>
              <a:buSzPts val="1400"/>
              <a:buNone/>
            </a:pPr>
            <a:r>
              <a:rPr lang="en-US"/>
              <a:t>5.1. System decomposition; identify the architecture patterns used (one slide).</a:t>
            </a:r>
            <a:endParaRPr/>
          </a:p>
          <a:p>
            <a:pPr indent="0" lvl="0" marL="0" rtl="0" algn="l">
              <a:lnSpc>
                <a:spcPct val="100000"/>
              </a:lnSpc>
              <a:spcBef>
                <a:spcPts val="360"/>
              </a:spcBef>
              <a:spcAft>
                <a:spcPts val="0"/>
              </a:spcAft>
              <a:buSzPts val="1400"/>
              <a:buNone/>
            </a:pPr>
            <a:r>
              <a:rPr lang="en-US"/>
              <a:t>5.2. System deployment – h/w and s/w requirements (one slide).</a:t>
            </a:r>
            <a:endParaRPr/>
          </a:p>
          <a:p>
            <a:pPr indent="0" lvl="0" marL="0" rtl="0" algn="l">
              <a:lnSpc>
                <a:spcPct val="100000"/>
              </a:lnSpc>
              <a:spcBef>
                <a:spcPts val="360"/>
              </a:spcBef>
              <a:spcAft>
                <a:spcPts val="0"/>
              </a:spcAft>
              <a:buSzPts val="1400"/>
              <a:buNone/>
            </a:pPr>
            <a:r>
              <a:rPr lang="en-US"/>
              <a:t>5.3. Persistent data design (one slide).</a:t>
            </a:r>
            <a:endParaRPr/>
          </a:p>
          <a:p>
            <a:pPr indent="0" lvl="0" marL="0" rtl="0" algn="l">
              <a:lnSpc>
                <a:spcPct val="100000"/>
              </a:lnSpc>
              <a:spcBef>
                <a:spcPts val="360"/>
              </a:spcBef>
              <a:spcAft>
                <a:spcPts val="0"/>
              </a:spcAft>
              <a:buSzPts val="1400"/>
              <a:buNone/>
            </a:pPr>
            <a:r>
              <a:rPr lang="en-US"/>
              <a:t>5.4. Security/Privacy (one slide).</a:t>
            </a:r>
            <a:endParaRPr/>
          </a:p>
          <a:p>
            <a:pPr indent="0" lvl="0" marL="0" rtl="0" algn="l">
              <a:lnSpc>
                <a:spcPct val="100000"/>
              </a:lnSpc>
              <a:spcBef>
                <a:spcPts val="360"/>
              </a:spcBef>
              <a:spcAft>
                <a:spcPts val="0"/>
              </a:spcAft>
              <a:buSzPts val="1400"/>
              <a:buNone/>
            </a:pPr>
            <a:r>
              <a:t/>
            </a:r>
            <a:endParaRPr/>
          </a:p>
        </p:txBody>
      </p:sp>
      <p:sp>
        <p:nvSpPr>
          <p:cNvPr id="268" name="Google Shape;26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5. System design:</a:t>
            </a:r>
            <a:endParaRPr/>
          </a:p>
          <a:p>
            <a:pPr indent="0" lvl="0" marL="0" rtl="0" algn="l">
              <a:lnSpc>
                <a:spcPct val="100000"/>
              </a:lnSpc>
              <a:spcBef>
                <a:spcPts val="360"/>
              </a:spcBef>
              <a:spcAft>
                <a:spcPts val="0"/>
              </a:spcAft>
              <a:buSzPts val="1400"/>
              <a:buNone/>
            </a:pPr>
            <a:r>
              <a:rPr lang="en-US"/>
              <a:t>5.1. System decomposition; identify the architecture patterns used (one slide).</a:t>
            </a:r>
            <a:endParaRPr/>
          </a:p>
          <a:p>
            <a:pPr indent="0" lvl="0" marL="0" rtl="0" algn="l">
              <a:lnSpc>
                <a:spcPct val="100000"/>
              </a:lnSpc>
              <a:spcBef>
                <a:spcPts val="360"/>
              </a:spcBef>
              <a:spcAft>
                <a:spcPts val="0"/>
              </a:spcAft>
              <a:buSzPts val="1400"/>
              <a:buNone/>
            </a:pPr>
            <a:r>
              <a:rPr lang="en-US"/>
              <a:t>5.2. System deployment – h/w and s/w requirements (one slide).</a:t>
            </a:r>
            <a:endParaRPr/>
          </a:p>
          <a:p>
            <a:pPr indent="0" lvl="0" marL="0" rtl="0" algn="l">
              <a:lnSpc>
                <a:spcPct val="100000"/>
              </a:lnSpc>
              <a:spcBef>
                <a:spcPts val="360"/>
              </a:spcBef>
              <a:spcAft>
                <a:spcPts val="0"/>
              </a:spcAft>
              <a:buSzPts val="1400"/>
              <a:buNone/>
            </a:pPr>
            <a:r>
              <a:rPr lang="en-US"/>
              <a:t>5.3. Persistent data design (one slide).</a:t>
            </a:r>
            <a:endParaRPr/>
          </a:p>
          <a:p>
            <a:pPr indent="0" lvl="0" marL="0" rtl="0" algn="l">
              <a:lnSpc>
                <a:spcPct val="100000"/>
              </a:lnSpc>
              <a:spcBef>
                <a:spcPts val="360"/>
              </a:spcBef>
              <a:spcAft>
                <a:spcPts val="0"/>
              </a:spcAft>
              <a:buSzPts val="1400"/>
              <a:buNone/>
            </a:pPr>
            <a:r>
              <a:rPr lang="en-US"/>
              <a:t>5.4. Security/Privacy (one slide).</a:t>
            </a:r>
            <a:endParaRPr/>
          </a:p>
          <a:p>
            <a:pPr indent="0" lvl="0" marL="0" rtl="0" algn="l">
              <a:lnSpc>
                <a:spcPct val="100000"/>
              </a:lnSpc>
              <a:spcBef>
                <a:spcPts val="360"/>
              </a:spcBef>
              <a:spcAft>
                <a:spcPts val="0"/>
              </a:spcAft>
              <a:buSzPts val="1400"/>
              <a:buNone/>
            </a:pPr>
            <a:r>
              <a:t/>
            </a:r>
            <a:endParaRPr/>
          </a:p>
        </p:txBody>
      </p:sp>
      <p:sp>
        <p:nvSpPr>
          <p:cNvPr id="277" name="Google Shape;27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Detailed design:</a:t>
            </a:r>
            <a:endParaRPr/>
          </a:p>
          <a:p>
            <a:pPr indent="0" lvl="0" marL="0" rtl="0" algn="l">
              <a:lnSpc>
                <a:spcPct val="100000"/>
              </a:lnSpc>
              <a:spcBef>
                <a:spcPts val="360"/>
              </a:spcBef>
              <a:spcAft>
                <a:spcPts val="0"/>
              </a:spcAft>
              <a:buSzPts val="1400"/>
              <a:buNone/>
            </a:pPr>
            <a:r>
              <a:rPr lang="en-US"/>
              <a:t>6.1. Minimal class diagram. Identify the design patterns used (one or more slides).</a:t>
            </a:r>
            <a:endParaRPr/>
          </a:p>
          <a:p>
            <a:pPr indent="0" lvl="0" marL="0" rtl="0" algn="l">
              <a:lnSpc>
                <a:spcPct val="100000"/>
              </a:lnSpc>
              <a:spcBef>
                <a:spcPts val="360"/>
              </a:spcBef>
              <a:spcAft>
                <a:spcPts val="0"/>
              </a:spcAft>
              <a:buSzPts val="1400"/>
              <a:buNone/>
            </a:pPr>
            <a:r>
              <a:rPr lang="en-US"/>
              <a:t>6.2. State machine for the main control object or the most important object of the implemented uses cases (one or more slides).</a:t>
            </a:r>
            <a:endParaRPr/>
          </a:p>
          <a:p>
            <a:pPr indent="0" lvl="0" marL="0" rtl="0" algn="l">
              <a:lnSpc>
                <a:spcPct val="100000"/>
              </a:lnSpc>
              <a:spcBef>
                <a:spcPts val="360"/>
              </a:spcBef>
              <a:spcAft>
                <a:spcPts val="0"/>
              </a:spcAft>
              <a:buSzPts val="1400"/>
              <a:buNone/>
            </a:pPr>
            <a:r>
              <a:rPr lang="en-US"/>
              <a:t>6.3. Main algorithm used related to an implemented use case described above (one or more slides).</a:t>
            </a:r>
            <a:endParaRPr/>
          </a:p>
          <a:p>
            <a:pPr indent="0" lvl="0" marL="0" rtl="0" algn="l">
              <a:lnSpc>
                <a:spcPct val="100000"/>
              </a:lnSpc>
              <a:spcBef>
                <a:spcPts val="360"/>
              </a:spcBef>
              <a:spcAft>
                <a:spcPts val="0"/>
              </a:spcAft>
              <a:buSzPts val="1400"/>
              <a:buNone/>
            </a:pPr>
            <a:r>
              <a:t/>
            </a:r>
            <a:endParaRPr/>
          </a:p>
        </p:txBody>
      </p:sp>
      <p:sp>
        <p:nvSpPr>
          <p:cNvPr id="286" name="Google Shape;28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ef3bea00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8ef3bea00a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Detailed design:</a:t>
            </a:r>
            <a:endParaRPr/>
          </a:p>
          <a:p>
            <a:pPr indent="0" lvl="0" marL="0" rtl="0" algn="l">
              <a:lnSpc>
                <a:spcPct val="100000"/>
              </a:lnSpc>
              <a:spcBef>
                <a:spcPts val="360"/>
              </a:spcBef>
              <a:spcAft>
                <a:spcPts val="0"/>
              </a:spcAft>
              <a:buSzPts val="1400"/>
              <a:buNone/>
            </a:pPr>
            <a:r>
              <a:rPr lang="en-US"/>
              <a:t>6.1. Minimal class diagram. Identify the design patterns used (one or more slides).</a:t>
            </a:r>
            <a:endParaRPr/>
          </a:p>
          <a:p>
            <a:pPr indent="0" lvl="0" marL="0" rtl="0" algn="l">
              <a:lnSpc>
                <a:spcPct val="100000"/>
              </a:lnSpc>
              <a:spcBef>
                <a:spcPts val="360"/>
              </a:spcBef>
              <a:spcAft>
                <a:spcPts val="0"/>
              </a:spcAft>
              <a:buSzPts val="1400"/>
              <a:buNone/>
            </a:pPr>
            <a:r>
              <a:rPr lang="en-US"/>
              <a:t>6.2. State machine for the main control object or the most important object of the implemented uses cases (one or more slides).</a:t>
            </a:r>
            <a:endParaRPr/>
          </a:p>
          <a:p>
            <a:pPr indent="0" lvl="0" marL="0" rtl="0" algn="l">
              <a:lnSpc>
                <a:spcPct val="100000"/>
              </a:lnSpc>
              <a:spcBef>
                <a:spcPts val="360"/>
              </a:spcBef>
              <a:spcAft>
                <a:spcPts val="0"/>
              </a:spcAft>
              <a:buSzPts val="1400"/>
              <a:buNone/>
            </a:pPr>
            <a:r>
              <a:rPr lang="en-US"/>
              <a:t>6.3. Main algorithm used related to an implemented use case described above (one or more slides).</a:t>
            </a:r>
            <a:endParaRPr/>
          </a:p>
          <a:p>
            <a:pPr indent="0" lvl="0" marL="0" rtl="0" algn="l">
              <a:lnSpc>
                <a:spcPct val="100000"/>
              </a:lnSpc>
              <a:spcBef>
                <a:spcPts val="360"/>
              </a:spcBef>
              <a:spcAft>
                <a:spcPts val="0"/>
              </a:spcAft>
              <a:buSzPts val="1400"/>
              <a:buNone/>
            </a:pPr>
            <a:r>
              <a:t/>
            </a:r>
            <a:endParaRPr/>
          </a:p>
        </p:txBody>
      </p:sp>
      <p:sp>
        <p:nvSpPr>
          <p:cNvPr id="294" name="Google Shape;294;g8ef3bea00a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ef3bea00a_2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8ef3bea00a_2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Detailed design:</a:t>
            </a:r>
            <a:endParaRPr/>
          </a:p>
          <a:p>
            <a:pPr indent="0" lvl="0" marL="0" rtl="0" algn="l">
              <a:lnSpc>
                <a:spcPct val="100000"/>
              </a:lnSpc>
              <a:spcBef>
                <a:spcPts val="360"/>
              </a:spcBef>
              <a:spcAft>
                <a:spcPts val="0"/>
              </a:spcAft>
              <a:buSzPts val="1400"/>
              <a:buNone/>
            </a:pPr>
            <a:r>
              <a:rPr lang="en-US"/>
              <a:t>6.1. Minimal class diagram. Identify the design patterns used (one or more slides).</a:t>
            </a:r>
            <a:endParaRPr/>
          </a:p>
          <a:p>
            <a:pPr indent="0" lvl="0" marL="0" rtl="0" algn="l">
              <a:lnSpc>
                <a:spcPct val="100000"/>
              </a:lnSpc>
              <a:spcBef>
                <a:spcPts val="360"/>
              </a:spcBef>
              <a:spcAft>
                <a:spcPts val="0"/>
              </a:spcAft>
              <a:buSzPts val="1400"/>
              <a:buNone/>
            </a:pPr>
            <a:r>
              <a:rPr lang="en-US"/>
              <a:t>6.2. State machine for the main control object or the most important object of the implemented uses cases (one or more slides).</a:t>
            </a:r>
            <a:endParaRPr/>
          </a:p>
          <a:p>
            <a:pPr indent="0" lvl="0" marL="0" rtl="0" algn="l">
              <a:lnSpc>
                <a:spcPct val="100000"/>
              </a:lnSpc>
              <a:spcBef>
                <a:spcPts val="360"/>
              </a:spcBef>
              <a:spcAft>
                <a:spcPts val="0"/>
              </a:spcAft>
              <a:buSzPts val="1400"/>
              <a:buNone/>
            </a:pPr>
            <a:r>
              <a:rPr lang="en-US"/>
              <a:t>6.3. Main algorithm used related to an implemented use case described above (one or more slides).</a:t>
            </a:r>
            <a:endParaRPr/>
          </a:p>
          <a:p>
            <a:pPr indent="0" lvl="0" marL="0" rtl="0" algn="l">
              <a:lnSpc>
                <a:spcPct val="100000"/>
              </a:lnSpc>
              <a:spcBef>
                <a:spcPts val="360"/>
              </a:spcBef>
              <a:spcAft>
                <a:spcPts val="0"/>
              </a:spcAft>
              <a:buSzPts val="1400"/>
              <a:buNone/>
            </a:pPr>
            <a:r>
              <a:t/>
            </a:r>
            <a:endParaRPr/>
          </a:p>
        </p:txBody>
      </p:sp>
      <p:sp>
        <p:nvSpPr>
          <p:cNvPr id="302" name="Google Shape;302;g8ef3bea00a_2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ef3bea00a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8ef3bea00a_2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Detailed design:</a:t>
            </a:r>
            <a:endParaRPr/>
          </a:p>
          <a:p>
            <a:pPr indent="0" lvl="0" marL="0" rtl="0" algn="l">
              <a:lnSpc>
                <a:spcPct val="100000"/>
              </a:lnSpc>
              <a:spcBef>
                <a:spcPts val="360"/>
              </a:spcBef>
              <a:spcAft>
                <a:spcPts val="0"/>
              </a:spcAft>
              <a:buSzPts val="1400"/>
              <a:buNone/>
            </a:pPr>
            <a:r>
              <a:rPr lang="en-US"/>
              <a:t>6.1. Minimal class diagram. Identify the design patterns used (one or more slides).</a:t>
            </a:r>
            <a:endParaRPr/>
          </a:p>
          <a:p>
            <a:pPr indent="0" lvl="0" marL="0" rtl="0" algn="l">
              <a:lnSpc>
                <a:spcPct val="100000"/>
              </a:lnSpc>
              <a:spcBef>
                <a:spcPts val="360"/>
              </a:spcBef>
              <a:spcAft>
                <a:spcPts val="0"/>
              </a:spcAft>
              <a:buSzPts val="1400"/>
              <a:buNone/>
            </a:pPr>
            <a:r>
              <a:rPr lang="en-US"/>
              <a:t>6.2. State machine for the main control object or the most important object of the implemented uses cases (one or more slides).</a:t>
            </a:r>
            <a:endParaRPr/>
          </a:p>
          <a:p>
            <a:pPr indent="0" lvl="0" marL="0" rtl="0" algn="l">
              <a:lnSpc>
                <a:spcPct val="100000"/>
              </a:lnSpc>
              <a:spcBef>
                <a:spcPts val="360"/>
              </a:spcBef>
              <a:spcAft>
                <a:spcPts val="0"/>
              </a:spcAft>
              <a:buSzPts val="1400"/>
              <a:buNone/>
            </a:pPr>
            <a:r>
              <a:rPr lang="en-US"/>
              <a:t>6.3. Main algorithm used related to an implemented use case described above (one or more slides).</a:t>
            </a:r>
            <a:endParaRPr/>
          </a:p>
          <a:p>
            <a:pPr indent="0" lvl="0" marL="0" rtl="0" algn="l">
              <a:lnSpc>
                <a:spcPct val="100000"/>
              </a:lnSpc>
              <a:spcBef>
                <a:spcPts val="360"/>
              </a:spcBef>
              <a:spcAft>
                <a:spcPts val="0"/>
              </a:spcAft>
              <a:buSzPts val="1400"/>
              <a:buNone/>
            </a:pPr>
            <a:r>
              <a:t/>
            </a:r>
            <a:endParaRPr/>
          </a:p>
        </p:txBody>
      </p:sp>
      <p:sp>
        <p:nvSpPr>
          <p:cNvPr id="310" name="Google Shape;310;g8ef3bea00a_2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ef3bea00a_2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8ef3bea00a_2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Detailed design:</a:t>
            </a:r>
            <a:endParaRPr/>
          </a:p>
          <a:p>
            <a:pPr indent="0" lvl="0" marL="0" rtl="0" algn="l">
              <a:lnSpc>
                <a:spcPct val="100000"/>
              </a:lnSpc>
              <a:spcBef>
                <a:spcPts val="360"/>
              </a:spcBef>
              <a:spcAft>
                <a:spcPts val="0"/>
              </a:spcAft>
              <a:buSzPts val="1400"/>
              <a:buNone/>
            </a:pPr>
            <a:r>
              <a:rPr lang="en-US"/>
              <a:t>6.1. Minimal class diagram. Identify the design patterns used (one or more slides).</a:t>
            </a:r>
            <a:endParaRPr/>
          </a:p>
          <a:p>
            <a:pPr indent="0" lvl="0" marL="0" rtl="0" algn="l">
              <a:lnSpc>
                <a:spcPct val="100000"/>
              </a:lnSpc>
              <a:spcBef>
                <a:spcPts val="360"/>
              </a:spcBef>
              <a:spcAft>
                <a:spcPts val="0"/>
              </a:spcAft>
              <a:buSzPts val="1400"/>
              <a:buNone/>
            </a:pPr>
            <a:r>
              <a:rPr lang="en-US"/>
              <a:t>6.2. State machine for the main control object or the most important object of the implemented uses cases (one or more slides).</a:t>
            </a:r>
            <a:endParaRPr/>
          </a:p>
          <a:p>
            <a:pPr indent="0" lvl="0" marL="0" rtl="0" algn="l">
              <a:lnSpc>
                <a:spcPct val="100000"/>
              </a:lnSpc>
              <a:spcBef>
                <a:spcPts val="360"/>
              </a:spcBef>
              <a:spcAft>
                <a:spcPts val="0"/>
              </a:spcAft>
              <a:buSzPts val="1400"/>
              <a:buNone/>
            </a:pPr>
            <a:r>
              <a:rPr lang="en-US"/>
              <a:t>6.3. Main algorithm used related to an implemented use case described above (one or more slides).</a:t>
            </a:r>
            <a:endParaRPr/>
          </a:p>
          <a:p>
            <a:pPr indent="0" lvl="0" marL="0" rtl="0" algn="l">
              <a:lnSpc>
                <a:spcPct val="100000"/>
              </a:lnSpc>
              <a:spcBef>
                <a:spcPts val="360"/>
              </a:spcBef>
              <a:spcAft>
                <a:spcPts val="0"/>
              </a:spcAft>
              <a:buSzPts val="1400"/>
              <a:buNone/>
            </a:pPr>
            <a:r>
              <a:t/>
            </a:r>
            <a:endParaRPr/>
          </a:p>
        </p:txBody>
      </p:sp>
      <p:sp>
        <p:nvSpPr>
          <p:cNvPr id="318" name="Google Shape;318;g8ef3bea00a_2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Detailed design:</a:t>
            </a:r>
            <a:endParaRPr/>
          </a:p>
          <a:p>
            <a:pPr indent="0" lvl="0" marL="0" rtl="0" algn="l">
              <a:lnSpc>
                <a:spcPct val="100000"/>
              </a:lnSpc>
              <a:spcBef>
                <a:spcPts val="360"/>
              </a:spcBef>
              <a:spcAft>
                <a:spcPts val="0"/>
              </a:spcAft>
              <a:buSzPts val="1400"/>
              <a:buNone/>
            </a:pPr>
            <a:r>
              <a:rPr lang="en-US"/>
              <a:t>6.1. Minimal class diagram. Identify the design patterns used (one or more slides).</a:t>
            </a:r>
            <a:endParaRPr/>
          </a:p>
          <a:p>
            <a:pPr indent="0" lvl="0" marL="0" rtl="0" algn="l">
              <a:lnSpc>
                <a:spcPct val="100000"/>
              </a:lnSpc>
              <a:spcBef>
                <a:spcPts val="360"/>
              </a:spcBef>
              <a:spcAft>
                <a:spcPts val="0"/>
              </a:spcAft>
              <a:buSzPts val="1400"/>
              <a:buNone/>
            </a:pPr>
            <a:r>
              <a:rPr lang="en-US"/>
              <a:t>6.2. State machine for the main control object or the most important object of the implemented uses cases (one or more slides).</a:t>
            </a:r>
            <a:endParaRPr/>
          </a:p>
          <a:p>
            <a:pPr indent="0" lvl="0" marL="0" rtl="0" algn="l">
              <a:lnSpc>
                <a:spcPct val="100000"/>
              </a:lnSpc>
              <a:spcBef>
                <a:spcPts val="360"/>
              </a:spcBef>
              <a:spcAft>
                <a:spcPts val="0"/>
              </a:spcAft>
              <a:buSzPts val="1400"/>
              <a:buNone/>
            </a:pPr>
            <a:r>
              <a:rPr lang="en-US"/>
              <a:t>6.3. Main algorithm used related to an implemented use case described above (one or more slides).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326" name="Google Shape;32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7. Test Suites and Test Cases (one sunny day and one rainy day) for the use case represented in part (5) above (2 slides).</a:t>
            </a:r>
            <a:endParaRPr/>
          </a:p>
          <a:p>
            <a:pPr indent="0" lvl="0" marL="0" rtl="0" algn="l">
              <a:lnSpc>
                <a:spcPct val="100000"/>
              </a:lnSpc>
              <a:spcBef>
                <a:spcPts val="360"/>
              </a:spcBef>
              <a:spcAft>
                <a:spcPts val="0"/>
              </a:spcAft>
              <a:buSzPts val="1400"/>
              <a:buNone/>
            </a:pPr>
            <a:r>
              <a:rPr lang="en-US"/>
              <a:t>7.1 One sunny day and one rainy day for the implemented use cases (one or more slides).</a:t>
            </a:r>
            <a:endParaRPr/>
          </a:p>
          <a:p>
            <a:pPr indent="0" lvl="0" marL="0" rtl="0" algn="l">
              <a:lnSpc>
                <a:spcPct val="100000"/>
              </a:lnSpc>
              <a:spcBef>
                <a:spcPts val="360"/>
              </a:spcBef>
              <a:spcAft>
                <a:spcPts val="0"/>
              </a:spcAft>
              <a:buSzPts val="1400"/>
              <a:buNone/>
            </a:pPr>
            <a:r>
              <a:rPr lang="en-US"/>
              <a:t>7.2 Automated test scripts for the implemented use cases (one or more slides).</a:t>
            </a:r>
            <a:endParaRPr/>
          </a:p>
          <a:p>
            <a:pPr indent="0" lvl="0" marL="0" rtl="0" algn="l">
              <a:lnSpc>
                <a:spcPct val="100000"/>
              </a:lnSpc>
              <a:spcBef>
                <a:spcPts val="360"/>
              </a:spcBef>
              <a:spcAft>
                <a:spcPts val="0"/>
              </a:spcAft>
              <a:buSzPts val="1400"/>
              <a:buNone/>
            </a:pPr>
            <a:r>
              <a:t/>
            </a:r>
            <a:endParaRPr/>
          </a:p>
        </p:txBody>
      </p:sp>
      <p:sp>
        <p:nvSpPr>
          <p:cNvPr id="335" name="Google Shape;33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ed10d69ab_2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8ed10d69ab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Introduce the problem that the whole project tackles and stay focused on the parts that you have been working. Indicate if there is an existing previous system, enumerate its problems/limitations, etc.</a:t>
            </a:r>
            <a:endParaRPr/>
          </a:p>
          <a:p>
            <a:pPr indent="0" lvl="0" marL="0" rtl="0" algn="l">
              <a:lnSpc>
                <a:spcPct val="100000"/>
              </a:lnSpc>
              <a:spcBef>
                <a:spcPts val="360"/>
              </a:spcBef>
              <a:spcAft>
                <a:spcPts val="0"/>
              </a:spcAft>
              <a:buSzPts val="1400"/>
              <a:buNone/>
            </a:pPr>
            <a:r>
              <a:t/>
            </a:r>
            <a:endParaRPr/>
          </a:p>
        </p:txBody>
      </p:sp>
      <p:sp>
        <p:nvSpPr>
          <p:cNvPr id="116" name="Google Shape;116;g8ed10d69ab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ed10d69ab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8ed10d69ab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7. Test Suites and Test Cases (one sunny day and one rainy day) for the use case represented in part (5) above (2 slides).</a:t>
            </a:r>
            <a:endParaRPr/>
          </a:p>
          <a:p>
            <a:pPr indent="0" lvl="0" marL="0" rtl="0" algn="l">
              <a:lnSpc>
                <a:spcPct val="100000"/>
              </a:lnSpc>
              <a:spcBef>
                <a:spcPts val="360"/>
              </a:spcBef>
              <a:spcAft>
                <a:spcPts val="0"/>
              </a:spcAft>
              <a:buSzPts val="1400"/>
              <a:buNone/>
            </a:pPr>
            <a:r>
              <a:rPr lang="en-US"/>
              <a:t>7.1 One sunny day and one rainy day for the implemented use cases (one or more slides).</a:t>
            </a:r>
            <a:endParaRPr/>
          </a:p>
          <a:p>
            <a:pPr indent="0" lvl="0" marL="0" rtl="0" algn="l">
              <a:lnSpc>
                <a:spcPct val="100000"/>
              </a:lnSpc>
              <a:spcBef>
                <a:spcPts val="360"/>
              </a:spcBef>
              <a:spcAft>
                <a:spcPts val="0"/>
              </a:spcAft>
              <a:buSzPts val="1400"/>
              <a:buNone/>
            </a:pPr>
            <a:r>
              <a:rPr lang="en-US"/>
              <a:t>7.2 Automated test scripts for the implemented use cases (one or more slides).</a:t>
            </a:r>
            <a:endParaRPr/>
          </a:p>
          <a:p>
            <a:pPr indent="0" lvl="0" marL="0" rtl="0" algn="l">
              <a:lnSpc>
                <a:spcPct val="100000"/>
              </a:lnSpc>
              <a:spcBef>
                <a:spcPts val="360"/>
              </a:spcBef>
              <a:spcAft>
                <a:spcPts val="0"/>
              </a:spcAft>
              <a:buSzPts val="1400"/>
              <a:buNone/>
            </a:pPr>
            <a:r>
              <a:t/>
            </a:r>
            <a:endParaRPr/>
          </a:p>
        </p:txBody>
      </p:sp>
      <p:sp>
        <p:nvSpPr>
          <p:cNvPr id="345" name="Google Shape;345;g8ed10d69ab_2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ed10d69ab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8ed10d69ab_2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7. Test Suites and Test Cases (one sunny day and one rainy day) for the use case represented in part (5) above (2 slides).</a:t>
            </a:r>
            <a:endParaRPr/>
          </a:p>
          <a:p>
            <a:pPr indent="0" lvl="0" marL="0" rtl="0" algn="l">
              <a:lnSpc>
                <a:spcPct val="100000"/>
              </a:lnSpc>
              <a:spcBef>
                <a:spcPts val="360"/>
              </a:spcBef>
              <a:spcAft>
                <a:spcPts val="0"/>
              </a:spcAft>
              <a:buSzPts val="1400"/>
              <a:buNone/>
            </a:pPr>
            <a:r>
              <a:rPr lang="en-US"/>
              <a:t>7.1 One sunny day and one rainy day for the implemented use cases (one or more slides).</a:t>
            </a:r>
            <a:endParaRPr/>
          </a:p>
          <a:p>
            <a:pPr indent="0" lvl="0" marL="0" rtl="0" algn="l">
              <a:lnSpc>
                <a:spcPct val="100000"/>
              </a:lnSpc>
              <a:spcBef>
                <a:spcPts val="360"/>
              </a:spcBef>
              <a:spcAft>
                <a:spcPts val="0"/>
              </a:spcAft>
              <a:buSzPts val="1400"/>
              <a:buNone/>
            </a:pPr>
            <a:r>
              <a:rPr lang="en-US"/>
              <a:t>7.2 Automated test scripts for the implemented use cases (one or more slides).</a:t>
            </a:r>
            <a:endParaRPr/>
          </a:p>
          <a:p>
            <a:pPr indent="0" lvl="0" marL="0" rtl="0" algn="l">
              <a:lnSpc>
                <a:spcPct val="100000"/>
              </a:lnSpc>
              <a:spcBef>
                <a:spcPts val="360"/>
              </a:spcBef>
              <a:spcAft>
                <a:spcPts val="0"/>
              </a:spcAft>
              <a:buSzPts val="1400"/>
              <a:buNone/>
            </a:pPr>
            <a:r>
              <a:t/>
            </a:r>
            <a:endParaRPr/>
          </a:p>
        </p:txBody>
      </p:sp>
      <p:sp>
        <p:nvSpPr>
          <p:cNvPr id="355" name="Google Shape;355;g8ed10d69ab_2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ed10d69ab_2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8ed10d69ab_2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7. Test Suites and Test Cases (one sunny day and one rainy day) for the use case represented in part (5) above (2 slides).</a:t>
            </a:r>
            <a:endParaRPr/>
          </a:p>
          <a:p>
            <a:pPr indent="0" lvl="0" marL="0" rtl="0" algn="l">
              <a:lnSpc>
                <a:spcPct val="100000"/>
              </a:lnSpc>
              <a:spcBef>
                <a:spcPts val="360"/>
              </a:spcBef>
              <a:spcAft>
                <a:spcPts val="0"/>
              </a:spcAft>
              <a:buSzPts val="1400"/>
              <a:buNone/>
            </a:pPr>
            <a:r>
              <a:rPr lang="en-US"/>
              <a:t>7.1 One sunny day and one rainy day for the implemented use cases (one or more slides).</a:t>
            </a:r>
            <a:endParaRPr/>
          </a:p>
          <a:p>
            <a:pPr indent="0" lvl="0" marL="0" rtl="0" algn="l">
              <a:lnSpc>
                <a:spcPct val="100000"/>
              </a:lnSpc>
              <a:spcBef>
                <a:spcPts val="360"/>
              </a:spcBef>
              <a:spcAft>
                <a:spcPts val="0"/>
              </a:spcAft>
              <a:buSzPts val="1400"/>
              <a:buNone/>
            </a:pPr>
            <a:r>
              <a:rPr lang="en-US"/>
              <a:t>7.2 Automated test scripts for the implemented use cases (one or more slides).</a:t>
            </a:r>
            <a:endParaRPr/>
          </a:p>
          <a:p>
            <a:pPr indent="0" lvl="0" marL="0" rtl="0" algn="l">
              <a:lnSpc>
                <a:spcPct val="100000"/>
              </a:lnSpc>
              <a:spcBef>
                <a:spcPts val="360"/>
              </a:spcBef>
              <a:spcAft>
                <a:spcPts val="0"/>
              </a:spcAft>
              <a:buSzPts val="1400"/>
              <a:buNone/>
            </a:pPr>
            <a:r>
              <a:t/>
            </a:r>
            <a:endParaRPr/>
          </a:p>
        </p:txBody>
      </p:sp>
      <p:sp>
        <p:nvSpPr>
          <p:cNvPr id="365" name="Google Shape;365;g8ed10d69ab_2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Summarize your contribution</a:t>
            </a:r>
            <a:endParaRPr/>
          </a:p>
          <a:p>
            <a:pPr indent="0" lvl="0" marL="0" rtl="0" algn="l">
              <a:lnSpc>
                <a:spcPct val="100000"/>
              </a:lnSpc>
              <a:spcBef>
                <a:spcPts val="360"/>
              </a:spcBef>
              <a:spcAft>
                <a:spcPts val="0"/>
              </a:spcAft>
              <a:buSzPts val="1400"/>
              <a:buNone/>
            </a:pPr>
            <a:r>
              <a:rPr lang="en-US"/>
              <a:t>Include your contact information</a:t>
            </a:r>
            <a:endParaRPr/>
          </a:p>
          <a:p>
            <a:pPr indent="0" lvl="0" marL="0" rtl="0" algn="l">
              <a:lnSpc>
                <a:spcPct val="100000"/>
              </a:lnSpc>
              <a:spcBef>
                <a:spcPts val="360"/>
              </a:spcBef>
              <a:spcAft>
                <a:spcPts val="0"/>
              </a:spcAft>
              <a:buSzPts val="1400"/>
              <a:buNone/>
            </a:pPr>
            <a:r>
              <a:rPr lang="en-US"/>
              <a:t>Ask if anyone has any questions for you.</a:t>
            </a:r>
            <a:endParaRPr/>
          </a:p>
          <a:p>
            <a:pPr indent="0" lvl="0" marL="0" rtl="0" algn="l">
              <a:lnSpc>
                <a:spcPct val="100000"/>
              </a:lnSpc>
              <a:spcBef>
                <a:spcPts val="360"/>
              </a:spcBef>
              <a:spcAft>
                <a:spcPts val="0"/>
              </a:spcAft>
              <a:buSzPts val="1400"/>
              <a:buNone/>
            </a:pPr>
            <a:r>
              <a:rPr lang="en-US"/>
              <a:t>Thank your audience</a:t>
            </a:r>
            <a:endParaRPr/>
          </a:p>
          <a:p>
            <a:pPr indent="0" lvl="0" marL="0" rtl="0" algn="l">
              <a:lnSpc>
                <a:spcPct val="100000"/>
              </a:lnSpc>
              <a:spcBef>
                <a:spcPts val="360"/>
              </a:spcBef>
              <a:spcAft>
                <a:spcPts val="0"/>
              </a:spcAft>
              <a:buSzPts val="1400"/>
              <a:buNone/>
            </a:pPr>
            <a:r>
              <a:t/>
            </a:r>
            <a:endParaRPr/>
          </a:p>
        </p:txBody>
      </p:sp>
      <p:sp>
        <p:nvSpPr>
          <p:cNvPr id="375" name="Google Shape;37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ed10d69ab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8ed10d69ab_3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Introduce the problem that the whole project tackles and stay focused on the parts that you have been working. Indicate if there is an existing previous system, enumerate its problems/limitations, etc.</a:t>
            </a:r>
            <a:endParaRPr/>
          </a:p>
          <a:p>
            <a:pPr indent="0" lvl="0" marL="0" rtl="0" algn="l">
              <a:lnSpc>
                <a:spcPct val="100000"/>
              </a:lnSpc>
              <a:spcBef>
                <a:spcPts val="360"/>
              </a:spcBef>
              <a:spcAft>
                <a:spcPts val="0"/>
              </a:spcAft>
              <a:buSzPts val="1400"/>
              <a:buNone/>
            </a:pPr>
            <a:r>
              <a:t/>
            </a:r>
            <a:endParaRPr/>
          </a:p>
        </p:txBody>
      </p:sp>
      <p:sp>
        <p:nvSpPr>
          <p:cNvPr id="124" name="Google Shape;124;g8ed10d69ab_3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Introduce the problem that the whole project tackles and stay focused on the parts that you have been working. Indicate if there is an existing previous system, enumerate its problems/limitations, etc.</a:t>
            </a:r>
            <a:endParaRPr/>
          </a:p>
          <a:p>
            <a:pPr indent="0" lvl="0" marL="0" rtl="0" algn="l">
              <a:lnSpc>
                <a:spcPct val="100000"/>
              </a:lnSpc>
              <a:spcBef>
                <a:spcPts val="360"/>
              </a:spcBef>
              <a:spcAft>
                <a:spcPts val="0"/>
              </a:spcAft>
              <a:buSzPts val="1400"/>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ed10d69ab_4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8ed10d69ab_4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Introduce the problem that the whole project tackles and stay focused on the parts that you have been working. Indicate if there is an existing previous system, enumerate its problems/limitations, etc.</a:t>
            </a:r>
            <a:endParaRPr/>
          </a:p>
          <a:p>
            <a:pPr indent="0" lvl="0" marL="0" rtl="0" algn="l">
              <a:lnSpc>
                <a:spcPct val="100000"/>
              </a:lnSpc>
              <a:spcBef>
                <a:spcPts val="360"/>
              </a:spcBef>
              <a:spcAft>
                <a:spcPts val="0"/>
              </a:spcAft>
              <a:buSzPts val="1400"/>
              <a:buNone/>
            </a:pPr>
            <a:r>
              <a:t/>
            </a:r>
            <a:endParaRPr/>
          </a:p>
        </p:txBody>
      </p:sp>
      <p:sp>
        <p:nvSpPr>
          <p:cNvPr id="140" name="Google Shape;140;g8ed10d69ab_4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ed10d69ab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8ed10d69ab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Introduce the problem that the whole project tackles and stay focused on the parts that you have been working. Indicate if there is an existing previous system, enumerate its problems/limitations, etc.</a:t>
            </a:r>
            <a:endParaRPr/>
          </a:p>
          <a:p>
            <a:pPr indent="0" lvl="0" marL="0" rtl="0" algn="l">
              <a:lnSpc>
                <a:spcPct val="100000"/>
              </a:lnSpc>
              <a:spcBef>
                <a:spcPts val="360"/>
              </a:spcBef>
              <a:spcAft>
                <a:spcPts val="0"/>
              </a:spcAft>
              <a:buSzPts val="1400"/>
              <a:buNone/>
            </a:pPr>
            <a:r>
              <a:t/>
            </a:r>
            <a:endParaRPr/>
          </a:p>
        </p:txBody>
      </p:sp>
      <p:sp>
        <p:nvSpPr>
          <p:cNvPr id="148" name="Google Shape;148;g8ed10d69ab_0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156" name="Google Shape;15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Requirements:</a:t>
            </a:r>
            <a:endParaRPr/>
          </a:p>
          <a:p>
            <a:pPr indent="0" lvl="0" marL="0" rtl="0" algn="l">
              <a:lnSpc>
                <a:spcPct val="100000"/>
              </a:lnSpc>
              <a:spcBef>
                <a:spcPts val="360"/>
              </a:spcBef>
              <a:spcAft>
                <a:spcPts val="0"/>
              </a:spcAft>
              <a:buSzPts val="1400"/>
              <a:buNone/>
            </a:pPr>
            <a:r>
              <a:rPr lang="en-US"/>
              <a:t>4.1. User stories implemented (one or more slides).</a:t>
            </a:r>
            <a:endParaRPr/>
          </a:p>
          <a:p>
            <a:pPr indent="0" lvl="0" marL="0" rtl="0" algn="l">
              <a:lnSpc>
                <a:spcPct val="100000"/>
              </a:lnSpc>
              <a:spcBef>
                <a:spcPts val="360"/>
              </a:spcBef>
              <a:spcAft>
                <a:spcPts val="0"/>
              </a:spcAft>
              <a:buSzPts val="1400"/>
              <a:buNone/>
            </a:pPr>
            <a:r>
              <a:rPr lang="en-US"/>
              <a:t>4.2. UML use cases and the use case diagram for the implemented use cases (one or more slides).</a:t>
            </a:r>
            <a:endParaRPr/>
          </a:p>
          <a:p>
            <a:pPr indent="0" lvl="0" marL="0" rtl="0" algn="l">
              <a:lnSpc>
                <a:spcPct val="100000"/>
              </a:lnSpc>
              <a:spcBef>
                <a:spcPts val="360"/>
              </a:spcBef>
              <a:spcAft>
                <a:spcPts val="0"/>
              </a:spcAft>
              <a:buSzPts val="1400"/>
              <a:buNone/>
            </a:pPr>
            <a:r>
              <a:rPr lang="en-US"/>
              <a:t>4.3. UML sequence diagrams for the implemented use cases.</a:t>
            </a:r>
            <a:endParaRPr/>
          </a:p>
          <a:p>
            <a:pPr indent="0" lvl="0" marL="0" rtl="0" algn="l">
              <a:lnSpc>
                <a:spcPct val="100000"/>
              </a:lnSpc>
              <a:spcBef>
                <a:spcPts val="360"/>
              </a:spcBef>
              <a:spcAft>
                <a:spcPts val="0"/>
              </a:spcAft>
              <a:buSzPts val="1400"/>
              <a:buNone/>
            </a:pPr>
            <a:r>
              <a:t/>
            </a:r>
            <a:endParaRPr/>
          </a:p>
        </p:txBody>
      </p:sp>
      <p:sp>
        <p:nvSpPr>
          <p:cNvPr id="164" name="Google Shape;16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p:nvPr/>
        </p:nvSpPr>
        <p:spPr>
          <a:xfrm>
            <a:off x="448091" y="3085765"/>
            <a:ext cx="8240108"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8"/>
          <p:cNvSpPr txBox="1"/>
          <p:nvPr>
            <p:ph type="ctrTitle"/>
          </p:nvPr>
        </p:nvSpPr>
        <p:spPr>
          <a:xfrm>
            <a:off x="581192" y="990600"/>
            <a:ext cx="7989752"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 type="subTitle"/>
          </p:nvPr>
        </p:nvSpPr>
        <p:spPr>
          <a:xfrm>
            <a:off x="581192" y="2495444"/>
            <a:ext cx="7989752"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8"/>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1pPr>
            <a:lvl2pPr indent="0" lvl="1"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2pPr>
            <a:lvl3pPr indent="0" lvl="2"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3pPr>
            <a:lvl4pPr indent="0" lvl="3"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4pPr>
            <a:lvl5pPr indent="0" lvl="4"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5pPr>
            <a:lvl6pPr indent="0" lvl="5"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6pPr>
            <a:lvl7pPr indent="0" lvl="6"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7pPr>
            <a:lvl8pPr indent="0" lvl="7"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8pPr>
            <a:lvl9pPr indent="0" lvl="8"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7"/>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7"/>
          <p:cNvSpPr txBox="1"/>
          <p:nvPr>
            <p:ph idx="1" type="body"/>
          </p:nvPr>
        </p:nvSpPr>
        <p:spPr>
          <a:xfrm rot="5400000">
            <a:off x="2760671" y="48524"/>
            <a:ext cx="3630794" cy="7989752"/>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47"/>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7"/>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8"/>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8"/>
          <p:cNvSpPr txBox="1"/>
          <p:nvPr>
            <p:ph type="title"/>
          </p:nvPr>
        </p:nvSpPr>
        <p:spPr>
          <a:xfrm rot="5400000">
            <a:off x="4789425" y="2515700"/>
            <a:ext cx="5183073" cy="1503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8"/>
          <p:cNvSpPr txBox="1"/>
          <p:nvPr>
            <p:ph idx="1" type="body"/>
          </p:nvPr>
        </p:nvSpPr>
        <p:spPr>
          <a:xfrm rot="5400000">
            <a:off x="950760" y="306157"/>
            <a:ext cx="5183073" cy="592220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48"/>
          <p:cNvSpPr txBox="1"/>
          <p:nvPr>
            <p:ph idx="10" type="dt"/>
          </p:nvPr>
        </p:nvSpPr>
        <p:spPr>
          <a:xfrm>
            <a:off x="6745255" y="5956136"/>
            <a:ext cx="94767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8"/>
          <p:cNvSpPr txBox="1"/>
          <p:nvPr>
            <p:ph idx="11" type="ftr"/>
          </p:nvPr>
        </p:nvSpPr>
        <p:spPr>
          <a:xfrm>
            <a:off x="581192" y="5951810"/>
            <a:ext cx="59222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8"/>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1pPr>
            <a:lvl2pPr indent="0" lvl="1"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2pPr>
            <a:lvl3pPr indent="0" lvl="2"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3pPr>
            <a:lvl4pPr indent="0" lvl="3"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4pPr>
            <a:lvl5pPr indent="0" lvl="4"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5pPr>
            <a:lvl6pPr indent="0" lvl="5"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6pPr>
            <a:lvl7pPr indent="0" lvl="6"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7pPr>
            <a:lvl8pPr indent="0" lvl="7"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8pPr>
            <a:lvl9pPr indent="0" lvl="8"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 type="body"/>
          </p:nvPr>
        </p:nvSpPr>
        <p:spPr>
          <a:xfrm>
            <a:off x="581192" y="2228003"/>
            <a:ext cx="7989752" cy="3630795"/>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21"/>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0"/>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0"/>
          <p:cNvSpPr txBox="1"/>
          <p:nvPr>
            <p:ph type="title"/>
          </p:nvPr>
        </p:nvSpPr>
        <p:spPr>
          <a:xfrm>
            <a:off x="581193" y="3036573"/>
            <a:ext cx="7989751"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 type="body"/>
          </p:nvPr>
        </p:nvSpPr>
        <p:spPr>
          <a:xfrm>
            <a:off x="581193" y="4541417"/>
            <a:ext cx="7989751"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0"/>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0"/>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1pPr>
            <a:lvl2pPr indent="0" lvl="1"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2pPr>
            <a:lvl3pPr indent="0" lvl="2"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3pPr>
            <a:lvl4pPr indent="0" lvl="3"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4pPr>
            <a:lvl5pPr indent="0" lvl="4"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5pPr>
            <a:lvl6pPr indent="0" lvl="5"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6pPr>
            <a:lvl7pPr indent="0" lvl="6"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7pPr>
            <a:lvl8pPr indent="0" lvl="7"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8pPr>
            <a:lvl9pPr indent="0" lvl="8"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1"/>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 type="body"/>
          </p:nvPr>
        </p:nvSpPr>
        <p:spPr>
          <a:xfrm>
            <a:off x="581192" y="2228002"/>
            <a:ext cx="3899527"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41"/>
          <p:cNvSpPr txBox="1"/>
          <p:nvPr>
            <p:ph idx="2" type="body"/>
          </p:nvPr>
        </p:nvSpPr>
        <p:spPr>
          <a:xfrm>
            <a:off x="4663282" y="2228003"/>
            <a:ext cx="390766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41"/>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1"/>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1"/>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42"/>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2"/>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42"/>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42"/>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42"/>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42"/>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2"/>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43"/>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3"/>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3"/>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44"/>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4"/>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45"/>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5"/>
          <p:cNvSpPr txBox="1"/>
          <p:nvPr>
            <p:ph type="title"/>
          </p:nvPr>
        </p:nvSpPr>
        <p:spPr>
          <a:xfrm>
            <a:off x="581352" y="5262296"/>
            <a:ext cx="353662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45"/>
          <p:cNvSpPr txBox="1"/>
          <p:nvPr>
            <p:ph idx="2" type="body"/>
          </p:nvPr>
        </p:nvSpPr>
        <p:spPr>
          <a:xfrm>
            <a:off x="4305617" y="5262295"/>
            <a:ext cx="426532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45"/>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5"/>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1pPr>
            <a:lvl2pPr indent="0" lvl="1"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2pPr>
            <a:lvl3pPr indent="0" lvl="2"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3pPr>
            <a:lvl4pPr indent="0" lvl="3"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4pPr>
            <a:lvl5pPr indent="0" lvl="4"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5pPr>
            <a:lvl6pPr indent="0" lvl="5"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6pPr>
            <a:lvl7pPr indent="0" lvl="6"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7pPr>
            <a:lvl8pPr indent="0" lvl="7"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8pPr>
            <a:lvl9pPr indent="0" lvl="8" marL="0" marR="0" algn="r">
              <a:spcBef>
                <a:spcPts val="0"/>
              </a:spcBef>
              <a:spcAft>
                <a:spcPts val="0"/>
              </a:spcAft>
              <a:buClr>
                <a:srgbClr val="2D58AC"/>
              </a:buClr>
              <a:buSzPts val="900"/>
              <a:buFont typeface="Gill Sans"/>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46"/>
          <p:cNvSpPr txBox="1"/>
          <p:nvPr>
            <p:ph type="title"/>
          </p:nvPr>
        </p:nvSpPr>
        <p:spPr>
          <a:xfrm>
            <a:off x="581192" y="4693389"/>
            <a:ext cx="798975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p:nvPr>
            <p:ph idx="2" type="pic"/>
          </p:nvPr>
        </p:nvSpPr>
        <p:spPr>
          <a:xfrm>
            <a:off x="448093" y="599725"/>
            <a:ext cx="8238706" cy="3557252"/>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46"/>
          <p:cNvSpPr txBox="1"/>
          <p:nvPr>
            <p:ph idx="1" type="body"/>
          </p:nvPr>
        </p:nvSpPr>
        <p:spPr>
          <a:xfrm>
            <a:off x="581192" y="5260126"/>
            <a:ext cx="7989752"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46"/>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6"/>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6"/>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2228003"/>
            <a:ext cx="7989752" cy="3630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2"/>
          <p:cNvSpPr txBox="1"/>
          <p:nvPr>
            <p:ph idx="10" type="dt"/>
          </p:nvPr>
        </p:nvSpPr>
        <p:spPr>
          <a:xfrm>
            <a:off x="5559327" y="5956136"/>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2"/>
          <p:cNvSpPr txBox="1"/>
          <p:nvPr>
            <p:ph idx="11" type="ftr"/>
          </p:nvPr>
        </p:nvSpPr>
        <p:spPr>
          <a:xfrm>
            <a:off x="581192" y="5951810"/>
            <a:ext cx="487058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2"/>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2"/>
          <p:cNvSpPr/>
          <p:nvPr/>
        </p:nvSpPr>
        <p:spPr>
          <a:xfrm>
            <a:off x="448091" y="441325"/>
            <a:ext cx="2719909" cy="10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5976001" y="441325"/>
            <a:ext cx="2710800" cy="10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p:nvPr/>
        </p:nvSpPr>
        <p:spPr>
          <a:xfrm>
            <a:off x="3216601" y="441325"/>
            <a:ext cx="2710800" cy="10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jp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g"/><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93876" y="1661582"/>
            <a:ext cx="8686800" cy="219278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1400"/>
              <a:buFont typeface="Book Antiqua"/>
              <a:buNone/>
            </a:pPr>
            <a:r>
              <a:rPr b="1" lang="en-US" sz="3200">
                <a:latin typeface="Book Antiqua"/>
                <a:ea typeface="Book Antiqua"/>
                <a:cs typeface="Book Antiqua"/>
                <a:sym typeface="Book Antiqua"/>
              </a:rPr>
              <a:t>PEDIATRIC EMERGENCY </a:t>
            </a:r>
            <a:br>
              <a:rPr b="1" lang="en-US" sz="3200">
                <a:latin typeface="Book Antiqua"/>
                <a:ea typeface="Book Antiqua"/>
                <a:cs typeface="Book Antiqua"/>
                <a:sym typeface="Book Antiqua"/>
              </a:rPr>
            </a:br>
            <a:r>
              <a:rPr b="1" lang="en-US" sz="3200">
                <a:latin typeface="Book Antiqua"/>
                <a:ea typeface="Book Antiqua"/>
                <a:cs typeface="Book Antiqua"/>
                <a:sym typeface="Book Antiqua"/>
              </a:rPr>
              <a:t>MEDICINE APP</a:t>
            </a:r>
            <a:br>
              <a:rPr lang="en-US" sz="3600">
                <a:latin typeface="Book Antiqua"/>
                <a:ea typeface="Book Antiqua"/>
                <a:cs typeface="Book Antiqua"/>
                <a:sym typeface="Book Antiqua"/>
              </a:rPr>
            </a:br>
            <a:br>
              <a:rPr lang="en-US">
                <a:solidFill>
                  <a:schemeClr val="lt1"/>
                </a:solidFill>
                <a:latin typeface="Book Antiqua"/>
                <a:ea typeface="Book Antiqua"/>
                <a:cs typeface="Book Antiqua"/>
                <a:sym typeface="Book Antiqua"/>
              </a:rPr>
            </a:br>
            <a:endParaRPr sz="1800">
              <a:solidFill>
                <a:schemeClr val="lt1"/>
              </a:solidFill>
              <a:latin typeface="Book Antiqua"/>
              <a:ea typeface="Book Antiqua"/>
              <a:cs typeface="Book Antiqua"/>
              <a:sym typeface="Book Antiqua"/>
            </a:endParaRPr>
          </a:p>
        </p:txBody>
      </p:sp>
      <p:sp>
        <p:nvSpPr>
          <p:cNvPr id="102" name="Google Shape;102;p1"/>
          <p:cNvSpPr txBox="1"/>
          <p:nvPr/>
        </p:nvSpPr>
        <p:spPr>
          <a:xfrm>
            <a:off x="193876" y="482272"/>
            <a:ext cx="8686800" cy="148540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1D4D"/>
                </a:solidFill>
                <a:latin typeface="Book Antiqua"/>
                <a:ea typeface="Book Antiqua"/>
                <a:cs typeface="Book Antiqua"/>
                <a:sym typeface="Book Antiqua"/>
              </a:rPr>
              <a:t>VIP/Senior Project Final Presentation</a:t>
            </a:r>
            <a:br>
              <a:rPr b="0" i="0" lang="en-US" sz="4400" u="none" cap="none" strike="noStrike">
                <a:solidFill>
                  <a:srgbClr val="001D4D"/>
                </a:solidFill>
                <a:latin typeface="Trebuchet MS"/>
                <a:ea typeface="Trebuchet MS"/>
                <a:cs typeface="Trebuchet MS"/>
                <a:sym typeface="Trebuchet MS"/>
              </a:rPr>
            </a:br>
            <a:r>
              <a:rPr b="0" i="0" lang="en-US" sz="3600" u="none" cap="none" strike="noStrike">
                <a:solidFill>
                  <a:srgbClr val="001D4D"/>
                </a:solidFill>
                <a:latin typeface="Book Antiqua"/>
                <a:ea typeface="Book Antiqua"/>
                <a:cs typeface="Book Antiqua"/>
                <a:sym typeface="Book Antiqua"/>
              </a:rPr>
              <a:t>Summer 2020</a:t>
            </a:r>
            <a:endParaRPr b="0" i="0" sz="600" u="none" cap="none" strike="noStrike">
              <a:solidFill>
                <a:schemeClr val="dk1"/>
              </a:solidFill>
              <a:latin typeface="Book Antiqua"/>
              <a:ea typeface="Book Antiqua"/>
              <a:cs typeface="Book Antiqua"/>
              <a:sym typeface="Book Antiqua"/>
            </a:endParaRPr>
          </a:p>
        </p:txBody>
      </p:sp>
      <p:sp>
        <p:nvSpPr>
          <p:cNvPr id="103" name="Google Shape;103;p1"/>
          <p:cNvSpPr/>
          <p:nvPr/>
        </p:nvSpPr>
        <p:spPr>
          <a:xfrm>
            <a:off x="555585" y="3332185"/>
            <a:ext cx="8032830"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Book Antiqua"/>
                <a:ea typeface="Book Antiqua"/>
                <a:cs typeface="Book Antiqua"/>
                <a:sym typeface="Book Antiqua"/>
              </a:rPr>
              <a:t>Team Member(s):  </a:t>
            </a:r>
            <a:r>
              <a:rPr b="0" i="0" lang="en-US" sz="2400" u="none" cap="none" strike="noStrike">
                <a:solidFill>
                  <a:schemeClr val="lt1"/>
                </a:solidFill>
                <a:latin typeface="Book Antiqua"/>
                <a:ea typeface="Book Antiqua"/>
                <a:cs typeface="Book Antiqua"/>
                <a:sym typeface="Book Antiqua"/>
              </a:rPr>
              <a:t>Santiago de Irala Mut,  Dianet Cruz, </a:t>
            </a:r>
            <a:br>
              <a:rPr b="0" i="0" lang="en-US" sz="2400" u="none" cap="none" strike="noStrike">
                <a:solidFill>
                  <a:schemeClr val="lt1"/>
                </a:solidFill>
                <a:latin typeface="Book Antiqua"/>
                <a:ea typeface="Book Antiqua"/>
                <a:cs typeface="Book Antiqua"/>
                <a:sym typeface="Book Antiqua"/>
              </a:rPr>
            </a:br>
            <a:r>
              <a:rPr b="0" i="0" lang="en-US" sz="2400" u="none" cap="none" strike="noStrike">
                <a:solidFill>
                  <a:schemeClr val="lt1"/>
                </a:solidFill>
                <a:latin typeface="Book Antiqua"/>
                <a:ea typeface="Book Antiqua"/>
                <a:cs typeface="Book Antiqua"/>
                <a:sym typeface="Book Antiqua"/>
              </a:rPr>
              <a:t>Yeilys Fundora,  Abel Gonzalez</a:t>
            </a:r>
            <a:br>
              <a:rPr b="0" i="0" lang="en-US" sz="2400" u="none" cap="none" strike="noStrike">
                <a:solidFill>
                  <a:schemeClr val="lt1"/>
                </a:solidFill>
                <a:latin typeface="Book Antiqua"/>
                <a:ea typeface="Book Antiqua"/>
                <a:cs typeface="Book Antiqua"/>
                <a:sym typeface="Book Antiqua"/>
              </a:rPr>
            </a:br>
            <a:r>
              <a:rPr b="1" i="0" lang="en-US" sz="2400" u="none" cap="none" strike="noStrike">
                <a:solidFill>
                  <a:schemeClr val="lt1"/>
                </a:solidFill>
                <a:latin typeface="Book Antiqua"/>
                <a:ea typeface="Book Antiqua"/>
                <a:cs typeface="Book Antiqua"/>
                <a:sym typeface="Book Antiqua"/>
              </a:rPr>
              <a:t>Product Owner(s):  </a:t>
            </a:r>
            <a:r>
              <a:rPr b="0" i="0" lang="en-US" sz="2400" u="none" cap="none" strike="noStrike">
                <a:solidFill>
                  <a:schemeClr val="lt1"/>
                </a:solidFill>
                <a:latin typeface="Book Antiqua"/>
                <a:ea typeface="Book Antiqua"/>
                <a:cs typeface="Book Antiqua"/>
                <a:sym typeface="Book Antiqua"/>
              </a:rPr>
              <a:t>Jean Hannan, Bruce Quinn</a:t>
            </a:r>
            <a:br>
              <a:rPr b="0" i="0" lang="en-US" sz="2400" u="none" cap="none" strike="noStrike">
                <a:solidFill>
                  <a:schemeClr val="lt1"/>
                </a:solidFill>
                <a:latin typeface="Book Antiqua"/>
                <a:ea typeface="Book Antiqua"/>
                <a:cs typeface="Book Antiqua"/>
                <a:sym typeface="Book Antiqua"/>
              </a:rPr>
            </a:br>
            <a:r>
              <a:rPr b="1" i="0" lang="en-US" sz="2400" u="none" cap="none" strike="noStrike">
                <a:solidFill>
                  <a:schemeClr val="lt1"/>
                </a:solidFill>
                <a:latin typeface="Book Antiqua"/>
                <a:ea typeface="Book Antiqua"/>
                <a:cs typeface="Book Antiqua"/>
                <a:sym typeface="Book Antiqua"/>
              </a:rPr>
              <a:t>Professor: </a:t>
            </a:r>
            <a:r>
              <a:rPr b="0" i="0" lang="en-US" sz="2400" u="none" cap="none" strike="noStrike">
                <a:solidFill>
                  <a:schemeClr val="lt1"/>
                </a:solidFill>
                <a:latin typeface="Book Antiqua"/>
                <a:ea typeface="Book Antiqua"/>
                <a:cs typeface="Book Antiqua"/>
                <a:sym typeface="Book Antiqua"/>
              </a:rPr>
              <a:t>Masoud Sadjadi</a:t>
            </a:r>
            <a:br>
              <a:rPr b="0" i="0" lang="en-US" sz="2400" u="none" cap="none" strike="noStrike">
                <a:solidFill>
                  <a:schemeClr val="lt1"/>
                </a:solidFill>
                <a:latin typeface="Book Antiqua"/>
                <a:ea typeface="Book Antiqua"/>
                <a:cs typeface="Book Antiqua"/>
                <a:sym typeface="Book Antiqua"/>
              </a:rPr>
            </a:br>
            <a:br>
              <a:rPr b="0" i="0" lang="en-US" sz="2400" u="none" cap="none" strike="noStrike">
                <a:solidFill>
                  <a:schemeClr val="lt1"/>
                </a:solidFill>
                <a:latin typeface="Book Antiqua"/>
                <a:ea typeface="Book Antiqua"/>
                <a:cs typeface="Book Antiqua"/>
                <a:sym typeface="Book Antiqua"/>
              </a:rPr>
            </a:br>
            <a:r>
              <a:rPr b="1" i="0" lang="en-US" sz="2400" u="none" cap="none" strike="noStrike">
                <a:solidFill>
                  <a:schemeClr val="lt1"/>
                </a:solidFill>
                <a:latin typeface="Book Antiqua"/>
                <a:ea typeface="Book Antiqua"/>
                <a:cs typeface="Book Antiqua"/>
                <a:sym typeface="Book Antiqua"/>
              </a:rPr>
              <a:t>School of Computing and Information Sciences</a:t>
            </a:r>
            <a:br>
              <a:rPr b="1" i="0" lang="en-US" sz="2400" u="none" cap="none" strike="noStrike">
                <a:solidFill>
                  <a:schemeClr val="lt1"/>
                </a:solidFill>
                <a:latin typeface="Book Antiqua"/>
                <a:ea typeface="Book Antiqua"/>
                <a:cs typeface="Book Antiqua"/>
                <a:sym typeface="Book Antiqua"/>
              </a:rPr>
            </a:br>
            <a:r>
              <a:rPr b="1" i="0" lang="en-US" sz="2400" u="none" cap="none" strike="noStrike">
                <a:solidFill>
                  <a:schemeClr val="lt1"/>
                </a:solidFill>
                <a:latin typeface="Book Antiqua"/>
                <a:ea typeface="Book Antiqua"/>
                <a:cs typeface="Book Antiqua"/>
                <a:sym typeface="Book Antiqua"/>
              </a:rPr>
              <a:t>Florida International University</a:t>
            </a:r>
            <a:endParaRPr b="1" i="0" sz="2400" u="none" cap="none" strike="noStrike">
              <a:solidFill>
                <a:schemeClr val="dk1"/>
              </a:solidFill>
              <a:latin typeface="Book Antiqua"/>
              <a:ea typeface="Book Antiqua"/>
              <a:cs typeface="Book Antiqua"/>
              <a:sym typeface="Book Antiqua"/>
            </a:endParaRPr>
          </a:p>
        </p:txBody>
      </p:sp>
      <p:pic>
        <p:nvPicPr>
          <p:cNvPr descr="A close up of graphics&#10;&#10;Description automatically generated" id="104" name="Google Shape;104;p1"/>
          <p:cNvPicPr preferRelativeResize="0"/>
          <p:nvPr/>
        </p:nvPicPr>
        <p:blipFill rotWithShape="1">
          <a:blip r:embed="rId3">
            <a:alphaModFix/>
          </a:blip>
          <a:srcRect b="0" l="0" r="0" t="0"/>
          <a:stretch/>
        </p:blipFill>
        <p:spPr>
          <a:xfrm>
            <a:off x="7234178" y="1590836"/>
            <a:ext cx="1088020" cy="1088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489251" y="751389"/>
            <a:ext cx="7874492" cy="1044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USER STORIES (YEILYS FUNDORA)</a:t>
            </a:r>
            <a:endParaRPr>
              <a:latin typeface="Book Antiqua"/>
              <a:ea typeface="Book Antiqua"/>
              <a:cs typeface="Book Antiqua"/>
              <a:sym typeface="Book Antiqua"/>
            </a:endParaRPr>
          </a:p>
        </p:txBody>
      </p:sp>
      <p:sp>
        <p:nvSpPr>
          <p:cNvPr id="175" name="Google Shape;175;p6"/>
          <p:cNvSpPr txBox="1"/>
          <p:nvPr>
            <p:ph idx="1" type="body"/>
          </p:nvPr>
        </p:nvSpPr>
        <p:spPr>
          <a:xfrm>
            <a:off x="780256" y="2037511"/>
            <a:ext cx="7583487" cy="4508937"/>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rgbClr val="001D4D"/>
              </a:buClr>
              <a:buSzPts val="1800"/>
              <a:buFont typeface="Book Antiqua"/>
              <a:buChar char="o"/>
            </a:pPr>
            <a:r>
              <a:rPr lang="en-US" sz="1800">
                <a:latin typeface="Book Antiqua"/>
                <a:ea typeface="Book Antiqua"/>
                <a:cs typeface="Book Antiqua"/>
                <a:sym typeface="Book Antiqua"/>
              </a:rPr>
              <a:t>I worked on the following user stories: </a:t>
            </a:r>
            <a:endParaRPr>
              <a:latin typeface="Book Antiqua"/>
              <a:ea typeface="Book Antiqua"/>
              <a:cs typeface="Book Antiqua"/>
              <a:sym typeface="Book Antiqua"/>
            </a:endParaRPr>
          </a:p>
          <a:p>
            <a:pPr indent="-273050" lvl="1" marL="742950" rtl="0" algn="l">
              <a:lnSpc>
                <a:spcPct val="100000"/>
              </a:lnSpc>
              <a:spcBef>
                <a:spcPts val="0"/>
              </a:spcBef>
              <a:spcAft>
                <a:spcPts val="0"/>
              </a:spcAft>
              <a:buSzPts val="1600"/>
              <a:buFont typeface="Book Antiqua"/>
              <a:buChar char="•"/>
            </a:pPr>
            <a:r>
              <a:rPr lang="en-US" sz="1600">
                <a:latin typeface="Book Antiqua"/>
                <a:ea typeface="Book Antiqua"/>
                <a:cs typeface="Book Antiqua"/>
                <a:sym typeface="Book Antiqua"/>
              </a:rPr>
              <a:t>1-2, 2-2, 2-3, 2-4, 3-5, 3-6, 3-7, 4-1, 4-2, 4-3, 5-1, 5-2, 5-3, 5-6, 6-1</a:t>
            </a:r>
            <a:endParaRPr>
              <a:latin typeface="Book Antiqua"/>
              <a:ea typeface="Book Antiqua"/>
              <a:cs typeface="Book Antiqua"/>
              <a:sym typeface="Book Antiqua"/>
            </a:endParaRPr>
          </a:p>
          <a:p>
            <a:pPr indent="-171450" lvl="1" marL="742950" rtl="0" algn="l">
              <a:lnSpc>
                <a:spcPct val="100000"/>
              </a:lnSpc>
              <a:spcBef>
                <a:spcPts val="0"/>
              </a:spcBef>
              <a:spcAft>
                <a:spcPts val="0"/>
              </a:spcAft>
              <a:buSzPts val="1800"/>
              <a:buFont typeface="Arial"/>
              <a:buNone/>
            </a:pPr>
            <a:r>
              <a:t/>
            </a:r>
            <a:endParaRPr b="1" sz="1600">
              <a:latin typeface="Book Antiqua"/>
              <a:ea typeface="Book Antiqua"/>
              <a:cs typeface="Book Antiqua"/>
              <a:sym typeface="Book Antiqua"/>
            </a:endParaRPr>
          </a:p>
          <a:p>
            <a:pPr indent="-285750" lvl="0" marL="285750" rtl="0" algn="l">
              <a:lnSpc>
                <a:spcPct val="100000"/>
              </a:lnSpc>
              <a:spcBef>
                <a:spcPts val="0"/>
              </a:spcBef>
              <a:spcAft>
                <a:spcPts val="0"/>
              </a:spcAft>
              <a:buClr>
                <a:srgbClr val="001D4D"/>
              </a:buClr>
              <a:buSzPts val="1800"/>
              <a:buFont typeface="Book Antiqua"/>
              <a:buChar char="o"/>
            </a:pPr>
            <a:r>
              <a:rPr lang="en-US" sz="1800">
                <a:latin typeface="Book Antiqua"/>
                <a:ea typeface="Book Antiqua"/>
                <a:cs typeface="Book Antiqua"/>
                <a:sym typeface="Book Antiqua"/>
              </a:rPr>
              <a:t>Of these, the most significant/important are:</a:t>
            </a:r>
            <a:endParaRPr>
              <a:latin typeface="Book Antiqua"/>
              <a:ea typeface="Book Antiqua"/>
              <a:cs typeface="Book Antiqua"/>
              <a:sym typeface="Book Antiqua"/>
            </a:endParaRPr>
          </a:p>
          <a:p>
            <a:pPr indent="-273050" lvl="1" marL="742950" rtl="0" algn="l">
              <a:lnSpc>
                <a:spcPct val="100000"/>
              </a:lnSpc>
              <a:spcBef>
                <a:spcPts val="0"/>
              </a:spcBef>
              <a:spcAft>
                <a:spcPts val="0"/>
              </a:spcAft>
              <a:buSzPts val="1600"/>
              <a:buFont typeface="Book Antiqua"/>
              <a:buChar char="•"/>
            </a:pPr>
            <a:r>
              <a:rPr b="1" lang="en-US" sz="1600">
                <a:latin typeface="Book Antiqua"/>
                <a:ea typeface="Book Antiqua"/>
                <a:cs typeface="Book Antiqua"/>
                <a:sym typeface="Book Antiqua"/>
              </a:rPr>
              <a:t>2-3: </a:t>
            </a:r>
            <a:r>
              <a:rPr lang="en-US" sz="1600">
                <a:latin typeface="Book Antiqua"/>
                <a:ea typeface="Book Antiqua"/>
                <a:cs typeface="Book Antiqua"/>
                <a:sym typeface="Book Antiqua"/>
              </a:rPr>
              <a:t>As a user, I would like to access my profile, be able to edit my personal information and save it. </a:t>
            </a:r>
            <a:endParaRPr>
              <a:latin typeface="Book Antiqua"/>
              <a:ea typeface="Book Antiqua"/>
              <a:cs typeface="Book Antiqua"/>
              <a:sym typeface="Book Antiqua"/>
            </a:endParaRPr>
          </a:p>
          <a:p>
            <a:pPr indent="-273050" lvl="1" marL="742950" rtl="0" algn="l">
              <a:lnSpc>
                <a:spcPct val="100000"/>
              </a:lnSpc>
              <a:spcBef>
                <a:spcPts val="0"/>
              </a:spcBef>
              <a:spcAft>
                <a:spcPts val="0"/>
              </a:spcAft>
              <a:buSzPts val="1600"/>
              <a:buFont typeface="Book Antiqua"/>
              <a:buChar char="•"/>
            </a:pPr>
            <a:r>
              <a:rPr b="1" lang="en-US" sz="1600">
                <a:latin typeface="Book Antiqua"/>
                <a:ea typeface="Book Antiqua"/>
                <a:cs typeface="Book Antiqua"/>
                <a:sym typeface="Book Antiqua"/>
              </a:rPr>
              <a:t>2-4: </a:t>
            </a:r>
            <a:r>
              <a:rPr lang="en-US" sz="1600">
                <a:latin typeface="Book Antiqua"/>
                <a:ea typeface="Book Antiqua"/>
                <a:cs typeface="Book Antiqua"/>
                <a:sym typeface="Book Antiqua"/>
              </a:rPr>
              <a:t>As a user, I would like to have navigation tabs and menus to access the app’s contents easily.</a:t>
            </a:r>
            <a:endParaRPr>
              <a:latin typeface="Book Antiqua"/>
              <a:ea typeface="Book Antiqua"/>
              <a:cs typeface="Book Antiqua"/>
              <a:sym typeface="Book Antiqua"/>
            </a:endParaRPr>
          </a:p>
          <a:p>
            <a:pPr indent="-273050" lvl="1" marL="742950" rtl="0" algn="l">
              <a:lnSpc>
                <a:spcPct val="100000"/>
              </a:lnSpc>
              <a:spcBef>
                <a:spcPts val="0"/>
              </a:spcBef>
              <a:spcAft>
                <a:spcPts val="0"/>
              </a:spcAft>
              <a:buSzPts val="1600"/>
              <a:buFont typeface="Book Antiqua"/>
              <a:buChar char="•"/>
            </a:pPr>
            <a:r>
              <a:rPr b="1" lang="en-US" sz="1600">
                <a:latin typeface="Book Antiqua"/>
                <a:ea typeface="Book Antiqua"/>
                <a:cs typeface="Book Antiqua"/>
                <a:sym typeface="Book Antiqua"/>
              </a:rPr>
              <a:t>3-5: </a:t>
            </a:r>
            <a:r>
              <a:rPr lang="en-US" sz="1600">
                <a:latin typeface="Book Antiqua"/>
                <a:ea typeface="Book Antiqua"/>
                <a:cs typeface="Book Antiqua"/>
                <a:sym typeface="Book Antiqua"/>
              </a:rPr>
              <a:t>As a developer, I want to restructure the application, moving the categories Search, Chat and CME to their own navigators’ components for easier access. </a:t>
            </a:r>
            <a:endParaRPr>
              <a:latin typeface="Book Antiqua"/>
              <a:ea typeface="Book Antiqua"/>
              <a:cs typeface="Book Antiqua"/>
              <a:sym typeface="Book Antiqua"/>
            </a:endParaRPr>
          </a:p>
          <a:p>
            <a:pPr indent="-273050" lvl="1" marL="742950" rtl="0" algn="l">
              <a:lnSpc>
                <a:spcPct val="100000"/>
              </a:lnSpc>
              <a:spcBef>
                <a:spcPts val="0"/>
              </a:spcBef>
              <a:spcAft>
                <a:spcPts val="0"/>
              </a:spcAft>
              <a:buSzPts val="1600"/>
              <a:buFont typeface="Book Antiqua"/>
              <a:buChar char="•"/>
            </a:pPr>
            <a:r>
              <a:rPr b="1" lang="en-US" sz="1600">
                <a:latin typeface="Book Antiqua"/>
                <a:ea typeface="Book Antiqua"/>
                <a:cs typeface="Book Antiqua"/>
                <a:sym typeface="Book Antiqua"/>
              </a:rPr>
              <a:t>3-7: </a:t>
            </a:r>
            <a:r>
              <a:rPr lang="en-US" sz="1600">
                <a:latin typeface="Book Antiqua"/>
                <a:ea typeface="Book Antiqua"/>
                <a:cs typeface="Book Antiqua"/>
                <a:sym typeface="Book Antiqua"/>
              </a:rPr>
              <a:t>As a developer, I want to be able to save all the user information and future updates to a real-time database.</a:t>
            </a:r>
            <a:endParaRPr>
              <a:latin typeface="Book Antiqua"/>
              <a:ea typeface="Book Antiqua"/>
              <a:cs typeface="Book Antiqua"/>
              <a:sym typeface="Book Antiqua"/>
            </a:endParaRPr>
          </a:p>
          <a:p>
            <a:pPr indent="-273050" lvl="1" marL="742950" rtl="0" algn="l">
              <a:lnSpc>
                <a:spcPct val="100000"/>
              </a:lnSpc>
              <a:spcBef>
                <a:spcPts val="0"/>
              </a:spcBef>
              <a:spcAft>
                <a:spcPts val="0"/>
              </a:spcAft>
              <a:buSzPts val="1600"/>
              <a:buFont typeface="Book Antiqua"/>
              <a:buChar char="•"/>
            </a:pPr>
            <a:r>
              <a:rPr b="1" lang="en-US" sz="1600">
                <a:latin typeface="Book Antiqua"/>
                <a:ea typeface="Book Antiqua"/>
                <a:cs typeface="Book Antiqua"/>
                <a:sym typeface="Book Antiqua"/>
              </a:rPr>
              <a:t>5-2: </a:t>
            </a:r>
            <a:r>
              <a:rPr lang="en-US" sz="1600">
                <a:latin typeface="Book Antiqua"/>
                <a:ea typeface="Book Antiqua"/>
                <a:cs typeface="Book Antiqua"/>
                <a:sym typeface="Book Antiqua"/>
              </a:rPr>
              <a:t>As a developer, I want to show a responsive user profile for when a user avatar is pressed in the chatroom. </a:t>
            </a:r>
            <a:endParaRPr>
              <a:latin typeface="Book Antiqua"/>
              <a:ea typeface="Book Antiqua"/>
              <a:cs typeface="Book Antiqua"/>
              <a:sym typeface="Book Antiqua"/>
            </a:endParaRPr>
          </a:p>
          <a:p>
            <a:pPr indent="-273050" lvl="1" marL="742950" rtl="0" algn="l">
              <a:lnSpc>
                <a:spcPct val="100000"/>
              </a:lnSpc>
              <a:spcBef>
                <a:spcPts val="0"/>
              </a:spcBef>
              <a:spcAft>
                <a:spcPts val="0"/>
              </a:spcAft>
              <a:buSzPts val="1600"/>
              <a:buFont typeface="Book Antiqua"/>
              <a:buChar char="•"/>
            </a:pPr>
            <a:r>
              <a:rPr b="1" lang="en-US" sz="1600">
                <a:latin typeface="Book Antiqua"/>
                <a:ea typeface="Book Antiqua"/>
                <a:cs typeface="Book Antiqua"/>
                <a:sym typeface="Book Antiqua"/>
              </a:rPr>
              <a:t>5-3: </a:t>
            </a:r>
            <a:r>
              <a:rPr lang="en-US" sz="1600">
                <a:latin typeface="Book Antiqua"/>
                <a:ea typeface="Book Antiqua"/>
                <a:cs typeface="Book Antiqua"/>
                <a:sym typeface="Book Antiqua"/>
              </a:rPr>
              <a:t>As a developer, I want users to create events and be able to add them to their own device calendar. </a:t>
            </a:r>
            <a:endParaRPr>
              <a:latin typeface="Book Antiqua"/>
              <a:ea typeface="Book Antiqua"/>
              <a:cs typeface="Book Antiqua"/>
              <a:sym typeface="Book Antiqua"/>
            </a:endParaRPr>
          </a:p>
        </p:txBody>
      </p:sp>
      <p:pic>
        <p:nvPicPr>
          <p:cNvPr descr="A close up of a sign&#10;&#10;Description automatically generated" id="176" name="Google Shape;176;p6"/>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489208" y="746218"/>
            <a:ext cx="7874492" cy="1044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USER STORIES (ABEL GONZALEZ)</a:t>
            </a:r>
            <a:endParaRPr>
              <a:latin typeface="Book Antiqua"/>
              <a:ea typeface="Book Antiqua"/>
              <a:cs typeface="Book Antiqua"/>
              <a:sym typeface="Book Antiqua"/>
            </a:endParaRPr>
          </a:p>
        </p:txBody>
      </p:sp>
      <p:sp>
        <p:nvSpPr>
          <p:cNvPr id="183" name="Google Shape;183;p7"/>
          <p:cNvSpPr txBox="1"/>
          <p:nvPr>
            <p:ph idx="1" type="body"/>
          </p:nvPr>
        </p:nvSpPr>
        <p:spPr>
          <a:xfrm>
            <a:off x="780300" y="1927800"/>
            <a:ext cx="7583400" cy="4930200"/>
          </a:xfrm>
          <a:prstGeom prst="rect">
            <a:avLst/>
          </a:prstGeom>
          <a:noFill/>
          <a:ln>
            <a:noFill/>
          </a:ln>
        </p:spPr>
        <p:txBody>
          <a:bodyPr anchorCtr="0" anchor="t" bIns="45700" lIns="91425" spcFirstLastPara="1" rIns="91425" wrap="square" tIns="45700">
            <a:noAutofit/>
          </a:bodyPr>
          <a:lstStyle/>
          <a:p>
            <a:pPr indent="-336550" lvl="0" marL="457200" rtl="0" algn="l">
              <a:spcBef>
                <a:spcPts val="0"/>
              </a:spcBef>
              <a:spcAft>
                <a:spcPts val="0"/>
              </a:spcAft>
              <a:buClr>
                <a:srgbClr val="001D4D"/>
              </a:buClr>
              <a:buSzPts val="1700"/>
              <a:buFont typeface="Book Antiqua"/>
              <a:buChar char="o"/>
            </a:pPr>
            <a:r>
              <a:rPr lang="en-US" sz="1700">
                <a:latin typeface="Book Antiqua"/>
                <a:ea typeface="Book Antiqua"/>
                <a:cs typeface="Book Antiqua"/>
                <a:sym typeface="Book Antiqua"/>
              </a:rPr>
              <a:t>I worked on the following user stories: </a:t>
            </a:r>
            <a:endParaRPr sz="1700">
              <a:latin typeface="Book Antiqua"/>
              <a:ea typeface="Book Antiqua"/>
              <a:cs typeface="Book Antiqua"/>
              <a:sym typeface="Book Antiqua"/>
            </a:endParaRPr>
          </a:p>
          <a:p>
            <a:pPr indent="-273050" lvl="1" marL="742950" marR="0" rtl="0" algn="l">
              <a:lnSpc>
                <a:spcPct val="100000"/>
              </a:lnSpc>
              <a:spcBef>
                <a:spcPts val="0"/>
              </a:spcBef>
              <a:spcAft>
                <a:spcPts val="0"/>
              </a:spcAft>
              <a:buSzPts val="1600"/>
              <a:buFont typeface="Book Antiqua"/>
              <a:buChar char="•"/>
            </a:pPr>
            <a:r>
              <a:rPr lang="en-US" sz="1500">
                <a:latin typeface="Book Antiqua"/>
                <a:ea typeface="Book Antiqua"/>
                <a:cs typeface="Book Antiqua"/>
                <a:sym typeface="Book Antiqua"/>
              </a:rPr>
              <a:t>1-3, 2-5, 2-6, 2-7, 3-1, 3-2, 3-3, 3-4, 4-9, 4-10, 5-4, 5-9, 6-4</a:t>
            </a:r>
            <a:endParaRPr sz="1500">
              <a:latin typeface="Book Antiqua"/>
              <a:ea typeface="Book Antiqua"/>
              <a:cs typeface="Book Antiqua"/>
              <a:sym typeface="Book Antiqua"/>
            </a:endParaRPr>
          </a:p>
          <a:p>
            <a:pPr indent="0" lvl="0" marL="914400" rtl="0" algn="l">
              <a:spcBef>
                <a:spcPts val="0"/>
              </a:spcBef>
              <a:spcAft>
                <a:spcPts val="0"/>
              </a:spcAft>
              <a:buSzPts val="874"/>
              <a:buNone/>
            </a:pPr>
            <a:r>
              <a:t/>
            </a:r>
            <a:endParaRPr sz="950">
              <a:latin typeface="Book Antiqua"/>
              <a:ea typeface="Book Antiqua"/>
              <a:cs typeface="Book Antiqua"/>
              <a:sym typeface="Book Antiqua"/>
            </a:endParaRPr>
          </a:p>
          <a:p>
            <a:pPr indent="-336550" lvl="0" marL="457200" rtl="0" algn="l">
              <a:spcBef>
                <a:spcPts val="0"/>
              </a:spcBef>
              <a:spcAft>
                <a:spcPts val="0"/>
              </a:spcAft>
              <a:buClr>
                <a:srgbClr val="001D4D"/>
              </a:buClr>
              <a:buSzPts val="1700"/>
              <a:buFont typeface="Book Antiqua"/>
              <a:buChar char="o"/>
            </a:pPr>
            <a:r>
              <a:rPr lang="en-US" sz="1700">
                <a:latin typeface="Book Antiqua"/>
                <a:ea typeface="Book Antiqua"/>
                <a:cs typeface="Book Antiqua"/>
                <a:sym typeface="Book Antiqua"/>
              </a:rPr>
              <a:t>Of these, the most significant/important are:</a:t>
            </a:r>
            <a:endParaRPr sz="1700">
              <a:latin typeface="Book Antiqua"/>
              <a:ea typeface="Book Antiqua"/>
              <a:cs typeface="Book Antiqua"/>
              <a:sym typeface="Book Antiqua"/>
            </a:endParaRPr>
          </a:p>
          <a:p>
            <a:pPr indent="-273050" lvl="1" marL="742950" marR="0" rtl="0" algn="l">
              <a:lnSpc>
                <a:spcPct val="100000"/>
              </a:lnSpc>
              <a:spcBef>
                <a:spcPts val="0"/>
              </a:spcBef>
              <a:spcAft>
                <a:spcPts val="0"/>
              </a:spcAft>
              <a:buSzPts val="1600"/>
              <a:buFont typeface="Book Antiqua"/>
              <a:buChar char="•"/>
            </a:pPr>
            <a:r>
              <a:rPr b="1" lang="en-US" sz="1500">
                <a:latin typeface="Book Antiqua"/>
                <a:ea typeface="Book Antiqua"/>
                <a:cs typeface="Book Antiqua"/>
                <a:sym typeface="Book Antiqua"/>
              </a:rPr>
              <a:t>2-5: </a:t>
            </a:r>
            <a:r>
              <a:rPr lang="en-US" sz="1500">
                <a:latin typeface="Book Antiqua"/>
                <a:ea typeface="Book Antiqua"/>
                <a:cs typeface="Book Antiqua"/>
                <a:sym typeface="Book Antiqua"/>
              </a:rPr>
              <a:t>As a developer I want to work in restructuring and modifying the application’s code using react-redux to manage the application states, logic and be able to handle data efficiently.</a:t>
            </a:r>
            <a:endParaRPr sz="1500">
              <a:latin typeface="Book Antiqua"/>
              <a:ea typeface="Book Antiqua"/>
              <a:cs typeface="Book Antiqua"/>
              <a:sym typeface="Book Antiqua"/>
            </a:endParaRPr>
          </a:p>
          <a:p>
            <a:pPr indent="-273050" lvl="1" marL="742950" marR="0" rtl="0" algn="l">
              <a:lnSpc>
                <a:spcPct val="100000"/>
              </a:lnSpc>
              <a:spcBef>
                <a:spcPts val="0"/>
              </a:spcBef>
              <a:spcAft>
                <a:spcPts val="0"/>
              </a:spcAft>
              <a:buSzPts val="1600"/>
              <a:buFont typeface="Book Antiqua"/>
              <a:buChar char="•"/>
            </a:pPr>
            <a:r>
              <a:rPr b="1" lang="en-US" sz="1500">
                <a:latin typeface="Book Antiqua"/>
                <a:ea typeface="Book Antiqua"/>
                <a:cs typeface="Book Antiqua"/>
                <a:sym typeface="Book Antiqua"/>
              </a:rPr>
              <a:t>2-6:</a:t>
            </a:r>
            <a:r>
              <a:rPr lang="en-US" sz="1500">
                <a:latin typeface="Book Antiqua"/>
                <a:ea typeface="Book Antiqua"/>
                <a:cs typeface="Book Antiqua"/>
                <a:sym typeface="Book Antiqua"/>
              </a:rPr>
              <a:t> As an admin-user, I would like to have an interface panel to be able to edit, add and remove data within the application.</a:t>
            </a:r>
            <a:endParaRPr sz="1500">
              <a:latin typeface="Book Antiqua"/>
              <a:ea typeface="Book Antiqua"/>
              <a:cs typeface="Book Antiqua"/>
              <a:sym typeface="Book Antiqua"/>
            </a:endParaRPr>
          </a:p>
          <a:p>
            <a:pPr indent="-273050" lvl="1" marL="742950" marR="0" rtl="0" algn="l">
              <a:lnSpc>
                <a:spcPct val="100000"/>
              </a:lnSpc>
              <a:spcBef>
                <a:spcPts val="0"/>
              </a:spcBef>
              <a:spcAft>
                <a:spcPts val="0"/>
              </a:spcAft>
              <a:buSzPts val="1600"/>
              <a:buFont typeface="Book Antiqua"/>
              <a:buChar char="•"/>
            </a:pPr>
            <a:r>
              <a:rPr b="1" lang="en-US" sz="1500">
                <a:latin typeface="Book Antiqua"/>
                <a:ea typeface="Book Antiqua"/>
                <a:cs typeface="Book Antiqua"/>
                <a:sym typeface="Book Antiqua"/>
              </a:rPr>
              <a:t>2-7:</a:t>
            </a:r>
            <a:r>
              <a:rPr lang="en-US" sz="1500">
                <a:latin typeface="Book Antiqua"/>
                <a:ea typeface="Book Antiqua"/>
                <a:cs typeface="Book Antiqua"/>
                <a:sym typeface="Book Antiqua"/>
              </a:rPr>
              <a:t> As a user I would like to have a drawer navigation to access the admin panel, categories and categories content from the home page of the application</a:t>
            </a:r>
            <a:endParaRPr sz="1500">
              <a:latin typeface="Book Antiqua"/>
              <a:ea typeface="Book Antiqua"/>
              <a:cs typeface="Book Antiqua"/>
              <a:sym typeface="Book Antiqua"/>
            </a:endParaRPr>
          </a:p>
          <a:p>
            <a:pPr indent="-273050" lvl="1" marL="742950" marR="0" rtl="0" algn="l">
              <a:lnSpc>
                <a:spcPct val="100000"/>
              </a:lnSpc>
              <a:spcBef>
                <a:spcPts val="0"/>
              </a:spcBef>
              <a:spcAft>
                <a:spcPts val="0"/>
              </a:spcAft>
              <a:buSzPts val="1600"/>
              <a:buFont typeface="Book Antiqua"/>
              <a:buChar char="•"/>
            </a:pPr>
            <a:r>
              <a:rPr b="1" lang="en-US" sz="1500">
                <a:latin typeface="Book Antiqua"/>
                <a:ea typeface="Book Antiqua"/>
                <a:cs typeface="Book Antiqua"/>
                <a:sym typeface="Book Antiqua"/>
              </a:rPr>
              <a:t>3-1:</a:t>
            </a:r>
            <a:r>
              <a:rPr lang="en-US" sz="1500">
                <a:latin typeface="Book Antiqua"/>
                <a:ea typeface="Book Antiqua"/>
                <a:cs typeface="Book Antiqua"/>
                <a:sym typeface="Book Antiqua"/>
              </a:rPr>
              <a:t> As a Admin-user I want to be able to copy and paste information from different sources to the administrator panel EditCatContent component which handles the adding and editing of data within the application</a:t>
            </a:r>
            <a:endParaRPr sz="1500">
              <a:latin typeface="Book Antiqua"/>
              <a:ea typeface="Book Antiqua"/>
              <a:cs typeface="Book Antiqua"/>
              <a:sym typeface="Book Antiqua"/>
            </a:endParaRPr>
          </a:p>
          <a:p>
            <a:pPr indent="-273050" lvl="1" marL="742950" marR="0" rtl="0" algn="l">
              <a:lnSpc>
                <a:spcPct val="100000"/>
              </a:lnSpc>
              <a:spcBef>
                <a:spcPts val="0"/>
              </a:spcBef>
              <a:spcAft>
                <a:spcPts val="0"/>
              </a:spcAft>
              <a:buSzPts val="1600"/>
              <a:buFont typeface="Book Antiqua"/>
              <a:buChar char="•"/>
            </a:pPr>
            <a:r>
              <a:rPr b="1" lang="en-US" sz="1500">
                <a:latin typeface="Book Antiqua"/>
                <a:ea typeface="Book Antiqua"/>
                <a:cs typeface="Book Antiqua"/>
                <a:sym typeface="Book Antiqua"/>
              </a:rPr>
              <a:t>3-3:</a:t>
            </a:r>
            <a:r>
              <a:rPr lang="en-US" sz="1500">
                <a:latin typeface="Book Antiqua"/>
                <a:ea typeface="Book Antiqua"/>
                <a:cs typeface="Book Antiqua"/>
                <a:sym typeface="Book Antiqua"/>
              </a:rPr>
              <a:t> As a developer I want to use a real-time database as storage to upload, update,  and fetch all the medical information related to categories of the application using redux-thunk middleware asynchronous calls.</a:t>
            </a:r>
            <a:endParaRPr sz="1500">
              <a:latin typeface="Book Antiqua"/>
              <a:ea typeface="Book Antiqua"/>
              <a:cs typeface="Book Antiqua"/>
              <a:sym typeface="Book Antiqua"/>
            </a:endParaRPr>
          </a:p>
          <a:p>
            <a:pPr indent="-273050" lvl="1" marL="742950" marR="0" rtl="0" algn="l">
              <a:lnSpc>
                <a:spcPct val="100000"/>
              </a:lnSpc>
              <a:spcBef>
                <a:spcPts val="0"/>
              </a:spcBef>
              <a:spcAft>
                <a:spcPts val="0"/>
              </a:spcAft>
              <a:buSzPts val="1600"/>
              <a:buFont typeface="Book Antiqua"/>
              <a:buChar char="•"/>
            </a:pPr>
            <a:r>
              <a:rPr b="1" lang="en-US" sz="1500">
                <a:latin typeface="Book Antiqua"/>
                <a:ea typeface="Book Antiqua"/>
                <a:cs typeface="Book Antiqua"/>
                <a:sym typeface="Book Antiqua"/>
              </a:rPr>
              <a:t>3-4:</a:t>
            </a:r>
            <a:r>
              <a:rPr lang="en-US" sz="1500">
                <a:latin typeface="Book Antiqua"/>
                <a:ea typeface="Book Antiqua"/>
                <a:cs typeface="Book Antiqua"/>
                <a:sym typeface="Book Antiqua"/>
              </a:rPr>
              <a:t> As a developer I want to redesign the categories content screen to be more user friendly and display data when a tab is pressed</a:t>
            </a:r>
            <a:endParaRPr sz="1500">
              <a:latin typeface="Book Antiqua"/>
              <a:ea typeface="Book Antiqua"/>
              <a:cs typeface="Book Antiqua"/>
              <a:sym typeface="Book Antiqua"/>
            </a:endParaRPr>
          </a:p>
          <a:p>
            <a:pPr indent="0" lvl="0" marL="0" rtl="0" algn="l">
              <a:spcBef>
                <a:spcPts val="0"/>
              </a:spcBef>
              <a:spcAft>
                <a:spcPts val="0"/>
              </a:spcAft>
              <a:buSzPts val="1380"/>
              <a:buNone/>
            </a:pPr>
            <a:r>
              <a:t/>
            </a:r>
            <a:endParaRPr sz="1500">
              <a:solidFill>
                <a:schemeClr val="dk1"/>
              </a:solidFill>
              <a:latin typeface="Book Antiqua"/>
              <a:ea typeface="Book Antiqua"/>
              <a:cs typeface="Book Antiqua"/>
              <a:sym typeface="Book Antiqua"/>
            </a:endParaRPr>
          </a:p>
          <a:p>
            <a:pPr indent="0" lvl="0" marL="0" rtl="0" algn="l">
              <a:lnSpc>
                <a:spcPct val="115000"/>
              </a:lnSpc>
              <a:spcBef>
                <a:spcPts val="1200"/>
              </a:spcBef>
              <a:spcAft>
                <a:spcPts val="0"/>
              </a:spcAft>
              <a:buClr>
                <a:schemeClr val="dk1"/>
              </a:buClr>
              <a:buSzPts val="1100"/>
              <a:buFont typeface="Arial"/>
              <a:buNone/>
            </a:pPr>
            <a:r>
              <a:t/>
            </a:r>
            <a:endParaRPr sz="1500">
              <a:solidFill>
                <a:srgbClr val="001D4D"/>
              </a:solidFill>
              <a:latin typeface="Book Antiqua"/>
              <a:ea typeface="Book Antiqua"/>
              <a:cs typeface="Book Antiqua"/>
              <a:sym typeface="Book Antiqua"/>
            </a:endParaRPr>
          </a:p>
          <a:p>
            <a:pPr indent="0" lvl="0" marL="914400" rtl="0" algn="l">
              <a:lnSpc>
                <a:spcPct val="115000"/>
              </a:lnSpc>
              <a:spcBef>
                <a:spcPts val="1200"/>
              </a:spcBef>
              <a:spcAft>
                <a:spcPts val="0"/>
              </a:spcAft>
              <a:buClr>
                <a:schemeClr val="dk1"/>
              </a:buClr>
              <a:buSzPts val="1100"/>
              <a:buFont typeface="Arial"/>
              <a:buNone/>
            </a:pPr>
            <a:r>
              <a:t/>
            </a:r>
            <a:endParaRPr sz="1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80"/>
              <a:buNone/>
            </a:pPr>
            <a:r>
              <a:t/>
            </a:r>
            <a:endParaRPr sz="1500">
              <a:solidFill>
                <a:srgbClr val="001D4D"/>
              </a:solidFill>
              <a:latin typeface="Book Antiqua"/>
              <a:ea typeface="Book Antiqua"/>
              <a:cs typeface="Book Antiqua"/>
              <a:sym typeface="Book Antiqua"/>
            </a:endParaRPr>
          </a:p>
          <a:p>
            <a:pPr indent="0" lvl="0" marL="0" rtl="0" algn="l">
              <a:lnSpc>
                <a:spcPct val="115000"/>
              </a:lnSpc>
              <a:spcBef>
                <a:spcPts val="1200"/>
              </a:spcBef>
              <a:spcAft>
                <a:spcPts val="0"/>
              </a:spcAft>
              <a:buSzPts val="1380"/>
              <a:buNone/>
            </a:pPr>
            <a:r>
              <a:t/>
            </a:r>
            <a:endParaRPr sz="1500">
              <a:solidFill>
                <a:srgbClr val="FF0000"/>
              </a:solidFill>
              <a:latin typeface="Times New Roman"/>
              <a:ea typeface="Times New Roman"/>
              <a:cs typeface="Times New Roman"/>
              <a:sym typeface="Times New Roman"/>
            </a:endParaRPr>
          </a:p>
          <a:p>
            <a:pPr indent="0" lvl="0" marL="457200" rtl="0" algn="l">
              <a:spcBef>
                <a:spcPts val="1200"/>
              </a:spcBef>
              <a:spcAft>
                <a:spcPts val="0"/>
              </a:spcAft>
              <a:buSzPts val="1380"/>
              <a:buNone/>
            </a:pPr>
            <a:r>
              <a:t/>
            </a:r>
            <a:endParaRPr sz="1500">
              <a:latin typeface="Book Antiqua"/>
              <a:ea typeface="Book Antiqua"/>
              <a:cs typeface="Book Antiqua"/>
              <a:sym typeface="Book Antiqua"/>
            </a:endParaRPr>
          </a:p>
        </p:txBody>
      </p:sp>
      <p:pic>
        <p:nvPicPr>
          <p:cNvPr descr="A close up of a sign&#10;&#10;Description automatically generated" id="184" name="Google Shape;184;p7"/>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9"/>
          <p:cNvSpPr/>
          <p:nvPr/>
        </p:nvSpPr>
        <p:spPr>
          <a:xfrm>
            <a:off x="334900" y="3085765"/>
            <a:ext cx="8447150"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0" y="638175"/>
            <a:ext cx="9143999" cy="6219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92" name="Google Shape;192;p9"/>
          <p:cNvPicPr preferRelativeResize="0"/>
          <p:nvPr/>
        </p:nvPicPr>
        <p:blipFill rotWithShape="1">
          <a:blip r:embed="rId3">
            <a:alphaModFix/>
          </a:blip>
          <a:srcRect b="2359" l="0" r="0" t="3980"/>
          <a:stretch/>
        </p:blipFill>
        <p:spPr>
          <a:xfrm>
            <a:off x="96585" y="881370"/>
            <a:ext cx="5935025" cy="5351724"/>
          </a:xfrm>
          <a:prstGeom prst="rect">
            <a:avLst/>
          </a:prstGeom>
          <a:noFill/>
          <a:ln>
            <a:noFill/>
          </a:ln>
        </p:spPr>
      </p:pic>
      <p:sp>
        <p:nvSpPr>
          <p:cNvPr id="193" name="Google Shape;193;p9"/>
          <p:cNvSpPr/>
          <p:nvPr/>
        </p:nvSpPr>
        <p:spPr>
          <a:xfrm>
            <a:off x="6031610" y="723899"/>
            <a:ext cx="277749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txBox="1"/>
          <p:nvPr>
            <p:ph type="title"/>
          </p:nvPr>
        </p:nvSpPr>
        <p:spPr>
          <a:xfrm>
            <a:off x="6269925" y="1481559"/>
            <a:ext cx="2407767" cy="207567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400"/>
              <a:buFont typeface="Gill Sans"/>
              <a:buNone/>
            </a:pPr>
            <a:r>
              <a:rPr lang="en-US">
                <a:solidFill>
                  <a:srgbClr val="FFFFFF"/>
                </a:solidFill>
                <a:latin typeface="Book Antiqua"/>
                <a:ea typeface="Book Antiqua"/>
                <a:cs typeface="Book Antiqua"/>
                <a:sym typeface="Book Antiqua"/>
              </a:rPr>
              <a:t>USE CASE DIAGRAM (WHOLE PROJECT)</a:t>
            </a:r>
            <a:endParaRPr>
              <a:latin typeface="Book Antiqua"/>
              <a:ea typeface="Book Antiqua"/>
              <a:cs typeface="Book Antiqua"/>
              <a:sym typeface="Book Antiqua"/>
            </a:endParaRPr>
          </a:p>
        </p:txBody>
      </p:sp>
      <p:pic>
        <p:nvPicPr>
          <p:cNvPr descr="A close up of a sign&#10;&#10;Description automatically generated" id="195" name="Google Shape;195;p9"/>
          <p:cNvPicPr preferRelativeResize="0"/>
          <p:nvPr/>
        </p:nvPicPr>
        <p:blipFill rotWithShape="1">
          <a:blip r:embed="rId4">
            <a:alphaModFix/>
          </a:blip>
          <a:srcRect b="0" l="0" r="0" t="0"/>
          <a:stretch/>
        </p:blipFill>
        <p:spPr>
          <a:xfrm>
            <a:off x="6870557" y="4188367"/>
            <a:ext cx="1099595" cy="10995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86adb72b94_1_25"/>
          <p:cNvSpPr txBox="1"/>
          <p:nvPr>
            <p:ph type="title"/>
          </p:nvPr>
        </p:nvSpPr>
        <p:spPr>
          <a:xfrm>
            <a:off x="513104" y="701246"/>
            <a:ext cx="7184062"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USE CASE DIAGRAM (INDIVIDUAL PARTS)</a:t>
            </a:r>
            <a:endParaRPr/>
          </a:p>
        </p:txBody>
      </p:sp>
      <p:pic>
        <p:nvPicPr>
          <p:cNvPr descr="A close up of a map&#10;&#10;Description automatically generated" id="202" name="Google Shape;202;g86adb72b94_1_25"/>
          <p:cNvPicPr preferRelativeResize="0"/>
          <p:nvPr/>
        </p:nvPicPr>
        <p:blipFill rotWithShape="1">
          <a:blip r:embed="rId3">
            <a:alphaModFix/>
          </a:blip>
          <a:srcRect b="0" l="0" r="0" t="0"/>
          <a:stretch/>
        </p:blipFill>
        <p:spPr>
          <a:xfrm>
            <a:off x="5144726" y="2465408"/>
            <a:ext cx="3769524" cy="2796328"/>
          </a:xfrm>
          <a:prstGeom prst="rect">
            <a:avLst/>
          </a:prstGeom>
          <a:noFill/>
          <a:ln>
            <a:noFill/>
          </a:ln>
        </p:spPr>
      </p:pic>
      <p:sp>
        <p:nvSpPr>
          <p:cNvPr id="203" name="Google Shape;203;g86adb72b94_1_25"/>
          <p:cNvSpPr txBox="1"/>
          <p:nvPr/>
        </p:nvSpPr>
        <p:spPr>
          <a:xfrm>
            <a:off x="5031801" y="5521245"/>
            <a:ext cx="4283700" cy="37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Book Antiqua"/>
              <a:buNone/>
            </a:pPr>
            <a:r>
              <a:rPr b="1" i="1" lang="en-US" sz="1400" u="none" cap="none" strike="noStrike">
                <a:solidFill>
                  <a:schemeClr val="dk1"/>
                </a:solidFill>
                <a:latin typeface="Book Antiqua"/>
                <a:ea typeface="Book Antiqua"/>
                <a:cs typeface="Book Antiqua"/>
                <a:sym typeface="Book Antiqua"/>
              </a:rPr>
              <a:t>Use Case Diagram (Dianet Cruz’s Contribution)</a:t>
            </a:r>
            <a:endParaRPr/>
          </a:p>
        </p:txBody>
      </p:sp>
      <p:pic>
        <p:nvPicPr>
          <p:cNvPr descr="A close up of text on a white background&#10;&#10;Description automatically generated" id="204" name="Google Shape;204;g86adb72b94_1_25"/>
          <p:cNvPicPr preferRelativeResize="0"/>
          <p:nvPr/>
        </p:nvPicPr>
        <p:blipFill rotWithShape="1">
          <a:blip r:embed="rId4">
            <a:alphaModFix/>
          </a:blip>
          <a:srcRect b="0" l="0" r="4020" t="0"/>
          <a:stretch/>
        </p:blipFill>
        <p:spPr>
          <a:xfrm>
            <a:off x="313425" y="2303362"/>
            <a:ext cx="4718376" cy="3147450"/>
          </a:xfrm>
          <a:prstGeom prst="rect">
            <a:avLst/>
          </a:prstGeom>
          <a:noFill/>
          <a:ln>
            <a:noFill/>
          </a:ln>
        </p:spPr>
      </p:pic>
      <p:sp>
        <p:nvSpPr>
          <p:cNvPr id="205" name="Google Shape;205;g86adb72b94_1_25"/>
          <p:cNvSpPr txBox="1"/>
          <p:nvPr/>
        </p:nvSpPr>
        <p:spPr>
          <a:xfrm>
            <a:off x="200499" y="5521245"/>
            <a:ext cx="5135430" cy="37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Book Antiqua"/>
              <a:buNone/>
            </a:pPr>
            <a:r>
              <a:rPr b="1" i="1" lang="en-US" sz="1400" u="none" cap="none" strike="noStrike">
                <a:solidFill>
                  <a:schemeClr val="dk1"/>
                </a:solidFill>
                <a:latin typeface="Book Antiqua"/>
                <a:ea typeface="Book Antiqua"/>
                <a:cs typeface="Book Antiqua"/>
                <a:sym typeface="Book Antiqua"/>
              </a:rPr>
              <a:t>Use Case Diagram (Santiago de Irala’s Contribution)</a:t>
            </a:r>
            <a:endParaRPr/>
          </a:p>
        </p:txBody>
      </p:sp>
      <p:pic>
        <p:nvPicPr>
          <p:cNvPr descr="A close up of a sign&#10;&#10;Description automatically generated" id="206" name="Google Shape;206;g86adb72b94_1_25"/>
          <p:cNvPicPr preferRelativeResize="0"/>
          <p:nvPr/>
        </p:nvPicPr>
        <p:blipFill rotWithShape="1">
          <a:blip r:embed="rId5">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86adb72b94_1_10"/>
          <p:cNvSpPr txBox="1"/>
          <p:nvPr>
            <p:ph type="title"/>
          </p:nvPr>
        </p:nvSpPr>
        <p:spPr>
          <a:xfrm>
            <a:off x="489300" y="680087"/>
            <a:ext cx="6925105"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USE CASE DIAGRAM (INDIVIDUAL PARTS)</a:t>
            </a:r>
            <a:endParaRPr>
              <a:latin typeface="Book Antiqua"/>
              <a:ea typeface="Book Antiqua"/>
              <a:cs typeface="Book Antiqua"/>
              <a:sym typeface="Book Antiqua"/>
            </a:endParaRPr>
          </a:p>
        </p:txBody>
      </p:sp>
      <p:sp>
        <p:nvSpPr>
          <p:cNvPr id="213" name="Google Shape;213;g86adb72b94_1_10"/>
          <p:cNvSpPr txBox="1"/>
          <p:nvPr/>
        </p:nvSpPr>
        <p:spPr>
          <a:xfrm>
            <a:off x="2210450" y="6364338"/>
            <a:ext cx="5002200" cy="37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Book Antiqua"/>
              <a:buNone/>
            </a:pPr>
            <a:r>
              <a:rPr b="1" i="1" lang="en-US" sz="1400" u="none" cap="none" strike="noStrike">
                <a:solidFill>
                  <a:schemeClr val="dk1"/>
                </a:solidFill>
                <a:latin typeface="Book Antiqua"/>
                <a:ea typeface="Book Antiqua"/>
                <a:cs typeface="Book Antiqua"/>
                <a:sym typeface="Book Antiqua"/>
              </a:rPr>
              <a:t>Use Case Diagram (Yeilys Fundora’s Contribution)</a:t>
            </a:r>
            <a:endParaRPr b="1" i="1" sz="1400" u="none" cap="none" strike="noStrike">
              <a:solidFill>
                <a:schemeClr val="dk1"/>
              </a:solidFill>
              <a:latin typeface="Book Antiqua"/>
              <a:ea typeface="Book Antiqua"/>
              <a:cs typeface="Book Antiqua"/>
              <a:sym typeface="Book Antiqua"/>
            </a:endParaRPr>
          </a:p>
        </p:txBody>
      </p:sp>
      <p:pic>
        <p:nvPicPr>
          <p:cNvPr id="214" name="Google Shape;214;g86adb72b94_1_10"/>
          <p:cNvPicPr preferRelativeResize="0"/>
          <p:nvPr/>
        </p:nvPicPr>
        <p:blipFill rotWithShape="1">
          <a:blip r:embed="rId3">
            <a:alphaModFix/>
          </a:blip>
          <a:srcRect b="0" l="0" r="0" t="0"/>
          <a:stretch/>
        </p:blipFill>
        <p:spPr>
          <a:xfrm>
            <a:off x="1233001" y="1888460"/>
            <a:ext cx="6420649" cy="4580049"/>
          </a:xfrm>
          <a:prstGeom prst="rect">
            <a:avLst/>
          </a:prstGeom>
          <a:noFill/>
          <a:ln>
            <a:noFill/>
          </a:ln>
        </p:spPr>
      </p:pic>
      <p:pic>
        <p:nvPicPr>
          <p:cNvPr descr="A close up of a sign&#10;&#10;Description automatically generated" id="215" name="Google Shape;215;g86adb72b94_1_10"/>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86adb72b94_0_21"/>
          <p:cNvSpPr txBox="1"/>
          <p:nvPr>
            <p:ph type="title"/>
          </p:nvPr>
        </p:nvSpPr>
        <p:spPr>
          <a:xfrm>
            <a:off x="458041" y="642395"/>
            <a:ext cx="7435893"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USE CASE DIAGRAM (INDIVIDUAL PARTS)</a:t>
            </a:r>
            <a:endParaRPr>
              <a:latin typeface="Book Antiqua"/>
              <a:ea typeface="Book Antiqua"/>
              <a:cs typeface="Book Antiqua"/>
              <a:sym typeface="Book Antiqua"/>
            </a:endParaRPr>
          </a:p>
        </p:txBody>
      </p:sp>
      <p:sp>
        <p:nvSpPr>
          <p:cNvPr id="222" name="Google Shape;222;g86adb72b94_0_21"/>
          <p:cNvSpPr txBox="1"/>
          <p:nvPr/>
        </p:nvSpPr>
        <p:spPr>
          <a:xfrm>
            <a:off x="2239250" y="6215605"/>
            <a:ext cx="5002200" cy="37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Book Antiqua"/>
              <a:buNone/>
            </a:pPr>
            <a:r>
              <a:rPr b="1" i="1" lang="en-US" sz="1400" u="none" cap="none" strike="noStrike">
                <a:solidFill>
                  <a:schemeClr val="dk1"/>
                </a:solidFill>
                <a:latin typeface="Book Antiqua"/>
                <a:ea typeface="Book Antiqua"/>
                <a:cs typeface="Book Antiqua"/>
                <a:sym typeface="Book Antiqua"/>
              </a:rPr>
              <a:t>Use Case Diagram (Abel Gonzalez’s Contribution)</a:t>
            </a:r>
            <a:endParaRPr b="1" i="1" sz="1400" u="none" cap="none" strike="noStrike">
              <a:solidFill>
                <a:schemeClr val="dk1"/>
              </a:solidFill>
              <a:latin typeface="Book Antiqua"/>
              <a:ea typeface="Book Antiqua"/>
              <a:cs typeface="Book Antiqua"/>
              <a:sym typeface="Book Antiqua"/>
            </a:endParaRPr>
          </a:p>
        </p:txBody>
      </p:sp>
      <p:pic>
        <p:nvPicPr>
          <p:cNvPr id="223" name="Google Shape;223;g86adb72b94_0_21"/>
          <p:cNvPicPr preferRelativeResize="0"/>
          <p:nvPr/>
        </p:nvPicPr>
        <p:blipFill rotWithShape="1">
          <a:blip r:embed="rId3">
            <a:alphaModFix/>
          </a:blip>
          <a:srcRect b="0" l="0" r="0" t="0"/>
          <a:stretch/>
        </p:blipFill>
        <p:spPr>
          <a:xfrm>
            <a:off x="694481" y="1967696"/>
            <a:ext cx="7645949" cy="4247909"/>
          </a:xfrm>
          <a:prstGeom prst="rect">
            <a:avLst/>
          </a:prstGeom>
          <a:noFill/>
          <a:ln>
            <a:noFill/>
          </a:ln>
        </p:spPr>
      </p:pic>
      <p:pic>
        <p:nvPicPr>
          <p:cNvPr descr="A close up of a sign&#10;&#10;Description automatically generated" id="224" name="Google Shape;224;g86adb72b94_0_21"/>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542100" y="775475"/>
            <a:ext cx="77220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SEQUENCE DIAGRAMS (SANTIAGO DE IRALA MUT)</a:t>
            </a:r>
            <a:endParaRPr>
              <a:latin typeface="Book Antiqua"/>
              <a:ea typeface="Book Antiqua"/>
              <a:cs typeface="Book Antiqua"/>
              <a:sym typeface="Book Antiqua"/>
            </a:endParaRPr>
          </a:p>
        </p:txBody>
      </p:sp>
      <p:pic>
        <p:nvPicPr>
          <p:cNvPr descr="A screenshot of a social media post&#10;&#10;Description automatically generated" id="231" name="Google Shape;231;p10"/>
          <p:cNvPicPr preferRelativeResize="0"/>
          <p:nvPr>
            <p:ph idx="1" type="body"/>
          </p:nvPr>
        </p:nvPicPr>
        <p:blipFill rotWithShape="1">
          <a:blip r:embed="rId3">
            <a:alphaModFix/>
          </a:blip>
          <a:srcRect b="0" l="0" r="0" t="0"/>
          <a:stretch/>
        </p:blipFill>
        <p:spPr>
          <a:xfrm>
            <a:off x="779463" y="2002420"/>
            <a:ext cx="7808952" cy="4572000"/>
          </a:xfrm>
          <a:prstGeom prst="rect">
            <a:avLst/>
          </a:prstGeom>
          <a:noFill/>
          <a:ln>
            <a:noFill/>
          </a:ln>
        </p:spPr>
      </p:pic>
      <p:pic>
        <p:nvPicPr>
          <p:cNvPr descr="A close up of a sign&#10;&#10;Description automatically generated" id="232" name="Google Shape;232;p10"/>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454263" y="742494"/>
            <a:ext cx="8059737" cy="1044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SEQUENCE DIAGRAMS (DIANET CRUZ)</a:t>
            </a:r>
            <a:endParaRPr>
              <a:latin typeface="Book Antiqua"/>
              <a:ea typeface="Book Antiqua"/>
              <a:cs typeface="Book Antiqua"/>
              <a:sym typeface="Book Antiqua"/>
            </a:endParaRPr>
          </a:p>
        </p:txBody>
      </p:sp>
      <p:pic>
        <p:nvPicPr>
          <p:cNvPr id="239" name="Google Shape;239;p13"/>
          <p:cNvPicPr preferRelativeResize="0"/>
          <p:nvPr/>
        </p:nvPicPr>
        <p:blipFill rotWithShape="1">
          <a:blip r:embed="rId3">
            <a:alphaModFix/>
          </a:blip>
          <a:srcRect b="0" l="0" r="0" t="0"/>
          <a:stretch/>
        </p:blipFill>
        <p:spPr>
          <a:xfrm>
            <a:off x="2036887" y="2065725"/>
            <a:ext cx="5070225" cy="4411275"/>
          </a:xfrm>
          <a:prstGeom prst="rect">
            <a:avLst/>
          </a:prstGeom>
          <a:noFill/>
          <a:ln>
            <a:noFill/>
          </a:ln>
        </p:spPr>
      </p:pic>
      <p:pic>
        <p:nvPicPr>
          <p:cNvPr descr="A close up of a sign&#10;&#10;Description automatically generated" id="240" name="Google Shape;240;p13"/>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1"/>
          <p:cNvSpPr txBox="1"/>
          <p:nvPr>
            <p:ph type="title"/>
          </p:nvPr>
        </p:nvSpPr>
        <p:spPr>
          <a:xfrm>
            <a:off x="472350" y="748514"/>
            <a:ext cx="7433159"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SEQUENCE DIAGRAMS (YEILYS FUNDORA)</a:t>
            </a:r>
            <a:endParaRPr>
              <a:latin typeface="Book Antiqua"/>
              <a:ea typeface="Book Antiqua"/>
              <a:cs typeface="Book Antiqua"/>
              <a:sym typeface="Book Antiqua"/>
            </a:endParaRPr>
          </a:p>
        </p:txBody>
      </p:sp>
      <p:pic>
        <p:nvPicPr>
          <p:cNvPr id="247" name="Google Shape;247;p11"/>
          <p:cNvPicPr preferRelativeResize="0"/>
          <p:nvPr/>
        </p:nvPicPr>
        <p:blipFill rotWithShape="1">
          <a:blip r:embed="rId3">
            <a:alphaModFix/>
          </a:blip>
          <a:srcRect b="8351" l="0" r="0" t="17625"/>
          <a:stretch/>
        </p:blipFill>
        <p:spPr>
          <a:xfrm>
            <a:off x="674591" y="2048719"/>
            <a:ext cx="7794818" cy="4465881"/>
          </a:xfrm>
          <a:prstGeom prst="rect">
            <a:avLst/>
          </a:prstGeom>
          <a:noFill/>
          <a:ln>
            <a:noFill/>
          </a:ln>
        </p:spPr>
      </p:pic>
      <p:pic>
        <p:nvPicPr>
          <p:cNvPr descr="A close up of a sign&#10;&#10;Description automatically generated" id="248" name="Google Shape;248;p11"/>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86adb72b94_0_13"/>
          <p:cNvSpPr txBox="1"/>
          <p:nvPr>
            <p:ph type="title"/>
          </p:nvPr>
        </p:nvSpPr>
        <p:spPr>
          <a:xfrm>
            <a:off x="549600" y="1087629"/>
            <a:ext cx="7379058" cy="701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SEQUENCE DIAGRAMS (ABEL GONZALEZ)</a:t>
            </a:r>
            <a:endParaRPr>
              <a:latin typeface="Book Antiqua"/>
              <a:ea typeface="Book Antiqua"/>
              <a:cs typeface="Book Antiqua"/>
              <a:sym typeface="Book Antiqua"/>
            </a:endParaRPr>
          </a:p>
        </p:txBody>
      </p:sp>
      <p:pic>
        <p:nvPicPr>
          <p:cNvPr id="255" name="Google Shape;255;g86adb72b94_0_13"/>
          <p:cNvPicPr preferRelativeResize="0"/>
          <p:nvPr/>
        </p:nvPicPr>
        <p:blipFill rotWithShape="1">
          <a:blip r:embed="rId3">
            <a:alphaModFix/>
          </a:blip>
          <a:srcRect b="0" l="0" r="0" t="0"/>
          <a:stretch/>
        </p:blipFill>
        <p:spPr>
          <a:xfrm>
            <a:off x="806901" y="1886673"/>
            <a:ext cx="7619470" cy="4884518"/>
          </a:xfrm>
          <a:prstGeom prst="rect">
            <a:avLst/>
          </a:prstGeom>
          <a:noFill/>
          <a:ln>
            <a:noFill/>
          </a:ln>
        </p:spPr>
      </p:pic>
      <p:pic>
        <p:nvPicPr>
          <p:cNvPr descr="A close up of a sign&#10;&#10;Description automatically generated" id="256" name="Google Shape;256;g86adb72b94_0_13"/>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PROBLEM DEFINITION</a:t>
            </a:r>
            <a:endParaRPr>
              <a:latin typeface="Book Antiqua"/>
              <a:ea typeface="Book Antiqua"/>
              <a:cs typeface="Book Antiqua"/>
              <a:sym typeface="Book Antiqua"/>
            </a:endParaRPr>
          </a:p>
        </p:txBody>
      </p:sp>
      <p:sp>
        <p:nvSpPr>
          <p:cNvPr id="111" name="Google Shape;111;p2"/>
          <p:cNvSpPr txBox="1"/>
          <p:nvPr>
            <p:ph idx="1" type="body"/>
          </p:nvPr>
        </p:nvSpPr>
        <p:spPr>
          <a:xfrm>
            <a:off x="780256" y="1975413"/>
            <a:ext cx="7583487" cy="4512816"/>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rgbClr val="001D4D"/>
              </a:buClr>
              <a:buSzPts val="1800"/>
              <a:buFont typeface="Book Antiqua"/>
              <a:buChar char="o"/>
            </a:pPr>
            <a:r>
              <a:rPr lang="en-US" sz="1800">
                <a:latin typeface="Book Antiqua"/>
                <a:ea typeface="Book Antiqua"/>
                <a:cs typeface="Book Antiqua"/>
                <a:sym typeface="Book Antiqua"/>
              </a:rPr>
              <a:t>Whole Project:</a:t>
            </a:r>
            <a:endParaRPr>
              <a:latin typeface="Book Antiqua"/>
              <a:ea typeface="Book Antiqua"/>
              <a:cs typeface="Book Antiqua"/>
              <a:sym typeface="Book Antiqua"/>
            </a:endParaRPr>
          </a:p>
          <a:p>
            <a:pPr indent="-295275" lvl="1" marL="577850" rtl="0" algn="l">
              <a:lnSpc>
                <a:spcPct val="100000"/>
              </a:lnSpc>
              <a:spcBef>
                <a:spcPts val="600"/>
              </a:spcBef>
              <a:spcAft>
                <a:spcPts val="0"/>
              </a:spcAft>
              <a:buSzPts val="1600"/>
              <a:buFont typeface="Book Antiqua"/>
              <a:buChar char="•"/>
            </a:pPr>
            <a:r>
              <a:rPr lang="en-US" sz="1600">
                <a:latin typeface="Book Antiqua"/>
                <a:ea typeface="Book Antiqua"/>
                <a:cs typeface="Book Antiqua"/>
                <a:sym typeface="Book Antiqua"/>
              </a:rPr>
              <a:t>Medical staff should have an application where they can have quick and easy access to critical medical information for pediatric emergencies. In the app, there should also be areas for users to interact with other healthcare workers. Using a chatroom, users can send messages, access user profile description for online users, and be able to identify each person they are communicating with, just by tapping on their avatar. Medical personnel using the application will also be able to handle user account settings for reviewing and/or updating their personal information, active status and important data like medical certifications. Also, users have the option, to create and add significant events to their device’s calendar directly from the application. In addition, Administration staff should have an Admin panel with tools to manually add, edit, create, fetch and clipboard medical information within the application, including text and images documentation, without the need of application updates or developer’s interaction. </a:t>
            </a:r>
            <a:endParaRPr>
              <a:latin typeface="Book Antiqua"/>
              <a:ea typeface="Book Antiqua"/>
              <a:cs typeface="Book Antiqua"/>
              <a:sym typeface="Book Antiqua"/>
            </a:endParaRPr>
          </a:p>
          <a:p>
            <a:pPr indent="0" lvl="1" marL="282575" rtl="0" algn="l">
              <a:lnSpc>
                <a:spcPct val="100000"/>
              </a:lnSpc>
              <a:spcBef>
                <a:spcPts val="600"/>
              </a:spcBef>
              <a:spcAft>
                <a:spcPts val="0"/>
              </a:spcAft>
              <a:buSzPts val="1600"/>
              <a:buNone/>
            </a:pPr>
            <a:r>
              <a:t/>
            </a:r>
            <a:endParaRPr sz="1600">
              <a:latin typeface="Book Antiqua"/>
              <a:ea typeface="Book Antiqua"/>
              <a:cs typeface="Book Antiqua"/>
              <a:sym typeface="Book Antiqua"/>
            </a:endParaRPr>
          </a:p>
          <a:p>
            <a:pPr indent="0" lvl="0" marL="457200" rtl="0" algn="l">
              <a:lnSpc>
                <a:spcPct val="100000"/>
              </a:lnSpc>
              <a:spcBef>
                <a:spcPts val="0"/>
              </a:spcBef>
              <a:spcAft>
                <a:spcPts val="0"/>
              </a:spcAft>
              <a:buSzPts val="1656"/>
              <a:buNone/>
            </a:pPr>
            <a:r>
              <a:t/>
            </a:r>
            <a:endParaRPr>
              <a:latin typeface="Book Antiqua"/>
              <a:ea typeface="Book Antiqua"/>
              <a:cs typeface="Book Antiqua"/>
              <a:sym typeface="Book Antiqua"/>
            </a:endParaRPr>
          </a:p>
          <a:p>
            <a:pPr indent="0" lvl="1" marL="282575" rtl="0" algn="l">
              <a:lnSpc>
                <a:spcPct val="100000"/>
              </a:lnSpc>
              <a:spcBef>
                <a:spcPts val="600"/>
              </a:spcBef>
              <a:spcAft>
                <a:spcPts val="0"/>
              </a:spcAft>
              <a:buClr>
                <a:srgbClr val="001D4D"/>
              </a:buClr>
              <a:buSzPts val="1600"/>
              <a:buNone/>
            </a:pPr>
            <a:r>
              <a:t/>
            </a:r>
            <a:endParaRPr>
              <a:latin typeface="Book Antiqua"/>
              <a:ea typeface="Book Antiqua"/>
              <a:cs typeface="Book Antiqua"/>
              <a:sym typeface="Book Antiqua"/>
            </a:endParaRPr>
          </a:p>
          <a:p>
            <a:pPr indent="0" lvl="0" marL="0" rtl="0" algn="l">
              <a:lnSpc>
                <a:spcPct val="100000"/>
              </a:lnSpc>
              <a:spcBef>
                <a:spcPts val="0"/>
              </a:spcBef>
              <a:spcAft>
                <a:spcPts val="0"/>
              </a:spcAft>
              <a:buSzPts val="1656"/>
              <a:buNone/>
            </a:pPr>
            <a:r>
              <a:t/>
            </a:r>
            <a:endParaRPr sz="1800">
              <a:latin typeface="Book Antiqua"/>
              <a:ea typeface="Book Antiqua"/>
              <a:cs typeface="Book Antiqua"/>
              <a:sym typeface="Book Antiqua"/>
            </a:endParaRPr>
          </a:p>
          <a:p>
            <a:pPr indent="-184150" lvl="1" marL="669925" rtl="0" algn="l">
              <a:lnSpc>
                <a:spcPct val="100000"/>
              </a:lnSpc>
              <a:spcBef>
                <a:spcPts val="600"/>
              </a:spcBef>
              <a:spcAft>
                <a:spcPts val="0"/>
              </a:spcAft>
              <a:buClr>
                <a:srgbClr val="001D4D"/>
              </a:buClr>
              <a:buSzPts val="1600"/>
              <a:buFont typeface="Arial"/>
              <a:buNone/>
            </a:pPr>
            <a:r>
              <a:t/>
            </a:r>
            <a:endParaRPr sz="1600">
              <a:latin typeface="Book Antiqua"/>
              <a:ea typeface="Book Antiqua"/>
              <a:cs typeface="Book Antiqua"/>
              <a:sym typeface="Book Antiqua"/>
            </a:endParaRPr>
          </a:p>
          <a:p>
            <a:pPr indent="-184150" lvl="1" marL="568325" rtl="0" algn="l">
              <a:lnSpc>
                <a:spcPct val="100000"/>
              </a:lnSpc>
              <a:spcBef>
                <a:spcPts val="600"/>
              </a:spcBef>
              <a:spcAft>
                <a:spcPts val="0"/>
              </a:spcAft>
              <a:buClr>
                <a:srgbClr val="001D4D"/>
              </a:buClr>
              <a:buSzPts val="1600"/>
              <a:buFont typeface="Arial"/>
              <a:buNone/>
            </a:pPr>
            <a:r>
              <a:t/>
            </a:r>
            <a:endParaRPr sz="1600">
              <a:latin typeface="Book Antiqua"/>
              <a:ea typeface="Book Antiqua"/>
              <a:cs typeface="Book Antiqua"/>
              <a:sym typeface="Book Antiqua"/>
            </a:endParaRPr>
          </a:p>
        </p:txBody>
      </p:sp>
      <p:pic>
        <p:nvPicPr>
          <p:cNvPr descr="A close up of a sign&#10;&#10;Description automatically generated" id="112" name="Google Shape;112;p2"/>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496831" y="697319"/>
            <a:ext cx="92379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SYSTEM DESIGN: ARCHITECTURE &amp; </a:t>
            </a:r>
            <a:br>
              <a:rPr lang="en-US">
                <a:latin typeface="Book Antiqua"/>
                <a:ea typeface="Book Antiqua"/>
                <a:cs typeface="Book Antiqua"/>
                <a:sym typeface="Book Antiqua"/>
              </a:rPr>
            </a:br>
            <a:r>
              <a:rPr lang="en-US">
                <a:latin typeface="Book Antiqua"/>
                <a:ea typeface="Book Antiqua"/>
                <a:cs typeface="Book Antiqua"/>
                <a:sym typeface="Book Antiqua"/>
              </a:rPr>
              <a:t>DEPLOYMENT</a:t>
            </a:r>
            <a:endParaRPr>
              <a:latin typeface="Book Antiqua"/>
              <a:ea typeface="Book Antiqua"/>
              <a:cs typeface="Book Antiqua"/>
              <a:sym typeface="Book Antiqua"/>
            </a:endParaRPr>
          </a:p>
        </p:txBody>
      </p:sp>
      <p:pic>
        <p:nvPicPr>
          <p:cNvPr id="263" name="Google Shape;263;p14"/>
          <p:cNvPicPr preferRelativeResize="0"/>
          <p:nvPr/>
        </p:nvPicPr>
        <p:blipFill rotWithShape="1">
          <a:blip r:embed="rId3">
            <a:alphaModFix/>
          </a:blip>
          <a:srcRect b="0" l="0" r="0" t="0"/>
          <a:stretch/>
        </p:blipFill>
        <p:spPr>
          <a:xfrm>
            <a:off x="1527062" y="1921397"/>
            <a:ext cx="6332148" cy="4453643"/>
          </a:xfrm>
          <a:prstGeom prst="rect">
            <a:avLst/>
          </a:prstGeom>
          <a:noFill/>
          <a:ln>
            <a:noFill/>
          </a:ln>
        </p:spPr>
      </p:pic>
      <p:pic>
        <p:nvPicPr>
          <p:cNvPr descr="A close up of a sign&#10;&#10;Description automatically generated" id="264" name="Google Shape;264;p14"/>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SYSTEM DATA DESIGN</a:t>
            </a:r>
            <a:endParaRPr>
              <a:latin typeface="Book Antiqua"/>
              <a:ea typeface="Book Antiqua"/>
              <a:cs typeface="Book Antiqua"/>
              <a:sym typeface="Book Antiqua"/>
            </a:endParaRPr>
          </a:p>
        </p:txBody>
      </p:sp>
      <p:sp>
        <p:nvSpPr>
          <p:cNvPr id="271" name="Google Shape;271;p15"/>
          <p:cNvSpPr txBox="1"/>
          <p:nvPr>
            <p:ph idx="1" type="body"/>
          </p:nvPr>
        </p:nvSpPr>
        <p:spPr>
          <a:xfrm>
            <a:off x="999547" y="3298348"/>
            <a:ext cx="7374978" cy="2722160"/>
          </a:xfrm>
          <a:prstGeom prst="rect">
            <a:avLst/>
          </a:prstGeom>
          <a:noFill/>
          <a:ln>
            <a:noFill/>
          </a:ln>
        </p:spPr>
        <p:txBody>
          <a:bodyPr anchorCtr="0" anchor="t" bIns="45700" lIns="91425" spcFirstLastPara="1" rIns="91425" wrap="square" tIns="45700">
            <a:noAutofit/>
          </a:bodyPr>
          <a:lstStyle/>
          <a:p>
            <a:pPr indent="-171450" lvl="0" marL="285750" rtl="0" algn="l">
              <a:lnSpc>
                <a:spcPct val="100000"/>
              </a:lnSpc>
              <a:spcBef>
                <a:spcPts val="0"/>
              </a:spcBef>
              <a:spcAft>
                <a:spcPts val="0"/>
              </a:spcAft>
              <a:buSzPts val="1800"/>
              <a:buFont typeface="Courier New"/>
              <a:buNone/>
            </a:pPr>
            <a:r>
              <a:t/>
            </a:r>
            <a:endParaRPr sz="2000"/>
          </a:p>
          <a:p>
            <a:pPr indent="-285750" lvl="0" marL="285750" rtl="0" algn="l">
              <a:lnSpc>
                <a:spcPct val="100000"/>
              </a:lnSpc>
              <a:spcBef>
                <a:spcPts val="0"/>
              </a:spcBef>
              <a:spcAft>
                <a:spcPts val="0"/>
              </a:spcAft>
              <a:buSzPts val="1800"/>
              <a:buFont typeface="Book Antiqua"/>
              <a:buChar char="o"/>
            </a:pPr>
            <a:r>
              <a:rPr lang="en-US" sz="2000">
                <a:latin typeface="Book Antiqua"/>
                <a:ea typeface="Book Antiqua"/>
                <a:cs typeface="Book Antiqua"/>
                <a:sym typeface="Book Antiqua"/>
              </a:rPr>
              <a:t>All data in the application, except authentication-related data (passwords, emails, etc) is stored in Firebase Realtime Database.</a:t>
            </a:r>
            <a:endParaRPr>
              <a:latin typeface="Book Antiqua"/>
              <a:ea typeface="Book Antiqua"/>
              <a:cs typeface="Book Antiqua"/>
              <a:sym typeface="Book Antiqua"/>
            </a:endParaRPr>
          </a:p>
          <a:p>
            <a:pPr indent="-171450" lvl="0" marL="285750" rtl="0" algn="l">
              <a:lnSpc>
                <a:spcPct val="100000"/>
              </a:lnSpc>
              <a:spcBef>
                <a:spcPts val="0"/>
              </a:spcBef>
              <a:spcAft>
                <a:spcPts val="0"/>
              </a:spcAft>
              <a:buSzPts val="1800"/>
              <a:buFont typeface="Courier New"/>
              <a:buNone/>
            </a:pPr>
            <a:r>
              <a:t/>
            </a:r>
            <a:endParaRPr sz="2000">
              <a:latin typeface="Book Antiqua"/>
              <a:ea typeface="Book Antiqua"/>
              <a:cs typeface="Book Antiqua"/>
              <a:sym typeface="Book Antiqua"/>
            </a:endParaRPr>
          </a:p>
          <a:p>
            <a:pPr indent="-285750" lvl="0" marL="285750" rtl="0" algn="l">
              <a:lnSpc>
                <a:spcPct val="100000"/>
              </a:lnSpc>
              <a:spcBef>
                <a:spcPts val="0"/>
              </a:spcBef>
              <a:spcAft>
                <a:spcPts val="0"/>
              </a:spcAft>
              <a:buSzPts val="1800"/>
              <a:buFont typeface="Book Antiqua"/>
              <a:buChar char="o"/>
            </a:pPr>
            <a:r>
              <a:rPr lang="en-US" sz="2000">
                <a:latin typeface="Book Antiqua"/>
                <a:ea typeface="Book Antiqua"/>
                <a:cs typeface="Book Antiqua"/>
                <a:sym typeface="Book Antiqua"/>
              </a:rPr>
              <a:t>Ideal for dynamic data such as messages, CMEs, user profile info and categories content. </a:t>
            </a:r>
            <a:endParaRPr sz="2000">
              <a:latin typeface="Book Antiqua"/>
              <a:ea typeface="Book Antiqua"/>
              <a:cs typeface="Book Antiqua"/>
              <a:sym typeface="Book Antiqua"/>
            </a:endParaRPr>
          </a:p>
          <a:p>
            <a:pPr indent="-142875" lvl="0" marL="282575" rtl="0" algn="l">
              <a:lnSpc>
                <a:spcPct val="100000"/>
              </a:lnSpc>
              <a:spcBef>
                <a:spcPts val="2000"/>
              </a:spcBef>
              <a:spcAft>
                <a:spcPts val="0"/>
              </a:spcAft>
              <a:buClr>
                <a:srgbClr val="001D4D"/>
              </a:buClr>
              <a:buSzPts val="2200"/>
              <a:buNone/>
            </a:pPr>
            <a:r>
              <a:t/>
            </a:r>
            <a:endParaRPr/>
          </a:p>
        </p:txBody>
      </p:sp>
      <p:pic>
        <p:nvPicPr>
          <p:cNvPr id="272" name="Google Shape;272;p15"/>
          <p:cNvPicPr preferRelativeResize="0"/>
          <p:nvPr/>
        </p:nvPicPr>
        <p:blipFill rotWithShape="1">
          <a:blip r:embed="rId3">
            <a:alphaModFix/>
          </a:blip>
          <a:srcRect b="17773" l="0" r="0" t="25952"/>
          <a:stretch/>
        </p:blipFill>
        <p:spPr>
          <a:xfrm>
            <a:off x="3377445" y="2421748"/>
            <a:ext cx="2389109" cy="677067"/>
          </a:xfrm>
          <a:prstGeom prst="rect">
            <a:avLst/>
          </a:prstGeom>
          <a:noFill/>
          <a:ln>
            <a:noFill/>
          </a:ln>
        </p:spPr>
      </p:pic>
      <p:pic>
        <p:nvPicPr>
          <p:cNvPr descr="A close up of a sign&#10;&#10;Description automatically generated" id="273" name="Google Shape;273;p15"/>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SYSTEM SECURITY DESIGN</a:t>
            </a:r>
            <a:endParaRPr>
              <a:latin typeface="Book Antiqua"/>
              <a:ea typeface="Book Antiqua"/>
              <a:cs typeface="Book Antiqua"/>
              <a:sym typeface="Book Antiqua"/>
            </a:endParaRPr>
          </a:p>
        </p:txBody>
      </p:sp>
      <p:sp>
        <p:nvSpPr>
          <p:cNvPr id="280" name="Google Shape;280;p16"/>
          <p:cNvSpPr txBox="1"/>
          <p:nvPr>
            <p:ph idx="1" type="body"/>
          </p:nvPr>
        </p:nvSpPr>
        <p:spPr>
          <a:xfrm>
            <a:off x="779459" y="3429000"/>
            <a:ext cx="7583487" cy="2558481"/>
          </a:xfrm>
          <a:prstGeom prst="rect">
            <a:avLst/>
          </a:prstGeom>
          <a:noFill/>
          <a:ln>
            <a:noFill/>
          </a:ln>
        </p:spPr>
        <p:txBody>
          <a:bodyPr anchorCtr="0" anchor="t" bIns="45700" lIns="91425" spcFirstLastPara="1" rIns="91425" wrap="square" tIns="45700">
            <a:noAutofit/>
          </a:bodyPr>
          <a:lstStyle/>
          <a:p>
            <a:pPr indent="-171450" lvl="0" marL="285750" rtl="0" algn="l">
              <a:lnSpc>
                <a:spcPct val="100000"/>
              </a:lnSpc>
              <a:spcBef>
                <a:spcPts val="0"/>
              </a:spcBef>
              <a:spcAft>
                <a:spcPts val="0"/>
              </a:spcAft>
              <a:buSzPts val="1800"/>
              <a:buFont typeface="Courier New"/>
              <a:buNone/>
            </a:pPr>
            <a:r>
              <a:t/>
            </a:r>
            <a:endParaRPr sz="2000">
              <a:latin typeface="Book Antiqua"/>
              <a:ea typeface="Book Antiqua"/>
              <a:cs typeface="Book Antiqua"/>
              <a:sym typeface="Book Antiqua"/>
            </a:endParaRPr>
          </a:p>
          <a:p>
            <a:pPr indent="-285750" lvl="0" marL="285750" rtl="0" algn="l">
              <a:lnSpc>
                <a:spcPct val="100000"/>
              </a:lnSpc>
              <a:spcBef>
                <a:spcPts val="0"/>
              </a:spcBef>
              <a:spcAft>
                <a:spcPts val="0"/>
              </a:spcAft>
              <a:buSzPts val="1800"/>
              <a:buFont typeface="Book Antiqua"/>
              <a:buChar char="o"/>
            </a:pPr>
            <a:r>
              <a:rPr lang="en-US" sz="2000">
                <a:latin typeface="Book Antiqua"/>
                <a:ea typeface="Book Antiqua"/>
                <a:cs typeface="Book Antiqua"/>
                <a:sym typeface="Book Antiqua"/>
              </a:rPr>
              <a:t>Firebase Authentication used for secure log-in with a variety of different methods like email/password &amp; google login. </a:t>
            </a:r>
            <a:endParaRPr>
              <a:latin typeface="Book Antiqua"/>
              <a:ea typeface="Book Antiqua"/>
              <a:cs typeface="Book Antiqua"/>
              <a:sym typeface="Book Antiqua"/>
            </a:endParaRPr>
          </a:p>
          <a:p>
            <a:pPr indent="0" lvl="0" marL="0" rtl="0" algn="l">
              <a:lnSpc>
                <a:spcPct val="100000"/>
              </a:lnSpc>
              <a:spcBef>
                <a:spcPts val="0"/>
              </a:spcBef>
              <a:spcAft>
                <a:spcPts val="0"/>
              </a:spcAft>
              <a:buSzPts val="1800"/>
              <a:buNone/>
            </a:pPr>
            <a:r>
              <a:t/>
            </a:r>
            <a:endParaRPr sz="2000">
              <a:latin typeface="Book Antiqua"/>
              <a:ea typeface="Book Antiqua"/>
              <a:cs typeface="Book Antiqua"/>
              <a:sym typeface="Book Antiqua"/>
            </a:endParaRPr>
          </a:p>
          <a:p>
            <a:pPr indent="-285750" lvl="0" marL="285750" rtl="0" algn="l">
              <a:lnSpc>
                <a:spcPct val="100000"/>
              </a:lnSpc>
              <a:spcBef>
                <a:spcPts val="0"/>
              </a:spcBef>
              <a:spcAft>
                <a:spcPts val="0"/>
              </a:spcAft>
              <a:buSzPts val="1800"/>
              <a:buFont typeface="Book Antiqua"/>
              <a:buChar char="o"/>
            </a:pPr>
            <a:r>
              <a:rPr lang="en-US" sz="2000">
                <a:latin typeface="Book Antiqua"/>
                <a:ea typeface="Book Antiqua"/>
                <a:cs typeface="Book Antiqua"/>
                <a:sym typeface="Book Antiqua"/>
              </a:rPr>
              <a:t>User accounts are securely stored by Firebase.</a:t>
            </a:r>
            <a:endParaRPr sz="2000">
              <a:latin typeface="Book Antiqua"/>
              <a:ea typeface="Book Antiqua"/>
              <a:cs typeface="Book Antiqua"/>
              <a:sym typeface="Book Antiqua"/>
            </a:endParaRPr>
          </a:p>
        </p:txBody>
      </p:sp>
      <p:pic>
        <p:nvPicPr>
          <p:cNvPr id="281" name="Google Shape;281;p16"/>
          <p:cNvPicPr preferRelativeResize="0"/>
          <p:nvPr/>
        </p:nvPicPr>
        <p:blipFill rotWithShape="1">
          <a:blip r:embed="rId3">
            <a:alphaModFix/>
          </a:blip>
          <a:srcRect b="15976" l="0" r="0" t="14142"/>
          <a:stretch/>
        </p:blipFill>
        <p:spPr>
          <a:xfrm>
            <a:off x="3032567" y="2359039"/>
            <a:ext cx="2882096" cy="939746"/>
          </a:xfrm>
          <a:prstGeom prst="rect">
            <a:avLst/>
          </a:prstGeom>
          <a:noFill/>
          <a:ln>
            <a:noFill/>
          </a:ln>
        </p:spPr>
      </p:pic>
      <p:pic>
        <p:nvPicPr>
          <p:cNvPr descr="A close up of a sign&#10;&#10;Description automatically generated" id="282" name="Google Shape;282;p16"/>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type="title"/>
          </p:nvPr>
        </p:nvSpPr>
        <p:spPr>
          <a:xfrm>
            <a:off x="439838" y="672184"/>
            <a:ext cx="7743463"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CLASS DIAGRAM (WHOLE PROJECT)</a:t>
            </a:r>
            <a:endParaRPr>
              <a:latin typeface="Book Antiqua"/>
              <a:ea typeface="Book Antiqua"/>
              <a:cs typeface="Book Antiqua"/>
              <a:sym typeface="Book Antiqua"/>
            </a:endParaRPr>
          </a:p>
        </p:txBody>
      </p:sp>
      <p:pic>
        <p:nvPicPr>
          <p:cNvPr id="289" name="Google Shape;289;p17"/>
          <p:cNvPicPr preferRelativeResize="0"/>
          <p:nvPr/>
        </p:nvPicPr>
        <p:blipFill rotWithShape="1">
          <a:blip r:embed="rId3">
            <a:alphaModFix/>
          </a:blip>
          <a:srcRect b="3447" l="0" r="0" t="3409"/>
          <a:stretch/>
        </p:blipFill>
        <p:spPr>
          <a:xfrm>
            <a:off x="666985" y="1886673"/>
            <a:ext cx="7944579" cy="4768770"/>
          </a:xfrm>
          <a:prstGeom prst="rect">
            <a:avLst/>
          </a:prstGeom>
          <a:noFill/>
          <a:ln>
            <a:noFill/>
          </a:ln>
        </p:spPr>
      </p:pic>
      <p:pic>
        <p:nvPicPr>
          <p:cNvPr descr="A close up of a sign&#10;&#10;Description automatically generated" id="290" name="Google Shape;290;p17"/>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8ef3bea00a_2_0"/>
          <p:cNvSpPr txBox="1"/>
          <p:nvPr>
            <p:ph type="title"/>
          </p:nvPr>
        </p:nvSpPr>
        <p:spPr>
          <a:xfrm>
            <a:off x="439850" y="672175"/>
            <a:ext cx="67986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CLASS DIAGRAM </a:t>
            </a:r>
            <a:r>
              <a:rPr lang="en-US">
                <a:latin typeface="Book Antiqua"/>
                <a:ea typeface="Book Antiqua"/>
                <a:cs typeface="Book Antiqua"/>
                <a:sym typeface="Book Antiqua"/>
              </a:rPr>
              <a:t>(SANTIAGO DE IRALA MUT)</a:t>
            </a:r>
            <a:endParaRPr>
              <a:latin typeface="Book Antiqua"/>
              <a:ea typeface="Book Antiqua"/>
              <a:cs typeface="Book Antiqua"/>
              <a:sym typeface="Book Antiqua"/>
            </a:endParaRPr>
          </a:p>
        </p:txBody>
      </p:sp>
      <p:pic>
        <p:nvPicPr>
          <p:cNvPr descr="A close up of a sign&#10;&#10;Description automatically generated" id="297" name="Google Shape;297;g8ef3bea00a_2_0"/>
          <p:cNvPicPr preferRelativeResize="0"/>
          <p:nvPr/>
        </p:nvPicPr>
        <p:blipFill rotWithShape="1">
          <a:blip r:embed="rId3">
            <a:alphaModFix/>
          </a:blip>
          <a:srcRect b="0" l="0" r="0" t="0"/>
          <a:stretch/>
        </p:blipFill>
        <p:spPr>
          <a:xfrm>
            <a:off x="7414405" y="687474"/>
            <a:ext cx="1099596" cy="1099596"/>
          </a:xfrm>
          <a:prstGeom prst="rect">
            <a:avLst/>
          </a:prstGeom>
          <a:noFill/>
          <a:ln>
            <a:noFill/>
          </a:ln>
        </p:spPr>
      </p:pic>
      <p:pic>
        <p:nvPicPr>
          <p:cNvPr id="298" name="Google Shape;298;g8ef3bea00a_2_0"/>
          <p:cNvPicPr preferRelativeResize="0"/>
          <p:nvPr/>
        </p:nvPicPr>
        <p:blipFill>
          <a:blip r:embed="rId4">
            <a:alphaModFix/>
          </a:blip>
          <a:stretch>
            <a:fillRect/>
          </a:stretch>
        </p:blipFill>
        <p:spPr>
          <a:xfrm>
            <a:off x="1915375" y="1880700"/>
            <a:ext cx="5313255" cy="4836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8ef3bea00a_2_7"/>
          <p:cNvSpPr txBox="1"/>
          <p:nvPr>
            <p:ph type="title"/>
          </p:nvPr>
        </p:nvSpPr>
        <p:spPr>
          <a:xfrm>
            <a:off x="439850" y="672175"/>
            <a:ext cx="67986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CLASS DIAGRAM (DIANET CRUZ)</a:t>
            </a:r>
            <a:endParaRPr>
              <a:latin typeface="Book Antiqua"/>
              <a:ea typeface="Book Antiqua"/>
              <a:cs typeface="Book Antiqua"/>
              <a:sym typeface="Book Antiqua"/>
            </a:endParaRPr>
          </a:p>
        </p:txBody>
      </p:sp>
      <p:pic>
        <p:nvPicPr>
          <p:cNvPr descr="A close up of a sign&#10;&#10;Description automatically generated" id="305" name="Google Shape;305;g8ef3bea00a_2_7"/>
          <p:cNvPicPr preferRelativeResize="0"/>
          <p:nvPr/>
        </p:nvPicPr>
        <p:blipFill rotWithShape="1">
          <a:blip r:embed="rId3">
            <a:alphaModFix/>
          </a:blip>
          <a:srcRect b="0" l="0" r="0" t="0"/>
          <a:stretch/>
        </p:blipFill>
        <p:spPr>
          <a:xfrm>
            <a:off x="7414405" y="687474"/>
            <a:ext cx="1099596" cy="1099596"/>
          </a:xfrm>
          <a:prstGeom prst="rect">
            <a:avLst/>
          </a:prstGeom>
          <a:noFill/>
          <a:ln>
            <a:noFill/>
          </a:ln>
        </p:spPr>
      </p:pic>
      <p:pic>
        <p:nvPicPr>
          <p:cNvPr id="306" name="Google Shape;306;g8ef3bea00a_2_7"/>
          <p:cNvPicPr preferRelativeResize="0"/>
          <p:nvPr/>
        </p:nvPicPr>
        <p:blipFill>
          <a:blip r:embed="rId4">
            <a:alphaModFix/>
          </a:blip>
          <a:stretch>
            <a:fillRect/>
          </a:stretch>
        </p:blipFill>
        <p:spPr>
          <a:xfrm>
            <a:off x="2090150" y="1880700"/>
            <a:ext cx="4963699" cy="4836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8ef3bea00a_2_13"/>
          <p:cNvSpPr txBox="1"/>
          <p:nvPr>
            <p:ph type="title"/>
          </p:nvPr>
        </p:nvSpPr>
        <p:spPr>
          <a:xfrm>
            <a:off x="439850" y="672175"/>
            <a:ext cx="67986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CLASS DIAGRAM (YEILYS FUNDORA)</a:t>
            </a:r>
            <a:endParaRPr>
              <a:latin typeface="Book Antiqua"/>
              <a:ea typeface="Book Antiqua"/>
              <a:cs typeface="Book Antiqua"/>
              <a:sym typeface="Book Antiqua"/>
            </a:endParaRPr>
          </a:p>
        </p:txBody>
      </p:sp>
      <p:pic>
        <p:nvPicPr>
          <p:cNvPr descr="A close up of a sign&#10;&#10;Description automatically generated" id="313" name="Google Shape;313;g8ef3bea00a_2_13"/>
          <p:cNvPicPr preferRelativeResize="0"/>
          <p:nvPr/>
        </p:nvPicPr>
        <p:blipFill rotWithShape="1">
          <a:blip r:embed="rId3">
            <a:alphaModFix/>
          </a:blip>
          <a:srcRect b="0" l="0" r="0" t="0"/>
          <a:stretch/>
        </p:blipFill>
        <p:spPr>
          <a:xfrm>
            <a:off x="7414405" y="687474"/>
            <a:ext cx="1099596" cy="1099596"/>
          </a:xfrm>
          <a:prstGeom prst="rect">
            <a:avLst/>
          </a:prstGeom>
          <a:noFill/>
          <a:ln>
            <a:noFill/>
          </a:ln>
        </p:spPr>
      </p:pic>
      <p:pic>
        <p:nvPicPr>
          <p:cNvPr id="314" name="Google Shape;314;g8ef3bea00a_2_13"/>
          <p:cNvPicPr preferRelativeResize="0"/>
          <p:nvPr/>
        </p:nvPicPr>
        <p:blipFill>
          <a:blip r:embed="rId4">
            <a:alphaModFix/>
          </a:blip>
          <a:stretch>
            <a:fillRect/>
          </a:stretch>
        </p:blipFill>
        <p:spPr>
          <a:xfrm>
            <a:off x="1196863" y="1926825"/>
            <a:ext cx="6750286" cy="48364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8ef3bea00a_2_19"/>
          <p:cNvSpPr txBox="1"/>
          <p:nvPr>
            <p:ph type="title"/>
          </p:nvPr>
        </p:nvSpPr>
        <p:spPr>
          <a:xfrm>
            <a:off x="439850" y="672175"/>
            <a:ext cx="67986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CLASS DIAGRAM (ABEL GONZALEZ)</a:t>
            </a:r>
            <a:endParaRPr>
              <a:latin typeface="Book Antiqua"/>
              <a:ea typeface="Book Antiqua"/>
              <a:cs typeface="Book Antiqua"/>
              <a:sym typeface="Book Antiqua"/>
            </a:endParaRPr>
          </a:p>
        </p:txBody>
      </p:sp>
      <p:pic>
        <p:nvPicPr>
          <p:cNvPr descr="A close up of a sign&#10;&#10;Description automatically generated" id="321" name="Google Shape;321;g8ef3bea00a_2_19"/>
          <p:cNvPicPr preferRelativeResize="0"/>
          <p:nvPr/>
        </p:nvPicPr>
        <p:blipFill rotWithShape="1">
          <a:blip r:embed="rId3">
            <a:alphaModFix/>
          </a:blip>
          <a:srcRect b="0" l="0" r="0" t="0"/>
          <a:stretch/>
        </p:blipFill>
        <p:spPr>
          <a:xfrm>
            <a:off x="7414405" y="687474"/>
            <a:ext cx="1099596" cy="1099596"/>
          </a:xfrm>
          <a:prstGeom prst="rect">
            <a:avLst/>
          </a:prstGeom>
          <a:noFill/>
          <a:ln>
            <a:noFill/>
          </a:ln>
        </p:spPr>
      </p:pic>
      <p:pic>
        <p:nvPicPr>
          <p:cNvPr id="322" name="Google Shape;322;g8ef3bea00a_2_19"/>
          <p:cNvPicPr preferRelativeResize="0"/>
          <p:nvPr/>
        </p:nvPicPr>
        <p:blipFill>
          <a:blip r:embed="rId4">
            <a:alphaModFix/>
          </a:blip>
          <a:stretch>
            <a:fillRect/>
          </a:stretch>
        </p:blipFill>
        <p:spPr>
          <a:xfrm>
            <a:off x="2011513" y="1872425"/>
            <a:ext cx="5120974" cy="49404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9"/>
          <p:cNvSpPr txBox="1"/>
          <p:nvPr>
            <p:ph type="title"/>
          </p:nvPr>
        </p:nvSpPr>
        <p:spPr>
          <a:xfrm>
            <a:off x="652438" y="746100"/>
            <a:ext cx="7194300" cy="972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MAIN ALGORITHM </a:t>
            </a:r>
            <a:endParaRPr>
              <a:latin typeface="Book Antiqua"/>
              <a:ea typeface="Book Antiqua"/>
              <a:cs typeface="Book Antiqua"/>
              <a:sym typeface="Book Antiqua"/>
            </a:endParaRPr>
          </a:p>
        </p:txBody>
      </p:sp>
      <p:sp>
        <p:nvSpPr>
          <p:cNvPr id="329" name="Google Shape;329;p19"/>
          <p:cNvSpPr txBox="1"/>
          <p:nvPr>
            <p:ph idx="1" type="body"/>
          </p:nvPr>
        </p:nvSpPr>
        <p:spPr>
          <a:xfrm>
            <a:off x="779400" y="2189700"/>
            <a:ext cx="6755400" cy="28476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Display search results (subcategories)</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let results = []</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subcategoriesList.forEach(</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 subcat =&gt; if(subcat.title.contains(userInput)){</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 results.append(subcat)</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  }</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472"/>
              <a:buNone/>
            </a:pPr>
            <a:r>
              <a:rPr lang="en-US" sz="1600">
                <a:solidFill>
                  <a:srgbClr val="000000"/>
                </a:solidFill>
                <a:latin typeface="Book Antiqua"/>
                <a:ea typeface="Book Antiqua"/>
                <a:cs typeface="Book Antiqua"/>
                <a:sym typeface="Book Antiqua"/>
              </a:rPr>
              <a:t>displayResultsList(results)</a:t>
            </a:r>
            <a:endParaRPr sz="1600">
              <a:solidFill>
                <a:srgbClr val="000000"/>
              </a:solidFill>
              <a:latin typeface="Book Antiqua"/>
              <a:ea typeface="Book Antiqua"/>
              <a:cs typeface="Book Antiqua"/>
              <a:sym typeface="Book Antiqua"/>
            </a:endParaRPr>
          </a:p>
          <a:p>
            <a:pPr indent="0" lvl="0" marL="457200" rtl="0" algn="l">
              <a:lnSpc>
                <a:spcPct val="100000"/>
              </a:lnSpc>
              <a:spcBef>
                <a:spcPts val="0"/>
              </a:spcBef>
              <a:spcAft>
                <a:spcPts val="0"/>
              </a:spcAft>
              <a:buSzPts val="1380"/>
              <a:buNone/>
            </a:pPr>
            <a:r>
              <a:t/>
            </a:r>
            <a:endParaRPr b="1" sz="1500">
              <a:solidFill>
                <a:srgbClr val="000000"/>
              </a:solidFill>
              <a:latin typeface="Roboto"/>
              <a:ea typeface="Roboto"/>
              <a:cs typeface="Roboto"/>
              <a:sym typeface="Roboto"/>
            </a:endParaRPr>
          </a:p>
        </p:txBody>
      </p:sp>
      <p:sp>
        <p:nvSpPr>
          <p:cNvPr id="330" name="Google Shape;330;p19"/>
          <p:cNvSpPr txBox="1"/>
          <p:nvPr/>
        </p:nvSpPr>
        <p:spPr>
          <a:xfrm>
            <a:off x="1173300" y="4888219"/>
            <a:ext cx="7357242" cy="1443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600"/>
              <a:buFont typeface="Book Antiqua"/>
              <a:buNone/>
            </a:pPr>
            <a:r>
              <a:rPr b="1" i="1" lang="en-US" sz="1600" u="none" cap="none" strike="noStrike">
                <a:solidFill>
                  <a:schemeClr val="dk1"/>
                </a:solidFill>
                <a:latin typeface="Book Antiqua"/>
                <a:ea typeface="Book Antiqua"/>
                <a:cs typeface="Book Antiqua"/>
                <a:sym typeface="Book Antiqua"/>
              </a:rPr>
              <a:t>Note: </a:t>
            </a:r>
            <a:r>
              <a:rPr b="0" i="1" lang="en-US" sz="1600" u="none" cap="none" strike="noStrike">
                <a:solidFill>
                  <a:schemeClr val="dk1"/>
                </a:solidFill>
                <a:latin typeface="Book Antiqua"/>
                <a:ea typeface="Book Antiqua"/>
                <a:cs typeface="Book Antiqua"/>
                <a:sym typeface="Book Antiqua"/>
              </a:rPr>
              <a:t>This main algorithm is from the previous version of the Pediatric Emergency application to search for titles in the categories. It was tested thoroughly with all the new added functionality and changes to the application.</a:t>
            </a:r>
            <a:endParaRPr b="0" i="1" sz="1600" u="none" cap="none" strike="noStrike">
              <a:solidFill>
                <a:schemeClr val="dk1"/>
              </a:solidFill>
              <a:latin typeface="Book Antiqua"/>
              <a:ea typeface="Book Antiqua"/>
              <a:cs typeface="Book Antiqua"/>
              <a:sym typeface="Book Antiqua"/>
            </a:endParaRPr>
          </a:p>
        </p:txBody>
      </p:sp>
      <p:pic>
        <p:nvPicPr>
          <p:cNvPr descr="A close up of a sign&#10;&#10;Description automatically generated" id="331" name="Google Shape;331;p19"/>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TEST SUITES AND TEST CASES</a:t>
            </a:r>
            <a:endParaRPr>
              <a:latin typeface="Book Antiqua"/>
              <a:ea typeface="Book Antiqua"/>
              <a:cs typeface="Book Antiqua"/>
              <a:sym typeface="Book Antiqua"/>
            </a:endParaRPr>
          </a:p>
        </p:txBody>
      </p:sp>
      <p:sp>
        <p:nvSpPr>
          <p:cNvPr id="338" name="Google Shape;338;p20"/>
          <p:cNvSpPr txBox="1"/>
          <p:nvPr>
            <p:ph idx="1" type="body"/>
          </p:nvPr>
        </p:nvSpPr>
        <p:spPr>
          <a:xfrm>
            <a:off x="581192" y="1591018"/>
            <a:ext cx="7583400" cy="420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1656"/>
              <a:buNone/>
            </a:pPr>
            <a:r>
              <a:rPr lang="en-US">
                <a:latin typeface="Book Antiqua"/>
                <a:ea typeface="Book Antiqua"/>
                <a:cs typeface="Book Antiqua"/>
                <a:sym typeface="Book Antiqua"/>
              </a:rPr>
              <a:t>       </a:t>
            </a:r>
            <a:r>
              <a:rPr b="1" lang="en-US">
                <a:latin typeface="Book Antiqua"/>
                <a:ea typeface="Book Antiqua"/>
                <a:cs typeface="Book Antiqua"/>
                <a:sym typeface="Book Antiqua"/>
              </a:rPr>
              <a:t>             Sunny Day                                                  Rainy Day</a:t>
            </a:r>
            <a:endParaRPr b="1">
              <a:latin typeface="Book Antiqua"/>
              <a:ea typeface="Book Antiqua"/>
              <a:cs typeface="Book Antiqua"/>
              <a:sym typeface="Book Antiqua"/>
            </a:endParaRPr>
          </a:p>
        </p:txBody>
      </p:sp>
      <p:graphicFrame>
        <p:nvGraphicFramePr>
          <p:cNvPr id="339" name="Google Shape;339;p20"/>
          <p:cNvGraphicFramePr/>
          <p:nvPr/>
        </p:nvGraphicFramePr>
        <p:xfrm>
          <a:off x="462986" y="2257063"/>
          <a:ext cx="3000000" cy="3000000"/>
        </p:xfrm>
        <a:graphic>
          <a:graphicData uri="http://schemas.openxmlformats.org/drawingml/2006/table">
            <a:tbl>
              <a:tblPr>
                <a:noFill/>
                <a:tableStyleId>{66086425-B805-4755-80D9-3613F06F763D}</a:tableStyleId>
              </a:tblPr>
              <a:tblGrid>
                <a:gridCol w="1593875"/>
                <a:gridCol w="2515125"/>
              </a:tblGrid>
              <a:tr h="8278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To make sure that the profile of the user is displayed correctly when someone accesses it from the chat.</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79100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User being clicked on has set up their profile and it’s connected to the chatroom</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1298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User is able to see the profile of the person, including name, CME and similar information, as made available by the other user. The user clicking is NOT able to edit the information.</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1298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User is able to see the profile of the person, including name, CME and similar information, as made available by the other user. The user clicking is NOT able to edit the information.</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257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graphicFrame>
        <p:nvGraphicFramePr>
          <p:cNvPr id="340" name="Google Shape;340;p20"/>
          <p:cNvGraphicFramePr/>
          <p:nvPr/>
        </p:nvGraphicFramePr>
        <p:xfrm>
          <a:off x="4572000" y="2257062"/>
          <a:ext cx="3000000" cy="3000000"/>
        </p:xfrm>
        <a:graphic>
          <a:graphicData uri="http://schemas.openxmlformats.org/drawingml/2006/table">
            <a:tbl>
              <a:tblPr>
                <a:noFill/>
                <a:tableStyleId>{66086425-B805-4755-80D9-3613F06F763D}</a:tableStyleId>
              </a:tblPr>
              <a:tblGrid>
                <a:gridCol w="1759225"/>
                <a:gridCol w="2349800"/>
              </a:tblGrid>
              <a:tr h="8806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Arial"/>
                        <a:buNone/>
                      </a:pPr>
                      <a:r>
                        <a:rPr lang="en-US" sz="1100" u="none" cap="none" strike="noStrike">
                          <a:solidFill>
                            <a:schemeClr val="dk1"/>
                          </a:solidFill>
                          <a:latin typeface="Book Antiqua"/>
                          <a:ea typeface="Book Antiqua"/>
                          <a:cs typeface="Book Antiqua"/>
                          <a:sym typeface="Book Antiqua"/>
                        </a:rPr>
                        <a:t>To make sure that the profile of the user is displayed correctly when someone accesses it from the chat.</a:t>
                      </a:r>
                      <a:endParaRPr sz="1100" u="none" cap="none" strike="noStrike">
                        <a:solidFill>
                          <a:schemeClr val="dk1"/>
                        </a:solidFill>
                        <a:latin typeface="Book Antiqua"/>
                        <a:ea typeface="Book Antiqua"/>
                        <a:cs typeface="Book Antiqua"/>
                        <a:sym typeface="Book Antiqua"/>
                      </a:endParaRPr>
                    </a:p>
                    <a:p>
                      <a:pPr indent="0" lvl="0" marL="0" marR="0" rtl="0" algn="l">
                        <a:spcBef>
                          <a:spcPts val="0"/>
                        </a:spcBef>
                        <a:spcAft>
                          <a:spcPts val="0"/>
                        </a:spcAft>
                        <a:buClr>
                          <a:schemeClr val="dk1"/>
                        </a:buClr>
                        <a:buSzPts val="1100"/>
                        <a:buFont typeface="Gill Sans"/>
                        <a:buNone/>
                      </a:pPr>
                      <a:r>
                        <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7553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Two or more users are connected to the chatroom. One user has not set up the profile,</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07890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user sees a default profile fo the other user with just the name and the email, everything else blank or default. The user clicking is NOT able to edit the info.</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874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Arial"/>
                        <a:buNone/>
                      </a:pPr>
                      <a:r>
                        <a:rPr lang="en-US" sz="1100" u="none" cap="none" strike="noStrike">
                          <a:solidFill>
                            <a:schemeClr val="dk1"/>
                          </a:solidFill>
                          <a:latin typeface="Book Antiqua"/>
                          <a:ea typeface="Book Antiqua"/>
                          <a:cs typeface="Book Antiqua"/>
                          <a:sym typeface="Book Antiqua"/>
                        </a:rPr>
                        <a:t>The user sees a default profile fo the other user with just the name and the email, everything else blank or default. The user clicking is NOT able to edit the info.</a:t>
                      </a:r>
                      <a:endParaRPr sz="1100" u="none" cap="none" strike="noStrike">
                        <a:solidFill>
                          <a:schemeClr val="dk1"/>
                        </a:solidFill>
                        <a:latin typeface="Book Antiqua"/>
                        <a:ea typeface="Book Antiqua"/>
                        <a:cs typeface="Book Antiqua"/>
                        <a:sym typeface="Book Antiqua"/>
                      </a:endParaRPr>
                    </a:p>
                    <a:p>
                      <a:pPr indent="0" lvl="0" marL="0" marR="0" rtl="0" algn="l">
                        <a:spcBef>
                          <a:spcPts val="0"/>
                        </a:spcBef>
                        <a:spcAft>
                          <a:spcPts val="0"/>
                        </a:spcAft>
                        <a:buClr>
                          <a:schemeClr val="dk1"/>
                        </a:buClr>
                        <a:buSzPts val="1100"/>
                        <a:buFont typeface="Gill Sans"/>
                        <a:buNone/>
                      </a:pPr>
                      <a:r>
                        <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5020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bl>
          </a:graphicData>
        </a:graphic>
      </p:graphicFrame>
      <p:pic>
        <p:nvPicPr>
          <p:cNvPr descr="A close up of a sign&#10;&#10;Description automatically generated" id="341" name="Google Shape;341;p20"/>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8ed10d69ab_2_3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PROBLEM DEFINITION</a:t>
            </a:r>
            <a:endParaRPr>
              <a:latin typeface="Book Antiqua"/>
              <a:ea typeface="Book Antiqua"/>
              <a:cs typeface="Book Antiqua"/>
              <a:sym typeface="Book Antiqua"/>
            </a:endParaRPr>
          </a:p>
        </p:txBody>
      </p:sp>
      <p:sp>
        <p:nvSpPr>
          <p:cNvPr id="119" name="Google Shape;119;g8ed10d69ab_2_37"/>
          <p:cNvSpPr txBox="1"/>
          <p:nvPr>
            <p:ph idx="1" type="body"/>
          </p:nvPr>
        </p:nvSpPr>
        <p:spPr>
          <a:xfrm>
            <a:off x="780300" y="2186612"/>
            <a:ext cx="7583400" cy="45129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Clr>
                <a:srgbClr val="001D4D"/>
              </a:buClr>
              <a:buSzPts val="1800"/>
              <a:buFont typeface="Book Antiqua"/>
              <a:buChar char="o"/>
            </a:pPr>
            <a:r>
              <a:rPr lang="en-US">
                <a:latin typeface="Book Antiqua"/>
                <a:ea typeface="Book Antiqua"/>
                <a:cs typeface="Book Antiqua"/>
                <a:sym typeface="Book Antiqua"/>
              </a:rPr>
              <a:t>My Part (</a:t>
            </a:r>
            <a:r>
              <a:rPr b="1" lang="en-US">
                <a:latin typeface="Book Antiqua"/>
                <a:ea typeface="Book Antiqua"/>
                <a:cs typeface="Book Antiqua"/>
                <a:sym typeface="Book Antiqua"/>
              </a:rPr>
              <a:t>Santiago de Irala Mut</a:t>
            </a:r>
            <a:r>
              <a:rPr lang="en-US">
                <a:latin typeface="Book Antiqua"/>
                <a:ea typeface="Book Antiqua"/>
                <a:cs typeface="Book Antiqua"/>
                <a:sym typeface="Book Antiqua"/>
              </a:rPr>
              <a:t>):</a:t>
            </a:r>
            <a:endParaRPr>
              <a:latin typeface="Book Antiqua"/>
              <a:ea typeface="Book Antiqua"/>
              <a:cs typeface="Book Antiqua"/>
              <a:sym typeface="Book Antiqua"/>
            </a:endParaRPr>
          </a:p>
          <a:p>
            <a:pPr indent="-295275" lvl="1" marL="577850" rtl="0" algn="l">
              <a:spcBef>
                <a:spcPts val="600"/>
              </a:spcBef>
              <a:spcAft>
                <a:spcPts val="0"/>
              </a:spcAft>
              <a:buSzPts val="1600"/>
              <a:buFont typeface="Book Antiqua"/>
              <a:buChar char="•"/>
            </a:pPr>
            <a:r>
              <a:rPr lang="en-US">
                <a:latin typeface="Book Antiqua"/>
                <a:ea typeface="Book Antiqua"/>
                <a:cs typeface="Book Antiqua"/>
                <a:sym typeface="Book Antiqua"/>
              </a:rPr>
              <a:t>I implemented a better look for the chats which is reminiscent of other chat messaging apps such as Facebook Messenger and Whatsapp. It will allow future groups to add the ability to create chats between users as it currently is a modular design. I have also implemented the chat’s message permanence which allows the chat’s messages to remain active even after every user disconnects from the chatroom. At last, I have also added a significant amount of modularity to the chat part of the app, which again will hopefully facilitate that future developers will be able to add the ability to have user-created chats.</a:t>
            </a:r>
            <a:endParaRPr>
              <a:latin typeface="Book Antiqua"/>
              <a:ea typeface="Book Antiqua"/>
              <a:cs typeface="Book Antiqua"/>
              <a:sym typeface="Book Antiqua"/>
            </a:endParaRPr>
          </a:p>
          <a:p>
            <a:pPr indent="0" lvl="1" marL="282575" rtl="0" algn="l">
              <a:lnSpc>
                <a:spcPct val="100000"/>
              </a:lnSpc>
              <a:spcBef>
                <a:spcPts val="600"/>
              </a:spcBef>
              <a:spcAft>
                <a:spcPts val="0"/>
              </a:spcAft>
              <a:buSzPts val="1600"/>
              <a:buNone/>
            </a:pPr>
            <a:r>
              <a:t/>
            </a:r>
            <a:endParaRPr sz="1600">
              <a:latin typeface="Book Antiqua"/>
              <a:ea typeface="Book Antiqua"/>
              <a:cs typeface="Book Antiqua"/>
              <a:sym typeface="Book Antiqua"/>
            </a:endParaRPr>
          </a:p>
          <a:p>
            <a:pPr indent="0" lvl="0" marL="457200" rtl="0" algn="l">
              <a:lnSpc>
                <a:spcPct val="100000"/>
              </a:lnSpc>
              <a:spcBef>
                <a:spcPts val="0"/>
              </a:spcBef>
              <a:spcAft>
                <a:spcPts val="0"/>
              </a:spcAft>
              <a:buSzPts val="1656"/>
              <a:buNone/>
            </a:pPr>
            <a:r>
              <a:t/>
            </a:r>
            <a:endParaRPr>
              <a:latin typeface="Book Antiqua"/>
              <a:ea typeface="Book Antiqua"/>
              <a:cs typeface="Book Antiqua"/>
              <a:sym typeface="Book Antiqua"/>
            </a:endParaRPr>
          </a:p>
          <a:p>
            <a:pPr indent="0" lvl="1" marL="282575" rtl="0" algn="l">
              <a:lnSpc>
                <a:spcPct val="100000"/>
              </a:lnSpc>
              <a:spcBef>
                <a:spcPts val="600"/>
              </a:spcBef>
              <a:spcAft>
                <a:spcPts val="0"/>
              </a:spcAft>
              <a:buClr>
                <a:srgbClr val="001D4D"/>
              </a:buClr>
              <a:buSzPts val="1600"/>
              <a:buNone/>
            </a:pPr>
            <a:r>
              <a:t/>
            </a:r>
            <a:endParaRPr>
              <a:latin typeface="Book Antiqua"/>
              <a:ea typeface="Book Antiqua"/>
              <a:cs typeface="Book Antiqua"/>
              <a:sym typeface="Book Antiqua"/>
            </a:endParaRPr>
          </a:p>
          <a:p>
            <a:pPr indent="0" lvl="0" marL="0" rtl="0" algn="l">
              <a:lnSpc>
                <a:spcPct val="100000"/>
              </a:lnSpc>
              <a:spcBef>
                <a:spcPts val="0"/>
              </a:spcBef>
              <a:spcAft>
                <a:spcPts val="0"/>
              </a:spcAft>
              <a:buSzPts val="1656"/>
              <a:buNone/>
            </a:pPr>
            <a:r>
              <a:t/>
            </a:r>
            <a:endParaRPr sz="1800">
              <a:latin typeface="Book Antiqua"/>
              <a:ea typeface="Book Antiqua"/>
              <a:cs typeface="Book Antiqua"/>
              <a:sym typeface="Book Antiqua"/>
            </a:endParaRPr>
          </a:p>
          <a:p>
            <a:pPr indent="-184150" lvl="1" marL="669925" rtl="0" algn="l">
              <a:lnSpc>
                <a:spcPct val="100000"/>
              </a:lnSpc>
              <a:spcBef>
                <a:spcPts val="600"/>
              </a:spcBef>
              <a:spcAft>
                <a:spcPts val="0"/>
              </a:spcAft>
              <a:buClr>
                <a:srgbClr val="001D4D"/>
              </a:buClr>
              <a:buSzPts val="1600"/>
              <a:buFont typeface="Arial"/>
              <a:buNone/>
            </a:pPr>
            <a:r>
              <a:t/>
            </a:r>
            <a:endParaRPr sz="1600">
              <a:latin typeface="Book Antiqua"/>
              <a:ea typeface="Book Antiqua"/>
              <a:cs typeface="Book Antiqua"/>
              <a:sym typeface="Book Antiqua"/>
            </a:endParaRPr>
          </a:p>
          <a:p>
            <a:pPr indent="-184150" lvl="1" marL="568325" rtl="0" algn="l">
              <a:lnSpc>
                <a:spcPct val="100000"/>
              </a:lnSpc>
              <a:spcBef>
                <a:spcPts val="600"/>
              </a:spcBef>
              <a:spcAft>
                <a:spcPts val="0"/>
              </a:spcAft>
              <a:buClr>
                <a:srgbClr val="001D4D"/>
              </a:buClr>
              <a:buSzPts val="1600"/>
              <a:buFont typeface="Arial"/>
              <a:buNone/>
            </a:pPr>
            <a:r>
              <a:t/>
            </a:r>
            <a:endParaRPr sz="1600">
              <a:latin typeface="Book Antiqua"/>
              <a:ea typeface="Book Antiqua"/>
              <a:cs typeface="Book Antiqua"/>
              <a:sym typeface="Book Antiqua"/>
            </a:endParaRPr>
          </a:p>
        </p:txBody>
      </p:sp>
      <p:pic>
        <p:nvPicPr>
          <p:cNvPr descr="A close up of a sign&#10;&#10;Description automatically generated" id="120" name="Google Shape;120;g8ed10d69ab_2_37"/>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8ed10d69ab_2_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TEST SUITES AND TEST CASES</a:t>
            </a:r>
            <a:endParaRPr>
              <a:latin typeface="Book Antiqua"/>
              <a:ea typeface="Book Antiqua"/>
              <a:cs typeface="Book Antiqua"/>
              <a:sym typeface="Book Antiqua"/>
            </a:endParaRPr>
          </a:p>
        </p:txBody>
      </p:sp>
      <p:sp>
        <p:nvSpPr>
          <p:cNvPr id="348" name="Google Shape;348;g8ed10d69ab_2_6"/>
          <p:cNvSpPr txBox="1"/>
          <p:nvPr>
            <p:ph idx="1" type="body"/>
          </p:nvPr>
        </p:nvSpPr>
        <p:spPr>
          <a:xfrm>
            <a:off x="573056" y="1614166"/>
            <a:ext cx="7583400" cy="420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1656"/>
              <a:buNone/>
            </a:pPr>
            <a:r>
              <a:rPr b="1" lang="en-US">
                <a:latin typeface="Book Antiqua"/>
                <a:ea typeface="Book Antiqua"/>
                <a:cs typeface="Book Antiqua"/>
                <a:sym typeface="Book Antiqua"/>
              </a:rPr>
              <a:t>                    Sunny Day                                                   Rainy Day</a:t>
            </a:r>
            <a:endParaRPr b="1">
              <a:latin typeface="Book Antiqua"/>
              <a:ea typeface="Book Antiqua"/>
              <a:cs typeface="Book Antiqua"/>
              <a:sym typeface="Book Antiqua"/>
            </a:endParaRPr>
          </a:p>
        </p:txBody>
      </p:sp>
      <p:graphicFrame>
        <p:nvGraphicFramePr>
          <p:cNvPr id="349" name="Google Shape;349;g8ed10d69ab_2_6"/>
          <p:cNvGraphicFramePr/>
          <p:nvPr/>
        </p:nvGraphicFramePr>
        <p:xfrm>
          <a:off x="439838" y="2245489"/>
          <a:ext cx="3000000" cy="3000000"/>
        </p:xfrm>
        <a:graphic>
          <a:graphicData uri="http://schemas.openxmlformats.org/drawingml/2006/table">
            <a:tbl>
              <a:tblPr>
                <a:noFill/>
                <a:tableStyleId>{66086425-B805-4755-80D9-3613F06F763D}</a:tableStyleId>
              </a:tblPr>
              <a:tblGrid>
                <a:gridCol w="1626600"/>
                <a:gridCol w="2505575"/>
              </a:tblGrid>
              <a:tr h="83000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Guarantee that accounts are created properly with Google Login </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7930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Firebase &amp; Google API services are configured correctly and running well</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328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Users successfully Login with Google Account and are welcomed</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328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Users successfully Login with Google Account and are welcomed</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5271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bl>
          </a:graphicData>
        </a:graphic>
      </p:graphicFrame>
      <p:graphicFrame>
        <p:nvGraphicFramePr>
          <p:cNvPr id="350" name="Google Shape;350;g8ed10d69ab_2_6"/>
          <p:cNvGraphicFramePr/>
          <p:nvPr/>
        </p:nvGraphicFramePr>
        <p:xfrm>
          <a:off x="4572000" y="2245488"/>
          <a:ext cx="3000000" cy="3000000"/>
        </p:xfrm>
        <a:graphic>
          <a:graphicData uri="http://schemas.openxmlformats.org/drawingml/2006/table">
            <a:tbl>
              <a:tblPr>
                <a:noFill/>
                <a:tableStyleId>{66086425-B805-4755-80D9-3613F06F763D}</a:tableStyleId>
              </a:tblPr>
              <a:tblGrid>
                <a:gridCol w="1602850"/>
                <a:gridCol w="2529300"/>
              </a:tblGrid>
              <a:tr h="8829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Guarantee that accounts are created properly with Google Login </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7573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Firebase &amp; Google API services are not configured correctly.</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0817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User is unable to login to the app with their Google Account and is shown a relevant error message.</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905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Arial"/>
                        <a:buNone/>
                      </a:pPr>
                      <a:r>
                        <a:rPr lang="en-US" sz="1100" u="none" cap="none" strike="noStrike">
                          <a:solidFill>
                            <a:schemeClr val="dk1"/>
                          </a:solidFill>
                          <a:latin typeface="Book Antiqua"/>
                          <a:ea typeface="Book Antiqua"/>
                          <a:cs typeface="Book Antiqua"/>
                          <a:sym typeface="Book Antiqua"/>
                        </a:rPr>
                        <a:t>User is unable to login to the app with their Google Account and is shown a relevant error message.</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5033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bl>
          </a:graphicData>
        </a:graphic>
      </p:graphicFrame>
      <p:pic>
        <p:nvPicPr>
          <p:cNvPr descr="A close up of a sign&#10;&#10;Description automatically generated" id="351" name="Google Shape;351;g8ed10d69ab_2_6"/>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8ed10d69ab_2_1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TEST SUITES AND TEST CASES</a:t>
            </a:r>
            <a:endParaRPr>
              <a:latin typeface="Book Antiqua"/>
              <a:ea typeface="Book Antiqua"/>
              <a:cs typeface="Book Antiqua"/>
              <a:sym typeface="Book Antiqua"/>
            </a:endParaRPr>
          </a:p>
        </p:txBody>
      </p:sp>
      <p:sp>
        <p:nvSpPr>
          <p:cNvPr id="358" name="Google Shape;358;g8ed10d69ab_2_17"/>
          <p:cNvSpPr txBox="1"/>
          <p:nvPr>
            <p:ph idx="1" type="body"/>
          </p:nvPr>
        </p:nvSpPr>
        <p:spPr>
          <a:xfrm>
            <a:off x="573056" y="1579443"/>
            <a:ext cx="7583400" cy="420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1656"/>
              <a:buNone/>
            </a:pPr>
            <a:r>
              <a:rPr lang="en-US">
                <a:latin typeface="Book Antiqua"/>
                <a:ea typeface="Book Antiqua"/>
                <a:cs typeface="Book Antiqua"/>
                <a:sym typeface="Book Antiqua"/>
              </a:rPr>
              <a:t>                    </a:t>
            </a:r>
            <a:r>
              <a:rPr b="1" lang="en-US">
                <a:latin typeface="Book Antiqua"/>
                <a:ea typeface="Book Antiqua"/>
                <a:cs typeface="Book Antiqua"/>
                <a:sym typeface="Book Antiqua"/>
              </a:rPr>
              <a:t>Sunny Day                                                     Rainy Day</a:t>
            </a:r>
            <a:endParaRPr b="1">
              <a:latin typeface="Book Antiqua"/>
              <a:ea typeface="Book Antiqua"/>
              <a:cs typeface="Book Antiqua"/>
              <a:sym typeface="Book Antiqua"/>
            </a:endParaRPr>
          </a:p>
        </p:txBody>
      </p:sp>
      <p:graphicFrame>
        <p:nvGraphicFramePr>
          <p:cNvPr id="359" name="Google Shape;359;g8ed10d69ab_2_17"/>
          <p:cNvGraphicFramePr/>
          <p:nvPr/>
        </p:nvGraphicFramePr>
        <p:xfrm>
          <a:off x="439838" y="2210765"/>
          <a:ext cx="3000000" cy="3000000"/>
        </p:xfrm>
        <a:graphic>
          <a:graphicData uri="http://schemas.openxmlformats.org/drawingml/2006/table">
            <a:tbl>
              <a:tblPr>
                <a:noFill/>
                <a:tableStyleId>{66086425-B805-4755-80D9-3613F06F763D}</a:tableStyleId>
              </a:tblPr>
              <a:tblGrid>
                <a:gridCol w="1614725"/>
                <a:gridCol w="2517425"/>
              </a:tblGrid>
              <a:tr h="8365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Check that a user can successfully set up and edit their profile and save the changes.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7993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Firebase Real-time Database is connected and the user is correctly logged in.</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417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user is able to change and edit all their information on the app, such as profile picture, full name, email and CMEs.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417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user is able to change and edit all their information on the app, such as profile picture, full name, email and CMEs.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53130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bl>
          </a:graphicData>
        </a:graphic>
      </p:graphicFrame>
      <p:graphicFrame>
        <p:nvGraphicFramePr>
          <p:cNvPr id="360" name="Google Shape;360;g8ed10d69ab_2_17"/>
          <p:cNvGraphicFramePr/>
          <p:nvPr/>
        </p:nvGraphicFramePr>
        <p:xfrm>
          <a:off x="4572000" y="2210764"/>
          <a:ext cx="3000000" cy="3000000"/>
        </p:xfrm>
        <a:graphic>
          <a:graphicData uri="http://schemas.openxmlformats.org/drawingml/2006/table">
            <a:tbl>
              <a:tblPr>
                <a:noFill/>
                <a:tableStyleId>{66086425-B805-4755-80D9-3613F06F763D}</a:tableStyleId>
              </a:tblPr>
              <a:tblGrid>
                <a:gridCol w="1543450"/>
                <a:gridCol w="2588700"/>
              </a:tblGrid>
              <a:tr h="88990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Check that a user can successfully set up and edit their profile and save the changes.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7632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Firebase Real-time Database is not connected and the user is correctly logged in.</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0902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user is unable to change and edit all their information on the app, such as profile picture, full name, email and CMEs. They are given a relevant error message.</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9990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Arial"/>
                        <a:buNone/>
                      </a:pPr>
                      <a:r>
                        <a:rPr lang="en-US" sz="1100" u="none" cap="none" strike="noStrike">
                          <a:solidFill>
                            <a:schemeClr val="dk1"/>
                          </a:solidFill>
                          <a:latin typeface="Book Antiqua"/>
                          <a:ea typeface="Book Antiqua"/>
                          <a:cs typeface="Book Antiqua"/>
                          <a:sym typeface="Book Antiqua"/>
                        </a:rPr>
                        <a:t>The user is unable to change and edit all their information on the app, such as profile picture, full name, email and CMEs. They are given a relevant error message.</a:t>
                      </a:r>
                      <a:endParaRPr sz="1100" u="none" cap="none" strike="noStrike">
                        <a:solidFill>
                          <a:schemeClr val="dk1"/>
                        </a:solidFill>
                        <a:latin typeface="Book Antiqua"/>
                        <a:ea typeface="Book Antiqua"/>
                        <a:cs typeface="Book Antiqua"/>
                        <a:sym typeface="Book Antiqua"/>
                      </a:endParaRPr>
                    </a:p>
                    <a:p>
                      <a:pPr indent="0" lvl="0" marL="0" marR="0" rtl="0" algn="l">
                        <a:spcBef>
                          <a:spcPts val="0"/>
                        </a:spcBef>
                        <a:spcAft>
                          <a:spcPts val="0"/>
                        </a:spcAft>
                        <a:buClr>
                          <a:schemeClr val="dk1"/>
                        </a:buClr>
                        <a:buSzPts val="1100"/>
                        <a:buFont typeface="Gill Sans"/>
                        <a:buNone/>
                      </a:pPr>
                      <a:r>
                        <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5073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bl>
          </a:graphicData>
        </a:graphic>
      </p:graphicFrame>
      <p:pic>
        <p:nvPicPr>
          <p:cNvPr descr="A close up of a sign&#10;&#10;Description automatically generated" id="361" name="Google Shape;361;g8ed10d69ab_2_17"/>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8ed10d69ab_2_2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TEST SUITES AND TEST CASES</a:t>
            </a:r>
            <a:endParaRPr>
              <a:latin typeface="Book Antiqua"/>
              <a:ea typeface="Book Antiqua"/>
              <a:cs typeface="Book Antiqua"/>
              <a:sym typeface="Book Antiqua"/>
            </a:endParaRPr>
          </a:p>
        </p:txBody>
      </p:sp>
      <p:sp>
        <p:nvSpPr>
          <p:cNvPr id="368" name="Google Shape;368;g8ed10d69ab_2_25"/>
          <p:cNvSpPr txBox="1"/>
          <p:nvPr>
            <p:ph idx="1" type="body"/>
          </p:nvPr>
        </p:nvSpPr>
        <p:spPr>
          <a:xfrm>
            <a:off x="573056" y="1579443"/>
            <a:ext cx="7583400" cy="420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1656"/>
              <a:buNone/>
            </a:pPr>
            <a:r>
              <a:rPr b="1" lang="en-US">
                <a:latin typeface="Book Antiqua"/>
                <a:ea typeface="Book Antiqua"/>
                <a:cs typeface="Book Antiqua"/>
                <a:sym typeface="Book Antiqua"/>
              </a:rPr>
              <a:t>                    Sunny Day                                                      Rainy Day</a:t>
            </a:r>
            <a:endParaRPr b="1">
              <a:latin typeface="Book Antiqua"/>
              <a:ea typeface="Book Antiqua"/>
              <a:cs typeface="Book Antiqua"/>
              <a:sym typeface="Book Antiqua"/>
            </a:endParaRPr>
          </a:p>
        </p:txBody>
      </p:sp>
      <p:graphicFrame>
        <p:nvGraphicFramePr>
          <p:cNvPr id="369" name="Google Shape;369;g8ed10d69ab_2_25"/>
          <p:cNvGraphicFramePr/>
          <p:nvPr/>
        </p:nvGraphicFramePr>
        <p:xfrm>
          <a:off x="439838" y="2222339"/>
          <a:ext cx="3000000" cy="3000000"/>
        </p:xfrm>
        <a:graphic>
          <a:graphicData uri="http://schemas.openxmlformats.org/drawingml/2006/table">
            <a:tbl>
              <a:tblPr>
                <a:noFill/>
                <a:tableStyleId>{66086425-B805-4755-80D9-3613F06F763D}</a:tableStyleId>
              </a:tblPr>
              <a:tblGrid>
                <a:gridCol w="1721650"/>
                <a:gridCol w="2410525"/>
              </a:tblGrid>
              <a:tr h="8343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Make sure the admin is able to access the app to add information to the relevant categories and subcategories.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79725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admin-user’s account has been marked as an admin account.</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387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admin-user is able to access and edit all the information for each category and sub-category.</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387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admin-user is able to access and edit all the information for each category and sub-category.</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5299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bl>
          </a:graphicData>
        </a:graphic>
      </p:graphicFrame>
      <p:graphicFrame>
        <p:nvGraphicFramePr>
          <p:cNvPr id="370" name="Google Shape;370;g8ed10d69ab_2_25"/>
          <p:cNvGraphicFramePr/>
          <p:nvPr/>
        </p:nvGraphicFramePr>
        <p:xfrm>
          <a:off x="4572000" y="2222339"/>
          <a:ext cx="3000000" cy="3000000"/>
        </p:xfrm>
        <a:graphic>
          <a:graphicData uri="http://schemas.openxmlformats.org/drawingml/2006/table">
            <a:tbl>
              <a:tblPr>
                <a:noFill/>
                <a:tableStyleId>{66086425-B805-4755-80D9-3613F06F763D}</a:tableStyleId>
              </a:tblPr>
              <a:tblGrid>
                <a:gridCol w="1697850"/>
                <a:gridCol w="2434300"/>
              </a:tblGrid>
              <a:tr h="8875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Purpose</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Make sure the admin is able to access the app to add information to the relevant categories and subcategories.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7612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Preconditions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admin-user’s account has not been marked as an admin account.</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087400">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Expected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The admin-user is unable to access anything further than what a normal user is able to access.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119677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Actual Results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Arial"/>
                        <a:buNone/>
                      </a:pPr>
                      <a:r>
                        <a:rPr lang="en-US" sz="1100" u="none" cap="none" strike="noStrike">
                          <a:solidFill>
                            <a:schemeClr val="dk1"/>
                          </a:solidFill>
                          <a:latin typeface="Book Antiqua"/>
                          <a:ea typeface="Book Antiqua"/>
                          <a:cs typeface="Book Antiqua"/>
                          <a:sym typeface="Book Antiqua"/>
                        </a:rPr>
                        <a:t>The admin-user is unable to access anything further than what a normal user is able to access.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r h="506025">
                <a:tc>
                  <a:txBody>
                    <a:bodyPr/>
                    <a:lstStyle/>
                    <a:p>
                      <a:pPr indent="0" lvl="0" marL="0" marR="0" rtl="0" algn="l">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Status</a:t>
                      </a:r>
                      <a:endParaRPr b="1" sz="1100" u="none" cap="none" strike="noStrike">
                        <a:solidFill>
                          <a:schemeClr val="lt1"/>
                        </a:solidFill>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336C89"/>
                    </a:solidFill>
                  </a:tcPr>
                </a:tc>
                <a:tc>
                  <a:txBody>
                    <a:bodyPr/>
                    <a:lstStyle/>
                    <a:p>
                      <a:pPr indent="0" lvl="0" marL="0" marR="0" rtl="0" algn="l">
                        <a:spcBef>
                          <a:spcPts val="0"/>
                        </a:spcBef>
                        <a:spcAft>
                          <a:spcPts val="0"/>
                        </a:spcAft>
                        <a:buClr>
                          <a:schemeClr val="dk1"/>
                        </a:buClr>
                        <a:buSzPts val="1100"/>
                        <a:buFont typeface="Book Antiqua"/>
                        <a:buNone/>
                      </a:pPr>
                      <a:r>
                        <a:rPr lang="en-US" sz="1100" u="none" cap="none" strike="noStrike">
                          <a:latin typeface="Book Antiqua"/>
                          <a:ea typeface="Book Antiqua"/>
                          <a:cs typeface="Book Antiqua"/>
                          <a:sym typeface="Book Antiqua"/>
                        </a:rPr>
                        <a:t>Pass</a:t>
                      </a:r>
                      <a:endParaRPr sz="1100" u="none" cap="none" strike="noStrike">
                        <a:latin typeface="Book Antiqua"/>
                        <a:ea typeface="Book Antiqua"/>
                        <a:cs typeface="Book Antiqua"/>
                        <a:sym typeface="Book Antiqua"/>
                      </a:endParaRPr>
                    </a:p>
                  </a:txBody>
                  <a:tcPr marT="63500" marB="63500" marR="63500" marL="63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3F3F3"/>
                    </a:solidFill>
                  </a:tcPr>
                </a:tc>
              </a:tr>
            </a:tbl>
          </a:graphicData>
        </a:graphic>
      </p:graphicFrame>
      <p:pic>
        <p:nvPicPr>
          <p:cNvPr descr="A close up of a sign&#10;&#10;Description automatically generated" id="371" name="Google Shape;371;g8ed10d69ab_2_25"/>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2"/>
          <p:cNvSpPr txBox="1"/>
          <p:nvPr>
            <p:ph type="title"/>
          </p:nvPr>
        </p:nvSpPr>
        <p:spPr>
          <a:xfrm>
            <a:off x="780300" y="616366"/>
            <a:ext cx="75834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SUMMARY</a:t>
            </a:r>
            <a:endParaRPr>
              <a:latin typeface="Book Antiqua"/>
              <a:ea typeface="Book Antiqua"/>
              <a:cs typeface="Book Antiqua"/>
              <a:sym typeface="Book Antiqua"/>
            </a:endParaRPr>
          </a:p>
        </p:txBody>
      </p:sp>
      <p:sp>
        <p:nvSpPr>
          <p:cNvPr id="378" name="Google Shape;378;p22"/>
          <p:cNvSpPr txBox="1"/>
          <p:nvPr>
            <p:ph idx="1" type="body"/>
          </p:nvPr>
        </p:nvSpPr>
        <p:spPr>
          <a:xfrm>
            <a:off x="780300" y="2101016"/>
            <a:ext cx="7583400" cy="43142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1D4D"/>
              </a:buClr>
              <a:buSzPts val="2200"/>
              <a:buFont typeface="Book Antiqua"/>
              <a:buChar char="o"/>
            </a:pPr>
            <a:r>
              <a:rPr lang="en-US">
                <a:latin typeface="Book Antiqua"/>
                <a:ea typeface="Book Antiqua"/>
                <a:cs typeface="Book Antiqua"/>
                <a:sym typeface="Book Antiqua"/>
              </a:rPr>
              <a:t>The PEM App will be available, once released, for both Android and iOS devices, allowing a broad spectrum of medical staff to have access to it, worldwide.</a:t>
            </a:r>
            <a:endParaRPr>
              <a:latin typeface="Book Antiqua"/>
              <a:ea typeface="Book Antiqua"/>
              <a:cs typeface="Book Antiqua"/>
              <a:sym typeface="Book Antiqua"/>
            </a:endParaRPr>
          </a:p>
          <a:p>
            <a:pPr indent="-342900" lvl="0" marL="342900" rtl="0" algn="l">
              <a:lnSpc>
                <a:spcPct val="100000"/>
              </a:lnSpc>
              <a:spcBef>
                <a:spcPts val="2000"/>
              </a:spcBef>
              <a:spcAft>
                <a:spcPts val="0"/>
              </a:spcAft>
              <a:buClr>
                <a:srgbClr val="001D4D"/>
              </a:buClr>
              <a:buSzPts val="2200"/>
              <a:buFont typeface="Book Antiqua"/>
              <a:buChar char="o"/>
            </a:pPr>
            <a:r>
              <a:rPr lang="en-US">
                <a:latin typeface="Book Antiqua"/>
                <a:ea typeface="Book Antiqua"/>
                <a:cs typeface="Book Antiqua"/>
                <a:sym typeface="Book Antiqua"/>
              </a:rPr>
              <a:t>Contact:</a:t>
            </a:r>
            <a:endParaRPr>
              <a:latin typeface="Book Antiqua"/>
              <a:ea typeface="Book Antiqua"/>
              <a:cs typeface="Book Antiqua"/>
              <a:sym typeface="Book Antiqua"/>
            </a:endParaRPr>
          </a:p>
          <a:p>
            <a:pPr indent="-317500" lvl="2" marL="1082675" rtl="0" algn="l">
              <a:lnSpc>
                <a:spcPct val="100000"/>
              </a:lnSpc>
              <a:spcBef>
                <a:spcPts val="600"/>
              </a:spcBef>
              <a:spcAft>
                <a:spcPts val="0"/>
              </a:spcAft>
              <a:buSzPts val="1600"/>
              <a:buFont typeface="Book Antiqua"/>
              <a:buChar char="•"/>
            </a:pPr>
            <a:r>
              <a:rPr lang="en-US">
                <a:solidFill>
                  <a:schemeClr val="dk1"/>
                </a:solidFill>
                <a:latin typeface="Book Antiqua"/>
                <a:ea typeface="Book Antiqua"/>
                <a:cs typeface="Book Antiqua"/>
                <a:sym typeface="Book Antiqua"/>
              </a:rPr>
              <a:t>Santiago de Irala Mut: sdeir001@fiu.edu</a:t>
            </a:r>
            <a:endParaRPr>
              <a:solidFill>
                <a:schemeClr val="dk1"/>
              </a:solidFill>
              <a:latin typeface="Book Antiqua"/>
              <a:ea typeface="Book Antiqua"/>
              <a:cs typeface="Book Antiqua"/>
              <a:sym typeface="Book Antiqua"/>
            </a:endParaRPr>
          </a:p>
          <a:p>
            <a:pPr indent="-317500" lvl="2" marL="1082675" rtl="0" algn="l">
              <a:lnSpc>
                <a:spcPct val="100000"/>
              </a:lnSpc>
              <a:spcBef>
                <a:spcPts val="600"/>
              </a:spcBef>
              <a:spcAft>
                <a:spcPts val="0"/>
              </a:spcAft>
              <a:buSzPts val="1600"/>
              <a:buFont typeface="Book Antiqua"/>
              <a:buChar char="•"/>
            </a:pPr>
            <a:r>
              <a:rPr lang="en-US">
                <a:solidFill>
                  <a:schemeClr val="dk1"/>
                </a:solidFill>
                <a:latin typeface="Book Antiqua"/>
                <a:ea typeface="Book Antiqua"/>
                <a:cs typeface="Book Antiqua"/>
                <a:sym typeface="Book Antiqua"/>
              </a:rPr>
              <a:t>Dianet Cruz: dcruz090@fiu.edu</a:t>
            </a:r>
            <a:endParaRPr>
              <a:solidFill>
                <a:schemeClr val="dk1"/>
              </a:solidFill>
              <a:latin typeface="Book Antiqua"/>
              <a:ea typeface="Book Antiqua"/>
              <a:cs typeface="Book Antiqua"/>
              <a:sym typeface="Book Antiqua"/>
            </a:endParaRPr>
          </a:p>
          <a:p>
            <a:pPr indent="-317500" lvl="2" marL="1082675" rtl="0" algn="l">
              <a:lnSpc>
                <a:spcPct val="100000"/>
              </a:lnSpc>
              <a:spcBef>
                <a:spcPts val="600"/>
              </a:spcBef>
              <a:spcAft>
                <a:spcPts val="0"/>
              </a:spcAft>
              <a:buSzPts val="1600"/>
              <a:buFont typeface="Book Antiqua"/>
              <a:buChar char="•"/>
            </a:pPr>
            <a:r>
              <a:rPr lang="en-US">
                <a:solidFill>
                  <a:schemeClr val="dk1"/>
                </a:solidFill>
                <a:latin typeface="Book Antiqua"/>
                <a:ea typeface="Book Antiqua"/>
                <a:cs typeface="Book Antiqua"/>
                <a:sym typeface="Book Antiqua"/>
              </a:rPr>
              <a:t>Yeilys Fundora: yfund005@fiu.edu</a:t>
            </a:r>
            <a:endParaRPr>
              <a:solidFill>
                <a:schemeClr val="dk1"/>
              </a:solidFill>
              <a:latin typeface="Book Antiqua"/>
              <a:ea typeface="Book Antiqua"/>
              <a:cs typeface="Book Antiqua"/>
              <a:sym typeface="Book Antiqua"/>
            </a:endParaRPr>
          </a:p>
          <a:p>
            <a:pPr indent="-317500" lvl="2" marL="1082675" rtl="0" algn="l">
              <a:lnSpc>
                <a:spcPct val="100000"/>
              </a:lnSpc>
              <a:spcBef>
                <a:spcPts val="600"/>
              </a:spcBef>
              <a:spcAft>
                <a:spcPts val="0"/>
              </a:spcAft>
              <a:buSzPts val="1600"/>
              <a:buFont typeface="Book Antiqua"/>
              <a:buChar char="•"/>
            </a:pPr>
            <a:r>
              <a:rPr lang="en-US">
                <a:solidFill>
                  <a:schemeClr val="dk1"/>
                </a:solidFill>
                <a:latin typeface="Book Antiqua"/>
                <a:ea typeface="Book Antiqua"/>
                <a:cs typeface="Book Antiqua"/>
                <a:sym typeface="Book Antiqua"/>
              </a:rPr>
              <a:t>Abel Gonzalez: agonz943@fiu.edu</a:t>
            </a:r>
            <a:endParaRPr>
              <a:solidFill>
                <a:schemeClr val="dk1"/>
              </a:solidFill>
              <a:latin typeface="Book Antiqua"/>
              <a:ea typeface="Book Antiqua"/>
              <a:cs typeface="Book Antiqua"/>
              <a:sym typeface="Book Antiqua"/>
            </a:endParaRPr>
          </a:p>
          <a:p>
            <a:pPr indent="-215900" lvl="2" marL="1082675" rtl="0" algn="l">
              <a:lnSpc>
                <a:spcPct val="100000"/>
              </a:lnSpc>
              <a:spcBef>
                <a:spcPts val="600"/>
              </a:spcBef>
              <a:spcAft>
                <a:spcPts val="0"/>
              </a:spcAft>
              <a:buSzPts val="2000"/>
              <a:buFont typeface="Arial"/>
              <a:buNone/>
            </a:pPr>
            <a:r>
              <a:t/>
            </a:r>
            <a:endParaRPr>
              <a:latin typeface="Book Antiqua"/>
              <a:ea typeface="Book Antiqua"/>
              <a:cs typeface="Book Antiqua"/>
              <a:sym typeface="Book Antiqua"/>
            </a:endParaRPr>
          </a:p>
          <a:p>
            <a:pPr indent="-342900" lvl="0" marL="342900" marR="0" rtl="0" algn="l">
              <a:lnSpc>
                <a:spcPct val="100000"/>
              </a:lnSpc>
              <a:spcBef>
                <a:spcPts val="0"/>
              </a:spcBef>
              <a:spcAft>
                <a:spcPts val="0"/>
              </a:spcAft>
              <a:buClr>
                <a:srgbClr val="001D4D"/>
              </a:buClr>
              <a:buSzPts val="2200"/>
              <a:buFont typeface="Book Antiqua"/>
              <a:buChar char="o"/>
            </a:pPr>
            <a:r>
              <a:rPr lang="en-US">
                <a:latin typeface="Book Antiqua"/>
                <a:ea typeface="Book Antiqua"/>
                <a:cs typeface="Book Antiqua"/>
                <a:sym typeface="Book Antiqua"/>
              </a:rPr>
              <a:t>Please let us know if you have any questions, suggestions or comments. </a:t>
            </a:r>
            <a:endParaRPr>
              <a:latin typeface="Book Antiqua"/>
              <a:ea typeface="Book Antiqua"/>
              <a:cs typeface="Book Antiqua"/>
              <a:sym typeface="Book Antiqua"/>
            </a:endParaRPr>
          </a:p>
          <a:p>
            <a:pPr indent="-203200" lvl="0" marL="342900" rtl="0" algn="l">
              <a:lnSpc>
                <a:spcPct val="100000"/>
              </a:lnSpc>
              <a:spcBef>
                <a:spcPts val="0"/>
              </a:spcBef>
              <a:spcAft>
                <a:spcPts val="0"/>
              </a:spcAft>
              <a:buSzPts val="2200"/>
              <a:buFont typeface="Courier New"/>
              <a:buNone/>
            </a:pPr>
            <a:r>
              <a:t/>
            </a:r>
            <a:endParaRPr>
              <a:latin typeface="Book Antiqua"/>
              <a:ea typeface="Book Antiqua"/>
              <a:cs typeface="Book Antiqua"/>
              <a:sym typeface="Book Antiqua"/>
            </a:endParaRPr>
          </a:p>
          <a:p>
            <a:pPr indent="-342900" lvl="0" marL="342900" marR="0" rtl="0" algn="l">
              <a:lnSpc>
                <a:spcPct val="100000"/>
              </a:lnSpc>
              <a:spcBef>
                <a:spcPts val="0"/>
              </a:spcBef>
              <a:spcAft>
                <a:spcPts val="0"/>
              </a:spcAft>
              <a:buClr>
                <a:srgbClr val="001D4D"/>
              </a:buClr>
              <a:buSzPts val="2200"/>
              <a:buFont typeface="Book Antiqua"/>
              <a:buChar char="o"/>
            </a:pPr>
            <a:r>
              <a:rPr lang="en-US">
                <a:latin typeface="Book Antiqua"/>
                <a:ea typeface="Book Antiqua"/>
                <a:cs typeface="Book Antiqua"/>
                <a:sym typeface="Book Antiqua"/>
              </a:rPr>
              <a:t>Thank You!</a:t>
            </a:r>
            <a:endParaRPr>
              <a:latin typeface="Book Antiqua"/>
              <a:ea typeface="Book Antiqua"/>
              <a:cs typeface="Book Antiqua"/>
              <a:sym typeface="Book Antiqua"/>
            </a:endParaRPr>
          </a:p>
        </p:txBody>
      </p:sp>
      <p:pic>
        <p:nvPicPr>
          <p:cNvPr descr="A close up of a sign&#10;&#10;Description automatically generated" id="379" name="Google Shape;379;p22"/>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8ed10d69ab_3_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PROBLEM DEFINITION</a:t>
            </a:r>
            <a:endParaRPr>
              <a:latin typeface="Book Antiqua"/>
              <a:ea typeface="Book Antiqua"/>
              <a:cs typeface="Book Antiqua"/>
              <a:sym typeface="Book Antiqua"/>
            </a:endParaRPr>
          </a:p>
        </p:txBody>
      </p:sp>
      <p:sp>
        <p:nvSpPr>
          <p:cNvPr id="127" name="Google Shape;127;g8ed10d69ab_3_0"/>
          <p:cNvSpPr txBox="1"/>
          <p:nvPr>
            <p:ph idx="1" type="body"/>
          </p:nvPr>
        </p:nvSpPr>
        <p:spPr>
          <a:xfrm>
            <a:off x="795264" y="2056435"/>
            <a:ext cx="7553472" cy="451290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rgbClr val="001D4D"/>
              </a:buClr>
              <a:buSzPts val="1800"/>
              <a:buFont typeface="Book Antiqua"/>
              <a:buChar char="o"/>
            </a:pPr>
            <a:r>
              <a:rPr lang="en-US" sz="1800">
                <a:latin typeface="Book Antiqua"/>
                <a:ea typeface="Book Antiqua"/>
                <a:cs typeface="Book Antiqua"/>
                <a:sym typeface="Book Antiqua"/>
              </a:rPr>
              <a:t>My Part (</a:t>
            </a:r>
            <a:r>
              <a:rPr b="1" lang="en-US" sz="1800">
                <a:latin typeface="Book Antiqua"/>
                <a:ea typeface="Book Antiqua"/>
                <a:cs typeface="Book Antiqua"/>
                <a:sym typeface="Book Antiqua"/>
              </a:rPr>
              <a:t>Dianet Cruz</a:t>
            </a:r>
            <a:r>
              <a:rPr lang="en-US" sz="1800">
                <a:latin typeface="Book Antiqua"/>
                <a:ea typeface="Book Antiqua"/>
                <a:cs typeface="Book Antiqua"/>
                <a:sym typeface="Book Antiqua"/>
              </a:rPr>
              <a:t>):</a:t>
            </a:r>
            <a:endParaRPr>
              <a:latin typeface="Book Antiqua"/>
              <a:ea typeface="Book Antiqua"/>
              <a:cs typeface="Book Antiqua"/>
              <a:sym typeface="Book Antiqua"/>
            </a:endParaRPr>
          </a:p>
          <a:p>
            <a:pPr indent="-295275" lvl="1" marL="577850" rtl="0" algn="just">
              <a:lnSpc>
                <a:spcPct val="100000"/>
              </a:lnSpc>
              <a:spcBef>
                <a:spcPts val="600"/>
              </a:spcBef>
              <a:spcAft>
                <a:spcPts val="0"/>
              </a:spcAft>
              <a:buSzPts val="1600"/>
              <a:buFont typeface="Book Antiqua"/>
              <a:buChar char="•"/>
            </a:pPr>
            <a:r>
              <a:rPr lang="en-US">
                <a:latin typeface="Book Antiqua"/>
                <a:ea typeface="Book Antiqua"/>
                <a:cs typeface="Book Antiqua"/>
                <a:sym typeface="Book Antiqua"/>
              </a:rPr>
              <a:t>I implemented and designed the splash screen of the application once it is opened by users. I redesigned the entire user interface of the application to create pleasurable and easy interfaces for users to experience. After the splash screen, I created a landing page where users will get the option to Login in or create an account. If the user clicks on Sign up, it will route you to a new sign up page for the user to create their account. Once they create their account, they will be re routed to login with their credentials. The most important complex implementation was adding the Google Log-in. If the user decides to click on Login button, they will land on a new Login page with the option of Signing in with their Google Account. Once they click on the Login with Google button they will be connected to choose their google account, be automatically logged in, welcomed with their account name. From here, I added once again the new UI you see once you enter the application in the categories and subcategories. I also added a notification for admin mode. </a:t>
            </a:r>
            <a:endParaRPr>
              <a:latin typeface="Book Antiqua"/>
              <a:ea typeface="Book Antiqua"/>
              <a:cs typeface="Book Antiqua"/>
              <a:sym typeface="Book Antiqua"/>
            </a:endParaRPr>
          </a:p>
        </p:txBody>
      </p:sp>
      <p:pic>
        <p:nvPicPr>
          <p:cNvPr descr="A close up of a sign&#10;&#10;Description automatically generated" id="128" name="Google Shape;128;g8ed10d69ab_3_0"/>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PROBLEM DEFINITION</a:t>
            </a:r>
            <a:endParaRPr>
              <a:latin typeface="Book Antiqua"/>
              <a:ea typeface="Book Antiqua"/>
              <a:cs typeface="Book Antiqua"/>
              <a:sym typeface="Book Antiqua"/>
            </a:endParaRPr>
          </a:p>
        </p:txBody>
      </p:sp>
      <p:sp>
        <p:nvSpPr>
          <p:cNvPr id="135" name="Google Shape;135;p4"/>
          <p:cNvSpPr txBox="1"/>
          <p:nvPr>
            <p:ph idx="1" type="body"/>
          </p:nvPr>
        </p:nvSpPr>
        <p:spPr>
          <a:xfrm>
            <a:off x="870781" y="2088332"/>
            <a:ext cx="7411982" cy="4512900"/>
          </a:xfrm>
          <a:prstGeom prst="rect">
            <a:avLst/>
          </a:prstGeom>
          <a:noFill/>
          <a:ln>
            <a:noFill/>
          </a:ln>
        </p:spPr>
        <p:txBody>
          <a:bodyPr anchorCtr="0" anchor="t" bIns="45700" lIns="91425" spcFirstLastPara="1" rIns="91425" wrap="square" tIns="45700">
            <a:noAutofit/>
          </a:bodyPr>
          <a:lstStyle/>
          <a:p>
            <a:pPr indent="-285750" lvl="0" marL="285750" rtl="0" algn="just">
              <a:spcBef>
                <a:spcPts val="0"/>
              </a:spcBef>
              <a:spcAft>
                <a:spcPts val="0"/>
              </a:spcAft>
              <a:buClr>
                <a:srgbClr val="001D4D"/>
              </a:buClr>
              <a:buSzPts val="1800"/>
              <a:buFont typeface="Book Antiqua"/>
              <a:buChar char="o"/>
            </a:pPr>
            <a:r>
              <a:rPr lang="en-US">
                <a:latin typeface="Book Antiqua"/>
                <a:ea typeface="Book Antiqua"/>
                <a:cs typeface="Book Antiqua"/>
                <a:sym typeface="Book Antiqua"/>
              </a:rPr>
              <a:t>My Part (</a:t>
            </a:r>
            <a:r>
              <a:rPr b="1" lang="en-US">
                <a:latin typeface="Book Antiqua"/>
                <a:ea typeface="Book Antiqua"/>
                <a:cs typeface="Book Antiqua"/>
                <a:sym typeface="Book Antiqua"/>
              </a:rPr>
              <a:t>Yeilys Fundora</a:t>
            </a:r>
            <a:r>
              <a:rPr lang="en-US">
                <a:latin typeface="Book Antiqua"/>
                <a:ea typeface="Book Antiqua"/>
                <a:cs typeface="Book Antiqua"/>
                <a:sym typeface="Book Antiqua"/>
              </a:rPr>
              <a:t>):</a:t>
            </a:r>
            <a:endParaRPr/>
          </a:p>
          <a:p>
            <a:pPr indent="-295275" lvl="1" marL="577850" rtl="0" algn="just">
              <a:spcBef>
                <a:spcPts val="600"/>
              </a:spcBef>
              <a:spcAft>
                <a:spcPts val="0"/>
              </a:spcAft>
              <a:buSzPts val="1600"/>
              <a:buFont typeface="Book Antiqua"/>
              <a:buChar char="•"/>
            </a:pPr>
            <a:r>
              <a:rPr lang="en-US">
                <a:latin typeface="Book Antiqua"/>
                <a:ea typeface="Book Antiqua"/>
                <a:cs typeface="Book Antiqua"/>
                <a:sym typeface="Book Antiqua"/>
              </a:rPr>
              <a:t>I implemented and designed the profile component for users in the application to handle their personal information, set their active status, handle their certifications, and an easy way to create and save events to their device’s calendar. I also worked on improving the navigation of the app, adding new navigators that worked as shortcuts to transition from screen to screen, like the bottom tab navigator for opening the Home Page (Categories Screen) and also the Chatroom. The switch navigator which made every screen reachable in the app, and more importantly, enables users to logout easily using the drawer from any screen and be redirected to the Login Screen. Finally, I worked on making the users’ profile visible to other online users in the chatroom, by tapping on the avatar of a specific user, you are able to see their profile with basic information, that way is easier for users to identify each other while interacting in the chatroom. </a:t>
            </a:r>
            <a:endParaRPr/>
          </a:p>
        </p:txBody>
      </p:sp>
      <p:pic>
        <p:nvPicPr>
          <p:cNvPr descr="A close up of a sign&#10;&#10;Description automatically generated" id="136" name="Google Shape;136;p4"/>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8ed10d69ab_4_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PROBLEM DEFINITION</a:t>
            </a:r>
            <a:endParaRPr>
              <a:latin typeface="Book Antiqua"/>
              <a:ea typeface="Book Antiqua"/>
              <a:cs typeface="Book Antiqua"/>
              <a:sym typeface="Book Antiqua"/>
            </a:endParaRPr>
          </a:p>
        </p:txBody>
      </p:sp>
      <p:sp>
        <p:nvSpPr>
          <p:cNvPr id="143" name="Google Shape;143;g8ed10d69ab_4_7"/>
          <p:cNvSpPr txBox="1"/>
          <p:nvPr>
            <p:ph idx="1" type="body"/>
          </p:nvPr>
        </p:nvSpPr>
        <p:spPr>
          <a:xfrm>
            <a:off x="630000" y="1770803"/>
            <a:ext cx="7884000" cy="522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56"/>
              <a:buNone/>
            </a:pPr>
            <a:r>
              <a:t/>
            </a:r>
            <a:endParaRPr sz="1800">
              <a:latin typeface="Book Antiqua"/>
              <a:ea typeface="Book Antiqua"/>
              <a:cs typeface="Book Antiqua"/>
              <a:sym typeface="Book Antiqua"/>
            </a:endParaRPr>
          </a:p>
          <a:p>
            <a:pPr indent="-285750" lvl="0" marL="285750" rtl="0" algn="just">
              <a:spcBef>
                <a:spcPts val="0"/>
              </a:spcBef>
              <a:spcAft>
                <a:spcPts val="0"/>
              </a:spcAft>
              <a:buClr>
                <a:srgbClr val="001D4D"/>
              </a:buClr>
              <a:buSzPts val="1800"/>
              <a:buFont typeface="Book Antiqua"/>
              <a:buChar char="o"/>
            </a:pPr>
            <a:r>
              <a:rPr lang="en-US">
                <a:latin typeface="Book Antiqua"/>
                <a:ea typeface="Book Antiqua"/>
                <a:cs typeface="Book Antiqua"/>
                <a:sym typeface="Book Antiqua"/>
              </a:rPr>
              <a:t>My Part (</a:t>
            </a:r>
            <a:r>
              <a:rPr b="1" lang="en-US">
                <a:latin typeface="Book Antiqua"/>
                <a:ea typeface="Book Antiqua"/>
                <a:cs typeface="Book Antiqua"/>
                <a:sym typeface="Book Antiqua"/>
              </a:rPr>
              <a:t>Abel Gonzalez</a:t>
            </a:r>
            <a:r>
              <a:rPr lang="en-US">
                <a:latin typeface="Book Antiqua"/>
                <a:ea typeface="Book Antiqua"/>
                <a:cs typeface="Book Antiqua"/>
                <a:sym typeface="Book Antiqua"/>
              </a:rPr>
              <a:t>):</a:t>
            </a:r>
            <a:endParaRPr>
              <a:latin typeface="Book Antiqua"/>
              <a:ea typeface="Book Antiqua"/>
              <a:cs typeface="Book Antiqua"/>
              <a:sym typeface="Book Antiqua"/>
            </a:endParaRPr>
          </a:p>
          <a:p>
            <a:pPr indent="0" lvl="0" marL="0" rtl="0" algn="l">
              <a:spcBef>
                <a:spcPts val="0"/>
              </a:spcBef>
              <a:spcAft>
                <a:spcPts val="0"/>
              </a:spcAft>
              <a:buSzPts val="644"/>
              <a:buNone/>
            </a:pPr>
            <a:r>
              <a:t/>
            </a:r>
            <a:endParaRPr sz="7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lang="en-US">
                <a:latin typeface="Book Antiqua"/>
                <a:ea typeface="Book Antiqua"/>
                <a:cs typeface="Book Antiqua"/>
                <a:sym typeface="Book Antiqua"/>
              </a:rPr>
              <a:t>I restructured and modified the previous application’s code using react-redux library to successfully manage the application states, logic and maintain the entire application in a single immutable state tree (object), which can't be changed directly. Only through the use of reducers and actions which I implemented, allowing to handle data efficiently. In addition, I integrated redux-thunk to create http requests by using the api middleware to make asynchronous calls to the server and redux-store. Consequently, I created the Administration Panel’s user interface and backend server requests and added functionalities of editing, adding, removing and fetching of data to/from the Firebase Server and application state, which process permitted Admin Doctors to manually manage medical information(categories) in a very friendly environment, without the need of a developer, including text documentation images and clipboard feature. Additionally, I added a navigation drawer to the categories screen to easy access the admin panel. I also worked in the design of the Categories Content Screen to display information when a specific tab is clicked. </a:t>
            </a:r>
            <a:endParaRPr>
              <a:solidFill>
                <a:srgbClr val="001D4D"/>
              </a:solidFill>
              <a:latin typeface="Book Antiqua"/>
              <a:ea typeface="Book Antiqua"/>
              <a:cs typeface="Book Antiqua"/>
              <a:sym typeface="Book Antiqua"/>
            </a:endParaRPr>
          </a:p>
        </p:txBody>
      </p:sp>
      <p:pic>
        <p:nvPicPr>
          <p:cNvPr descr="A close up of a sign&#10;&#10;Description automatically generated" id="144" name="Google Shape;144;g8ed10d69ab_4_7"/>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8ed10d69ab_0_69"/>
          <p:cNvSpPr txBox="1"/>
          <p:nvPr>
            <p:ph type="title"/>
          </p:nvPr>
        </p:nvSpPr>
        <p:spPr>
          <a:xfrm>
            <a:off x="525657" y="698633"/>
            <a:ext cx="75834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PROJECT MANAGEMENT</a:t>
            </a:r>
            <a:endParaRPr>
              <a:latin typeface="Book Antiqua"/>
              <a:ea typeface="Book Antiqua"/>
              <a:cs typeface="Book Antiqua"/>
              <a:sym typeface="Book Antiqua"/>
            </a:endParaRPr>
          </a:p>
        </p:txBody>
      </p:sp>
      <p:pic>
        <p:nvPicPr>
          <p:cNvPr id="151" name="Google Shape;151;g8ed10d69ab_0_69"/>
          <p:cNvPicPr preferRelativeResize="0"/>
          <p:nvPr/>
        </p:nvPicPr>
        <p:blipFill rotWithShape="1">
          <a:blip r:embed="rId3">
            <a:alphaModFix/>
          </a:blip>
          <a:srcRect b="5016" l="5370" r="9508" t="8485"/>
          <a:stretch/>
        </p:blipFill>
        <p:spPr>
          <a:xfrm>
            <a:off x="1015525" y="1916853"/>
            <a:ext cx="6845198" cy="4801849"/>
          </a:xfrm>
          <a:prstGeom prst="rect">
            <a:avLst/>
          </a:prstGeom>
          <a:noFill/>
          <a:ln>
            <a:noFill/>
          </a:ln>
        </p:spPr>
      </p:pic>
      <p:pic>
        <p:nvPicPr>
          <p:cNvPr descr="A close up of a sign&#10;&#10;Description automatically generated" id="152" name="Google Shape;152;g8ed10d69ab_0_69"/>
          <p:cNvPicPr preferRelativeResize="0"/>
          <p:nvPr/>
        </p:nvPicPr>
        <p:blipFill rotWithShape="1">
          <a:blip r:embed="rId4">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488100" y="743125"/>
            <a:ext cx="7257300" cy="1044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USER STORIES (SANTIAGO DE IRALA MUT)</a:t>
            </a:r>
            <a:endParaRPr>
              <a:latin typeface="Book Antiqua"/>
              <a:ea typeface="Book Antiqua"/>
              <a:cs typeface="Book Antiqua"/>
              <a:sym typeface="Book Antiqua"/>
            </a:endParaRPr>
          </a:p>
        </p:txBody>
      </p:sp>
      <p:sp>
        <p:nvSpPr>
          <p:cNvPr id="159" name="Google Shape;159;p5"/>
          <p:cNvSpPr txBox="1"/>
          <p:nvPr>
            <p:ph idx="1" type="body"/>
          </p:nvPr>
        </p:nvSpPr>
        <p:spPr>
          <a:xfrm>
            <a:off x="696452" y="2239577"/>
            <a:ext cx="7989752" cy="363079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1D4D"/>
              </a:buClr>
              <a:buSzPts val="1800"/>
              <a:buFont typeface="Book Antiqua"/>
              <a:buChar char="o"/>
            </a:pPr>
            <a:r>
              <a:rPr lang="en-US" sz="1800">
                <a:latin typeface="Book Antiqua"/>
                <a:ea typeface="Book Antiqua"/>
                <a:cs typeface="Book Antiqua"/>
                <a:sym typeface="Book Antiqua"/>
              </a:rPr>
              <a:t>I worked on the following user stories: </a:t>
            </a:r>
            <a:endParaRPr>
              <a:latin typeface="Book Antiqua"/>
              <a:ea typeface="Book Antiqua"/>
              <a:cs typeface="Book Antiqua"/>
              <a:sym typeface="Book Antiqua"/>
            </a:endParaRPr>
          </a:p>
          <a:p>
            <a:pPr indent="-295275" lvl="1" marL="577850" rtl="0" algn="l">
              <a:lnSpc>
                <a:spcPct val="100000"/>
              </a:lnSpc>
              <a:spcBef>
                <a:spcPts val="600"/>
              </a:spcBef>
              <a:spcAft>
                <a:spcPts val="0"/>
              </a:spcAft>
              <a:buSzPts val="1600"/>
              <a:buFont typeface="Book Antiqua"/>
              <a:buChar char="•"/>
            </a:pPr>
            <a:r>
              <a:rPr lang="en-US" sz="1800">
                <a:latin typeface="Book Antiqua"/>
                <a:ea typeface="Book Antiqua"/>
                <a:cs typeface="Book Antiqua"/>
                <a:sym typeface="Book Antiqua"/>
              </a:rPr>
              <a:t>1-1, 2-1, 3-15, 4-4, 4-8, 5-5</a:t>
            </a:r>
            <a:endParaRPr>
              <a:latin typeface="Book Antiqua"/>
              <a:ea typeface="Book Antiqua"/>
              <a:cs typeface="Book Antiqua"/>
              <a:sym typeface="Book Antiqua"/>
            </a:endParaRPr>
          </a:p>
          <a:p>
            <a:pPr indent="-171450" lvl="0" marL="285750" rtl="0" algn="l">
              <a:lnSpc>
                <a:spcPct val="100000"/>
              </a:lnSpc>
              <a:spcBef>
                <a:spcPts val="0"/>
              </a:spcBef>
              <a:spcAft>
                <a:spcPts val="0"/>
              </a:spcAft>
              <a:buSzPts val="1800"/>
              <a:buFont typeface="Courier New"/>
              <a:buNone/>
            </a:pPr>
            <a:r>
              <a:t/>
            </a:r>
            <a:endParaRPr sz="1800">
              <a:latin typeface="Book Antiqua"/>
              <a:ea typeface="Book Antiqua"/>
              <a:cs typeface="Book Antiqua"/>
              <a:sym typeface="Book Antiqua"/>
            </a:endParaRPr>
          </a:p>
          <a:p>
            <a:pPr indent="-285750" lvl="0" marL="285750" rtl="0" algn="l">
              <a:lnSpc>
                <a:spcPct val="100000"/>
              </a:lnSpc>
              <a:spcBef>
                <a:spcPts val="0"/>
              </a:spcBef>
              <a:spcAft>
                <a:spcPts val="0"/>
              </a:spcAft>
              <a:buClr>
                <a:srgbClr val="001D4D"/>
              </a:buClr>
              <a:buSzPts val="1800"/>
              <a:buFont typeface="Book Antiqua"/>
              <a:buChar char="o"/>
            </a:pPr>
            <a:r>
              <a:rPr lang="en-US" sz="1800">
                <a:latin typeface="Book Antiqua"/>
                <a:ea typeface="Book Antiqua"/>
                <a:cs typeface="Book Antiqua"/>
                <a:sym typeface="Book Antiqua"/>
              </a:rPr>
              <a:t>Of these, the most significant/important are:</a:t>
            </a:r>
            <a:endParaRPr sz="1800">
              <a:latin typeface="Book Antiqua"/>
              <a:ea typeface="Book Antiqua"/>
              <a:cs typeface="Book Antiqua"/>
              <a:sym typeface="Book Antiqua"/>
            </a:endParaRPr>
          </a:p>
          <a:p>
            <a:pPr indent="-295275" lvl="1" marL="577850" rtl="0" algn="l">
              <a:lnSpc>
                <a:spcPct val="100000"/>
              </a:lnSpc>
              <a:spcBef>
                <a:spcPts val="600"/>
              </a:spcBef>
              <a:spcAft>
                <a:spcPts val="0"/>
              </a:spcAft>
              <a:buSzPts val="1600"/>
              <a:buFont typeface="Book Antiqua"/>
              <a:buChar char="•"/>
            </a:pPr>
            <a:r>
              <a:rPr b="1" lang="en-US" sz="1800">
                <a:latin typeface="Book Antiqua"/>
                <a:ea typeface="Book Antiqua"/>
                <a:cs typeface="Book Antiqua"/>
                <a:sym typeface="Book Antiqua"/>
              </a:rPr>
              <a:t>2-1: </a:t>
            </a:r>
            <a:r>
              <a:rPr lang="en-US" sz="1800">
                <a:latin typeface="Book Antiqua"/>
                <a:ea typeface="Book Antiqua"/>
                <a:cs typeface="Book Antiqua"/>
                <a:sym typeface="Book Antiqua"/>
              </a:rPr>
              <a:t>As a user of the app, I would like to be able to chat with other users.</a:t>
            </a:r>
            <a:endParaRPr sz="1800">
              <a:latin typeface="Book Antiqua"/>
              <a:ea typeface="Book Antiqua"/>
              <a:cs typeface="Book Antiqua"/>
              <a:sym typeface="Book Antiqua"/>
            </a:endParaRPr>
          </a:p>
          <a:p>
            <a:pPr indent="-295275" lvl="1" marL="577850" rtl="0" algn="l">
              <a:lnSpc>
                <a:spcPct val="100000"/>
              </a:lnSpc>
              <a:spcBef>
                <a:spcPts val="600"/>
              </a:spcBef>
              <a:spcAft>
                <a:spcPts val="0"/>
              </a:spcAft>
              <a:buSzPts val="1600"/>
              <a:buFont typeface="Book Antiqua"/>
              <a:buChar char="•"/>
            </a:pPr>
            <a:r>
              <a:rPr b="1" lang="en-US" sz="1800">
                <a:latin typeface="Book Antiqua"/>
                <a:ea typeface="Book Antiqua"/>
                <a:cs typeface="Book Antiqua"/>
                <a:sym typeface="Book Antiqua"/>
              </a:rPr>
              <a:t>3-15:</a:t>
            </a:r>
            <a:r>
              <a:rPr lang="en-US" sz="1800">
                <a:latin typeface="Book Antiqua"/>
                <a:ea typeface="Book Antiqua"/>
                <a:cs typeface="Book Antiqua"/>
                <a:sym typeface="Book Antiqua"/>
              </a:rPr>
              <a:t> As a user of the app, I would like to be able to see a picture or profile of the person </a:t>
            </a:r>
            <a:endParaRPr sz="1800">
              <a:latin typeface="Book Antiqua"/>
              <a:ea typeface="Book Antiqua"/>
              <a:cs typeface="Book Antiqua"/>
              <a:sym typeface="Book Antiqua"/>
            </a:endParaRPr>
          </a:p>
        </p:txBody>
      </p:sp>
      <p:pic>
        <p:nvPicPr>
          <p:cNvPr descr="A close up of a sign&#10;&#10;Description automatically generated" id="160" name="Google Shape;160;p5"/>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542156" y="728240"/>
            <a:ext cx="7874492" cy="1044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Book Antiqua"/>
              <a:buNone/>
            </a:pPr>
            <a:r>
              <a:rPr lang="en-US">
                <a:latin typeface="Book Antiqua"/>
                <a:ea typeface="Book Antiqua"/>
                <a:cs typeface="Book Antiqua"/>
                <a:sym typeface="Book Antiqua"/>
              </a:rPr>
              <a:t>USER STORIES (DIANET CRUZ)</a:t>
            </a:r>
            <a:endParaRPr>
              <a:latin typeface="Book Antiqua"/>
              <a:ea typeface="Book Antiqua"/>
              <a:cs typeface="Book Antiqua"/>
              <a:sym typeface="Book Antiqua"/>
            </a:endParaRPr>
          </a:p>
        </p:txBody>
      </p:sp>
      <p:sp>
        <p:nvSpPr>
          <p:cNvPr id="167" name="Google Shape;167;p8"/>
          <p:cNvSpPr txBox="1"/>
          <p:nvPr>
            <p:ph idx="1" type="body"/>
          </p:nvPr>
        </p:nvSpPr>
        <p:spPr>
          <a:xfrm>
            <a:off x="779475" y="1980101"/>
            <a:ext cx="7874400" cy="47973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1D4D"/>
              </a:buClr>
              <a:buSzPts val="1800"/>
              <a:buFont typeface="Book Antiqua"/>
              <a:buChar char="o"/>
            </a:pPr>
            <a:r>
              <a:rPr lang="en-US" sz="1600">
                <a:latin typeface="Book Antiqua"/>
                <a:ea typeface="Book Antiqua"/>
                <a:cs typeface="Book Antiqua"/>
                <a:sym typeface="Book Antiqua"/>
              </a:rPr>
              <a:t>I worked on the following user stories:</a:t>
            </a:r>
            <a:endParaRPr sz="16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lang="en-US" sz="1600">
                <a:latin typeface="Book Antiqua"/>
                <a:ea typeface="Book Antiqua"/>
                <a:cs typeface="Book Antiqua"/>
                <a:sym typeface="Book Antiqua"/>
              </a:rPr>
              <a:t>1-4,2-8, 2-10, 3-8, 3-9, 3-10, 3-11, 4-5, 4-6, 4-7, 5-7,5-8, 6-3</a:t>
            </a:r>
            <a:endParaRPr sz="1600">
              <a:latin typeface="Book Antiqua"/>
              <a:ea typeface="Book Antiqua"/>
              <a:cs typeface="Book Antiqua"/>
              <a:sym typeface="Book Antiqua"/>
            </a:endParaRPr>
          </a:p>
          <a:p>
            <a:pPr indent="0" lvl="0" marL="914400" rtl="0" algn="l">
              <a:lnSpc>
                <a:spcPct val="100000"/>
              </a:lnSpc>
              <a:spcBef>
                <a:spcPts val="0"/>
              </a:spcBef>
              <a:spcAft>
                <a:spcPts val="0"/>
              </a:spcAft>
              <a:buSzPts val="1472"/>
              <a:buNone/>
            </a:pPr>
            <a:r>
              <a:t/>
            </a:r>
            <a:endParaRPr sz="1600">
              <a:latin typeface="Book Antiqua"/>
              <a:ea typeface="Book Antiqua"/>
              <a:cs typeface="Book Antiqua"/>
              <a:sym typeface="Book Antiqua"/>
            </a:endParaRPr>
          </a:p>
          <a:p>
            <a:pPr indent="-285750" lvl="0" marL="285750" marR="0" rtl="0" algn="just">
              <a:lnSpc>
                <a:spcPct val="100000"/>
              </a:lnSpc>
              <a:spcBef>
                <a:spcPts val="0"/>
              </a:spcBef>
              <a:spcAft>
                <a:spcPts val="0"/>
              </a:spcAft>
              <a:buClr>
                <a:srgbClr val="001D4D"/>
              </a:buClr>
              <a:buSzPts val="1800"/>
              <a:buFont typeface="Book Antiqua"/>
              <a:buChar char="o"/>
            </a:pPr>
            <a:r>
              <a:rPr lang="en-US" sz="1600">
                <a:latin typeface="Book Antiqua"/>
                <a:ea typeface="Book Antiqua"/>
                <a:cs typeface="Book Antiqua"/>
                <a:sym typeface="Book Antiqua"/>
              </a:rPr>
              <a:t>Of these, the most significant/important are:</a:t>
            </a:r>
            <a:endParaRPr sz="16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b="1" lang="en-US" sz="1600">
                <a:latin typeface="Book Antiqua"/>
                <a:ea typeface="Book Antiqua"/>
                <a:cs typeface="Book Antiqua"/>
                <a:sym typeface="Book Antiqua"/>
              </a:rPr>
              <a:t>2-10: </a:t>
            </a:r>
            <a:r>
              <a:rPr lang="en-US">
                <a:latin typeface="Book Antiqua"/>
                <a:ea typeface="Book Antiqua"/>
                <a:cs typeface="Book Antiqua"/>
                <a:sym typeface="Book Antiqua"/>
              </a:rPr>
              <a:t>As a user, I would like to sign into my account using other types of</a:t>
            </a:r>
            <a:endParaRPr>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lang="en-US">
                <a:latin typeface="Book Antiqua"/>
                <a:ea typeface="Book Antiqua"/>
                <a:cs typeface="Book Antiqua"/>
                <a:sym typeface="Book Antiqua"/>
              </a:rPr>
              <a:t>applications such as gmail.</a:t>
            </a:r>
            <a:endParaRPr>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b="1" lang="en-US" sz="1600">
                <a:latin typeface="Book Antiqua"/>
                <a:ea typeface="Book Antiqua"/>
                <a:cs typeface="Book Antiqua"/>
                <a:sym typeface="Book Antiqua"/>
              </a:rPr>
              <a:t>3-8:</a:t>
            </a:r>
            <a:r>
              <a:rPr lang="en-US" sz="1600">
                <a:latin typeface="Book Antiqua"/>
                <a:ea typeface="Book Antiqua"/>
                <a:cs typeface="Book Antiqua"/>
                <a:sym typeface="Book Antiqua"/>
              </a:rPr>
              <a:t> As a developer, I want to be able to login with my Gmail.</a:t>
            </a:r>
            <a:endParaRPr sz="16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b="1" lang="en-US" sz="1600">
                <a:latin typeface="Book Antiqua"/>
                <a:ea typeface="Book Antiqua"/>
                <a:cs typeface="Book Antiqua"/>
                <a:sym typeface="Book Antiqua"/>
              </a:rPr>
              <a:t>3-10:</a:t>
            </a:r>
            <a:r>
              <a:rPr lang="en-US" sz="1600">
                <a:latin typeface="Book Antiqua"/>
                <a:ea typeface="Book Antiqua"/>
                <a:cs typeface="Book Antiqua"/>
                <a:sym typeface="Book Antiqua"/>
              </a:rPr>
              <a:t> As a developer, I want to be able to create a landing page where my user can understand what the application is about.</a:t>
            </a:r>
            <a:endParaRPr sz="16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b="1" lang="en-US" sz="1600">
                <a:latin typeface="Book Antiqua"/>
                <a:ea typeface="Book Antiqua"/>
                <a:cs typeface="Book Antiqua"/>
                <a:sym typeface="Book Antiqua"/>
              </a:rPr>
              <a:t>3-11: </a:t>
            </a:r>
            <a:r>
              <a:rPr lang="en-US" sz="1600">
                <a:latin typeface="Book Antiqua"/>
                <a:ea typeface="Book Antiqua"/>
                <a:cs typeface="Book Antiqua"/>
                <a:sym typeface="Book Antiqua"/>
              </a:rPr>
              <a:t>As a User, I want to have a nice UI once I login into the application.</a:t>
            </a:r>
            <a:endParaRPr sz="16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b="1" lang="en-US" sz="1600">
                <a:latin typeface="Book Antiqua"/>
                <a:ea typeface="Book Antiqua"/>
                <a:cs typeface="Book Antiqua"/>
                <a:sym typeface="Book Antiqua"/>
              </a:rPr>
              <a:t>4-5: </a:t>
            </a:r>
            <a:r>
              <a:rPr lang="en-US" sz="1600">
                <a:latin typeface="Book Antiqua"/>
                <a:ea typeface="Book Antiqua"/>
                <a:cs typeface="Book Antiqua"/>
                <a:sym typeface="Book Antiqua"/>
              </a:rPr>
              <a:t>As a developer, I would like to create a way for users to log in and sign up with google when opening the application.</a:t>
            </a:r>
            <a:endParaRPr sz="16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b="1" lang="en-US" sz="1600">
                <a:latin typeface="Book Antiqua"/>
                <a:ea typeface="Book Antiqua"/>
                <a:cs typeface="Book Antiqua"/>
                <a:sym typeface="Book Antiqua"/>
              </a:rPr>
              <a:t>4-6: </a:t>
            </a:r>
            <a:r>
              <a:rPr lang="en-US" sz="1600">
                <a:latin typeface="Book Antiqua"/>
                <a:ea typeface="Book Antiqua"/>
                <a:cs typeface="Book Antiqua"/>
                <a:sym typeface="Book Antiqua"/>
              </a:rPr>
              <a:t>As a user, I would like to see a splash screen when first entering the application before going to the login/signup page.</a:t>
            </a:r>
            <a:endParaRPr sz="1600">
              <a:latin typeface="Book Antiqua"/>
              <a:ea typeface="Book Antiqua"/>
              <a:cs typeface="Book Antiqua"/>
              <a:sym typeface="Book Antiqua"/>
            </a:endParaRPr>
          </a:p>
          <a:p>
            <a:pPr indent="-295275" lvl="1" marL="577850" marR="0" rtl="0" algn="l">
              <a:lnSpc>
                <a:spcPct val="100000"/>
              </a:lnSpc>
              <a:spcBef>
                <a:spcPts val="600"/>
              </a:spcBef>
              <a:spcAft>
                <a:spcPts val="0"/>
              </a:spcAft>
              <a:buSzPts val="1600"/>
              <a:buFont typeface="Book Antiqua"/>
              <a:buChar char="•"/>
            </a:pPr>
            <a:r>
              <a:rPr b="1" lang="en-US" sz="1600">
                <a:latin typeface="Book Antiqua"/>
                <a:ea typeface="Book Antiqua"/>
                <a:cs typeface="Book Antiqua"/>
                <a:sym typeface="Book Antiqua"/>
              </a:rPr>
              <a:t>4-7: </a:t>
            </a:r>
            <a:r>
              <a:rPr lang="en-US" sz="1600">
                <a:latin typeface="Book Antiqua"/>
                <a:ea typeface="Book Antiqua"/>
                <a:cs typeface="Book Antiqua"/>
                <a:sym typeface="Book Antiqua"/>
              </a:rPr>
              <a:t>As a user, I would like to see a landing page when I open the</a:t>
            </a:r>
            <a:r>
              <a:rPr lang="en-US">
                <a:latin typeface="Book Antiqua"/>
                <a:ea typeface="Book Antiqua"/>
                <a:cs typeface="Book Antiqua"/>
                <a:sym typeface="Book Antiqua"/>
              </a:rPr>
              <a:t> </a:t>
            </a:r>
            <a:r>
              <a:rPr lang="en-US" sz="1600">
                <a:latin typeface="Book Antiqua"/>
                <a:ea typeface="Book Antiqua"/>
                <a:cs typeface="Book Antiqua"/>
                <a:sym typeface="Book Antiqua"/>
              </a:rPr>
              <a:t>application.</a:t>
            </a:r>
            <a:endParaRPr sz="1600">
              <a:latin typeface="Book Antiqua"/>
              <a:ea typeface="Book Antiqua"/>
              <a:cs typeface="Book Antiqua"/>
              <a:sym typeface="Book Antiqua"/>
            </a:endParaRPr>
          </a:p>
          <a:p>
            <a:pPr indent="0" lvl="0" marL="914400" rtl="0" algn="l">
              <a:lnSpc>
                <a:spcPct val="100000"/>
              </a:lnSpc>
              <a:spcBef>
                <a:spcPts val="0"/>
              </a:spcBef>
              <a:spcAft>
                <a:spcPts val="0"/>
              </a:spcAft>
              <a:buSzPts val="1472"/>
              <a:buNone/>
            </a:pPr>
            <a:r>
              <a:t/>
            </a:r>
            <a:endParaRPr sz="1600">
              <a:latin typeface="Book Antiqua"/>
              <a:ea typeface="Book Antiqua"/>
              <a:cs typeface="Book Antiqua"/>
              <a:sym typeface="Book Antiqua"/>
            </a:endParaRPr>
          </a:p>
          <a:p>
            <a:pPr indent="0" lvl="0" marL="0" rtl="0" algn="l">
              <a:lnSpc>
                <a:spcPct val="100000"/>
              </a:lnSpc>
              <a:spcBef>
                <a:spcPts val="0"/>
              </a:spcBef>
              <a:spcAft>
                <a:spcPts val="0"/>
              </a:spcAft>
              <a:buSzPts val="1472"/>
              <a:buNone/>
            </a:pPr>
            <a:r>
              <a:t/>
            </a:r>
            <a:endParaRPr sz="1600">
              <a:latin typeface="Book Antiqua"/>
              <a:ea typeface="Book Antiqua"/>
              <a:cs typeface="Book Antiqua"/>
              <a:sym typeface="Book Antiqua"/>
            </a:endParaRPr>
          </a:p>
        </p:txBody>
      </p:sp>
      <p:pic>
        <p:nvPicPr>
          <p:cNvPr descr="A close up of a sign&#10;&#10;Description automatically generated" id="168" name="Google Shape;168;p8"/>
          <p:cNvPicPr preferRelativeResize="0"/>
          <p:nvPr/>
        </p:nvPicPr>
        <p:blipFill rotWithShape="1">
          <a:blip r:embed="rId3">
            <a:alphaModFix/>
          </a:blip>
          <a:srcRect b="0" l="0" r="0" t="0"/>
          <a:stretch/>
        </p:blipFill>
        <p:spPr>
          <a:xfrm>
            <a:off x="7414405" y="687474"/>
            <a:ext cx="1099595" cy="10995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2020-08-01T22:57:34Z</dcterms:created>
  <dc:creator>Yeilys Fundora</dc:creator>
</cp:coreProperties>
</file>