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7" r:id="rId4"/>
    <p:sldId id="258" r:id="rId5"/>
    <p:sldId id="264" r:id="rId6"/>
    <p:sldId id="265" r:id="rId7"/>
    <p:sldId id="263" r:id="rId8"/>
    <p:sldId id="262" r:id="rId9"/>
    <p:sldId id="260" r:id="rId10"/>
    <p:sldId id="26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81E79-F267-4F31-8E1E-23ED36CD800B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0ACEF-0A8A-43B4-AC2A-A02817DB1D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99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5*5*32 + 5*5*32*64 + 7*7*64*1024 + 1024 * 10 = 3273504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0ACEF-0A8A-43B4-AC2A-A02817DB1D1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583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highly optimized GPU implementation and an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unoptimized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single-core CPU implementation.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0ACEF-0A8A-43B4-AC2A-A02817DB1D1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181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A33-85F7-4F44-BB4E-EAA8A1766E5B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07A-6B57-4C5E-88B2-25161949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41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A33-85F7-4F44-BB4E-EAA8A1766E5B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07A-6B57-4C5E-88B2-25161949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4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A33-85F7-4F44-BB4E-EAA8A1766E5B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07A-6B57-4C5E-88B2-25161949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9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A33-85F7-4F44-BB4E-EAA8A1766E5B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07A-6B57-4C5E-88B2-25161949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020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A33-85F7-4F44-BB4E-EAA8A1766E5B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07A-6B57-4C5E-88B2-25161949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61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A33-85F7-4F44-BB4E-EAA8A1766E5B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07A-6B57-4C5E-88B2-25161949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90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A33-85F7-4F44-BB4E-EAA8A1766E5B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07A-6B57-4C5E-88B2-25161949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05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A33-85F7-4F44-BB4E-EAA8A1766E5B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07A-6B57-4C5E-88B2-25161949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4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A33-85F7-4F44-BB4E-EAA8A1766E5B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07A-6B57-4C5E-88B2-25161949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99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A33-85F7-4F44-BB4E-EAA8A1766E5B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07A-6B57-4C5E-88B2-25161949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6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A33-85F7-4F44-BB4E-EAA8A1766E5B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07A-6B57-4C5E-88B2-25161949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43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42A33-85F7-4F44-BB4E-EAA8A1766E5B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1F07A-6B57-4C5E-88B2-25161949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31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tensorflow/blob/master/tensorflow/examples/tutorials/mnist/mnist_deep.p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AI exploration and demo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19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Time-insensitive inferencing is okay in </a:t>
            </a:r>
            <a:r>
              <a:rPr lang="en-US" altLang="zh-CN" dirty="0" err="1" smtClean="0"/>
              <a:t>AzS</a:t>
            </a:r>
            <a:r>
              <a:rPr lang="en-US" altLang="zh-CN" dirty="0" smtClean="0"/>
              <a:t> as of today.</a:t>
            </a:r>
          </a:p>
          <a:p>
            <a:r>
              <a:rPr lang="en-US" altLang="zh-CN" dirty="0" smtClean="0"/>
              <a:t>Going forward K8s and GPU are the keys.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163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Industry &amp; Scenarios</a:t>
            </a:r>
            <a:endParaRPr lang="zh-CN" altLang="en-US" dirty="0" smtClean="0"/>
          </a:p>
          <a:p>
            <a:r>
              <a:rPr lang="en-US" altLang="zh-CN" dirty="0" smtClean="0"/>
              <a:t>Data</a:t>
            </a:r>
          </a:p>
          <a:p>
            <a:r>
              <a:rPr lang="en-US" altLang="zh-CN" dirty="0" smtClean="0"/>
              <a:t>Models</a:t>
            </a:r>
          </a:p>
          <a:p>
            <a:r>
              <a:rPr lang="en-US" altLang="zh-CN" dirty="0" smtClean="0"/>
              <a:t>Operationalization &amp; T</a:t>
            </a:r>
            <a:r>
              <a:rPr lang="en-US" altLang="zh-CN" dirty="0" smtClean="0"/>
              <a:t>ooling</a:t>
            </a:r>
            <a:endParaRPr lang="en-US" altLang="zh-CN" dirty="0" smtClean="0"/>
          </a:p>
        </p:txBody>
      </p:sp>
      <p:sp>
        <p:nvSpPr>
          <p:cNvPr id="4" name="Oval 3"/>
          <p:cNvSpPr/>
          <p:nvPr/>
        </p:nvSpPr>
        <p:spPr>
          <a:xfrm>
            <a:off x="8190524" y="2696307"/>
            <a:ext cx="1375507" cy="138332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/>
              <a:t>AI</a:t>
            </a:r>
            <a:endParaRPr lang="zh-CN" alt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5957653" y="1583347"/>
            <a:ext cx="1922585" cy="83624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Industry &amp; Scenarios</a:t>
            </a:r>
            <a:endParaRPr lang="zh-CN" alt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9866571" y="1583347"/>
            <a:ext cx="1922585" cy="8362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</a:t>
            </a:r>
            <a:endParaRPr lang="zh-CN" alt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015884" y="4456926"/>
            <a:ext cx="1922585" cy="8362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Models</a:t>
            </a:r>
            <a:endParaRPr lang="zh-CN" alt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9866572" y="4456926"/>
            <a:ext cx="1922585" cy="83624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Operationalization &amp; Tooling</a:t>
            </a:r>
            <a:endParaRPr lang="en-US" altLang="zh-CN" sz="1600" dirty="0" smtClean="0"/>
          </a:p>
        </p:txBody>
      </p:sp>
      <p:sp>
        <p:nvSpPr>
          <p:cNvPr id="14" name="Right Arrow 13"/>
          <p:cNvSpPr/>
          <p:nvPr/>
        </p:nvSpPr>
        <p:spPr>
          <a:xfrm rot="2786814">
            <a:off x="7780283" y="2504765"/>
            <a:ext cx="664308" cy="354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ight Arrow 14"/>
          <p:cNvSpPr/>
          <p:nvPr/>
        </p:nvSpPr>
        <p:spPr>
          <a:xfrm rot="18734351">
            <a:off x="7864435" y="4022176"/>
            <a:ext cx="664308" cy="354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ight Arrow 15"/>
          <p:cNvSpPr/>
          <p:nvPr/>
        </p:nvSpPr>
        <p:spPr>
          <a:xfrm rot="7945348">
            <a:off x="9299808" y="2511314"/>
            <a:ext cx="664308" cy="354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ight Arrow 16"/>
          <p:cNvSpPr/>
          <p:nvPr/>
        </p:nvSpPr>
        <p:spPr>
          <a:xfrm rot="13371583">
            <a:off x="9240759" y="4031129"/>
            <a:ext cx="664308" cy="354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287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57985" cy="4351338"/>
          </a:xfrm>
        </p:spPr>
        <p:txBody>
          <a:bodyPr/>
          <a:lstStyle/>
          <a:p>
            <a:r>
              <a:rPr lang="en-US" altLang="zh-CN" dirty="0" err="1" smtClean="0"/>
              <a:t>IoT</a:t>
            </a:r>
            <a:r>
              <a:rPr lang="en-US" altLang="zh-CN" dirty="0" smtClean="0"/>
              <a:t> -&gt; connectivity -&gt; Data</a:t>
            </a:r>
          </a:p>
          <a:p>
            <a:r>
              <a:rPr lang="en-US" altLang="zh-CN" dirty="0" smtClean="0"/>
              <a:t>Videos + images = 85% data</a:t>
            </a:r>
          </a:p>
          <a:p>
            <a:endParaRPr lang="en-US" altLang="zh-CN" dirty="0"/>
          </a:p>
          <a:p>
            <a:r>
              <a:rPr lang="en-US" altLang="zh-CN" dirty="0" smtClean="0"/>
              <a:t>Demo1: </a:t>
            </a:r>
          </a:p>
          <a:p>
            <a:pPr lvl="1"/>
            <a:r>
              <a:rPr lang="en-US" altLang="zh-CN" dirty="0" smtClean="0"/>
              <a:t>Bring live video stream to </a:t>
            </a:r>
            <a:r>
              <a:rPr lang="en-US" altLang="zh-CN" dirty="0" err="1" smtClean="0"/>
              <a:t>AzS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Pose estimation &amp; recognition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275" y="1606631"/>
            <a:ext cx="4885388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08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Run DL models on </a:t>
            </a:r>
            <a:r>
              <a:rPr lang="en-US" altLang="zh-CN" dirty="0" err="1" smtClean="0"/>
              <a:t>AzS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Image:</a:t>
            </a:r>
          </a:p>
          <a:p>
            <a:pPr lvl="2"/>
            <a:r>
              <a:rPr lang="en-US" altLang="zh-CN" dirty="0" smtClean="0"/>
              <a:t>Chest X-ray</a:t>
            </a:r>
          </a:p>
          <a:p>
            <a:pPr lvl="2"/>
            <a:r>
              <a:rPr lang="en-US" altLang="zh-CN" dirty="0" smtClean="0"/>
              <a:t>Face recognition</a:t>
            </a:r>
          </a:p>
          <a:p>
            <a:pPr lvl="2"/>
            <a:r>
              <a:rPr lang="en-US" altLang="zh-CN" dirty="0" smtClean="0"/>
              <a:t>Car recognition</a:t>
            </a:r>
            <a:endParaRPr lang="en-US" altLang="zh-CN" dirty="0"/>
          </a:p>
          <a:p>
            <a:pPr lvl="1"/>
            <a:r>
              <a:rPr lang="en-US" altLang="zh-CN" dirty="0" smtClean="0"/>
              <a:t>Audio:</a:t>
            </a:r>
          </a:p>
          <a:p>
            <a:pPr lvl="2"/>
            <a:r>
              <a:rPr lang="en-US" altLang="zh-CN" dirty="0" smtClean="0"/>
              <a:t>TTS (text to speech)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 smtClean="0"/>
              <a:t>Demo2: </a:t>
            </a:r>
          </a:p>
          <a:p>
            <a:pPr lvl="1"/>
            <a:r>
              <a:rPr lang="en-US" altLang="zh-CN" dirty="0" smtClean="0"/>
              <a:t>Bring AI models to </a:t>
            </a:r>
            <a:r>
              <a:rPr lang="en-US" altLang="zh-CN" dirty="0" err="1" smtClean="0"/>
              <a:t>AzS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017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Image classification models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Basic CNN: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13" y="4267512"/>
            <a:ext cx="7092556" cy="17176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8254" y="1690688"/>
            <a:ext cx="5517931" cy="45166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383706"/>
            <a:ext cx="3206994" cy="132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23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ResNet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내용 개체 틀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418" y="107946"/>
            <a:ext cx="2998459" cy="6750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28" y="3967901"/>
            <a:ext cx="4688383" cy="289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내용 개체 틀 7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66" y="1500602"/>
            <a:ext cx="3169467" cy="22747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83142" y="188616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基本模块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3142" y="398133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残差模块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9011" y="1886166"/>
            <a:ext cx="2762250" cy="6810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8284" y="4301929"/>
            <a:ext cx="2776538" cy="1352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1912" y="90900"/>
            <a:ext cx="4173429" cy="157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43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Speech Synthesis Model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86976" cy="4351338"/>
          </a:xfrm>
        </p:spPr>
        <p:txBody>
          <a:bodyPr/>
          <a:lstStyle/>
          <a:p>
            <a:r>
              <a:rPr lang="en-US" altLang="zh-CN" dirty="0" smtClean="0"/>
              <a:t>Statistical parametric model: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End-to-end model:</a:t>
            </a:r>
          </a:p>
          <a:p>
            <a:pPr lvl="1"/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176" y="1825625"/>
            <a:ext cx="7181850" cy="1962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176" y="4001294"/>
            <a:ext cx="5058086" cy="27257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3262" y="3623652"/>
            <a:ext cx="1883508" cy="181855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8690708" y="3787775"/>
            <a:ext cx="1266092" cy="878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690708" y="4861169"/>
            <a:ext cx="1266092" cy="503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125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Learning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81940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Training: </a:t>
            </a:r>
            <a:r>
              <a:rPr lang="en-US" altLang="zh-CN" dirty="0" smtClean="0"/>
              <a:t>GPU is key.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Inference: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200" dirty="0" smtClean="0"/>
              <a:t>vary by workloads.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200" dirty="0" smtClean="0"/>
              <a:t>500ms for image </a:t>
            </a:r>
            <a:r>
              <a:rPr lang="en-US" altLang="zh-CN" sz="2200" dirty="0" err="1" smtClean="0"/>
              <a:t>recog</a:t>
            </a:r>
            <a:r>
              <a:rPr lang="en-US" altLang="zh-CN" sz="22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200" dirty="0" smtClean="0"/>
              <a:t>Not necessary for existing speech WL.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200" dirty="0" smtClean="0"/>
              <a:t>Key for complex models or real-time scenarios.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827458"/>
              </p:ext>
            </p:extLst>
          </p:nvPr>
        </p:nvGraphicFramePr>
        <p:xfrm>
          <a:off x="3821724" y="1825625"/>
          <a:ext cx="8127999" cy="406043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1266543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698450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11293912"/>
                    </a:ext>
                  </a:extLst>
                </a:gridCol>
              </a:tblGrid>
              <a:tr h="352034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CPU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GPU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86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Environment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 Stack DS13_V2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 DLVM NC12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177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Task1</a:t>
                      </a:r>
                      <a:endParaRPr lang="zh-CN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CNN model on MNIST (</a:t>
                      </a:r>
                      <a:r>
                        <a:rPr lang="en-US" altLang="zh-CN" sz="1600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link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- </a:t>
                      </a: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training</a:t>
                      </a:r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097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1099.2181s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201.2000s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4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Speedup</a:t>
                      </a:r>
                      <a:endParaRPr lang="zh-CN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x5.46</a:t>
                      </a:r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572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Task2</a:t>
                      </a:r>
                      <a:endParaRPr lang="zh-CN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RNN model(</a:t>
                      </a: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tacotron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for speech synthesis - </a:t>
                      </a: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inference</a:t>
                      </a:r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160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6s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5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Speedup</a:t>
                      </a:r>
                      <a:endParaRPr lang="zh-CN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x7.5</a:t>
                      </a:r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81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Task3</a:t>
                      </a:r>
                      <a:endParaRPr lang="zh-CN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dirty="0" smtClean="0"/>
                        <a:t>ResNet-152 on FER-2013 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training</a:t>
                      </a:r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063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14:50:26 per epoch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29:54 per epoch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31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Speedup</a:t>
                      </a:r>
                      <a:endParaRPr lang="zh-CN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dirty="0" smtClean="0"/>
                        <a:t>X29.7</a:t>
                      </a:r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844655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838201" y="1825625"/>
            <a:ext cx="2819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32088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Operationalization &amp; Tooling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Speech team is providing TTS/SR capacity to local customers.</a:t>
            </a:r>
          </a:p>
          <a:p>
            <a:r>
              <a:rPr lang="en-US" altLang="zh-CN" dirty="0" smtClean="0"/>
              <a:t>Speech TTS/SR service deployment is based on Docker/ Kubernetes: (a) create a cluster, b) helm chart deploy </a:t>
            </a:r>
            <a:r>
              <a:rPr lang="en-US" altLang="zh-CN" dirty="0" smtClean="0"/>
              <a:t>Docker</a:t>
            </a:r>
            <a:r>
              <a:rPr lang="en-US" altLang="zh-CN" dirty="0" smtClean="0"/>
              <a:t>).</a:t>
            </a:r>
          </a:p>
          <a:p>
            <a:r>
              <a:rPr lang="en-US" altLang="zh-CN" dirty="0" smtClean="0"/>
              <a:t>Speech recognize/synthesis services today can operate without GPU, but next-gen models are much more computation-intensive.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2483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284</Words>
  <Application>Microsoft Office PowerPoint</Application>
  <PresentationFormat>Widescreen</PresentationFormat>
  <Paragraphs>85</Paragraphs>
  <Slides>10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Theme</vt:lpstr>
      <vt:lpstr>AI exploration and demo</vt:lpstr>
      <vt:lpstr>Agenda</vt:lpstr>
      <vt:lpstr>Data</vt:lpstr>
      <vt:lpstr>Models</vt:lpstr>
      <vt:lpstr>Image classification models</vt:lpstr>
      <vt:lpstr>ResNet</vt:lpstr>
      <vt:lpstr>Speech Synthesis Model</vt:lpstr>
      <vt:lpstr>Learning</vt:lpstr>
      <vt:lpstr>Operationalization &amp; Tooling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exploration and demo</dc:title>
  <dc:creator>Yang Liu</dc:creator>
  <cp:lastModifiedBy>Yang Liu</cp:lastModifiedBy>
  <cp:revision>38</cp:revision>
  <dcterms:created xsi:type="dcterms:W3CDTF">2018-04-28T02:00:42Z</dcterms:created>
  <dcterms:modified xsi:type="dcterms:W3CDTF">2018-04-28T04:53:28Z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foamliu@microsoft.com</vt:lpwstr>
  </property>
  <property fmtid="{D5CDD505-2E9C-101B-9397-08002B2CF9AE}" pid="5" name="MSIP_Label_f42aa342-8706-4288-bd11-ebb85995028c_SetDate">
    <vt:lpwstr>2018-04-28T02:00:52.3544407Z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