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6" r:id="rId4"/>
    <p:sldId id="257" r:id="rId5"/>
    <p:sldId id="258" r:id="rId6"/>
    <p:sldId id="267" r:id="rId7"/>
    <p:sldId id="268" r:id="rId8"/>
    <p:sldId id="269" r:id="rId9"/>
    <p:sldId id="270" r:id="rId10"/>
    <p:sldId id="264" r:id="rId11"/>
    <p:sldId id="265" r:id="rId12"/>
    <p:sldId id="263" r:id="rId13"/>
    <p:sldId id="262" r:id="rId14"/>
    <p:sldId id="260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76" autoAdjust="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81E79-F267-4F31-8E1E-23ED36CD800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0ACEF-0A8A-43B4-AC2A-A02817DB1D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Bring AI models to </a:t>
            </a:r>
            <a:r>
              <a:rPr lang="en-US" altLang="zh-CN" dirty="0" err="1" smtClean="0"/>
              <a:t>AzS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7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5*5*32 + 5*5*32*64 + 7*7*64*1024 + 1024 * 10 = 3273504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highly optimized GPU implementation and an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unoptimized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single-core CPU implementation.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0ACEF-0A8A-43B4-AC2A-A02817DB1D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8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1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0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5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9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3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2A33-85F7-4F44-BB4E-EAA8A1766E5B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F07A-6B57-4C5E-88B2-25161949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1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/blob/master/tensorflow/examples/tutorials/mnist/mnist_deep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s.technet.microsoft.com/machinelearning/2018/03/07/using-microsoft-ai-to-build-a-lung-disease-prediction-model-using-chest-x-ray-imag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 exploration and demo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9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classification 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CNN: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" y="4267512"/>
            <a:ext cx="7092556" cy="1717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254" y="1690688"/>
            <a:ext cx="5517931" cy="45166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83706"/>
            <a:ext cx="3206994" cy="13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ResNet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8" y="107946"/>
            <a:ext cx="2998459" cy="6750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28" y="3967901"/>
            <a:ext cx="4688383" cy="289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내용 개체 틀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6" y="1500602"/>
            <a:ext cx="3169467" cy="22747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3142" y="18861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基本模块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3142" y="39813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残差模块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011" y="1886166"/>
            <a:ext cx="2762250" cy="6810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284" y="4301929"/>
            <a:ext cx="2776538" cy="1352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912" y="90900"/>
            <a:ext cx="4173429" cy="157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Speech Synthesis 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86976" cy="4351338"/>
          </a:xfrm>
        </p:spPr>
        <p:txBody>
          <a:bodyPr/>
          <a:lstStyle/>
          <a:p>
            <a:r>
              <a:rPr lang="en-US" altLang="zh-CN" dirty="0" smtClean="0"/>
              <a:t>Statistical parametric model: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End-to-end model: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176" y="1825625"/>
            <a:ext cx="718185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76" y="4001294"/>
            <a:ext cx="5058086" cy="27257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262" y="3623652"/>
            <a:ext cx="1883508" cy="18185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8690708" y="3787775"/>
            <a:ext cx="1266092" cy="87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90708" y="4861169"/>
            <a:ext cx="1266092" cy="50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1940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Training: GPU is key.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Inference: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vary by workloads.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500ms for image </a:t>
            </a:r>
            <a:r>
              <a:rPr lang="en-US" altLang="zh-CN" sz="2200" dirty="0" err="1" smtClean="0"/>
              <a:t>recog</a:t>
            </a:r>
            <a:r>
              <a:rPr lang="en-US" altLang="zh-CN" sz="22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Not necessary for existing speech WL.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 smtClean="0"/>
              <a:t>Key for complex models or real-time scenarios.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65175"/>
              </p:ext>
            </p:extLst>
          </p:nvPr>
        </p:nvGraphicFramePr>
        <p:xfrm>
          <a:off x="3821724" y="1825625"/>
          <a:ext cx="8127999" cy="40604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126654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98450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1293912"/>
                    </a:ext>
                  </a:extLst>
                </a:gridCol>
              </a:tblGrid>
              <a:tr h="352034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CPU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GPU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6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Stack DS13_V2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DLVM NC12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7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Task1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 model on MNIST (</a:t>
                      </a:r>
                      <a:r>
                        <a:rPr lang="en-US" altLang="zh-CN" sz="1600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9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1099.2181s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201.2000s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x5.46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7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Task2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 model(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tacotron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for speech synthesis 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inference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6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x7.5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Task3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ResNet-101 on FER-2013 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6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14:50:26 per epoch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26:17 per epoch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1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</a:t>
                      </a:r>
                      <a:endParaRPr lang="zh-CN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600" dirty="0" smtClean="0"/>
                        <a:t>X33.9</a:t>
                      </a:r>
                      <a:endParaRPr lang="zh-CN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4465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1" y="1825625"/>
            <a:ext cx="2819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208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Operationalization &amp; Tooling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Speech </a:t>
            </a:r>
            <a:r>
              <a:rPr lang="en-US" altLang="zh-CN" dirty="0" smtClean="0"/>
              <a:t>TTS/SR service deployment is based on Docker/ Kubernetes: (a) create a cluster, b) helm chart deploy </a:t>
            </a:r>
            <a:r>
              <a:rPr lang="en-US" altLang="zh-CN" dirty="0" smtClean="0"/>
              <a:t>Dockers).</a:t>
            </a:r>
            <a:endParaRPr lang="en-US" altLang="zh-CN" dirty="0" smtClean="0"/>
          </a:p>
          <a:p>
            <a:r>
              <a:rPr lang="en-US" altLang="zh-CN" dirty="0" smtClean="0"/>
              <a:t>Speech recognize/synthesis services today can operate without GPU, but next-gen models are much more computation-intensive.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48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Time-insensitive inferencing is okay </a:t>
            </a:r>
            <a:r>
              <a:rPr lang="en-US" altLang="zh-CN" dirty="0" smtClean="0"/>
              <a:t>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 as of today.</a:t>
            </a:r>
          </a:p>
          <a:p>
            <a:r>
              <a:rPr lang="en-US" altLang="zh-CN" dirty="0" smtClean="0"/>
              <a:t>Going forward K8s and GPU are the keys.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3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Industry &amp; Scenarios</a:t>
            </a:r>
            <a:endParaRPr lang="zh-CN" altLang="en-US" dirty="0" smtClean="0"/>
          </a:p>
          <a:p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Models</a:t>
            </a:r>
          </a:p>
          <a:p>
            <a:r>
              <a:rPr lang="en-US" altLang="zh-CN" dirty="0" smtClean="0"/>
              <a:t>Operationalization &amp; Tooling</a:t>
            </a:r>
          </a:p>
        </p:txBody>
      </p:sp>
      <p:sp>
        <p:nvSpPr>
          <p:cNvPr id="4" name="Oval 3"/>
          <p:cNvSpPr/>
          <p:nvPr/>
        </p:nvSpPr>
        <p:spPr>
          <a:xfrm>
            <a:off x="8190524" y="2696307"/>
            <a:ext cx="1375507" cy="138332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AI</a:t>
            </a:r>
            <a:endParaRPr lang="zh-CN" alt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957653" y="1583347"/>
            <a:ext cx="1922585" cy="8362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Industry &amp; Scenarios</a:t>
            </a:r>
            <a:endParaRPr lang="zh-CN" alt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866571" y="1583347"/>
            <a:ext cx="1922585" cy="8362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15884" y="4456926"/>
            <a:ext cx="1922585" cy="83624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9866572" y="4456926"/>
            <a:ext cx="1922585" cy="83624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Operationalization &amp; Tooling</a:t>
            </a:r>
          </a:p>
        </p:txBody>
      </p:sp>
      <p:sp>
        <p:nvSpPr>
          <p:cNvPr id="14" name="Right Arrow 13"/>
          <p:cNvSpPr/>
          <p:nvPr/>
        </p:nvSpPr>
        <p:spPr>
          <a:xfrm rot="2786814">
            <a:off x="7780283" y="2504765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ight Arrow 14"/>
          <p:cNvSpPr/>
          <p:nvPr/>
        </p:nvSpPr>
        <p:spPr>
          <a:xfrm rot="18734351">
            <a:off x="7864435" y="4022176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Arrow 15"/>
          <p:cNvSpPr/>
          <p:nvPr/>
        </p:nvSpPr>
        <p:spPr>
          <a:xfrm rot="7945348">
            <a:off x="9299808" y="2511314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Arrow 16"/>
          <p:cNvSpPr/>
          <p:nvPr/>
        </p:nvSpPr>
        <p:spPr>
          <a:xfrm rot="13371583">
            <a:off x="9240759" y="4031129"/>
            <a:ext cx="664308" cy="354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8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Industry &amp; </a:t>
            </a:r>
            <a:r>
              <a:rPr lang="en-US" altLang="zh-CN" dirty="0" smtClean="0"/>
              <a:t>Scenarios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Speech team is providing TTS/SR capacity to </a:t>
            </a:r>
            <a:r>
              <a:rPr lang="en-US" altLang="zh-CN" dirty="0" smtClean="0"/>
              <a:t>China Mobile(</a:t>
            </a:r>
            <a:r>
              <a:rPr lang="zh-CN" altLang="en-US" dirty="0" smtClean="0"/>
              <a:t>中移动</a:t>
            </a:r>
            <a:r>
              <a:rPr lang="en-US" altLang="zh-CN" dirty="0" smtClean="0"/>
              <a:t>) and state-owned banks, they’re interested in delivering apps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Customers interested in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/>
              <a:t>Supcon</a:t>
            </a:r>
            <a:r>
              <a:rPr lang="en-US" altLang="zh-CN" dirty="0"/>
              <a:t>(</a:t>
            </a:r>
            <a:r>
              <a:rPr lang="zh-CN" altLang="zh-CN" dirty="0"/>
              <a:t>中控</a:t>
            </a:r>
            <a:r>
              <a:rPr lang="en-US" altLang="zh-CN" dirty="0"/>
              <a:t> - Leading supplier of </a:t>
            </a:r>
            <a:r>
              <a:rPr lang="en-US" altLang="zh-CN" i="1" dirty="0"/>
              <a:t>automation</a:t>
            </a:r>
            <a:r>
              <a:rPr lang="en-US" altLang="zh-CN" dirty="0"/>
              <a:t> and information technology, products and solutions), </a:t>
            </a:r>
            <a:endParaRPr lang="zh-CN" altLang="zh-CN" sz="2800" dirty="0"/>
          </a:p>
          <a:p>
            <a:pPr lvl="1"/>
            <a:r>
              <a:rPr lang="en-US" altLang="zh-CN" dirty="0" err="1"/>
              <a:t>Uniview</a:t>
            </a:r>
            <a:r>
              <a:rPr lang="en-US" altLang="zh-CN" dirty="0"/>
              <a:t>(</a:t>
            </a:r>
            <a:r>
              <a:rPr lang="zh-CN" altLang="zh-CN" dirty="0"/>
              <a:t>宇视</a:t>
            </a:r>
            <a:r>
              <a:rPr lang="en-US" altLang="zh-CN" dirty="0"/>
              <a:t> - Leading </a:t>
            </a:r>
            <a:r>
              <a:rPr lang="en-US" altLang="zh-CN" dirty="0" smtClean="0"/>
              <a:t>public </a:t>
            </a:r>
            <a:r>
              <a:rPr lang="en-US" altLang="zh-CN" dirty="0"/>
              <a:t>safety and </a:t>
            </a:r>
            <a:r>
              <a:rPr lang="en-US" altLang="zh-CN" i="1" dirty="0"/>
              <a:t>intelligent transportation</a:t>
            </a:r>
            <a:r>
              <a:rPr lang="en-US" altLang="zh-CN" dirty="0"/>
              <a:t> </a:t>
            </a:r>
            <a:r>
              <a:rPr lang="en-US" altLang="zh-CN" dirty="0" smtClean="0"/>
              <a:t>solutions </a:t>
            </a:r>
            <a:r>
              <a:rPr lang="en-US" altLang="zh-CN" dirty="0"/>
              <a:t>provider</a:t>
            </a:r>
            <a:r>
              <a:rPr lang="en-US" altLang="zh-CN" dirty="0" smtClean="0"/>
              <a:t>), </a:t>
            </a:r>
            <a:endParaRPr lang="zh-CN" altLang="zh-CN" sz="2800" dirty="0"/>
          </a:p>
          <a:p>
            <a:pPr lvl="1"/>
            <a:r>
              <a:rPr lang="en-US" altLang="zh-CN" dirty="0" err="1"/>
              <a:t>Hikvision</a:t>
            </a:r>
            <a:r>
              <a:rPr lang="en-US" altLang="zh-CN" dirty="0"/>
              <a:t>(</a:t>
            </a:r>
            <a:r>
              <a:rPr lang="zh-CN" altLang="zh-CN" dirty="0"/>
              <a:t>海康</a:t>
            </a:r>
            <a:r>
              <a:rPr lang="en-US" altLang="zh-CN" dirty="0"/>
              <a:t> - Leading </a:t>
            </a:r>
            <a:r>
              <a:rPr lang="en-US" altLang="zh-CN" i="1" dirty="0" smtClean="0"/>
              <a:t>video-centric </a:t>
            </a:r>
            <a:r>
              <a:rPr lang="en-US" altLang="zh-CN" i="1" dirty="0"/>
              <a:t>Internet of Things</a:t>
            </a:r>
            <a:r>
              <a:rPr lang="en-US" altLang="zh-CN" dirty="0"/>
              <a:t> </a:t>
            </a:r>
            <a:r>
              <a:rPr lang="en-US" altLang="zh-CN" dirty="0" smtClean="0"/>
              <a:t>solutions provider, </a:t>
            </a:r>
            <a:r>
              <a:rPr lang="en-US" altLang="zh-CN" dirty="0"/>
              <a:t>provides global security, visualization management, and big data services),</a:t>
            </a:r>
            <a:endParaRPr lang="zh-CN" altLang="zh-CN" sz="2800" dirty="0"/>
          </a:p>
          <a:p>
            <a:pPr lvl="1"/>
            <a:r>
              <a:rPr lang="en-US" altLang="zh-CN" dirty="0" err="1"/>
              <a:t>Dahua</a:t>
            </a:r>
            <a:r>
              <a:rPr lang="en-US" altLang="zh-CN" dirty="0"/>
              <a:t>(</a:t>
            </a:r>
            <a:r>
              <a:rPr lang="zh-CN" altLang="zh-CN" dirty="0"/>
              <a:t>大华</a:t>
            </a:r>
            <a:r>
              <a:rPr lang="en-US" altLang="zh-CN" dirty="0"/>
              <a:t> - Leading </a:t>
            </a:r>
            <a:r>
              <a:rPr lang="en-US" altLang="zh-CN" i="1" dirty="0" smtClean="0"/>
              <a:t>Surveillance</a:t>
            </a:r>
            <a:r>
              <a:rPr lang="en-US" altLang="zh-CN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roduct and solution provider) </a:t>
            </a:r>
            <a:r>
              <a:rPr lang="en-US" altLang="zh-CN" dirty="0"/>
              <a:t>.</a:t>
            </a:r>
            <a:endParaRPr lang="zh-CN" altLang="zh-CN" sz="2800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75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7985" cy="4351338"/>
          </a:xfrm>
        </p:spPr>
        <p:txBody>
          <a:bodyPr/>
          <a:lstStyle/>
          <a:p>
            <a:r>
              <a:rPr lang="en-US" altLang="zh-CN" dirty="0" err="1" smtClean="0"/>
              <a:t>IoT</a:t>
            </a:r>
            <a:r>
              <a:rPr lang="en-US" altLang="zh-CN" dirty="0" smtClean="0"/>
              <a:t> -&gt; connectivity -&gt; Data</a:t>
            </a:r>
          </a:p>
          <a:p>
            <a:r>
              <a:rPr lang="en-US" altLang="zh-CN" dirty="0" smtClean="0"/>
              <a:t>Videos + images = 85% data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Demo1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Bring </a:t>
            </a:r>
            <a:r>
              <a:rPr lang="en-US" altLang="zh-CN" dirty="0" smtClean="0"/>
              <a:t>live video stream to </a:t>
            </a:r>
            <a:r>
              <a:rPr lang="en-US" altLang="zh-CN" dirty="0" err="1" smtClean="0"/>
              <a:t>AzS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Pose estimation &amp; recognition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75" y="1606631"/>
            <a:ext cx="4885388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0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Running Deep Learning workloads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Training in DLVM or home, inference on </a:t>
            </a:r>
            <a:r>
              <a:rPr lang="en-US" altLang="zh-CN" dirty="0" err="1"/>
              <a:t>AzS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  <a:p>
            <a:r>
              <a:rPr lang="en-US" altLang="zh-CN" dirty="0" smtClean="0"/>
              <a:t>Demo2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 smtClean="0"/>
              <a:t>DL models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 smtClean="0"/>
              <a:t>Image</a:t>
            </a:r>
            <a:r>
              <a:rPr lang="en-US" altLang="zh-CN" dirty="0" smtClean="0"/>
              <a:t>:</a:t>
            </a:r>
          </a:p>
          <a:p>
            <a:pPr lvl="3"/>
            <a:r>
              <a:rPr lang="en-US" altLang="zh-CN" dirty="0" smtClean="0"/>
              <a:t>Facial expression recognition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Car </a:t>
            </a:r>
            <a:r>
              <a:rPr lang="en-US" altLang="zh-CN" dirty="0" smtClean="0"/>
              <a:t>recognition</a:t>
            </a:r>
          </a:p>
          <a:p>
            <a:pPr lvl="3"/>
            <a:r>
              <a:rPr lang="en-US" altLang="zh-CN" dirty="0"/>
              <a:t>Chest </a:t>
            </a:r>
            <a:r>
              <a:rPr lang="en-US" altLang="zh-CN" dirty="0" smtClean="0"/>
              <a:t>X-ray</a:t>
            </a:r>
            <a:endParaRPr lang="en-US" altLang="zh-CN" dirty="0"/>
          </a:p>
          <a:p>
            <a:pPr lvl="2"/>
            <a:r>
              <a:rPr lang="en-US" altLang="zh-CN" dirty="0" smtClean="0"/>
              <a:t>Audio:</a:t>
            </a:r>
          </a:p>
          <a:p>
            <a:pPr lvl="3"/>
            <a:r>
              <a:rPr lang="en-US" altLang="zh-CN" dirty="0" smtClean="0"/>
              <a:t>TTS (text to speech)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17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Facial expression </a:t>
            </a:r>
            <a:r>
              <a:rPr lang="en-US" altLang="zh-CN" dirty="0" smtClean="0"/>
              <a:t>recognition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FER-2013 Faces </a:t>
            </a:r>
            <a:r>
              <a:rPr lang="en-US" altLang="zh-CN" dirty="0" smtClean="0"/>
              <a:t>Database</a:t>
            </a:r>
          </a:p>
          <a:p>
            <a:r>
              <a:rPr lang="en-US" altLang="zh-CN" dirty="0" smtClean="0"/>
              <a:t>Fine-tune with ResNet-101.</a:t>
            </a:r>
          </a:p>
          <a:p>
            <a:r>
              <a:rPr lang="en-US" altLang="zh-CN" dirty="0" smtClean="0"/>
              <a:t>Test </a:t>
            </a:r>
            <a:r>
              <a:rPr lang="en-US" altLang="zh-CN" dirty="0" err="1" smtClean="0"/>
              <a:t>acc</a:t>
            </a:r>
            <a:r>
              <a:rPr lang="en-US" altLang="zh-CN" dirty="0" smtClean="0"/>
              <a:t>: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71.22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altLang="zh-CN" dirty="0" smtClean="0"/>
              <a:t>(state-of-art).</a:t>
            </a:r>
            <a:endParaRPr lang="en-US" altLang="zh-CN" dirty="0"/>
          </a:p>
          <a:p>
            <a:r>
              <a:rPr lang="en-US" altLang="zh-CN" dirty="0" smtClean="0"/>
              <a:t>Confusion matrix: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901825"/>
            <a:ext cx="4705350" cy="441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81366"/>
            <a:ext cx="2227023" cy="1895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746" y="4281366"/>
            <a:ext cx="2290885" cy="1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7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 </a:t>
            </a:r>
            <a:r>
              <a:rPr lang="en-US" altLang="zh-CN" dirty="0" smtClean="0"/>
              <a:t>recognition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Stanford Cars Dataset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681" y="1690688"/>
            <a:ext cx="6126335" cy="21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3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Chest </a:t>
            </a:r>
            <a:r>
              <a:rPr lang="en-US" altLang="zh-CN" dirty="0" smtClean="0"/>
              <a:t>X-ray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2070" cy="4351338"/>
          </a:xfrm>
        </p:spPr>
        <p:txBody>
          <a:bodyPr/>
          <a:lstStyle/>
          <a:p>
            <a:r>
              <a:rPr lang="en-US" altLang="zh-CN" dirty="0" smtClean="0"/>
              <a:t>AI platform team </a:t>
            </a:r>
            <a:r>
              <a:rPr lang="en-US" altLang="zh-CN" dirty="0"/>
              <a:t>is exploring </a:t>
            </a:r>
            <a:r>
              <a:rPr lang="en-US" altLang="zh-CN" dirty="0" smtClean="0"/>
              <a:t>a </a:t>
            </a:r>
            <a:r>
              <a:rPr lang="en-US" altLang="zh-CN" dirty="0"/>
              <a:t>concept of AI packs that </a:t>
            </a:r>
            <a:r>
              <a:rPr lang="en-US" altLang="zh-CN" dirty="0" smtClean="0"/>
              <a:t>allows </a:t>
            </a:r>
            <a:r>
              <a:rPr lang="en-US" altLang="zh-CN" dirty="0"/>
              <a:t>you to install </a:t>
            </a:r>
            <a:r>
              <a:rPr lang="en-US" altLang="zh-CN" dirty="0" smtClean="0"/>
              <a:t>AI models anywhere </a:t>
            </a:r>
            <a:r>
              <a:rPr lang="en-US" altLang="zh-CN" dirty="0"/>
              <a:t>(</a:t>
            </a:r>
            <a:r>
              <a:rPr lang="en-US" altLang="zh-CN" dirty="0" smtClean="0"/>
              <a:t>e.g. </a:t>
            </a:r>
            <a:r>
              <a:rPr lang="en-US" altLang="zh-CN" dirty="0"/>
              <a:t>Azure Stack). </a:t>
            </a:r>
            <a:endParaRPr lang="en-US" altLang="zh-CN" dirty="0" smtClean="0"/>
          </a:p>
          <a:p>
            <a:r>
              <a:rPr lang="en-US" altLang="zh-CN" dirty="0" smtClean="0"/>
              <a:t>Based on their blob post (</a:t>
            </a:r>
            <a:r>
              <a:rPr lang="en-US" altLang="zh-CN" dirty="0" smtClean="0">
                <a:hlinkClick r:id="rId2"/>
              </a:rPr>
              <a:t>link</a:t>
            </a:r>
            <a:r>
              <a:rPr lang="en-US" altLang="zh-CN" dirty="0" smtClean="0"/>
              <a:t>), help packed and install and run on </a:t>
            </a:r>
            <a:r>
              <a:rPr lang="en-US" altLang="zh-CN" dirty="0" err="1" smtClean="0"/>
              <a:t>AzS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32" y="1825625"/>
            <a:ext cx="5153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8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TTS (text to speech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72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470</Words>
  <Application>Microsoft Office PowerPoint</Application>
  <PresentationFormat>Widescreen</PresentationFormat>
  <Paragraphs>105</Paragraphs>
  <Slides>15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Theme</vt:lpstr>
      <vt:lpstr>AI exploration and demo</vt:lpstr>
      <vt:lpstr>Agenda</vt:lpstr>
      <vt:lpstr>Industry &amp; Scenarios</vt:lpstr>
      <vt:lpstr>Data</vt:lpstr>
      <vt:lpstr>Models</vt:lpstr>
      <vt:lpstr>Facial expression recognition</vt:lpstr>
      <vt:lpstr>Car recognition</vt:lpstr>
      <vt:lpstr>Chest X-ray</vt:lpstr>
      <vt:lpstr>TTS (text to speech)</vt:lpstr>
      <vt:lpstr>Image classification models</vt:lpstr>
      <vt:lpstr>ResNet</vt:lpstr>
      <vt:lpstr>Speech Synthesis Model</vt:lpstr>
      <vt:lpstr>Learning</vt:lpstr>
      <vt:lpstr>Operationalization &amp; Tooling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exploration and demo</dc:title>
  <dc:creator>Yang Liu</dc:creator>
  <cp:lastModifiedBy>Yang Liu</cp:lastModifiedBy>
  <cp:revision>67</cp:revision>
  <dcterms:created xsi:type="dcterms:W3CDTF">2018-04-28T02:00:42Z</dcterms:created>
  <dcterms:modified xsi:type="dcterms:W3CDTF">2018-05-02T04:50:34Z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2018-04-28T02:00:52.3544407Z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