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8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9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75" r:id="rId4"/>
    <p:sldId id="285" r:id="rId5"/>
    <p:sldId id="286" r:id="rId6"/>
    <p:sldId id="287" r:id="rId7"/>
    <p:sldId id="288" r:id="rId8"/>
    <p:sldId id="289" r:id="rId9"/>
    <p:sldId id="280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246"/>
    <a:srgbClr val="843C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09"/>
    <p:restoredTop sz="91221"/>
  </p:normalViewPr>
  <p:slideViewPr>
    <p:cSldViewPr snapToGrid="0">
      <p:cViewPr varScale="1">
        <p:scale>
          <a:sx n="96" d="100"/>
          <a:sy n="96" d="100"/>
        </p:scale>
        <p:origin x="184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/Users/abelkrw/Downloads/Excel%20Comp/Content%20Creator/Soal%20Excel/Week%2014%20-%20Excel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belkrw/Downloads/Excel%20Comp/Content%20Creator/Soal%20Excel/Week%2014%20-%20Exce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dirty="0"/>
              <a:t># of Order per Ship Mode</a:t>
            </a:r>
            <a:r>
              <a:rPr lang="en-US" b="1" baseline="0" dirty="0"/>
              <a:t> and Category</a:t>
            </a:r>
            <a:endParaRPr lang="en-US" b="1" dirty="0"/>
          </a:p>
        </c:rich>
      </c:tx>
      <c:layout>
        <c:manualLayout>
          <c:xMode val="edge"/>
          <c:yMode val="edge"/>
          <c:x val="2.0604111986001782E-2"/>
          <c:y val="3.703703703703703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Furniture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327</c:v>
              </c:pt>
              <c:pt idx="1">
                <c:v>119</c:v>
              </c:pt>
              <c:pt idx="2">
                <c:v>427</c:v>
              </c:pt>
              <c:pt idx="3">
                <c:v>1248</c:v>
              </c:pt>
            </c:numLit>
          </c:val>
          <c:extLst>
            <c:ext xmlns:c16="http://schemas.microsoft.com/office/drawing/2014/chart" uri="{C3380CC4-5D6E-409C-BE32-E72D297353CC}">
              <c16:uniqueId val="{00000000-8D3C-2D4D-8A10-24A14DA2FC16}"/>
            </c:ext>
          </c:extLst>
        </c:ser>
        <c:ser>
          <c:idx val="1"/>
          <c:order val="1"/>
          <c:tx>
            <c:v>Office Supplies</c:v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D3C-2D4D-8A10-24A14DA2FC16}"/>
                </c:ext>
              </c:extLst>
            </c:dLbl>
            <c:dLbl>
              <c:idx val="1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8D3C-2D4D-8A10-24A14DA2FC16}"/>
                </c:ext>
              </c:extLst>
            </c:dLbl>
            <c:dLbl>
              <c:idx val="2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D3C-2D4D-8A10-24A14DA2FC16}"/>
                </c:ext>
              </c:extLst>
            </c:dLbl>
            <c:dLbl>
              <c:idx val="3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8D3C-2D4D-8A10-24A14DA2FC1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910</c:v>
              </c:pt>
              <c:pt idx="1">
                <c:v>326</c:v>
              </c:pt>
              <c:pt idx="2">
                <c:v>1152</c:v>
              </c:pt>
              <c:pt idx="3">
                <c:v>3638</c:v>
              </c:pt>
            </c:numLit>
          </c:val>
          <c:extLst>
            <c:ext xmlns:c16="http://schemas.microsoft.com/office/drawing/2014/chart" uri="{C3380CC4-5D6E-409C-BE32-E72D297353CC}">
              <c16:uniqueId val="{00000001-8D3C-2D4D-8A10-24A14DA2FC16}"/>
            </c:ext>
          </c:extLst>
        </c:ser>
        <c:ser>
          <c:idx val="2"/>
          <c:order val="2"/>
          <c:tx>
            <c:v>Technology</c:v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301</c:v>
              </c:pt>
              <c:pt idx="1">
                <c:v>98</c:v>
              </c:pt>
              <c:pt idx="2">
                <c:v>366</c:v>
              </c:pt>
              <c:pt idx="3">
                <c:v>1082</c:v>
              </c:pt>
            </c:numLit>
          </c:val>
          <c:extLst>
            <c:ext xmlns:c16="http://schemas.microsoft.com/office/drawing/2014/chart" uri="{C3380CC4-5D6E-409C-BE32-E72D297353CC}">
              <c16:uniqueId val="{00000002-8D3C-2D4D-8A10-24A14DA2FC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"/>
        <c:axId val="1917000704"/>
        <c:axId val="1738153856"/>
      </c:barChart>
      <c:catAx>
        <c:axId val="19170007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38153856"/>
        <c:crosses val="autoZero"/>
        <c:auto val="1"/>
        <c:lblAlgn val="ctr"/>
        <c:lblOffset val="100"/>
        <c:noMultiLvlLbl val="0"/>
      </c:catAx>
      <c:valAx>
        <c:axId val="173815385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917000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400" b="1" i="0" u="none" strike="noStrike" kern="1200" spc="0" baseline="0" dirty="0">
                <a:solidFill>
                  <a:prstClr val="black">
                    <a:lumMod val="65000"/>
                    <a:lumOff val="35000"/>
                  </a:prstClr>
                </a:solidFill>
              </a:rPr>
              <a:t># of Order per Ship Mode and Category</a:t>
            </a:r>
          </a:p>
        </c:rich>
      </c:tx>
      <c:layout>
        <c:manualLayout>
          <c:xMode val="edge"/>
          <c:yMode val="edge"/>
          <c:x val="1.1930446194225732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standard"/>
        <c:varyColors val="0"/>
        <c:ser>
          <c:idx val="0"/>
          <c:order val="0"/>
          <c:tx>
            <c:v>Furniture</c:v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327</c:v>
              </c:pt>
              <c:pt idx="1">
                <c:v>119</c:v>
              </c:pt>
              <c:pt idx="2">
                <c:v>427</c:v>
              </c:pt>
              <c:pt idx="3">
                <c:v>1248</c:v>
              </c:pt>
            </c:numLit>
          </c:val>
          <c:extLst>
            <c:ext xmlns:c16="http://schemas.microsoft.com/office/drawing/2014/chart" uri="{C3380CC4-5D6E-409C-BE32-E72D297353CC}">
              <c16:uniqueId val="{00000000-CFF6-EA4A-BACA-C2A3726DAA1C}"/>
            </c:ext>
          </c:extLst>
        </c:ser>
        <c:ser>
          <c:idx val="1"/>
          <c:order val="1"/>
          <c:tx>
            <c:v>Office Supplies</c:v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910</c:v>
              </c:pt>
              <c:pt idx="1">
                <c:v>326</c:v>
              </c:pt>
              <c:pt idx="2">
                <c:v>1152</c:v>
              </c:pt>
              <c:pt idx="3">
                <c:v>3638</c:v>
              </c:pt>
            </c:numLit>
          </c:val>
          <c:extLst>
            <c:ext xmlns:c16="http://schemas.microsoft.com/office/drawing/2014/chart" uri="{C3380CC4-5D6E-409C-BE32-E72D297353CC}">
              <c16:uniqueId val="{00000001-CFF6-EA4A-BACA-C2A3726DAA1C}"/>
            </c:ext>
          </c:extLst>
        </c:ser>
        <c:ser>
          <c:idx val="2"/>
          <c:order val="2"/>
          <c:tx>
            <c:v>Technology</c:v>
          </c:tx>
          <c:spPr>
            <a:solidFill>
              <a:schemeClr val="accent5"/>
            </a:solidFill>
            <a:ln>
              <a:noFill/>
            </a:ln>
            <a:effectLst/>
            <a:sp3d/>
          </c:spPr>
          <c:invertIfNegative val="0"/>
          <c:cat>
            <c:strLit>
              <c:ptCount val="4"/>
              <c:pt idx="0">
                <c:v>First Class</c:v>
              </c:pt>
              <c:pt idx="1">
                <c:v>Same Day</c:v>
              </c:pt>
              <c:pt idx="2">
                <c:v>Second Class</c:v>
              </c:pt>
              <c:pt idx="3">
                <c:v>Standard Class</c:v>
              </c:pt>
            </c:strLit>
          </c:cat>
          <c:val>
            <c:numLit>
              <c:formatCode>General</c:formatCode>
              <c:ptCount val="4"/>
              <c:pt idx="0">
                <c:v>301</c:v>
              </c:pt>
              <c:pt idx="1">
                <c:v>98</c:v>
              </c:pt>
              <c:pt idx="2">
                <c:v>366</c:v>
              </c:pt>
              <c:pt idx="3">
                <c:v>1082</c:v>
              </c:pt>
            </c:numLit>
          </c:val>
          <c:extLst>
            <c:ext xmlns:c16="http://schemas.microsoft.com/office/drawing/2014/chart" uri="{C3380CC4-5D6E-409C-BE32-E72D297353CC}">
              <c16:uniqueId val="{00000002-CFF6-EA4A-BACA-C2A3726DA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572537472"/>
        <c:axId val="1795392512"/>
        <c:axId val="1458562944"/>
      </c:bar3DChart>
      <c:catAx>
        <c:axId val="1572537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92512"/>
        <c:crosses val="autoZero"/>
        <c:auto val="1"/>
        <c:lblAlgn val="ctr"/>
        <c:lblOffset val="100"/>
        <c:noMultiLvlLbl val="0"/>
      </c:catAx>
      <c:valAx>
        <c:axId val="17953925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2537472"/>
        <c:crosses val="autoZero"/>
        <c:crossBetween val="between"/>
      </c:valAx>
      <c:serAx>
        <c:axId val="145856294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95392512"/>
        <c:crosses val="autoZero"/>
      </c:ser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1993</c:v>
              </c:pt>
              <c:pt idx="1">
                <c:v>2102</c:v>
              </c:pt>
              <c:pt idx="2">
                <c:v>2587</c:v>
              </c:pt>
              <c:pt idx="3">
                <c:v>3312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675-664D-A78B-C67F908B65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47578719"/>
        <c:axId val="247558815"/>
      </c:lineChart>
      <c:catAx>
        <c:axId val="24757871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47558815"/>
        <c:crosses val="autoZero"/>
        <c:auto val="1"/>
        <c:lblAlgn val="ctr"/>
        <c:lblOffset val="100"/>
        <c:noMultiLvlLbl val="0"/>
      </c:catAx>
      <c:valAx>
        <c:axId val="247558815"/>
        <c:scaling>
          <c:orientation val="minMax"/>
          <c:min val="10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5787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There are approximately </a:t>
            </a:r>
            <a:r>
              <a:rPr lang="en-US" sz="1200" b="1">
                <a:solidFill>
                  <a:srgbClr val="002060"/>
                </a:solidFill>
              </a:rPr>
              <a:t>2,500 average orders </a:t>
            </a:r>
            <a:r>
              <a:rPr lang="en-US" sz="1200"/>
              <a:t>each year</a:t>
            </a:r>
          </a:p>
        </c:rich>
      </c:tx>
      <c:layout>
        <c:manualLayout>
          <c:xMode val="edge"/>
          <c:yMode val="edge"/>
          <c:x val="1.739566929133858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</c:pivotFmt>
      <c:pivotFmt>
        <c:idx val="1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002060"/>
            </a:solidFill>
            <a:round/>
          </a:ln>
          <a:effectLst/>
        </c:spPr>
        <c:marker>
          <c:symbol val="circle"/>
          <c:size val="5"/>
          <c:spPr>
            <a:solidFill>
              <a:schemeClr val="bg1"/>
            </a:solidFill>
            <a:ln w="9525">
              <a:solidFill>
                <a:srgbClr val="002060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rgbClr val="00206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rgbClr val="002060"/>
                </a:solidFill>
              </a:ln>
              <a:effectLst/>
            </c:spPr>
          </c:marker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1993</c:v>
              </c:pt>
              <c:pt idx="1">
                <c:v>2102</c:v>
              </c:pt>
              <c:pt idx="2">
                <c:v>2587</c:v>
              </c:pt>
              <c:pt idx="3">
                <c:v>3312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F5A-4346-9800-B2A04785F2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6787407"/>
        <c:axId val="1919678448"/>
      </c:lineChart>
      <c:catAx>
        <c:axId val="867874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19678448"/>
        <c:crosses val="autoZero"/>
        <c:auto val="1"/>
        <c:lblAlgn val="ctr"/>
        <c:lblOffset val="100"/>
        <c:noMultiLvlLbl val="0"/>
      </c:catAx>
      <c:valAx>
        <c:axId val="1919678448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of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7874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</c:pivotFmt>
      <c:pivotFmt>
        <c:idx val="3"/>
        <c:spPr>
          <a:solidFill>
            <a:srgbClr val="00B05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050"/>
          </a:solidFill>
          <a:ln>
            <a:noFill/>
          </a:ln>
          <a:effectLst/>
        </c:spP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2-7A47-BC0E-34B97BC7928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2-7A47-BC0E-34B97BC79280}"/>
              </c:ext>
            </c:extLst>
          </c:dPt>
          <c:dPt>
            <c:idx val="2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2-7A47-BC0E-34B97BC79280}"/>
              </c:ext>
            </c:extLst>
          </c:dPt>
          <c:cat>
            <c:strLit>
              <c:ptCount val="3"/>
              <c:pt idx="0">
                <c:v>Home Office</c:v>
              </c:pt>
              <c:pt idx="1">
                <c:v>Corporate</c:v>
              </c:pt>
              <c:pt idx="2">
                <c:v>Consumer</c:v>
              </c:pt>
            </c:strLit>
          </c:cat>
          <c:val>
            <c:numLit>
              <c:formatCode>General</c:formatCode>
              <c:ptCount val="3"/>
              <c:pt idx="0">
                <c:v>1783</c:v>
              </c:pt>
              <c:pt idx="1">
                <c:v>3020</c:v>
              </c:pt>
              <c:pt idx="2">
                <c:v>5191</c:v>
              </c:pt>
            </c:numLit>
          </c:val>
          <c:extLst>
            <c:ext xmlns:c16="http://schemas.microsoft.com/office/drawing/2014/chart" uri="{C3380CC4-5D6E-409C-BE32-E72D297353CC}">
              <c16:uniqueId val="{00000006-CF72-7A47-BC0E-34B97BC79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266100287"/>
        <c:axId val="308676975"/>
      </c:barChart>
      <c:catAx>
        <c:axId val="266100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76975"/>
        <c:crosses val="autoZero"/>
        <c:auto val="1"/>
        <c:lblAlgn val="ctr"/>
        <c:lblOffset val="100"/>
        <c:noMultiLvlLbl val="0"/>
      </c:catAx>
      <c:valAx>
        <c:axId val="308676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6100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Consumer </a:t>
            </a:r>
            <a:r>
              <a:rPr lang="en-US" b="0"/>
              <a:t>most orders</a:t>
            </a:r>
            <a:endParaRPr lang="en-US"/>
          </a:p>
        </c:rich>
      </c:tx>
      <c:layout>
        <c:manualLayout>
          <c:xMode val="edge"/>
          <c:yMode val="edge"/>
          <c:x val="2.8789127870276633E-2"/>
          <c:y val="2.8183402195272513E-2"/>
        </c:manualLayout>
      </c:layout>
      <c:overlay val="0"/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rgbClr val="C00000"/>
          </a:solidFill>
          <a:ln>
            <a:noFill/>
          </a:ln>
          <a:effectLst/>
        </c:spPr>
      </c:pivotFmt>
      <c:pivotFmt>
        <c:idx val="2"/>
        <c:spPr>
          <a:solidFill>
            <a:schemeClr val="accent4"/>
          </a:solidFill>
          <a:ln>
            <a:noFill/>
          </a:ln>
          <a:effectLst/>
        </c:spPr>
      </c:pivotFmt>
      <c:pivotFmt>
        <c:idx val="3"/>
        <c:spPr>
          <a:solidFill>
            <a:srgbClr val="00B050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B050"/>
          </a:solidFill>
          <a:ln>
            <a:noFill/>
          </a:ln>
          <a:effectLst/>
        </c:spPr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</c:pivotFmt>
      <c:pivotFmt>
        <c:idx val="7"/>
        <c:spPr>
          <a:solidFill>
            <a:srgbClr val="C00000"/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00B050"/>
          </a:solidFill>
          <a:ln>
            <a:noFill/>
          </a:ln>
          <a:effectLst/>
        </c:spPr>
      </c:pivotFmt>
      <c:pivotFmt>
        <c:idx val="10"/>
        <c:spPr>
          <a:solidFill>
            <a:schemeClr val="accent4"/>
          </a:solidFill>
          <a:ln>
            <a:noFill/>
          </a:ln>
          <a:effectLst/>
        </c:spPr>
      </c:pivotFmt>
      <c:pivotFmt>
        <c:idx val="11"/>
        <c:spPr>
          <a:solidFill>
            <a:srgbClr val="C00000"/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rgbClr val="00B050"/>
          </a:solidFill>
          <a:ln>
            <a:noFill/>
          </a:ln>
          <a:effectLst/>
        </c:spPr>
      </c:pivotFmt>
      <c:pivotFmt>
        <c:idx val="14"/>
        <c:spPr>
          <a:solidFill>
            <a:schemeClr val="accent4"/>
          </a:solidFill>
          <a:ln>
            <a:noFill/>
          </a:ln>
          <a:effectLst/>
        </c:spPr>
      </c:pivotFmt>
      <c:pivotFmt>
        <c:idx val="15"/>
        <c:spPr>
          <a:solidFill>
            <a:srgbClr val="C00000"/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00B050"/>
          </a:solidFill>
          <a:ln>
            <a:noFill/>
          </a:ln>
          <a:effectLst/>
        </c:spPr>
      </c:pivotFmt>
      <c:pivotFmt>
        <c:idx val="18"/>
        <c:spPr>
          <a:solidFill>
            <a:schemeClr val="accent4"/>
          </a:solidFill>
          <a:ln>
            <a:noFill/>
          </a:ln>
          <a:effectLst/>
        </c:spPr>
      </c:pivotFmt>
      <c:pivotFmt>
        <c:idx val="19"/>
        <c:spPr>
          <a:solidFill>
            <a:srgbClr val="C00000"/>
          </a:solidFill>
          <a:ln>
            <a:noFill/>
          </a:ln>
          <a:effectLst/>
        </c:spPr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>
                  <a:solidFill>
                    <a:schemeClr val="bg2">
                      <a:lumMod val="75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03A2FCF3-D5CD-2D4F-BE4E-4F3A281557E3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2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E184692D-475A-744E-B289-8D8CB42A97F2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3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147EED2A-8B32-4E43-B20B-F6AE72138C5A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>
                  <a:solidFill>
                    <a:schemeClr val="bg2">
                      <a:lumMod val="75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03A2FCF3-D5CD-2D4F-BE4E-4F3A281557E3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E184692D-475A-744E-B289-8D8CB42A97F2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147EED2A-8B32-4E43-B20B-F6AE72138C5A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wrap="square" lIns="38100" tIns="19050" rIns="38100" bIns="19050" anchor="ctr">
              <a:spAutoFit/>
            </a:bodyPr>
            <a:lstStyle/>
            <a:p>
              <a:pPr>
                <a:defRPr>
                  <a:solidFill>
                    <a:schemeClr val="bg2">
                      <a:lumMod val="75000"/>
                    </a:schemeClr>
                  </a:solidFill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03A2FCF3-D5CD-2D4F-BE4E-4F3A281557E3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0"/>
        <c:spPr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E184692D-475A-744E-B289-8D8CB42A97F2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 </a:t>
                </a: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31"/>
        <c:spPr>
          <a:solidFill>
            <a:schemeClr val="accent2">
              <a:lumMod val="75000"/>
            </a:schemeClr>
          </a:solidFill>
          <a:ln>
            <a:noFill/>
          </a:ln>
          <a:effectLst/>
        </c:spPr>
        <c:dLbl>
          <c:idx val="0"/>
          <c:tx>
            <c:rich>
              <a:bodyPr wrap="square" lIns="38100" tIns="19050" rIns="38100" bIns="19050" anchor="ctr" anchorCtr="0">
                <a:spAutoFit/>
              </a:bodyPr>
              <a:lstStyle/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fld id="{147EED2A-8B32-4E43-B20B-F6AE72138C5A}" type="VALUE"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pPr algn="l">
                    <a:defRPr>
                      <a:solidFill>
                        <a:schemeClr val="bg2">
                          <a:lumMod val="75000"/>
                        </a:schemeClr>
                      </a:solidFill>
                    </a:defRPr>
                  </a:pPr>
                  <a:t>[VALUE]</a:t>
                </a:fld>
                <a:endParaRPr lang="en-US">
                  <a:solidFill>
                    <a:schemeClr val="bg2">
                      <a:lumMod val="75000"/>
                    </a:schemeClr>
                  </a:solidFill>
                </a:endParaRPr>
              </a:p>
              <a:p>
                <a:pPr algn="l"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r>
                  <a:rPr lang="en-US">
                    <a:solidFill>
                      <a:schemeClr val="bg2">
                        <a:lumMod val="75000"/>
                      </a:schemeClr>
                    </a:solidFill>
                  </a:rPr>
                  <a:t>orders</a:t>
                </a:r>
              </a:p>
            </c:rich>
          </c:tx>
          <c:spPr>
            <a:noFill/>
            <a:ln>
              <a:noFill/>
            </a:ln>
            <a:effectLst/>
          </c:sp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05B-8F4A-A2C6-97B6BA454DC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05B-8F4A-A2C6-97B6BA454DC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05B-8F4A-A2C6-97B6BA454DCB}"/>
              </c:ext>
            </c:extLst>
          </c:dPt>
          <c:dLbls>
            <c:dLbl>
              <c:idx val="0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fld id="{03A2FCF3-D5CD-2D4F-BE4E-4F3A281557E3}" type="VALU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 algn="l"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endParaRPr lang="en-US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orders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905B-8F4A-A2C6-97B6BA454DCB}"/>
                </c:ext>
              </c:extLst>
            </c:dLbl>
            <c:dLbl>
              <c:idx val="1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fld id="{E184692D-475A-744E-B289-8D8CB42A97F2}" type="VALU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 algn="l"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 </a:t>
                    </a:r>
                  </a:p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orders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905B-8F4A-A2C6-97B6BA454DCB}"/>
                </c:ext>
              </c:extLst>
            </c:dLbl>
            <c:dLbl>
              <c:idx val="2"/>
              <c:tx>
                <c:rich>
                  <a:bodyPr wrap="square" lIns="38100" tIns="19050" rIns="38100" bIns="19050" anchor="ctr" anchorCtr="0">
                    <a:spAutoFit/>
                  </a:bodyPr>
                  <a:lstStyle/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fld id="{147EED2A-8B32-4E43-B20B-F6AE72138C5A}" type="VALUE"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pPr algn="l">
                        <a:defRPr>
                          <a:solidFill>
                            <a:schemeClr val="bg2">
                              <a:lumMod val="75000"/>
                            </a:schemeClr>
                          </a:solidFill>
                        </a:defRPr>
                      </a:pPr>
                      <a:t>[VALUE]</a:t>
                    </a:fld>
                    <a:endParaRPr lang="en-US">
                      <a:solidFill>
                        <a:schemeClr val="bg2">
                          <a:lumMod val="75000"/>
                        </a:schemeClr>
                      </a:solidFill>
                    </a:endParaRPr>
                  </a:p>
                  <a:p>
                    <a:pPr algn="l">
                      <a:defRPr>
                        <a:solidFill>
                          <a:schemeClr val="bg2">
                            <a:lumMod val="75000"/>
                          </a:schemeClr>
                        </a:solidFill>
                      </a:defRPr>
                    </a:pPr>
                    <a:r>
                      <a:rPr lang="en-US">
                        <a:solidFill>
                          <a:schemeClr val="bg2">
                            <a:lumMod val="75000"/>
                          </a:schemeClr>
                        </a:solidFill>
                      </a:rPr>
                      <a:t>orders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905B-8F4A-A2C6-97B6BA454DC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>
                    <a:solidFill>
                      <a:schemeClr val="bg2">
                        <a:lumMod val="75000"/>
                      </a:schemeClr>
                    </a:solidFill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Lit>
              <c:ptCount val="3"/>
              <c:pt idx="0">
                <c:v>Home Office</c:v>
              </c:pt>
              <c:pt idx="1">
                <c:v>Corporate</c:v>
              </c:pt>
              <c:pt idx="2">
                <c:v>Consumer</c:v>
              </c:pt>
            </c:strLit>
          </c:cat>
          <c:val>
            <c:numLit>
              <c:formatCode>General</c:formatCode>
              <c:ptCount val="3"/>
              <c:pt idx="0">
                <c:v>1783</c:v>
              </c:pt>
              <c:pt idx="1">
                <c:v>3020</c:v>
              </c:pt>
              <c:pt idx="2">
                <c:v>5191</c:v>
              </c:pt>
            </c:numLit>
          </c:val>
          <c:extLst>
            <c:ext xmlns:c16="http://schemas.microsoft.com/office/drawing/2014/chart" uri="{C3380CC4-5D6E-409C-BE32-E72D297353CC}">
              <c16:uniqueId val="{00000006-905B-8F4A-A2C6-97B6BA454D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axId val="266100287"/>
        <c:axId val="308676975"/>
      </c:barChart>
      <c:catAx>
        <c:axId val="26610028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76975"/>
        <c:crosses val="autoZero"/>
        <c:auto val="1"/>
        <c:lblAlgn val="ctr"/>
        <c:lblOffset val="100"/>
        <c:noMultiLvlLbl val="0"/>
      </c:catAx>
      <c:valAx>
        <c:axId val="3086769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66100287"/>
        <c:crosses val="autoZero"/>
        <c:crossBetween val="between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en-US"/>
    </a:p>
  </c:txPr>
  <c:externalData r:id="rId1">
    <c:autoUpdate val="0"/>
  </c:externalData>
  <c:extLst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/>
              <a:t>Total Orders,</a:t>
            </a:r>
            <a:r>
              <a:rPr lang="en-US" b="1" baseline="0"/>
              <a:t> in K</a:t>
            </a:r>
            <a:endParaRPr lang="en-US" b="1"/>
          </a:p>
        </c:rich>
      </c:tx>
      <c:layout>
        <c:manualLayout>
          <c:xMode val="edge"/>
          <c:yMode val="edge"/>
          <c:x val="1.8569335083114581E-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1993</c:v>
              </c:pt>
              <c:pt idx="1">
                <c:v>2102</c:v>
              </c:pt>
              <c:pt idx="2">
                <c:v>2587</c:v>
              </c:pt>
              <c:pt idx="3">
                <c:v>3312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C64C-2745-9DE7-29B2944346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89469008"/>
        <c:axId val="247761551"/>
      </c:lineChart>
      <c:catAx>
        <c:axId val="78946900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7761551"/>
        <c:crosses val="autoZero"/>
        <c:auto val="1"/>
        <c:lblAlgn val="ctr"/>
        <c:lblOffset val="100"/>
        <c:noMultiLvlLbl val="0"/>
      </c:catAx>
      <c:valAx>
        <c:axId val="2477615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</a:t>
                </a:r>
                <a:r>
                  <a:rPr lang="en-US" baseline="0"/>
                  <a:t> Orders, K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946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7030A0"/>
                </a:solidFill>
              </a:rPr>
              <a:t>Appr.</a:t>
            </a:r>
            <a:r>
              <a:rPr lang="en-US" b="1" baseline="0">
                <a:solidFill>
                  <a:srgbClr val="7030A0"/>
                </a:solidFill>
              </a:rPr>
              <a:t> 60% increase</a:t>
            </a:r>
            <a:r>
              <a:rPr lang="en-US" b="1" baseline="0"/>
              <a:t> orders in 4 years</a:t>
            </a:r>
            <a:endParaRPr lang="en-US" b="1"/>
          </a:p>
        </c:rich>
      </c:tx>
      <c:layout>
        <c:manualLayout>
          <c:xMode val="edge"/>
          <c:yMode val="edge"/>
          <c:x val="1.5745226607012219E-2"/>
          <c:y val="2.7888438924501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E7F-5143-9992-F28DA7D238D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030A0"/>
                </a:solidFill>
                <a:ln w="9525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E7F-5143-9992-F28DA7D238DE}"/>
              </c:ext>
            </c:extLst>
          </c:dPt>
          <c:dLbls>
            <c:dLbl>
              <c:idx val="0"/>
              <c:layout>
                <c:manualLayout>
                  <c:x val="-5.5588249519457116E-2"/>
                  <c:y val="5.03907174310761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7F-5143-9992-F28DA7D238DE}"/>
                </c:ext>
              </c:extLst>
            </c:dLbl>
            <c:dLbl>
              <c:idx val="3"/>
              <c:layout>
                <c:manualLayout>
                  <c:x val="-5.0029424567511277E-2"/>
                  <c:y val="-5.03907174310761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7F-5143-9992-F28DA7D23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Lit>
              <c:ptCount val="4"/>
              <c:pt idx="0">
                <c:v>2014</c:v>
              </c:pt>
              <c:pt idx="1">
                <c:v>2015</c:v>
              </c:pt>
              <c:pt idx="2">
                <c:v>2016</c:v>
              </c:pt>
              <c:pt idx="3">
                <c:v>2017</c:v>
              </c:pt>
            </c:strLit>
          </c:cat>
          <c:val>
            <c:numLit>
              <c:formatCode>General</c:formatCode>
              <c:ptCount val="4"/>
              <c:pt idx="0">
                <c:v>1993</c:v>
              </c:pt>
              <c:pt idx="1">
                <c:v>2102</c:v>
              </c:pt>
              <c:pt idx="2">
                <c:v>2587</c:v>
              </c:pt>
              <c:pt idx="3">
                <c:v>3312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2-1E7F-5143-9992-F28DA7D23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784751"/>
        <c:axId val="308660463"/>
      </c:lineChart>
      <c:catAx>
        <c:axId val="6578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60463"/>
        <c:crosses val="autoZero"/>
        <c:auto val="1"/>
        <c:lblAlgn val="ctr"/>
        <c:lblOffset val="100"/>
        <c:noMultiLvlLbl val="0"/>
      </c:catAx>
      <c:valAx>
        <c:axId val="30866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[Week 14 - Excel.xlsx]Sheet2!PivotTable6</c:name>
    <c:fmtId val="5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>
                <a:solidFill>
                  <a:srgbClr val="7030A0"/>
                </a:solidFill>
              </a:rPr>
              <a:t>Appr.</a:t>
            </a:r>
            <a:r>
              <a:rPr lang="en-US" b="1" baseline="0">
                <a:solidFill>
                  <a:srgbClr val="7030A0"/>
                </a:solidFill>
              </a:rPr>
              <a:t> 60% increase</a:t>
            </a:r>
            <a:r>
              <a:rPr lang="en-US" b="1" baseline="0"/>
              <a:t> orders in 4 years</a:t>
            </a:r>
            <a:endParaRPr lang="en-US" b="1"/>
          </a:p>
        </c:rich>
      </c:tx>
      <c:layout>
        <c:manualLayout>
          <c:xMode val="edge"/>
          <c:yMode val="edge"/>
          <c:x val="1.5745226607012219E-2"/>
          <c:y val="2.78884389245017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5588249519457116E-2"/>
              <c:y val="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rgbClr val="7030A0"/>
            </a:solidFill>
            <a:round/>
          </a:ln>
          <a:effectLst/>
        </c:spPr>
        <c:marker>
          <c:symbol val="circle"/>
          <c:size val="5"/>
          <c:spPr>
            <a:solidFill>
              <a:srgbClr val="7030A0"/>
            </a:solidFill>
            <a:ln w="9525">
              <a:solidFill>
                <a:srgbClr val="7030A0"/>
              </a:solidFill>
            </a:ln>
            <a:effectLst/>
          </c:spPr>
        </c:marker>
        <c:dLbl>
          <c:idx val="0"/>
          <c:layout>
            <c:manualLayout>
              <c:x val="-5.0029424567511277E-2"/>
              <c:y val="-5.0390717431076176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rgbClr val="7030A0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Sheet2!$B$87</c:f>
              <c:strCache>
                <c:ptCount val="1"/>
                <c:pt idx="0">
                  <c:v>Total</c:v>
                </c:pt>
              </c:strCache>
            </c:strRef>
          </c:tx>
          <c:spPr>
            <a:ln w="3810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1E7F-5143-9992-F28DA7D238DE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rgbClr val="7030A0"/>
                </a:solidFill>
                <a:ln w="38100">
                  <a:solidFill>
                    <a:srgbClr val="7030A0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1E7F-5143-9992-F28DA7D238DE}"/>
              </c:ext>
            </c:extLst>
          </c:dPt>
          <c:dLbls>
            <c:dLbl>
              <c:idx val="0"/>
              <c:layout>
                <c:manualLayout>
                  <c:x val="-5.5588249519457116E-2"/>
                  <c:y val="5.03907174310761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E7F-5143-9992-F28DA7D238DE}"/>
                </c:ext>
              </c:extLst>
            </c:dLbl>
            <c:dLbl>
              <c:idx val="3"/>
              <c:layout>
                <c:manualLayout>
                  <c:x val="-5.0029424567511277E-2"/>
                  <c:y val="-5.0390717431076176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rgbClr val="7030A0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E7F-5143-9992-F28DA7D238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Sheet2!$A$88:$A$92</c:f>
              <c:strCache>
                <c:ptCount val="4"/>
                <c:pt idx="0">
                  <c:v>2014</c:v>
                </c:pt>
                <c:pt idx="1">
                  <c:v>2015</c:v>
                </c:pt>
                <c:pt idx="2">
                  <c:v>2016</c:v>
                </c:pt>
                <c:pt idx="3">
                  <c:v>2017</c:v>
                </c:pt>
              </c:strCache>
            </c:strRef>
          </c:cat>
          <c:val>
            <c:numRef>
              <c:f>Sheet2!$B$88:$B$92</c:f>
              <c:numCache>
                <c:formatCode>#0.00,\ "K"</c:formatCode>
                <c:ptCount val="4"/>
                <c:pt idx="0">
                  <c:v>1993</c:v>
                </c:pt>
                <c:pt idx="1">
                  <c:v>2102</c:v>
                </c:pt>
                <c:pt idx="2">
                  <c:v>2587</c:v>
                </c:pt>
                <c:pt idx="3">
                  <c:v>3312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E7F-5143-9992-F28DA7D238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784751"/>
        <c:axId val="308660463"/>
      </c:lineChart>
      <c:catAx>
        <c:axId val="657847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8660463"/>
        <c:crosses val="autoZero"/>
        <c:auto val="1"/>
        <c:lblAlgn val="ctr"/>
        <c:lblOffset val="100"/>
        <c:noMultiLvlLbl val="0"/>
      </c:catAx>
      <c:valAx>
        <c:axId val="30866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# Orders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#0.00,\ &quot;K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7847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49C0-832D-B897-9C46-FD0C483A75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B60A5D-04E3-03AC-6B45-6F74CCFE47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59786-DA33-3727-CFD2-84188135D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68D8C-13F0-50E8-85A1-1D99F6CC7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3C237-715F-102D-E178-28B8C502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3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6CD9B-258A-6D7A-3092-30D1AF0B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39B4BA-0410-3F30-6D5D-D811E7A55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3B2A5-FA2A-483A-09CD-B13B83937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94C53-357C-5677-25E7-0AD000338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2458D3-99B1-C390-68AE-870BB2A2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5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5B3EE-2F3C-92CC-3359-3407C54E9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99F358-650A-764F-DB46-3CDB48D0B0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DD7E-C3CD-4B5E-CAB7-D44F839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12B91-F983-319A-3988-2564109B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45A79-B539-CA84-10A1-2AC1E967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398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92CE9-E352-3ADE-1EC0-EA45457FF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757CA-5D0A-3BFD-5813-6C5E5B2AA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96CA8-6E8A-993E-0207-0B38951D3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FFCED-3F1F-3203-F0A2-B7432154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5F7D4-7A49-5D03-6DCE-FA27C22A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71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E47F4-E67F-36B2-3770-39A41DACA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D2414-1DF5-298F-DD88-A94AFEA0E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3DC6E-8C38-65FF-D792-C7F704F0E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C0E47-931E-658D-033F-1CA19449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1C253-D0C6-0E17-CADB-7C152D58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025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09511-D05C-5A89-EDA3-0B728C7AF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AA0B8-4768-D63D-D56B-D914BAFA2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AB84E-2AFF-983B-904E-B4D57A4AF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EC5E8-CBBC-4108-40F6-1F486226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F9059-9E79-F127-D715-1557754A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7EDA8-0B33-6B7D-96B0-DDDCEE71A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46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0572C-B88C-2FC5-1111-8EB93BF57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ECBFAE-68AE-C0E6-D189-EED0CE256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3CF65-B027-3271-6856-338268D45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92BB4-7E9C-9A0C-99BA-91C9AD5CB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97F00-3A75-D703-7873-A2BD01509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2C444-2411-6B9B-5AC6-2E39931E5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0F07A1-B260-3937-7E7D-AF6B4CAC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E84A94-74ED-5ED6-45CF-893C0021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177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A54B1-735F-E23F-FBA0-AF4A70BED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64CE21-3382-2FA8-F823-7F74616E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9A3C80-089B-B1AA-0B1F-DDAF607D9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207EA-0721-EE50-BD83-AD86E7360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71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B8D015-0F8C-500C-5982-C5C3E3990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B3680B-FE13-D52F-FE7C-FFA935332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92851-4AFC-4E49-9B10-AEA10E971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42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86586-20BE-90B9-1600-410704D34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2A4B0C-9EE5-E3ED-FEF8-521DBF412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40CC6-88B4-CD66-F0B8-7650F9F7D8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AD51C-85F4-5198-D69E-375A189CB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A2A10-21C7-255C-F038-DB8046BB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845A2-B106-C935-75D2-D62CFC978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586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726C2-7004-2FFB-7427-F77AE0A09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7E4FF5-5093-EF2D-81B9-4E0630B5E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5246A-1B00-15C9-2705-FD627A311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FC82F-41B6-02E6-DA7C-F1B5976A9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D413A-C1B4-C8B0-85BD-E50AEAFD2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895125-628B-F241-4CDB-F2EFA7928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157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01B3B7-5212-C885-07A7-4ED25DDBA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BFA39F-FAC5-4E9D-7ACF-BFABAED2A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0FB1-7D84-3A33-03C4-D41EEDEF3A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C52908-0694-0243-BB0A-C52BF389420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B89209-BFF9-394C-8686-D1EBACF26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1A78-BC70-C6CF-B818-F55BB442B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0120A-1F3C-5243-BCC0-4ABAADD0C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726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chart" Target="../charts/chart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chart" Target="../charts/chart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chart" Target="../charts/chart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9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2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5F7126-0DEB-E112-1678-CAF72A5D03CB}"/>
              </a:ext>
            </a:extLst>
          </p:cNvPr>
          <p:cNvSpPr/>
          <p:nvPr/>
        </p:nvSpPr>
        <p:spPr>
          <a:xfrm>
            <a:off x="465221" y="336884"/>
            <a:ext cx="11261558" cy="5799221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7343E5E-2FED-BF23-7786-85C56DB7C73B}"/>
              </a:ext>
            </a:extLst>
          </p:cNvPr>
          <p:cNvGrpSpPr/>
          <p:nvPr/>
        </p:nvGrpSpPr>
        <p:grpSpPr>
          <a:xfrm>
            <a:off x="2273967" y="2141618"/>
            <a:ext cx="1080000" cy="1502526"/>
            <a:chOff x="2273967" y="2466474"/>
            <a:chExt cx="1080000" cy="150252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BFD4705-A56D-A3CE-8975-B8517B58DCF2}"/>
                </a:ext>
              </a:extLst>
            </p:cNvPr>
            <p:cNvGrpSpPr/>
            <p:nvPr/>
          </p:nvGrpSpPr>
          <p:grpSpPr>
            <a:xfrm>
              <a:off x="2273967" y="2889000"/>
              <a:ext cx="1080000" cy="1080000"/>
              <a:chOff x="2562726" y="2334125"/>
              <a:chExt cx="1440000" cy="1440000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F33FC2-C263-F690-9327-B804024F27D7}"/>
                  </a:ext>
                </a:extLst>
              </p:cNvPr>
              <p:cNvSpPr/>
              <p:nvPr/>
            </p:nvSpPr>
            <p:spPr>
              <a:xfrm>
                <a:off x="2562726" y="2334125"/>
                <a:ext cx="1440000" cy="1440000"/>
              </a:xfrm>
              <a:prstGeom prst="ellipse">
                <a:avLst/>
              </a:prstGeom>
              <a:solidFill>
                <a:srgbClr val="21724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26" name="Picture 2" descr="Icon - file type - Excel Vector Icons free download in SVG, PNG Format">
                <a:extLst>
                  <a:ext uri="{FF2B5EF4-FFF2-40B4-BE49-F238E27FC236}">
                    <a16:creationId xmlns:a16="http://schemas.microsoft.com/office/drawing/2014/main" id="{8FF80BFE-D638-996C-40BC-E20898EE2A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biLevel thresh="25000"/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7558" y="2608957"/>
                <a:ext cx="890337" cy="89033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7C711A1-3E82-B097-24D8-2BF968098A86}"/>
                </a:ext>
              </a:extLst>
            </p:cNvPr>
            <p:cNvSpPr txBox="1"/>
            <p:nvPr/>
          </p:nvSpPr>
          <p:spPr>
            <a:xfrm>
              <a:off x="2401034" y="2466474"/>
              <a:ext cx="825867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500" b="1" i="0" u="none" strike="noStrike">
                  <a:solidFill>
                    <a:srgbClr val="217246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勉強</a:t>
              </a:r>
              <a:endParaRPr lang="en-US" sz="2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18A1E8F1-6941-842B-F042-CAAA56CFC2F8}"/>
              </a:ext>
            </a:extLst>
          </p:cNvPr>
          <p:cNvSpPr txBox="1"/>
          <p:nvPr/>
        </p:nvSpPr>
        <p:spPr>
          <a:xfrm>
            <a:off x="3416969" y="2526631"/>
            <a:ext cx="7515968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82B39B-5359-D1B7-E737-7A7ECB338B97}"/>
              </a:ext>
            </a:extLst>
          </p:cNvPr>
          <p:cNvSpPr txBox="1"/>
          <p:nvPr/>
        </p:nvSpPr>
        <p:spPr>
          <a:xfrm>
            <a:off x="3416969" y="3244516"/>
            <a:ext cx="33522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Seni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sebuah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visualisasi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BD52E9-6473-102E-A9D7-7B833FD18BC7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E7FA70-A781-36A0-82BB-59ACE1246259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63AF021-3738-CB31-25C5-BA89F0D58E44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BFE6044-BAC1-9671-E30F-84F3FCB4AEAF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A3466FFA-4E55-D68E-E1F7-A86E78BD3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90559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724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F823F-DD10-3062-5500-B915A9530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9B95B9F-1B1D-C45D-E31F-75AD32066F1B}"/>
              </a:ext>
            </a:extLst>
          </p:cNvPr>
          <p:cNvSpPr/>
          <p:nvPr/>
        </p:nvSpPr>
        <p:spPr>
          <a:xfrm>
            <a:off x="465221" y="336884"/>
            <a:ext cx="11261558" cy="5799221"/>
          </a:xfrm>
          <a:prstGeom prst="roundRect">
            <a:avLst>
              <a:gd name="adj" fmla="val 49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0ACC6F-5205-2C77-FD02-913CA2B8AB90}"/>
              </a:ext>
            </a:extLst>
          </p:cNvPr>
          <p:cNvSpPr txBox="1"/>
          <p:nvPr/>
        </p:nvSpPr>
        <p:spPr>
          <a:xfrm>
            <a:off x="4993775" y="2526631"/>
            <a:ext cx="2204450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Sekian</a:t>
            </a:r>
            <a:r>
              <a:rPr lang="en-US" sz="45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F17E1E-0C84-9B89-989B-59B4B1087616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97637B-4DF2-26BA-D88C-CFC1E5FEE35E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62BE5AD-39FD-0E69-CEAC-2D3B84799152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8F77BA4-6238-CD25-6D9E-D2807A727BD7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45750D3A-2456-599E-E66A-A1D8E842C0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71420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0F9D1-C43C-A944-9A43-4C61059B8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B51E7C5-8BF0-09AA-8C4B-5EC20C29A03B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F5E64C-D74B-F79F-23F9-32BFA8B1D3FE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CAF3310-460D-9B18-AF3F-A45F273AC797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9D46FFD-A80E-4585-026A-08D0474E7661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44A7CD-F0D1-261D-395B-BC84B2B2AD8B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A2CFF3D1-AE9E-2CCF-F3CB-0373B9263B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BC8D91A-D423-940A-95EA-CEFB1DD293D7}"/>
              </a:ext>
            </a:extLst>
          </p:cNvPr>
          <p:cNvSpPr txBox="1"/>
          <p:nvPr/>
        </p:nvSpPr>
        <p:spPr>
          <a:xfrm>
            <a:off x="296780" y="1183105"/>
            <a:ext cx="10590960" cy="18819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Kepolosan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019429-D6B6-B58E-FA8D-7E0E813D87AA}"/>
              </a:ext>
            </a:extLst>
          </p:cNvPr>
          <p:cNvSpPr txBox="1"/>
          <p:nvPr/>
        </p:nvSpPr>
        <p:spPr>
          <a:xfrm>
            <a:off x="308809" y="553454"/>
            <a:ext cx="225895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Materi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9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62FC2-6BE8-78EF-91E9-1928DB94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D42444-83C0-0608-D3C6-F16554008192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33DCF6-A25E-49E5-A1A6-711A282DE00A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77642D5-77BB-FBC2-042F-A2CFC0897448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6DE6739-7056-2252-3E3F-D1F308382249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B54CF22-DC89-5FED-0772-FB206C087658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EA9E45D6-3CD9-686A-9C80-16C3D1A1A3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24C60464-0EAC-67EC-EEBF-21BCE4E88A18}"/>
              </a:ext>
            </a:extLst>
          </p:cNvPr>
          <p:cNvSpPr txBox="1"/>
          <p:nvPr/>
        </p:nvSpPr>
        <p:spPr>
          <a:xfrm>
            <a:off x="308809" y="553454"/>
            <a:ext cx="28985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8EB3CE7F-D3B6-6202-53AD-6345D7A176E2}"/>
              </a:ext>
            </a:extLst>
          </p:cNvPr>
          <p:cNvSpPr/>
          <p:nvPr/>
        </p:nvSpPr>
        <p:spPr>
          <a:xfrm>
            <a:off x="524107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76EA5E-BBC3-7051-128C-8D4FD31025B4}"/>
              </a:ext>
            </a:extLst>
          </p:cNvPr>
          <p:cNvSpPr/>
          <p:nvPr/>
        </p:nvSpPr>
        <p:spPr>
          <a:xfrm>
            <a:off x="6408233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9D5C0048-225C-EB50-1EC2-59BF454CD2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4063774"/>
              </p:ext>
            </p:extLst>
          </p:nvPr>
        </p:nvGraphicFramePr>
        <p:xfrm>
          <a:off x="7055005" y="1789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C670FEA7-D220-4E3D-1EC4-FFE5A2EB6A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212480"/>
              </p:ext>
            </p:extLst>
          </p:nvPr>
        </p:nvGraphicFramePr>
        <p:xfrm>
          <a:off x="1245219" y="17897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1028" name="Picture 4" descr="Letter x - Free shapes and symbols icons">
            <a:extLst>
              <a:ext uri="{FF2B5EF4-FFF2-40B4-BE49-F238E27FC236}">
                <a16:creationId xmlns:a16="http://schemas.microsoft.com/office/drawing/2014/main" id="{90A05003-052E-A2D3-C4F5-A30A04A4F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906" y="1272559"/>
            <a:ext cx="489415" cy="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 icons for free download | Freepik">
            <a:extLst>
              <a:ext uri="{FF2B5EF4-FFF2-40B4-BE49-F238E27FC236}">
                <a16:creationId xmlns:a16="http://schemas.microsoft.com/office/drawing/2014/main" id="{2F99FC31-BC98-D308-1C69-F7AACA480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6302" y="1272182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1A24E3F-3087-6A7D-57CD-C3A91C9D3F04}"/>
              </a:ext>
            </a:extLst>
          </p:cNvPr>
          <p:cNvSpPr txBox="1"/>
          <p:nvPr/>
        </p:nvSpPr>
        <p:spPr>
          <a:xfrm>
            <a:off x="628084" y="4463017"/>
            <a:ext cx="5083603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Sulit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membaca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valuesnya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Perspektif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membingungkan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C0590C-F523-9104-962F-F884E9616B5D}"/>
              </a:ext>
            </a:extLst>
          </p:cNvPr>
          <p:cNvSpPr txBox="1"/>
          <p:nvPr/>
        </p:nvSpPr>
        <p:spPr>
          <a:xfrm>
            <a:off x="6558432" y="4463017"/>
            <a:ext cx="5083603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Mudah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masih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disampaikan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42DE4F-DBF9-E8F0-8C74-756C218E31DB}"/>
              </a:ext>
            </a:extLst>
          </p:cNvPr>
          <p:cNvSpPr txBox="1"/>
          <p:nvPr/>
        </p:nvSpPr>
        <p:spPr>
          <a:xfrm>
            <a:off x="952762" y="1222861"/>
            <a:ext cx="508360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365362-CE10-3584-9D28-E355641A0F9F}"/>
              </a:ext>
            </a:extLst>
          </p:cNvPr>
          <p:cNvSpPr txBox="1"/>
          <p:nvPr/>
        </p:nvSpPr>
        <p:spPr>
          <a:xfrm>
            <a:off x="6816849" y="1222861"/>
            <a:ext cx="508360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Dimensi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93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AA23-E028-F7E7-D205-71D7A4D8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6B5AF7-DA9F-797E-E821-F66DFCFDC544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A5A4A8-055C-7AEC-B625-055CCB17BE54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5006D8-F7BE-6DEB-A7E9-54D7FF415F0F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1FC912A-E762-3088-9D46-47CC200E5AC3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4D4AF6B-117B-50F5-7B70-1B75C8BA3E27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2FA33994-6BBB-D9AE-BAED-00C3297308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7DF705ED-5176-9655-F478-A6A7FF29C9C9}"/>
              </a:ext>
            </a:extLst>
          </p:cNvPr>
          <p:cNvSpPr txBox="1"/>
          <p:nvPr/>
        </p:nvSpPr>
        <p:spPr>
          <a:xfrm>
            <a:off x="308809" y="553454"/>
            <a:ext cx="674524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Labels, Legend dan Title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EC6BECA-0770-3163-D115-783EFBCFD913}"/>
              </a:ext>
            </a:extLst>
          </p:cNvPr>
          <p:cNvSpPr/>
          <p:nvPr/>
        </p:nvSpPr>
        <p:spPr>
          <a:xfrm>
            <a:off x="524107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56931D-23D4-ABA3-B26F-5FC93D2CA8BE}"/>
              </a:ext>
            </a:extLst>
          </p:cNvPr>
          <p:cNvSpPr/>
          <p:nvPr/>
        </p:nvSpPr>
        <p:spPr>
          <a:xfrm>
            <a:off x="6408233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8" name="Picture 4" descr="Letter x - Free shapes and symbols icons">
            <a:extLst>
              <a:ext uri="{FF2B5EF4-FFF2-40B4-BE49-F238E27FC236}">
                <a16:creationId xmlns:a16="http://schemas.microsoft.com/office/drawing/2014/main" id="{0C4B9548-FBC4-58A1-3D5A-6096D79B4C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332" y="1312316"/>
            <a:ext cx="489415" cy="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 icons for free download | Freepik">
            <a:extLst>
              <a:ext uri="{FF2B5EF4-FFF2-40B4-BE49-F238E27FC236}">
                <a16:creationId xmlns:a16="http://schemas.microsoft.com/office/drawing/2014/main" id="{9ADE9CA3-26C5-2ADB-982E-E49792292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841" y="1285435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7F9A3B-972D-33E7-CC27-011C82A97255}"/>
              </a:ext>
            </a:extLst>
          </p:cNvPr>
          <p:cNvSpPr txBox="1"/>
          <p:nvPr/>
        </p:nvSpPr>
        <p:spPr>
          <a:xfrm>
            <a:off x="628084" y="5019608"/>
            <a:ext cx="5083603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menceritakan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mulai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0, dan misleading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F3F152-2F31-F945-8585-214A242B44FE}"/>
              </a:ext>
            </a:extLst>
          </p:cNvPr>
          <p:cNvSpPr txBox="1"/>
          <p:nvPr/>
        </p:nvSpPr>
        <p:spPr>
          <a:xfrm>
            <a:off x="6558432" y="5019608"/>
            <a:ext cx="5083603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menceritakan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informasinya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dimulai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0 (best practice)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6FEE16-8D71-AEEB-F17E-2E2D82C6E83D}"/>
              </a:ext>
            </a:extLst>
          </p:cNvPr>
          <p:cNvSpPr txBox="1"/>
          <p:nvPr/>
        </p:nvSpPr>
        <p:spPr>
          <a:xfrm>
            <a:off x="952763" y="1222861"/>
            <a:ext cx="876038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Polos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51A1FD-A85D-C971-24E4-7AD34CAEF8C8}"/>
              </a:ext>
            </a:extLst>
          </p:cNvPr>
          <p:cNvSpPr txBox="1"/>
          <p:nvPr/>
        </p:nvSpPr>
        <p:spPr>
          <a:xfrm>
            <a:off x="6816849" y="1222861"/>
            <a:ext cx="1585029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Graph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A859F2F4-BA57-D308-C0C5-25F3EC3AD1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4223752"/>
              </p:ext>
            </p:extLst>
          </p:nvPr>
        </p:nvGraphicFramePr>
        <p:xfrm>
          <a:off x="934279" y="1752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72AD5D0-1621-78B9-B59F-477E6D6EF0F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5029085"/>
              </p:ext>
            </p:extLst>
          </p:nvPr>
        </p:nvGraphicFramePr>
        <p:xfrm>
          <a:off x="6778487" y="1765852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877450-55CC-589A-161D-2FEABA2CEB00}"/>
              </a:ext>
            </a:extLst>
          </p:cNvPr>
          <p:cNvSpPr txBox="1"/>
          <p:nvPr/>
        </p:nvSpPr>
        <p:spPr>
          <a:xfrm>
            <a:off x="2087217" y="4476286"/>
            <a:ext cx="2392017" cy="33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X-axis labels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4F608F-9429-01D7-4561-21F5A12DDE35}"/>
              </a:ext>
            </a:extLst>
          </p:cNvPr>
          <p:cNvSpPr txBox="1"/>
          <p:nvPr/>
        </p:nvSpPr>
        <p:spPr>
          <a:xfrm>
            <a:off x="1815548" y="1779469"/>
            <a:ext cx="2392017" cy="335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68147C-12C8-F0C3-C84F-41A8E4385177}"/>
              </a:ext>
            </a:extLst>
          </p:cNvPr>
          <p:cNvSpPr txBox="1"/>
          <p:nvPr/>
        </p:nvSpPr>
        <p:spPr>
          <a:xfrm>
            <a:off x="463827" y="4383520"/>
            <a:ext cx="1338470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Misleading axis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range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BE0F442-4678-A6B0-C1F3-B26553188650}"/>
              </a:ext>
            </a:extLst>
          </p:cNvPr>
          <p:cNvSpPr/>
          <p:nvPr/>
        </p:nvSpPr>
        <p:spPr>
          <a:xfrm>
            <a:off x="980661" y="4147930"/>
            <a:ext cx="331304" cy="3445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0A6BBF-D529-5248-5888-5CC2B7FA965D}"/>
              </a:ext>
            </a:extLst>
          </p:cNvPr>
          <p:cNvSpPr txBox="1"/>
          <p:nvPr/>
        </p:nvSpPr>
        <p:spPr>
          <a:xfrm>
            <a:off x="0" y="2859522"/>
            <a:ext cx="1278835" cy="612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axis title</a:t>
            </a:r>
          </a:p>
        </p:txBody>
      </p:sp>
    </p:spTree>
    <p:extLst>
      <p:ext uri="{BB962C8B-B14F-4D97-AF65-F5344CB8AC3E}">
        <p14:creationId xmlns:p14="http://schemas.microsoft.com/office/powerpoint/2010/main" val="404892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D11E7-9355-C1D8-13F0-68A21283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43FCC5-6CC4-E873-8A0D-090B55807E51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4B417B-C41C-DE29-0DBA-839EC0B36FD2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63352B-80E0-ED6D-05E2-E09E8640FF8C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125DABE-D8FD-6CEF-4AAE-7C8B035373F7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B68C8F-C1A5-B3EA-ACC7-5A4502DEEC65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71753437-D859-2008-873A-20D29BCBA2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FCB9028-4FD0-3884-267A-E542078F7201}"/>
              </a:ext>
            </a:extLst>
          </p:cNvPr>
          <p:cNvSpPr txBox="1"/>
          <p:nvPr/>
        </p:nvSpPr>
        <p:spPr>
          <a:xfrm>
            <a:off x="308809" y="553454"/>
            <a:ext cx="3419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Penentuan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85430A3-2789-8F82-65D4-67F647B26D1F}"/>
              </a:ext>
            </a:extLst>
          </p:cNvPr>
          <p:cNvSpPr/>
          <p:nvPr/>
        </p:nvSpPr>
        <p:spPr>
          <a:xfrm>
            <a:off x="524107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495C620-A939-DE49-E0E6-D04C316F28D2}"/>
              </a:ext>
            </a:extLst>
          </p:cNvPr>
          <p:cNvSpPr/>
          <p:nvPr/>
        </p:nvSpPr>
        <p:spPr>
          <a:xfrm>
            <a:off x="6408233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8" name="Picture 4" descr="Letter x - Free shapes and symbols icons">
            <a:extLst>
              <a:ext uri="{FF2B5EF4-FFF2-40B4-BE49-F238E27FC236}">
                <a16:creationId xmlns:a16="http://schemas.microsoft.com/office/drawing/2014/main" id="{AC235D5D-0DAA-4FA5-DBC0-7EB01985E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880" y="1272560"/>
            <a:ext cx="489415" cy="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 icons for free download | Freepik">
            <a:extLst>
              <a:ext uri="{FF2B5EF4-FFF2-40B4-BE49-F238E27FC236}">
                <a16:creationId xmlns:a16="http://schemas.microsoft.com/office/drawing/2014/main" id="{6118C9A9-F369-CA1B-536E-8DD0B704F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97" y="1285435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B5134EB-BB32-8AE1-806D-37083280C2B6}"/>
              </a:ext>
            </a:extLst>
          </p:cNvPr>
          <p:cNvSpPr txBox="1"/>
          <p:nvPr/>
        </p:nvSpPr>
        <p:spPr>
          <a:xfrm>
            <a:off x="628084" y="4714808"/>
            <a:ext cx="5083603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jadinya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tidak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arti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Hindari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merah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kuning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hijau</a:t>
            </a:r>
            <a:b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categorical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C1262-6950-8BB9-DFDA-511C6DEC14B9}"/>
              </a:ext>
            </a:extLst>
          </p:cNvPr>
          <p:cNvSpPr txBox="1"/>
          <p:nvPr/>
        </p:nvSpPr>
        <p:spPr>
          <a:xfrm>
            <a:off x="6558432" y="4675052"/>
            <a:ext cx="5083603" cy="1420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membuat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kita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attention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memiliki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urutan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7D4709-2549-0097-FE69-606D3E495994}"/>
              </a:ext>
            </a:extLst>
          </p:cNvPr>
          <p:cNvSpPr txBox="1"/>
          <p:nvPr/>
        </p:nvSpPr>
        <p:spPr>
          <a:xfrm>
            <a:off x="952763" y="1222861"/>
            <a:ext cx="1273602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Rainbow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FDCF5EB-1946-0240-E5C2-E01270545E80}"/>
              </a:ext>
            </a:extLst>
          </p:cNvPr>
          <p:cNvSpPr txBox="1"/>
          <p:nvPr/>
        </p:nvSpPr>
        <p:spPr>
          <a:xfrm>
            <a:off x="6816849" y="1222861"/>
            <a:ext cx="1929586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Attention Color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89F2377-7638-68C0-37A4-D6AE809526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9801156"/>
              </p:ext>
            </p:extLst>
          </p:nvPr>
        </p:nvGraphicFramePr>
        <p:xfrm>
          <a:off x="841513" y="197788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99C575AD-B9F4-FE4E-BE9A-5290F09A74C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850909"/>
              </p:ext>
            </p:extLst>
          </p:nvPr>
        </p:nvGraphicFramePr>
        <p:xfrm>
          <a:off x="6736383" y="1971123"/>
          <a:ext cx="4576693" cy="2703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455650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B4E5E-E0EB-1D16-08C8-3200DB459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37918A-5F16-7CD8-1769-47E27B8EA198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CEB88C-277B-59DE-4139-5CF59486048D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7BB8A0-1C55-7FE1-DC69-BE84ABEF2098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9B9603C-B16F-1B26-EB6C-CE8AA53DFE71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C1838CB-0216-7689-3BA9-3202C769D072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1BDCCEEE-2F80-3390-D594-51661BE302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0540538-E9A2-8A35-9366-EEC4B09441C3}"/>
              </a:ext>
            </a:extLst>
          </p:cNvPr>
          <p:cNvSpPr txBox="1"/>
          <p:nvPr/>
        </p:nvSpPr>
        <p:spPr>
          <a:xfrm>
            <a:off x="308809" y="553454"/>
            <a:ext cx="45881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</a:t>
            </a:r>
            <a:endParaRPr lang="en-US" sz="30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520DB9A-3C2F-28D1-BEE1-8EC2738816DF}"/>
              </a:ext>
            </a:extLst>
          </p:cNvPr>
          <p:cNvSpPr/>
          <p:nvPr/>
        </p:nvSpPr>
        <p:spPr>
          <a:xfrm>
            <a:off x="524107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43C3C87-FF74-866A-F82E-CB1CCD8874E0}"/>
              </a:ext>
            </a:extLst>
          </p:cNvPr>
          <p:cNvSpPr/>
          <p:nvPr/>
        </p:nvSpPr>
        <p:spPr>
          <a:xfrm>
            <a:off x="6408233" y="1334428"/>
            <a:ext cx="356839" cy="356839"/>
          </a:xfrm>
          <a:prstGeom prst="ellipse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pic>
        <p:nvPicPr>
          <p:cNvPr id="1028" name="Picture 4" descr="Letter x - Free shapes and symbols icons">
            <a:extLst>
              <a:ext uri="{FF2B5EF4-FFF2-40B4-BE49-F238E27FC236}">
                <a16:creationId xmlns:a16="http://schemas.microsoft.com/office/drawing/2014/main" id="{7A8C6B86-8F6B-8C5D-6BE2-F6BF455D7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5402" y="1272560"/>
            <a:ext cx="489415" cy="48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k icons for free download | Freepik">
            <a:extLst>
              <a:ext uri="{FF2B5EF4-FFF2-40B4-BE49-F238E27FC236}">
                <a16:creationId xmlns:a16="http://schemas.microsoft.com/office/drawing/2014/main" id="{35257A79-E848-FA77-8822-343D39AB9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9397" y="1285435"/>
            <a:ext cx="482600" cy="48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37A5786-422E-7662-72C3-4132A5895AD5}"/>
              </a:ext>
            </a:extLst>
          </p:cNvPr>
          <p:cNvSpPr txBox="1"/>
          <p:nvPr/>
        </p:nvSpPr>
        <p:spPr>
          <a:xfrm>
            <a:off x="628084" y="4940095"/>
            <a:ext cx="5083603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Banyak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hal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ga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diperlukan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B1CC15-CF34-BDD9-8DB3-1FB909F89668}"/>
              </a:ext>
            </a:extLst>
          </p:cNvPr>
          <p:cNvSpPr txBox="1"/>
          <p:nvPr/>
        </p:nvSpPr>
        <p:spPr>
          <a:xfrm>
            <a:off x="6558432" y="4940096"/>
            <a:ext cx="5083603" cy="958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namun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menceritakan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dirinya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80970AA-03E4-D47E-6C7A-017180078F7E}"/>
              </a:ext>
            </a:extLst>
          </p:cNvPr>
          <p:cNvSpPr txBox="1"/>
          <p:nvPr/>
        </p:nvSpPr>
        <p:spPr>
          <a:xfrm>
            <a:off x="952763" y="1222861"/>
            <a:ext cx="1565150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Too much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383AEE3-32C3-6815-D10A-184EFDF83D63}"/>
              </a:ext>
            </a:extLst>
          </p:cNvPr>
          <p:cNvSpPr txBox="1"/>
          <p:nvPr/>
        </p:nvSpPr>
        <p:spPr>
          <a:xfrm>
            <a:off x="6816849" y="1222861"/>
            <a:ext cx="1929586" cy="4969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Simplification</a:t>
            </a:r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3D3C67EE-A689-9245-E889-9331A5B5BF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6333147"/>
              </p:ext>
            </p:extLst>
          </p:nvPr>
        </p:nvGraphicFramePr>
        <p:xfrm>
          <a:off x="907774" y="1911627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0D89355-EEB7-8D23-D849-E293651EFA13}"/>
              </a:ext>
            </a:extLst>
          </p:cNvPr>
          <p:cNvSpPr txBox="1"/>
          <p:nvPr/>
        </p:nvSpPr>
        <p:spPr>
          <a:xfrm>
            <a:off x="1192696" y="2279374"/>
            <a:ext cx="4780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Kilos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F5FB7E-813D-A397-8355-DDB6E7BF53F1}"/>
              </a:ext>
            </a:extLst>
          </p:cNvPr>
          <p:cNvSpPr txBox="1"/>
          <p:nvPr/>
        </p:nvSpPr>
        <p:spPr>
          <a:xfrm>
            <a:off x="3054627" y="4565374"/>
            <a:ext cx="4525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Year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39D7B0-F370-ABB2-2997-C280823EAC89}"/>
              </a:ext>
            </a:extLst>
          </p:cNvPr>
          <p:cNvSpPr/>
          <p:nvPr/>
        </p:nvSpPr>
        <p:spPr>
          <a:xfrm flipV="1">
            <a:off x="2968486" y="4558748"/>
            <a:ext cx="583097" cy="318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0EC0954-1584-4037-8726-A8C84358053B}"/>
              </a:ext>
            </a:extLst>
          </p:cNvPr>
          <p:cNvSpPr/>
          <p:nvPr/>
        </p:nvSpPr>
        <p:spPr>
          <a:xfrm flipV="1">
            <a:off x="2179982" y="3081130"/>
            <a:ext cx="152401" cy="27167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33B7EA1-7176-35C2-0D95-884B182A1949}"/>
              </a:ext>
            </a:extLst>
          </p:cNvPr>
          <p:cNvSpPr/>
          <p:nvPr/>
        </p:nvSpPr>
        <p:spPr>
          <a:xfrm flipV="1">
            <a:off x="1086678" y="2266121"/>
            <a:ext cx="649357" cy="291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BE2C1AB-0D3F-0711-8E65-680C334A0D10}"/>
              </a:ext>
            </a:extLst>
          </p:cNvPr>
          <p:cNvSpPr/>
          <p:nvPr/>
        </p:nvSpPr>
        <p:spPr>
          <a:xfrm flipV="1">
            <a:off x="2869095" y="2259495"/>
            <a:ext cx="649357" cy="2915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21A3B3F-3619-1428-2B6A-03DA680E7C59}"/>
              </a:ext>
            </a:extLst>
          </p:cNvPr>
          <p:cNvSpPr/>
          <p:nvPr/>
        </p:nvSpPr>
        <p:spPr>
          <a:xfrm flipV="1">
            <a:off x="1961321" y="1974572"/>
            <a:ext cx="490331" cy="30480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EC5A09-5211-C826-9BEC-FBBD988D64F2}"/>
              </a:ext>
            </a:extLst>
          </p:cNvPr>
          <p:cNvSpPr/>
          <p:nvPr/>
        </p:nvSpPr>
        <p:spPr>
          <a:xfrm flipV="1">
            <a:off x="1013791" y="3054624"/>
            <a:ext cx="258418" cy="298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CC93CB75-6577-F156-44B1-2CCD2EE244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39014113"/>
              </p:ext>
            </p:extLst>
          </p:nvPr>
        </p:nvGraphicFramePr>
        <p:xfrm>
          <a:off x="6751480" y="1824303"/>
          <a:ext cx="4573005" cy="2732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2306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3C38A-793B-7E43-0336-FDC80C0D0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CCC467-852E-2E26-3A53-A0315E14E81D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D28D063-1545-507F-FBB2-45BD3224F242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9D3325E-BE58-5140-7F91-95CF5530492C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37DF51-C280-FFB8-7CF2-61AE05ED026F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7A82724-613F-CCEB-E314-08B99E6501E0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801FFF8E-3633-81B1-A61E-59957D89EA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F5203055-6A8F-745A-2462-5D3CF04CBFC0}"/>
              </a:ext>
            </a:extLst>
          </p:cNvPr>
          <p:cNvSpPr txBox="1"/>
          <p:nvPr/>
        </p:nvSpPr>
        <p:spPr>
          <a:xfrm>
            <a:off x="308809" y="553454"/>
            <a:ext cx="20441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Kuncinya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BB0840-6499-4EBF-74B2-FBFA23CB3CF7}"/>
              </a:ext>
            </a:extLst>
          </p:cNvPr>
          <p:cNvSpPr txBox="1"/>
          <p:nvPr/>
        </p:nvSpPr>
        <p:spPr>
          <a:xfrm>
            <a:off x="5524763" y="2302914"/>
            <a:ext cx="6508211" cy="2343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Pilih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sesuai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mau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disampaikan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Gunakan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title dan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menarik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konteks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grafik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Jika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perlu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warna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abu-abu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bisa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dipilih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informasi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yang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kurang</a:t>
            </a:r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penting</a:t>
            </a:r>
            <a:endParaRPr lang="en-US" sz="2000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Chart 23">
            <a:extLst>
              <a:ext uri="{FF2B5EF4-FFF2-40B4-BE49-F238E27FC236}">
                <a16:creationId xmlns:a16="http://schemas.microsoft.com/office/drawing/2014/main" id="{768E3B53-B42B-0BCD-0C53-43FDD724E65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444257"/>
              </p:ext>
            </p:extLst>
          </p:nvPr>
        </p:nvGraphicFramePr>
        <p:xfrm>
          <a:off x="443446" y="1426738"/>
          <a:ext cx="4989945" cy="4125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87797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5659-F413-7BA1-9EB6-11B806C15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6C6811-1EBE-F17B-FA88-B3C1D11D4400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C3FFF4-E9B2-941B-A7F1-05029B3AF3D7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A2DBE2B-A5EF-8123-773E-7C4A6F3F2D51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105FF-DC86-2E56-A424-8F087EDDA5A7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47EEE44-B447-5366-F1F2-86B0BDB1116D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1A8A3689-950E-4830-F2A1-E69B4CA6BF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86FA874-1492-F795-5A0D-3C597D431CA8}"/>
              </a:ext>
            </a:extLst>
          </p:cNvPr>
          <p:cNvSpPr txBox="1"/>
          <p:nvPr/>
        </p:nvSpPr>
        <p:spPr>
          <a:xfrm>
            <a:off x="308809" y="553454"/>
            <a:ext cx="612699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Kapan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memilih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chart yang </a:t>
            </a:r>
            <a:r>
              <a:rPr lang="en-US" sz="3000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tepat</a:t>
            </a:r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pic>
        <p:nvPicPr>
          <p:cNvPr id="6146" name="Picture 2" descr="How to Choose the Right Chart - A Complete Chart Comparison - Edraw">
            <a:extLst>
              <a:ext uri="{FF2B5EF4-FFF2-40B4-BE49-F238E27FC236}">
                <a16:creationId xmlns:a16="http://schemas.microsoft.com/office/drawing/2014/main" id="{3FAEC962-4888-8099-5987-C80BE2B9A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76" y="1166192"/>
            <a:ext cx="7065063" cy="5007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66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0847A-210E-1E1D-2C4C-CE496D971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057A52C-04C1-CAC7-D816-1F8A1BE663E3}"/>
              </a:ext>
            </a:extLst>
          </p:cNvPr>
          <p:cNvSpPr txBox="1"/>
          <p:nvPr/>
        </p:nvSpPr>
        <p:spPr>
          <a:xfrm>
            <a:off x="465221" y="641684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@</a:t>
            </a:r>
            <a:r>
              <a:rPr lang="en-US" b="1" dirty="0" err="1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abelkrw</a:t>
            </a:r>
            <a:endParaRPr lang="en-US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FCBF7C6-0335-4CB9-E267-AF52E8B1416B}"/>
              </a:ext>
            </a:extLst>
          </p:cNvPr>
          <p:cNvCxnSpPr>
            <a:cxnSpLocks/>
          </p:cNvCxnSpPr>
          <p:nvPr/>
        </p:nvCxnSpPr>
        <p:spPr>
          <a:xfrm>
            <a:off x="0" y="6352676"/>
            <a:ext cx="12192000" cy="0"/>
          </a:xfrm>
          <a:prstGeom prst="line">
            <a:avLst/>
          </a:prstGeom>
          <a:ln w="38100">
            <a:solidFill>
              <a:srgbClr val="2172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09F7F73-0C95-48DD-0595-1FC03B1DCAF3}"/>
              </a:ext>
            </a:extLst>
          </p:cNvPr>
          <p:cNvSpPr txBox="1"/>
          <p:nvPr/>
        </p:nvSpPr>
        <p:spPr>
          <a:xfrm>
            <a:off x="10543673" y="6416844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b="1" i="0" u="none" strike="noStrike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勉強</a:t>
            </a:r>
            <a:r>
              <a:rPr lang="en-US" altLang="ja-JP" sz="1800" b="1" i="0" u="none" strike="noStrike" dirty="0">
                <a:solidFill>
                  <a:srgbClr val="21724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800" b="1" dirty="0">
              <a:solidFill>
                <a:srgbClr val="2172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86E654D-C3CE-5F12-9390-805A1B2CBF46}"/>
              </a:ext>
            </a:extLst>
          </p:cNvPr>
          <p:cNvGrpSpPr/>
          <p:nvPr/>
        </p:nvGrpSpPr>
        <p:grpSpPr>
          <a:xfrm>
            <a:off x="11149260" y="6409478"/>
            <a:ext cx="360000" cy="360000"/>
            <a:chOff x="10270956" y="4677692"/>
            <a:chExt cx="1080000" cy="10800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0EC52F-5123-F133-3658-52D3624DFDAA}"/>
                </a:ext>
              </a:extLst>
            </p:cNvPr>
            <p:cNvSpPr/>
            <p:nvPr/>
          </p:nvSpPr>
          <p:spPr>
            <a:xfrm>
              <a:off x="10270956" y="4677692"/>
              <a:ext cx="1080000" cy="1080000"/>
            </a:xfrm>
            <a:prstGeom prst="ellipse">
              <a:avLst/>
            </a:prstGeom>
            <a:solidFill>
              <a:srgbClr val="2172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217246"/>
                </a:solidFill>
              </a:endParaRPr>
            </a:p>
          </p:txBody>
        </p:sp>
        <p:pic>
          <p:nvPicPr>
            <p:cNvPr id="9" name="Picture 2" descr="Icon - file type - Excel Vector Icons free download in SVG, PNG Format">
              <a:extLst>
                <a:ext uri="{FF2B5EF4-FFF2-40B4-BE49-F238E27FC236}">
                  <a16:creationId xmlns:a16="http://schemas.microsoft.com/office/drawing/2014/main" id="{B5E1AC58-FA68-62BB-704B-91F680256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biLevel thresh="25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7080" y="4883816"/>
              <a:ext cx="667753" cy="6677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B196E0-0CE3-9A73-CBF3-3766C421C309}"/>
              </a:ext>
            </a:extLst>
          </p:cNvPr>
          <p:cNvSpPr txBox="1"/>
          <p:nvPr/>
        </p:nvSpPr>
        <p:spPr>
          <a:xfrm>
            <a:off x="308809" y="553454"/>
            <a:ext cx="317586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Dataset Latihan!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DFD9C49C-A446-D944-5C8C-4D1CD12E61F3}"/>
              </a:ext>
            </a:extLst>
          </p:cNvPr>
          <p:cNvGraphicFramePr>
            <a:graphicFrameLocks noGrp="1"/>
          </p:cNvGraphicFramePr>
          <p:nvPr/>
        </p:nvGraphicFramePr>
        <p:xfrm>
          <a:off x="447508" y="2978505"/>
          <a:ext cx="5141634" cy="1893804"/>
        </p:xfrm>
        <a:graphic>
          <a:graphicData uri="http://schemas.openxmlformats.org/drawingml/2006/table">
            <a:tbl>
              <a:tblPr/>
              <a:tblGrid>
                <a:gridCol w="549085">
                  <a:extLst>
                    <a:ext uri="{9D8B030D-6E8A-4147-A177-3AD203B41FA5}">
                      <a16:colId xmlns:a16="http://schemas.microsoft.com/office/drawing/2014/main" val="2701405840"/>
                    </a:ext>
                  </a:extLst>
                </a:gridCol>
                <a:gridCol w="1674688">
                  <a:extLst>
                    <a:ext uri="{9D8B030D-6E8A-4147-A177-3AD203B41FA5}">
                      <a16:colId xmlns:a16="http://schemas.microsoft.com/office/drawing/2014/main" val="1266459748"/>
                    </a:ext>
                  </a:extLst>
                </a:gridCol>
                <a:gridCol w="2917861">
                  <a:extLst>
                    <a:ext uri="{9D8B030D-6E8A-4147-A177-3AD203B41FA5}">
                      <a16:colId xmlns:a16="http://schemas.microsoft.com/office/drawing/2014/main" val="3226965041"/>
                    </a:ext>
                  </a:extLst>
                </a:gridCol>
              </a:tblGrid>
              <a:tr h="34618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i="0" u="none" strike="noStrike" dirty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Details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172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247571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Order Date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Periode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pesanan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95103"/>
                  </a:ext>
                </a:extLst>
              </a:tr>
              <a:tr h="31157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Ship Mode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Tipe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kapal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1998081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Segmentasi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jenis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6521415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Category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Kategori</a:t>
                      </a:r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produk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8786837"/>
                  </a:ext>
                </a:extLst>
              </a:tr>
              <a:tr h="309011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Harga </a:t>
                      </a:r>
                      <a:r>
                        <a:rPr lang="en-ID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penjualan</a:t>
                      </a:r>
                      <a:endParaRPr lang="en-ID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441455"/>
                  </a:ext>
                </a:extLst>
              </a:tr>
            </a:tbl>
          </a:graphicData>
        </a:graphic>
      </p:graphicFrame>
      <p:pic>
        <p:nvPicPr>
          <p:cNvPr id="7170" name="Picture 2" descr="Ship - Free shipping and delivery icons">
            <a:extLst>
              <a:ext uri="{FF2B5EF4-FFF2-40B4-BE49-F238E27FC236}">
                <a16:creationId xmlns:a16="http://schemas.microsoft.com/office/drawing/2014/main" id="{8D3F302C-3A9F-4522-8180-6890303A9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212" y="1112749"/>
            <a:ext cx="1959225" cy="1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1A72C14-27BC-D8B6-8671-52A593797347}"/>
              </a:ext>
            </a:extLst>
          </p:cNvPr>
          <p:cNvSpPr txBox="1"/>
          <p:nvPr/>
        </p:nvSpPr>
        <p:spPr>
          <a:xfrm>
            <a:off x="2757495" y="1880992"/>
            <a:ext cx="59960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Dataset!</a:t>
            </a:r>
          </a:p>
        </p:txBody>
      </p:sp>
      <p:pic>
        <p:nvPicPr>
          <p:cNvPr id="7172" name="Picture 4" descr="New - Free signs icons">
            <a:extLst>
              <a:ext uri="{FF2B5EF4-FFF2-40B4-BE49-F238E27FC236}">
                <a16:creationId xmlns:a16="http://schemas.microsoft.com/office/drawing/2014/main" id="{83B9EAC3-3B97-631D-A6AA-FF6C0FDA6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020" y="1616182"/>
            <a:ext cx="818793" cy="818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lus 1">
            <a:extLst>
              <a:ext uri="{FF2B5EF4-FFF2-40B4-BE49-F238E27FC236}">
                <a16:creationId xmlns:a16="http://schemas.microsoft.com/office/drawing/2014/main" id="{200D6BF3-E105-FBE9-87F2-64BCC72B6FA2}"/>
              </a:ext>
            </a:extLst>
          </p:cNvPr>
          <p:cNvSpPr/>
          <p:nvPr/>
        </p:nvSpPr>
        <p:spPr>
          <a:xfrm>
            <a:off x="5932449" y="2754351"/>
            <a:ext cx="936702" cy="814039"/>
          </a:xfrm>
          <a:prstGeom prst="mathPlus">
            <a:avLst/>
          </a:prstGeom>
          <a:solidFill>
            <a:srgbClr val="2172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9F0994-BABC-AE43-42C6-3754E21A729B}"/>
              </a:ext>
            </a:extLst>
          </p:cNvPr>
          <p:cNvSpPr txBox="1"/>
          <p:nvPr/>
        </p:nvSpPr>
        <p:spPr>
          <a:xfrm>
            <a:off x="6869152" y="2870769"/>
            <a:ext cx="12935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</a:t>
            </a:r>
            <a:r>
              <a:rPr lang="en-US" sz="1800" b="1" dirty="0">
                <a:solidFill>
                  <a:srgbClr val="2172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Dummy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43723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3416</TotalTime>
  <Words>324</Words>
  <Application>Microsoft Macintosh PowerPoint</Application>
  <PresentationFormat>Widescreen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ABEL WIDODO</dc:creator>
  <cp:lastModifiedBy>A Kristanto Widodo</cp:lastModifiedBy>
  <cp:revision>21</cp:revision>
  <dcterms:created xsi:type="dcterms:W3CDTF">2024-10-06T10:03:22Z</dcterms:created>
  <dcterms:modified xsi:type="dcterms:W3CDTF">2025-01-05T16:32:20Z</dcterms:modified>
</cp:coreProperties>
</file>