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76" r:id="rId2"/>
    <p:sldId id="256" r:id="rId3"/>
    <p:sldId id="257" r:id="rId4"/>
    <p:sldId id="280" r:id="rId5"/>
    <p:sldId id="258" r:id="rId6"/>
    <p:sldId id="277" r:id="rId7"/>
    <p:sldId id="279" r:id="rId8"/>
    <p:sldId id="259" r:id="rId9"/>
    <p:sldId id="260" r:id="rId10"/>
    <p:sldId id="261" r:id="rId11"/>
    <p:sldId id="262" r:id="rId12"/>
    <p:sldId id="263" r:id="rId13"/>
    <p:sldId id="283" r:id="rId14"/>
    <p:sldId id="264" r:id="rId15"/>
    <p:sldId id="265" r:id="rId16"/>
    <p:sldId id="266" r:id="rId17"/>
    <p:sldId id="267" r:id="rId18"/>
    <p:sldId id="268" r:id="rId19"/>
    <p:sldId id="269" r:id="rId20"/>
    <p:sldId id="270" r:id="rId21"/>
    <p:sldId id="271" r:id="rId22"/>
    <p:sldId id="272" r:id="rId23"/>
    <p:sldId id="273" r:id="rId24"/>
    <p:sldId id="281" r:id="rId25"/>
    <p:sldId id="282" r:id="rId26"/>
    <p:sldId id="274" r:id="rId27"/>
    <p:sldId id="27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1086" y="-2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C4600-84D3-4BD4-88A0-D8917DF54774}" type="datetimeFigureOut">
              <a:rPr lang="en-US" smtClean="0"/>
              <a:t>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E2F002-19C5-4051-B634-32F24F6BE753}" type="slidenum">
              <a:rPr lang="en-US" smtClean="0"/>
              <a:t>‹#›</a:t>
            </a:fld>
            <a:endParaRPr lang="en-US"/>
          </a:p>
        </p:txBody>
      </p:sp>
    </p:spTree>
    <p:extLst>
      <p:ext uri="{BB962C8B-B14F-4D97-AF65-F5344CB8AC3E}">
        <p14:creationId xmlns:p14="http://schemas.microsoft.com/office/powerpoint/2010/main" val="3098947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E2F002-19C5-4051-B634-32F24F6BE753}" type="slidenum">
              <a:rPr lang="en-US" smtClean="0"/>
              <a:t>11</a:t>
            </a:fld>
            <a:endParaRPr lang="en-US"/>
          </a:p>
        </p:txBody>
      </p:sp>
    </p:spTree>
    <p:extLst>
      <p:ext uri="{BB962C8B-B14F-4D97-AF65-F5344CB8AC3E}">
        <p14:creationId xmlns:p14="http://schemas.microsoft.com/office/powerpoint/2010/main" val="1124000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E2F002-19C5-4051-B634-32F24F6BE753}" type="slidenum">
              <a:rPr lang="en-US" smtClean="0"/>
              <a:t>14</a:t>
            </a:fld>
            <a:endParaRPr lang="en-US"/>
          </a:p>
        </p:txBody>
      </p:sp>
    </p:spTree>
    <p:extLst>
      <p:ext uri="{BB962C8B-B14F-4D97-AF65-F5344CB8AC3E}">
        <p14:creationId xmlns:p14="http://schemas.microsoft.com/office/powerpoint/2010/main" val="908187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1E5D29C-69AD-4ED7-A9A5-296A21ECC677}" type="datetime1">
              <a:rPr lang="en-US" smtClean="0"/>
              <a:t>2/7/2023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70A62161-4B57-4F53-91AC-2E008210E80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D3D7EA-B0FF-4E34-8277-5B1405298102}" type="datetime1">
              <a:rPr lang="en-US" smtClean="0"/>
              <a:t>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A62161-4B57-4F53-91AC-2E008210E8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2E9FB0D6-EFC5-44C9-B92F-944D607AC335}" type="datetime1">
              <a:rPr lang="en-US" smtClean="0"/>
              <a:t>2/7/2023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70A62161-4B57-4F53-91AC-2E008210E8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FC58E93-1CE6-4C60-ADEE-617928138ECD}" type="datetime1">
              <a:rPr lang="en-US" smtClean="0"/>
              <a:t>2/7/2023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0A62161-4B57-4F53-91AC-2E008210E8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487F0C2-4C6C-4B42-99D1-E73716702FE5}" type="datetime1">
              <a:rPr lang="en-US" smtClean="0"/>
              <a:t>2/7/2023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70A62161-4B57-4F53-91AC-2E008210E80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E85A4D-D9C7-450D-BE87-D483BB986C6F}" type="datetime1">
              <a:rPr lang="en-US" smtClean="0"/>
              <a:t>2/7/2023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0A62161-4B57-4F53-91AC-2E008210E8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056F88E-B790-48F3-8F54-6A6693DFF6C5}" type="datetime1">
              <a:rPr lang="en-US" smtClean="0"/>
              <a:t>2/7/2023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0A62161-4B57-4F53-91AC-2E008210E80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A16E79E-A624-4279-9F9F-0EAF3FE30D29}" type="datetime1">
              <a:rPr lang="en-US" smtClean="0"/>
              <a:t>2/7/2023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0A62161-4B57-4F53-91AC-2E008210E8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EA1A8DE-23BB-4528-97C3-553F127F7BC5}" type="datetime1">
              <a:rPr lang="en-US" smtClean="0"/>
              <a:t>2/7/2023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70A62161-4B57-4F53-91AC-2E008210E8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818A3E-EE4A-4C01-9747-83F898066AAC}" type="datetime1">
              <a:rPr lang="en-US" smtClean="0"/>
              <a:t>2/7/2023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0A62161-4B57-4F53-91AC-2E008210E80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A8B179C-2174-4420-BCD5-BF04AC1677F2}" type="datetime1">
              <a:rPr lang="en-US" smtClean="0"/>
              <a:t>2/7/2023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0A62161-4B57-4F53-91AC-2E008210E807}"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B3A58F6-B3FC-4075-8B13-5A4AC1B0E36D}" type="datetime1">
              <a:rPr lang="en-US" smtClean="0"/>
              <a:t>2/7/2023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70A62161-4B57-4F53-91AC-2E008210E8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E5D29C-69AD-4ED7-A9A5-296A21ECC677}"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1</a:t>
            </a:fld>
            <a:endParaRPr lang="en-US"/>
          </a:p>
        </p:txBody>
      </p:sp>
      <p:sp useBgFill="1">
        <p:nvSpPr>
          <p:cNvPr id="6" name="Rectangle 5"/>
          <p:cNvSpPr/>
          <p:nvPr/>
        </p:nvSpPr>
        <p:spPr>
          <a:xfrm>
            <a:off x="304800" y="1600200"/>
            <a:ext cx="86106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US" sz="2000" dirty="0" smtClean="0">
                <a:solidFill>
                  <a:schemeClr val="tx1"/>
                </a:solidFill>
              </a:rPr>
              <a:t>History of Ethiopia and The Horn , HIES 2010</a:t>
            </a:r>
          </a:p>
          <a:p>
            <a:pPr marL="285750" indent="-285750">
              <a:buFont typeface="Arial" pitchFamily="34" charset="0"/>
              <a:buChar char="•"/>
            </a:pPr>
            <a:endParaRPr lang="en-US" sz="2000" dirty="0"/>
          </a:p>
          <a:p>
            <a:pPr marL="285750" indent="-285750">
              <a:buFont typeface="Arial" pitchFamily="34" charset="0"/>
              <a:buChar char="•"/>
            </a:pPr>
            <a:endParaRPr lang="en-US" sz="2000" dirty="0" smtClean="0"/>
          </a:p>
          <a:p>
            <a:pPr algn="ctr"/>
            <a:endParaRPr lang="en-US" dirty="0"/>
          </a:p>
          <a:p>
            <a:pPr algn="ctr"/>
            <a:endParaRPr lang="en-US" dirty="0" smtClean="0"/>
          </a:p>
          <a:p>
            <a:pPr algn="ctr"/>
            <a:endParaRPr lang="en-US" dirty="0"/>
          </a:p>
          <a:p>
            <a:pPr algn="ctr"/>
            <a:endParaRPr lang="en-US" dirty="0" smtClean="0"/>
          </a:p>
          <a:p>
            <a:pPr algn="ctr"/>
            <a:endParaRPr lang="en-US" dirty="0" smtClean="0"/>
          </a:p>
          <a:p>
            <a:pPr algn="ctr"/>
            <a:endParaRPr lang="en-US" dirty="0"/>
          </a:p>
          <a:p>
            <a:pPr algn="ctr"/>
            <a:endParaRPr lang="en-US" dirty="0"/>
          </a:p>
          <a:p>
            <a:pPr algn="ctr"/>
            <a:endParaRPr lang="en-US" dirty="0"/>
          </a:p>
        </p:txBody>
      </p:sp>
      <p:sp>
        <p:nvSpPr>
          <p:cNvPr id="8" name="Rectangle 7"/>
          <p:cNvSpPr/>
          <p:nvPr/>
        </p:nvSpPr>
        <p:spPr>
          <a:xfrm>
            <a:off x="917892" y="2624078"/>
            <a:ext cx="7709694" cy="5078313"/>
          </a:xfrm>
          <a:prstGeom prst="rect">
            <a:avLst/>
          </a:prstGeom>
        </p:spPr>
        <p:txBody>
          <a:bodyPr wrap="square">
            <a:spAutoFit/>
          </a:bodyPr>
          <a:lstStyle/>
          <a:p>
            <a:r>
              <a:rPr lang="en-US" dirty="0"/>
              <a:t>CHAPTER ONE ; PRESENTATIONS </a:t>
            </a:r>
            <a:r>
              <a:rPr lang="en-US" dirty="0" smtClean="0"/>
              <a:t>(1 hour ;25 minutes)</a:t>
            </a:r>
            <a:endParaRPr lang="en-US" dirty="0"/>
          </a:p>
          <a:p>
            <a:r>
              <a:rPr lang="en-US" dirty="0" smtClean="0"/>
              <a:t>UNIT </a:t>
            </a:r>
            <a:r>
              <a:rPr lang="en-US" dirty="0"/>
              <a:t>OBJECTIVES </a:t>
            </a:r>
            <a:endParaRPr lang="en-US" dirty="0" smtClean="0"/>
          </a:p>
          <a:p>
            <a:endParaRPr lang="en-US" dirty="0"/>
          </a:p>
          <a:p>
            <a:r>
              <a:rPr lang="en-US" dirty="0" smtClean="0"/>
              <a:t>Informing </a:t>
            </a:r>
            <a:r>
              <a:rPr lang="en-US" dirty="0"/>
              <a:t>Students - 50 % </a:t>
            </a:r>
            <a:r>
              <a:rPr lang="en-US" dirty="0" smtClean="0"/>
              <a:t>Conceptual , inquiry (what is history , nature of History and uses of History ) , Historiography ,Transformation –</a:t>
            </a:r>
          </a:p>
          <a:p>
            <a:r>
              <a:rPr lang="en-US" dirty="0" smtClean="0"/>
              <a:t>Professionalization of History -Skill </a:t>
            </a:r>
            <a:r>
              <a:rPr lang="en-US" dirty="0"/>
              <a:t>part –(Critical Analysis of Sources )</a:t>
            </a:r>
          </a:p>
          <a:p>
            <a:endParaRPr lang="en-US" dirty="0" smtClean="0"/>
          </a:p>
          <a:p>
            <a:r>
              <a:rPr lang="en-US" dirty="0" smtClean="0"/>
              <a:t>Nature Of Presentation _ Lecture and Inquiry, Group discussion—</a:t>
            </a:r>
          </a:p>
          <a:p>
            <a:r>
              <a:rPr lang="en-US" dirty="0"/>
              <a:t>                                    Skill part –(Critical Analysis of Sources )</a:t>
            </a:r>
          </a:p>
          <a:p>
            <a:endParaRPr lang="en-US" dirty="0" smtClean="0"/>
          </a:p>
          <a:p>
            <a:r>
              <a:rPr lang="en-US" dirty="0" smtClean="0"/>
              <a:t>-</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9916"/>
            <a:ext cx="2487613"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7274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8305800" cy="822960"/>
          </a:xfrm>
        </p:spPr>
        <p:txBody>
          <a:bodyPr>
            <a:normAutofit/>
          </a:bodyPr>
          <a:lstStyle/>
          <a:p>
            <a:r>
              <a:rPr lang="en-US" sz="2400" dirty="0" smtClean="0"/>
              <a:t> 1.3.Sources </a:t>
            </a:r>
            <a:r>
              <a:rPr lang="en-US" sz="2400" dirty="0"/>
              <a:t>and Methods of Historical </a:t>
            </a:r>
            <a:r>
              <a:rPr lang="en-US" sz="2400" dirty="0" smtClean="0"/>
              <a:t> Studies </a:t>
            </a:r>
            <a:endParaRPr lang="en-US" sz="2400"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sz="2400" dirty="0"/>
              <a:t>Historical sources are broadly classified into two types: Primary and Secondary. </a:t>
            </a:r>
            <a:endParaRPr lang="en-US" sz="2400" dirty="0" smtClean="0"/>
          </a:p>
          <a:p>
            <a:r>
              <a:rPr lang="en-US" sz="2400" dirty="0" smtClean="0"/>
              <a:t>1.Primary </a:t>
            </a:r>
            <a:r>
              <a:rPr lang="en-US" sz="2400" dirty="0"/>
              <a:t>sources are surviving traces of the past available to us in the present. They are original or first hand in their proximity to the event both in time and in </a:t>
            </a:r>
            <a:r>
              <a:rPr lang="en-US" sz="2400" dirty="0" smtClean="0"/>
              <a:t>space. Examples </a:t>
            </a:r>
            <a:r>
              <a:rPr lang="en-US" sz="2400" dirty="0"/>
              <a:t>of primary sources are manuscripts (handwritten materials), diaries, letters, minutes, court records and administrative files, travel documents, photographs, maps, video and audiovisual materials, and artifacts such as coins, fossils, weapons, utensils, and buildings</a:t>
            </a:r>
            <a:r>
              <a:rPr lang="en-US" sz="2400" dirty="0" smtClean="0"/>
              <a:t>.</a:t>
            </a:r>
          </a:p>
          <a:p>
            <a:r>
              <a:rPr lang="en-US" sz="2400" dirty="0" smtClean="0"/>
              <a:t>2. </a:t>
            </a:r>
            <a:r>
              <a:rPr lang="en-US" sz="2400" dirty="0"/>
              <a:t>Secondary sources, on the other hand, are second-hand published accounts about past events. They are written long after the event has occurred, providing an interpretation of what happened, why it happened, and how it happened, often based on primary sources.</a:t>
            </a:r>
          </a:p>
        </p:txBody>
      </p:sp>
      <p:sp>
        <p:nvSpPr>
          <p:cNvPr id="4" name="Date Placeholder 3"/>
          <p:cNvSpPr>
            <a:spLocks noGrp="1"/>
          </p:cNvSpPr>
          <p:nvPr>
            <p:ph type="dt" sz="half" idx="10"/>
          </p:nvPr>
        </p:nvSpPr>
        <p:spPr/>
        <p:txBody>
          <a:bodyPr/>
          <a:lstStyle/>
          <a:p>
            <a:fld id="{E3006802-7FC7-4015-B4F0-F2313C5939BF}"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10</a:t>
            </a:fld>
            <a:endParaRPr lang="en-US"/>
          </a:p>
        </p:txBody>
      </p:sp>
    </p:spTree>
    <p:extLst>
      <p:ext uri="{BB962C8B-B14F-4D97-AF65-F5344CB8AC3E}">
        <p14:creationId xmlns:p14="http://schemas.microsoft.com/office/powerpoint/2010/main" val="1051289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8686800" cy="670560"/>
          </a:xfrm>
        </p:spPr>
        <p:txBody>
          <a:bodyPr>
            <a:normAutofit/>
          </a:bodyPr>
          <a:lstStyle/>
          <a:p>
            <a:r>
              <a:rPr lang="en-US" sz="2800" dirty="0" smtClean="0"/>
              <a:t>… </a:t>
            </a:r>
            <a:r>
              <a:rPr lang="en-US" sz="2400" dirty="0" smtClean="0"/>
              <a:t>Sources </a:t>
            </a:r>
            <a:r>
              <a:rPr lang="en-US" sz="2400" dirty="0"/>
              <a:t>and Methods of Historical </a:t>
            </a:r>
            <a:r>
              <a:rPr lang="en-US" sz="2400" dirty="0" smtClean="0"/>
              <a:t>  Studies </a:t>
            </a:r>
            <a:endParaRPr lang="en-US" sz="2400" dirty="0"/>
          </a:p>
        </p:txBody>
      </p:sp>
      <p:sp>
        <p:nvSpPr>
          <p:cNvPr id="3" name="Content Placeholder 2"/>
          <p:cNvSpPr>
            <a:spLocks noGrp="1"/>
          </p:cNvSpPr>
          <p:nvPr>
            <p:ph idx="1"/>
          </p:nvPr>
        </p:nvSpPr>
        <p:spPr>
          <a:xfrm>
            <a:off x="457200" y="1609416"/>
            <a:ext cx="8534400" cy="4846320"/>
          </a:xfrm>
        </p:spPr>
        <p:txBody>
          <a:bodyPr/>
          <a:lstStyle/>
          <a:p>
            <a:r>
              <a:rPr lang="en-US" dirty="0" smtClean="0"/>
              <a:t>Examples </a:t>
            </a:r>
            <a:r>
              <a:rPr lang="en-US" dirty="0"/>
              <a:t>of secondary sources are articles, books, textbooks, biographies, and published stories or movies about historical events. Secondary materials give us what appear to be finished accounts of certain historical periods and phenomena. Nevertheless, no history work can be taken as final, as new sources keep coming to light. New sources make possible new historical interpretations or entirely new historical reconstructions. </a:t>
            </a:r>
          </a:p>
        </p:txBody>
      </p:sp>
      <p:sp>
        <p:nvSpPr>
          <p:cNvPr id="4" name="Date Placeholder 3"/>
          <p:cNvSpPr>
            <a:spLocks noGrp="1"/>
          </p:cNvSpPr>
          <p:nvPr>
            <p:ph type="dt" sz="half" idx="10"/>
          </p:nvPr>
        </p:nvSpPr>
        <p:spPr/>
        <p:txBody>
          <a:bodyPr/>
          <a:lstStyle/>
          <a:p>
            <a:fld id="{EA73FC9C-AFC6-4F3A-8FDC-0AC4EC3000E8}"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11</a:t>
            </a:fld>
            <a:endParaRPr lang="en-US"/>
          </a:p>
        </p:txBody>
      </p:sp>
    </p:spTree>
    <p:extLst>
      <p:ext uri="{BB962C8B-B14F-4D97-AF65-F5344CB8AC3E}">
        <p14:creationId xmlns:p14="http://schemas.microsoft.com/office/powerpoint/2010/main" val="1377774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 </a:t>
            </a:r>
            <a:r>
              <a:rPr lang="en-US" sz="2800" dirty="0" smtClean="0"/>
              <a:t>Skill Part (35%)</a:t>
            </a:r>
            <a:br>
              <a:rPr lang="en-US" sz="2800" dirty="0" smtClean="0"/>
            </a:br>
            <a:r>
              <a:rPr lang="en-US" sz="2800" dirty="0" smtClean="0"/>
              <a:t>1.4. Critical Analysis of Sources </a:t>
            </a:r>
            <a:endParaRPr lang="en-US" sz="2800" dirty="0"/>
          </a:p>
        </p:txBody>
      </p:sp>
      <p:sp>
        <p:nvSpPr>
          <p:cNvPr id="3" name="Content Placeholder 2"/>
          <p:cNvSpPr>
            <a:spLocks noGrp="1"/>
          </p:cNvSpPr>
          <p:nvPr>
            <p:ph idx="1"/>
          </p:nvPr>
        </p:nvSpPr>
        <p:spPr>
          <a:xfrm>
            <a:off x="457200" y="1609416"/>
            <a:ext cx="7696200" cy="4846320"/>
          </a:xfrm>
        </p:spPr>
        <p:txBody>
          <a:bodyPr>
            <a:normAutofit fontScale="77500" lnSpcReduction="20000"/>
          </a:bodyPr>
          <a:lstStyle/>
          <a:p>
            <a:r>
              <a:rPr lang="en-US" dirty="0"/>
              <a:t>For the history of Ethiopia and the Horn, historians use a combination of the sources described above. However, whatever the source of information-primary or secondary, written or oral- the data should be subjected to critical evaluation before used as evidence. </a:t>
            </a:r>
            <a:endParaRPr lang="en-US" dirty="0" smtClean="0"/>
          </a:p>
          <a:p>
            <a:r>
              <a:rPr lang="en-US" dirty="0" smtClean="0"/>
              <a:t>Primary </a:t>
            </a:r>
            <a:r>
              <a:rPr lang="en-US" dirty="0"/>
              <a:t>sources have to be verified for their originality and authenticity because sometimes primary sources like letters may be forged. Secondary sources have to be examined for the reliability of their reconstructions. Oral data may lose its originality and authenticity due to distortion through time. Therefore, it should be crosschecked with other sources such as written documents to determine its veracity or authenticity. In short, historians (unlike novelists) must find evidence about the past, ask questions of that evidence, and come up with explanations that make sense of what the evidence says about the people, events, places and time periods they study about. </a:t>
            </a:r>
          </a:p>
        </p:txBody>
      </p:sp>
      <p:sp>
        <p:nvSpPr>
          <p:cNvPr id="4" name="Date Placeholder 3"/>
          <p:cNvSpPr>
            <a:spLocks noGrp="1"/>
          </p:cNvSpPr>
          <p:nvPr>
            <p:ph type="dt" sz="half" idx="10"/>
          </p:nvPr>
        </p:nvSpPr>
        <p:spPr/>
        <p:txBody>
          <a:bodyPr/>
          <a:lstStyle/>
          <a:p>
            <a:fld id="{3FB2E368-3B7B-4333-96D8-7A51B353E424}"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12</a:t>
            </a:fld>
            <a:endParaRPr lang="en-US"/>
          </a:p>
        </p:txBody>
      </p:sp>
    </p:spTree>
    <p:extLst>
      <p:ext uri="{BB962C8B-B14F-4D97-AF65-F5344CB8AC3E}">
        <p14:creationId xmlns:p14="http://schemas.microsoft.com/office/powerpoint/2010/main" val="4069114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7239000" cy="4846320"/>
          </a:xfrm>
        </p:spPr>
        <p:txBody>
          <a:bodyPr/>
          <a:lstStyle/>
          <a:p>
            <a:endParaRPr lang="en-US" dirty="0" smtClean="0"/>
          </a:p>
          <a:p>
            <a:r>
              <a:rPr lang="en-US" dirty="0"/>
              <a:t> </a:t>
            </a:r>
            <a:r>
              <a:rPr lang="en-US" dirty="0" smtClean="0"/>
              <a:t>    </a:t>
            </a:r>
            <a:r>
              <a:rPr lang="en-US" dirty="0" smtClean="0">
                <a:solidFill>
                  <a:srgbClr val="0070C0"/>
                </a:solidFill>
              </a:rPr>
              <a:t>WHAT DOES HISTORIOGRAPHY MEAN : </a:t>
            </a:r>
          </a:p>
          <a:p>
            <a:r>
              <a:rPr lang="en-US">
                <a:solidFill>
                  <a:srgbClr val="0070C0"/>
                </a:solidFill>
              </a:rPr>
              <a:t> </a:t>
            </a:r>
            <a:r>
              <a:rPr lang="en-US" smtClean="0">
                <a:solidFill>
                  <a:srgbClr val="0070C0"/>
                </a:solidFill>
              </a:rPr>
              <a:t>                MEANING</a:t>
            </a:r>
            <a:endParaRPr lang="en-US" dirty="0" smtClean="0"/>
          </a:p>
          <a:p>
            <a:r>
              <a:rPr lang="en-US" dirty="0"/>
              <a:t> </a:t>
            </a:r>
            <a:r>
              <a:rPr lang="en-US" dirty="0" smtClean="0"/>
              <a:t> Historiography </a:t>
            </a:r>
            <a:r>
              <a:rPr lang="en-US" dirty="0"/>
              <a:t>can be defined as the history of historical writing, studying how knowledge of the past, either recent or distant, is obtained and transmitted. </a:t>
            </a:r>
          </a:p>
          <a:p>
            <a:endParaRPr lang="en-US" dirty="0"/>
          </a:p>
        </p:txBody>
      </p:sp>
      <p:sp>
        <p:nvSpPr>
          <p:cNvPr id="4" name="Date Placeholder 3"/>
          <p:cNvSpPr>
            <a:spLocks noGrp="1"/>
          </p:cNvSpPr>
          <p:nvPr>
            <p:ph type="dt" sz="half" idx="10"/>
          </p:nvPr>
        </p:nvSpPr>
        <p:spPr/>
        <p:txBody>
          <a:bodyPr/>
          <a:lstStyle/>
          <a:p>
            <a:fld id="{BFC58E93-1CE6-4C60-ADEE-617928138ECD}"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13</a:t>
            </a:fld>
            <a:endParaRPr lang="en-US"/>
          </a:p>
        </p:txBody>
      </p:sp>
    </p:spTree>
    <p:extLst>
      <p:ext uri="{BB962C8B-B14F-4D97-AF65-F5344CB8AC3E}">
        <p14:creationId xmlns:p14="http://schemas.microsoft.com/office/powerpoint/2010/main" val="1342362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20040"/>
            <a:ext cx="7010400" cy="822960"/>
          </a:xfrm>
        </p:spPr>
        <p:txBody>
          <a:bodyPr>
            <a:normAutofit/>
          </a:bodyPr>
          <a:lstStyle/>
          <a:p>
            <a:pPr algn="ctr"/>
            <a:r>
              <a:rPr lang="en-US" sz="2000" dirty="0" smtClean="0"/>
              <a:t>Historiographical  TRADITIONS  :GLOBAL  AND CONTINENTAL SETTINGS</a:t>
            </a:r>
            <a:endParaRPr lang="en-US" sz="2000" dirty="0"/>
          </a:p>
        </p:txBody>
      </p:sp>
      <p:sp>
        <p:nvSpPr>
          <p:cNvPr id="3" name="Content Placeholder 2"/>
          <p:cNvSpPr>
            <a:spLocks noGrp="1"/>
          </p:cNvSpPr>
          <p:nvPr>
            <p:ph idx="1"/>
          </p:nvPr>
        </p:nvSpPr>
        <p:spPr>
          <a:xfrm>
            <a:off x="457200" y="1295400"/>
            <a:ext cx="8001000" cy="4846320"/>
          </a:xfrm>
        </p:spPr>
        <p:txBody>
          <a:bodyPr>
            <a:normAutofit/>
          </a:bodyPr>
          <a:lstStyle/>
          <a:p>
            <a:r>
              <a:rPr lang="en-US" sz="2000" dirty="0" smtClean="0"/>
              <a:t>1</a:t>
            </a:r>
            <a:r>
              <a:rPr lang="en-US" sz="2400" dirty="0" smtClean="0">
                <a:solidFill>
                  <a:srgbClr val="00B0F0"/>
                </a:solidFill>
              </a:rPr>
              <a:t>. </a:t>
            </a:r>
            <a:r>
              <a:rPr lang="en-US" sz="2400" b="1" dirty="0" smtClean="0">
                <a:solidFill>
                  <a:srgbClr val="00B0F0"/>
                </a:solidFill>
              </a:rPr>
              <a:t>GREECE TRADITIONS</a:t>
            </a:r>
          </a:p>
          <a:p>
            <a:r>
              <a:rPr lang="en-US" sz="2400" dirty="0" smtClean="0"/>
              <a:t>The </a:t>
            </a:r>
            <a:r>
              <a:rPr lang="en-US" sz="2400" dirty="0"/>
              <a:t>organized study and narration of the past was introduced by ancient Greek historians notably Herodotus and Thucydides (c.455-400 B.C.E.) </a:t>
            </a:r>
            <a:r>
              <a:rPr lang="en-US" sz="2400" dirty="0" smtClean="0"/>
              <a:t>.</a:t>
            </a:r>
          </a:p>
          <a:p>
            <a:r>
              <a:rPr lang="en-US" sz="2400" dirty="0" smtClean="0"/>
              <a:t> </a:t>
            </a:r>
            <a:r>
              <a:rPr lang="en-US" sz="2400" dirty="0" smtClean="0">
                <a:solidFill>
                  <a:srgbClr val="00B0F0"/>
                </a:solidFill>
              </a:rPr>
              <a:t>2.</a:t>
            </a:r>
            <a:r>
              <a:rPr lang="en-US" sz="2400" b="1" dirty="0" smtClean="0">
                <a:solidFill>
                  <a:srgbClr val="00B0F0"/>
                </a:solidFill>
              </a:rPr>
              <a:t>CHINESE TRADITIONS</a:t>
            </a:r>
          </a:p>
          <a:p>
            <a:r>
              <a:rPr lang="en-US" sz="2400" dirty="0" smtClean="0"/>
              <a:t>The </a:t>
            </a:r>
            <a:r>
              <a:rPr lang="en-US" sz="2400" dirty="0"/>
              <a:t>other major tradition of thinking and writing about the past is the Chinese. The most important early figure in Chinese historical thought and writing was the Han dynasty figure </a:t>
            </a:r>
            <a:r>
              <a:rPr lang="en-US" sz="2400" dirty="0" err="1"/>
              <a:t>Sima</a:t>
            </a:r>
            <a:r>
              <a:rPr lang="en-US" sz="2400" dirty="0"/>
              <a:t> </a:t>
            </a:r>
            <a:r>
              <a:rPr lang="en-US" sz="2400" dirty="0" err="1"/>
              <a:t>Qian</a:t>
            </a:r>
            <a:r>
              <a:rPr lang="en-US" sz="2400" dirty="0"/>
              <a:t> (145–86 B.C.E</a:t>
            </a:r>
            <a:r>
              <a:rPr lang="en-US" sz="2400" dirty="0" smtClean="0"/>
              <a:t>.).</a:t>
            </a:r>
          </a:p>
          <a:p>
            <a:r>
              <a:rPr lang="en-US" sz="2400" dirty="0" smtClean="0">
                <a:solidFill>
                  <a:srgbClr val="00B0F0"/>
                </a:solidFill>
              </a:rPr>
              <a:t>3.ETHIOPIAN  TRADITION</a:t>
            </a:r>
            <a:endParaRPr lang="en-US" sz="2000" b="1" dirty="0">
              <a:solidFill>
                <a:srgbClr val="00B0F0"/>
              </a:solidFill>
            </a:endParaRPr>
          </a:p>
        </p:txBody>
      </p:sp>
      <p:sp>
        <p:nvSpPr>
          <p:cNvPr id="4" name="Date Placeholder 3"/>
          <p:cNvSpPr>
            <a:spLocks noGrp="1"/>
          </p:cNvSpPr>
          <p:nvPr>
            <p:ph type="dt" sz="half" idx="10"/>
          </p:nvPr>
        </p:nvSpPr>
        <p:spPr/>
        <p:txBody>
          <a:bodyPr/>
          <a:lstStyle/>
          <a:p>
            <a:fld id="{24E8DFCE-12F7-4226-B026-1B7AF89E4DA5}"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14</a:t>
            </a:fld>
            <a:endParaRPr lang="en-US"/>
          </a:p>
        </p:txBody>
      </p:sp>
    </p:spTree>
    <p:extLst>
      <p:ext uri="{BB962C8B-B14F-4D97-AF65-F5344CB8AC3E}">
        <p14:creationId xmlns:p14="http://schemas.microsoft.com/office/powerpoint/2010/main" val="489821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a:t>
            </a:r>
            <a:r>
              <a:rPr lang="en-US" sz="2400" dirty="0" smtClean="0"/>
              <a:t>Historiography </a:t>
            </a:r>
            <a:r>
              <a:rPr lang="en-US" sz="2400" dirty="0"/>
              <a:t>of Ethiopia and the Horn </a:t>
            </a:r>
          </a:p>
        </p:txBody>
      </p:sp>
      <p:sp>
        <p:nvSpPr>
          <p:cNvPr id="3" name="Content Placeholder 2"/>
          <p:cNvSpPr>
            <a:spLocks noGrp="1"/>
          </p:cNvSpPr>
          <p:nvPr>
            <p:ph idx="1"/>
          </p:nvPr>
        </p:nvSpPr>
        <p:spPr>
          <a:xfrm>
            <a:off x="457200" y="1609416"/>
            <a:ext cx="8153400" cy="4846320"/>
          </a:xfrm>
        </p:spPr>
        <p:txBody>
          <a:bodyPr>
            <a:normAutofit fontScale="92500" lnSpcReduction="10000"/>
          </a:bodyPr>
          <a:lstStyle/>
          <a:p>
            <a:r>
              <a:rPr lang="en-US" dirty="0" smtClean="0"/>
              <a:t>History </a:t>
            </a:r>
            <a:r>
              <a:rPr lang="en-US" dirty="0"/>
              <a:t>emerged as an academic discipline in the second half of the nineteenth century first in Europe and subsequently in other parts of the world including the US</a:t>
            </a:r>
            <a:r>
              <a:rPr lang="en-US" dirty="0" smtClean="0"/>
              <a:t>.</a:t>
            </a:r>
          </a:p>
          <a:p>
            <a:r>
              <a:rPr lang="en-US" dirty="0" smtClean="0"/>
              <a:t> </a:t>
            </a:r>
            <a:r>
              <a:rPr lang="en-US" dirty="0"/>
              <a:t>The German historian, Leopold </a:t>
            </a:r>
            <a:r>
              <a:rPr lang="en-US" dirty="0" smtClean="0"/>
              <a:t>Von </a:t>
            </a:r>
            <a:r>
              <a:rPr lang="en-US" dirty="0"/>
              <a:t>Ranke (1795–1886), and his colleagues established history as an independent discipline in Berlin with its own set of methods and concepts by which historians collect evidence of past events, evaluate that evidence, and present a meaningful discussion of the subject. Ranke’s greatest contribution to the scientific study of the past is such that he is considered as the “father of modern historiography.” </a:t>
            </a:r>
          </a:p>
        </p:txBody>
      </p:sp>
      <p:sp>
        <p:nvSpPr>
          <p:cNvPr id="4" name="Date Placeholder 3"/>
          <p:cNvSpPr>
            <a:spLocks noGrp="1"/>
          </p:cNvSpPr>
          <p:nvPr>
            <p:ph type="dt" sz="half" idx="10"/>
          </p:nvPr>
        </p:nvSpPr>
        <p:spPr/>
        <p:txBody>
          <a:bodyPr/>
          <a:lstStyle/>
          <a:p>
            <a:fld id="{1F54AE6F-E86F-497A-B019-72A5F6219363}"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15</a:t>
            </a:fld>
            <a:endParaRPr lang="en-US"/>
          </a:p>
        </p:txBody>
      </p:sp>
    </p:spTree>
    <p:extLst>
      <p:ext uri="{BB962C8B-B14F-4D97-AF65-F5344CB8AC3E}">
        <p14:creationId xmlns:p14="http://schemas.microsoft.com/office/powerpoint/2010/main" val="4072103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8229600" cy="899160"/>
          </a:xfrm>
        </p:spPr>
        <p:txBody>
          <a:bodyPr>
            <a:normAutofit/>
          </a:bodyPr>
          <a:lstStyle/>
          <a:p>
            <a:pPr algn="ctr"/>
            <a:r>
              <a:rPr lang="en-US" dirty="0"/>
              <a:t> </a:t>
            </a:r>
            <a:r>
              <a:rPr lang="en-US" sz="2800" dirty="0" smtClean="0"/>
              <a:t>…Historiography </a:t>
            </a:r>
            <a:r>
              <a:rPr lang="en-US" sz="2800" dirty="0"/>
              <a:t>of Ethiopia and the Horn </a:t>
            </a:r>
          </a:p>
        </p:txBody>
      </p:sp>
      <p:sp>
        <p:nvSpPr>
          <p:cNvPr id="3" name="Content Placeholder 2"/>
          <p:cNvSpPr>
            <a:spLocks noGrp="1"/>
          </p:cNvSpPr>
          <p:nvPr>
            <p:ph idx="1"/>
          </p:nvPr>
        </p:nvSpPr>
        <p:spPr>
          <a:xfrm>
            <a:off x="457200" y="1609416"/>
            <a:ext cx="8305800" cy="4846320"/>
          </a:xfrm>
        </p:spPr>
        <p:txBody>
          <a:bodyPr/>
          <a:lstStyle/>
          <a:p>
            <a:endParaRPr lang="en-US" dirty="0" smtClean="0"/>
          </a:p>
          <a:p>
            <a:r>
              <a:rPr lang="en-US" dirty="0" smtClean="0"/>
              <a:t>The </a:t>
            </a:r>
            <a:r>
              <a:rPr lang="en-US" dirty="0"/>
              <a:t>earliest known reference that we have on history of Ethiopia and the Horn is the </a:t>
            </a:r>
            <a:r>
              <a:rPr lang="en-US" dirty="0" err="1">
                <a:solidFill>
                  <a:srgbClr val="00B050"/>
                </a:solidFill>
              </a:rPr>
              <a:t>Periplus</a:t>
            </a:r>
            <a:r>
              <a:rPr lang="en-US" dirty="0">
                <a:solidFill>
                  <a:srgbClr val="00B050"/>
                </a:solidFill>
              </a:rPr>
              <a:t> of the </a:t>
            </a:r>
            <a:r>
              <a:rPr lang="en-US" dirty="0" err="1">
                <a:solidFill>
                  <a:srgbClr val="00B050"/>
                </a:solidFill>
              </a:rPr>
              <a:t>Erythrean</a:t>
            </a:r>
            <a:r>
              <a:rPr lang="en-US" dirty="0">
                <a:solidFill>
                  <a:srgbClr val="00B050"/>
                </a:solidFill>
              </a:rPr>
              <a:t> Sea, </a:t>
            </a:r>
            <a:r>
              <a:rPr lang="en-US" dirty="0"/>
              <a:t>written in the first century A.D by an anonymous author. Another document describing Aksum’s trade and the then </a:t>
            </a:r>
            <a:r>
              <a:rPr lang="en-US" dirty="0" err="1"/>
              <a:t>Aksumite</a:t>
            </a:r>
            <a:r>
              <a:rPr lang="en-US" dirty="0"/>
              <a:t> king’s campaigns on both sides of the sea is the </a:t>
            </a:r>
            <a:r>
              <a:rPr lang="en-US" dirty="0">
                <a:solidFill>
                  <a:srgbClr val="00B050"/>
                </a:solidFill>
              </a:rPr>
              <a:t>Christian Topography </a:t>
            </a:r>
            <a:r>
              <a:rPr lang="en-US" dirty="0"/>
              <a:t>composed by </a:t>
            </a:r>
            <a:r>
              <a:rPr lang="en-US" dirty="0" err="1"/>
              <a:t>Cosmas</a:t>
            </a:r>
            <a:r>
              <a:rPr lang="en-US" dirty="0"/>
              <a:t> </a:t>
            </a:r>
            <a:r>
              <a:rPr lang="en-US" dirty="0" err="1"/>
              <a:t>Indicopleustes</a:t>
            </a:r>
            <a:r>
              <a:rPr lang="en-US" dirty="0"/>
              <a:t>, a Greek sailor, in the sixth century </a:t>
            </a:r>
            <a:r>
              <a:rPr lang="en-US" dirty="0" smtClean="0"/>
              <a:t>A.D. </a:t>
            </a:r>
            <a:endParaRPr lang="en-US" dirty="0"/>
          </a:p>
        </p:txBody>
      </p:sp>
      <p:sp>
        <p:nvSpPr>
          <p:cNvPr id="4" name="Date Placeholder 3"/>
          <p:cNvSpPr>
            <a:spLocks noGrp="1"/>
          </p:cNvSpPr>
          <p:nvPr>
            <p:ph type="dt" sz="half" idx="10"/>
          </p:nvPr>
        </p:nvSpPr>
        <p:spPr/>
        <p:txBody>
          <a:bodyPr/>
          <a:lstStyle/>
          <a:p>
            <a:fld id="{1D4E8788-A340-4D7C-AEB2-9BE5B862CE69}"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16</a:t>
            </a:fld>
            <a:endParaRPr lang="en-US"/>
          </a:p>
        </p:txBody>
      </p:sp>
    </p:spTree>
    <p:extLst>
      <p:ext uri="{BB962C8B-B14F-4D97-AF65-F5344CB8AC3E}">
        <p14:creationId xmlns:p14="http://schemas.microsoft.com/office/powerpoint/2010/main" val="1984846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 THE ETHIOPIAN TRADITION : NATIONAL SETTING </a:t>
            </a:r>
            <a:br>
              <a:rPr lang="en-US" sz="2400" dirty="0" smtClean="0"/>
            </a:br>
            <a:r>
              <a:rPr lang="en-US" sz="2400" dirty="0" smtClean="0"/>
              <a:t>1.6</a:t>
            </a:r>
            <a:r>
              <a:rPr lang="en-US" sz="2400" dirty="0" smtClean="0"/>
              <a:t>. </a:t>
            </a:r>
            <a:r>
              <a:rPr lang="en-US" sz="2400" dirty="0" smtClean="0">
                <a:solidFill>
                  <a:srgbClr val="00B0F0"/>
                </a:solidFill>
              </a:rPr>
              <a:t>Sources</a:t>
            </a:r>
            <a:r>
              <a:rPr lang="en-US" sz="2400" dirty="0" smtClean="0"/>
              <a:t> On Ethiopian History : </a:t>
            </a:r>
            <a:br>
              <a:rPr lang="en-US" sz="2400" dirty="0" smtClean="0"/>
            </a:br>
            <a:r>
              <a:rPr lang="en-US" sz="2400" dirty="0"/>
              <a:t> </a:t>
            </a:r>
            <a:r>
              <a:rPr lang="en-US" sz="2400" dirty="0" smtClean="0"/>
              <a:t>           HAGIOGRAPHIES AND KITABS  </a:t>
            </a:r>
            <a:endParaRPr lang="en-US" sz="2400" dirty="0"/>
          </a:p>
        </p:txBody>
      </p:sp>
      <p:sp>
        <p:nvSpPr>
          <p:cNvPr id="3" name="Content Placeholder 2"/>
          <p:cNvSpPr>
            <a:spLocks noGrp="1"/>
          </p:cNvSpPr>
          <p:nvPr>
            <p:ph idx="1"/>
          </p:nvPr>
        </p:nvSpPr>
        <p:spPr>
          <a:xfrm>
            <a:off x="457200" y="1609416"/>
            <a:ext cx="8458200" cy="4846320"/>
          </a:xfrm>
        </p:spPr>
        <p:txBody>
          <a:bodyPr>
            <a:normAutofit fontScale="92500" lnSpcReduction="20000"/>
          </a:bodyPr>
          <a:lstStyle/>
          <a:p>
            <a:r>
              <a:rPr lang="en-US" dirty="0">
                <a:solidFill>
                  <a:srgbClr val="00B0F0"/>
                </a:solidFill>
              </a:rPr>
              <a:t>Inscriptions </a:t>
            </a:r>
            <a:r>
              <a:rPr lang="en-US" dirty="0"/>
              <a:t>aside, the earliest written Ethiopian material dates from the seventh century A.D. The document was found in Abba </a:t>
            </a:r>
            <a:r>
              <a:rPr lang="en-US" dirty="0" err="1"/>
              <a:t>Gerima</a:t>
            </a:r>
            <a:r>
              <a:rPr lang="en-US" dirty="0"/>
              <a:t> monastery in </a:t>
            </a:r>
            <a:r>
              <a:rPr lang="en-US" dirty="0" err="1"/>
              <a:t>Yeha</a:t>
            </a:r>
            <a:r>
              <a:rPr lang="en-US" dirty="0"/>
              <a:t>. This was followed by a manuscript discovered in </a:t>
            </a:r>
            <a:r>
              <a:rPr lang="en-US" dirty="0" err="1"/>
              <a:t>Haiq</a:t>
            </a:r>
            <a:r>
              <a:rPr lang="en-US" dirty="0"/>
              <a:t> </a:t>
            </a:r>
            <a:r>
              <a:rPr lang="en-US" dirty="0" err="1"/>
              <a:t>Istifanos</a:t>
            </a:r>
            <a:r>
              <a:rPr lang="en-US" dirty="0"/>
              <a:t> monastery of present day </a:t>
            </a:r>
            <a:r>
              <a:rPr lang="en-US" dirty="0" err="1"/>
              <a:t>Wollo</a:t>
            </a:r>
            <a:r>
              <a:rPr lang="en-US" dirty="0"/>
              <a:t> in the thirteenth century A.D. The value of manuscripts is essentially religious. Yet, for historians, they have the benefit of providing insights into the country’s past</a:t>
            </a:r>
            <a:r>
              <a:rPr lang="en-US" dirty="0" smtClean="0"/>
              <a:t>.</a:t>
            </a:r>
          </a:p>
          <a:p>
            <a:r>
              <a:rPr lang="en-US" dirty="0" smtClean="0"/>
              <a:t> </a:t>
            </a:r>
            <a:r>
              <a:rPr lang="en-US" dirty="0"/>
              <a:t>For example, the </a:t>
            </a:r>
            <a:r>
              <a:rPr lang="en-US" dirty="0">
                <a:solidFill>
                  <a:srgbClr val="00B0F0"/>
                </a:solidFill>
              </a:rPr>
              <a:t>manuscript</a:t>
            </a:r>
            <a:r>
              <a:rPr lang="en-US" dirty="0"/>
              <a:t> cited above contains the list of medieval kings and their history in brief. The largest groups of sources available for medieval Ethiopian history are hagiographies originating from Ethiopian Orthodox Church. Invariably written in </a:t>
            </a:r>
            <a:r>
              <a:rPr lang="en-US" dirty="0" err="1"/>
              <a:t>Ge’ez</a:t>
            </a:r>
            <a:r>
              <a:rPr lang="en-US" dirty="0"/>
              <a:t>, an important function of hagiographies is enhancing the prestige of saints. </a:t>
            </a:r>
          </a:p>
        </p:txBody>
      </p:sp>
      <p:sp>
        <p:nvSpPr>
          <p:cNvPr id="4" name="Date Placeholder 3"/>
          <p:cNvSpPr>
            <a:spLocks noGrp="1"/>
          </p:cNvSpPr>
          <p:nvPr>
            <p:ph type="dt" sz="half" idx="10"/>
          </p:nvPr>
        </p:nvSpPr>
        <p:spPr/>
        <p:txBody>
          <a:bodyPr/>
          <a:lstStyle/>
          <a:p>
            <a:fld id="{B2818DB4-C3DF-4583-A8DA-7DA85DFAFE0C}"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17</a:t>
            </a:fld>
            <a:endParaRPr lang="en-US"/>
          </a:p>
        </p:txBody>
      </p:sp>
    </p:spTree>
    <p:extLst>
      <p:ext uri="{BB962C8B-B14F-4D97-AF65-F5344CB8AC3E}">
        <p14:creationId xmlns:p14="http://schemas.microsoft.com/office/powerpoint/2010/main" val="2713653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  </a:t>
            </a:r>
            <a:r>
              <a:rPr lang="en-US" sz="2400" dirty="0" smtClean="0">
                <a:solidFill>
                  <a:srgbClr val="00B0F0"/>
                </a:solidFill>
              </a:rPr>
              <a:t>1.6.1.HAGIOGRAPHIES </a:t>
            </a:r>
            <a:r>
              <a:rPr lang="en-US" sz="2400" dirty="0">
                <a:solidFill>
                  <a:srgbClr val="00B0F0"/>
                </a:solidFill>
              </a:rPr>
              <a:t>AND KITABS </a:t>
            </a:r>
          </a:p>
        </p:txBody>
      </p:sp>
      <p:sp>
        <p:nvSpPr>
          <p:cNvPr id="3" name="Content Placeholder 2"/>
          <p:cNvSpPr>
            <a:spLocks noGrp="1"/>
          </p:cNvSpPr>
          <p:nvPr>
            <p:ph idx="1"/>
          </p:nvPr>
        </p:nvSpPr>
        <p:spPr>
          <a:xfrm>
            <a:off x="457200" y="1609416"/>
            <a:ext cx="8077200" cy="4846320"/>
          </a:xfrm>
        </p:spPr>
        <p:txBody>
          <a:bodyPr/>
          <a:lstStyle/>
          <a:p>
            <a:r>
              <a:rPr lang="en-US" dirty="0" smtClean="0"/>
              <a:t> </a:t>
            </a:r>
            <a:r>
              <a:rPr lang="en-US" dirty="0"/>
              <a:t>A parallel hagiographical tradition existed among Muslim communities of the country. One such account offers tremendous insight into the life of a Muslim saint, </a:t>
            </a:r>
            <a:r>
              <a:rPr lang="en-US" dirty="0" err="1"/>
              <a:t>Shaykh</a:t>
            </a:r>
            <a:r>
              <a:rPr lang="en-US" dirty="0"/>
              <a:t> </a:t>
            </a:r>
            <a:r>
              <a:rPr lang="en-US" dirty="0" err="1"/>
              <a:t>Ja’far</a:t>
            </a:r>
            <a:r>
              <a:rPr lang="en-US" dirty="0"/>
              <a:t> </a:t>
            </a:r>
            <a:r>
              <a:rPr lang="en-US" dirty="0" err="1"/>
              <a:t>Bukko</a:t>
            </a:r>
            <a:r>
              <a:rPr lang="en-US" dirty="0"/>
              <a:t> of </a:t>
            </a:r>
            <a:r>
              <a:rPr lang="en-US" dirty="0" err="1"/>
              <a:t>Gattira</a:t>
            </a:r>
            <a:r>
              <a:rPr lang="en-US" dirty="0"/>
              <a:t>, in present day </a:t>
            </a:r>
            <a:r>
              <a:rPr lang="en-US" dirty="0" err="1"/>
              <a:t>Wollo</a:t>
            </a:r>
            <a:r>
              <a:rPr lang="en-US" dirty="0"/>
              <a:t>, in the late nineteenth century. Besides the saint’s life, the development of indigenous Islam and contacts between the region’s Muslim community and the outside world are some of the issues discussed in this document. </a:t>
            </a:r>
          </a:p>
        </p:txBody>
      </p:sp>
      <p:sp>
        <p:nvSpPr>
          <p:cNvPr id="4" name="Date Placeholder 3"/>
          <p:cNvSpPr>
            <a:spLocks noGrp="1"/>
          </p:cNvSpPr>
          <p:nvPr>
            <p:ph type="dt" sz="half" idx="10"/>
          </p:nvPr>
        </p:nvSpPr>
        <p:spPr/>
        <p:txBody>
          <a:bodyPr/>
          <a:lstStyle/>
          <a:p>
            <a:fld id="{45C6F50E-F31E-43CD-96BD-F987E8700719}"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18</a:t>
            </a:fld>
            <a:endParaRPr lang="en-US"/>
          </a:p>
        </p:txBody>
      </p:sp>
    </p:spTree>
    <p:extLst>
      <p:ext uri="{BB962C8B-B14F-4D97-AF65-F5344CB8AC3E}">
        <p14:creationId xmlns:p14="http://schemas.microsoft.com/office/powerpoint/2010/main" val="2273601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r>
              <a:rPr lang="en-US" dirty="0" smtClean="0"/>
              <a:t>              ….</a:t>
            </a:r>
            <a:r>
              <a:rPr lang="en-US" sz="2400" dirty="0" smtClean="0">
                <a:solidFill>
                  <a:srgbClr val="0070C0"/>
                </a:solidFill>
              </a:rPr>
              <a:t>chronicles  and  KITABS </a:t>
            </a:r>
            <a:endParaRPr lang="en-US" sz="2400" dirty="0">
              <a:solidFill>
                <a:srgbClr val="0070C0"/>
              </a:solidFill>
            </a:endParaRPr>
          </a:p>
        </p:txBody>
      </p:sp>
      <p:sp>
        <p:nvSpPr>
          <p:cNvPr id="3" name="Content Placeholder 2"/>
          <p:cNvSpPr>
            <a:spLocks noGrp="1"/>
          </p:cNvSpPr>
          <p:nvPr>
            <p:ph idx="1"/>
          </p:nvPr>
        </p:nvSpPr>
        <p:spPr>
          <a:xfrm>
            <a:off x="457200" y="1219200"/>
            <a:ext cx="8534400" cy="5638800"/>
          </a:xfrm>
        </p:spPr>
        <p:txBody>
          <a:bodyPr>
            <a:normAutofit fontScale="85000" lnSpcReduction="20000"/>
          </a:bodyPr>
          <a:lstStyle/>
          <a:p>
            <a:r>
              <a:rPr lang="en-US" dirty="0"/>
              <a:t>Ethiopia had also an indigenous tradition of history writing called chronicles. Chronicles in the ancient Ethiopian </a:t>
            </a:r>
            <a:r>
              <a:rPr lang="en-US" dirty="0" err="1"/>
              <a:t>Ge’ez</a:t>
            </a:r>
            <a:r>
              <a:rPr lang="en-US" dirty="0"/>
              <a:t> tongue first appeared in the fourteenth century and continue (sometimes in Amharic) into the early twentieth. Kings or their successors entrusted the writing of chronicles to court scribes or clergymen of recognized clerical training and calligraphic skills</a:t>
            </a:r>
            <a:r>
              <a:rPr lang="en-US" dirty="0" smtClean="0"/>
              <a:t>.</a:t>
            </a:r>
          </a:p>
          <a:p>
            <a:endParaRPr lang="en-US" dirty="0" smtClean="0"/>
          </a:p>
          <a:p>
            <a:r>
              <a:rPr lang="en-US" dirty="0" smtClean="0"/>
              <a:t> </a:t>
            </a:r>
            <a:r>
              <a:rPr lang="en-US" dirty="0"/>
              <a:t>The earliest and the last of such surviving documents are the Glorious Victories of </a:t>
            </a:r>
            <a:r>
              <a:rPr lang="en-US" dirty="0" err="1"/>
              <a:t>Amde-Tsion</a:t>
            </a:r>
            <a:r>
              <a:rPr lang="en-US" dirty="0"/>
              <a:t> and the Chronicle of </a:t>
            </a:r>
            <a:r>
              <a:rPr lang="en-US" dirty="0" err="1"/>
              <a:t>Abeto</a:t>
            </a:r>
            <a:r>
              <a:rPr lang="en-US" dirty="0"/>
              <a:t> </a:t>
            </a:r>
            <a:r>
              <a:rPr lang="en-US" dirty="0" err="1"/>
              <a:t>Iyasu</a:t>
            </a:r>
            <a:r>
              <a:rPr lang="en-US" dirty="0"/>
              <a:t> and Empress </a:t>
            </a:r>
            <a:r>
              <a:rPr lang="en-US" dirty="0" err="1" smtClean="0"/>
              <a:t>Zewditu</a:t>
            </a:r>
            <a:r>
              <a:rPr lang="en-US" dirty="0" smtClean="0"/>
              <a:t> respectively</a:t>
            </a:r>
            <a:r>
              <a:rPr lang="en-US" dirty="0"/>
              <a:t>. Chronicles incorporate both legends and facts-past and contemporary about the monarch’s genealogy, upbringing military exploits, piety and statesmanship. Chronicles are known for their factual detail and strong chronological framework, even if it would require considerable labor to convert their relative chronology to an absolute one. </a:t>
            </a:r>
            <a:r>
              <a:rPr lang="en-US" dirty="0" smtClean="0"/>
              <a:t>It is  </a:t>
            </a:r>
            <a:r>
              <a:rPr lang="en-US" dirty="0"/>
              <a:t>also averse to </a:t>
            </a:r>
            <a:r>
              <a:rPr lang="en-US" dirty="0" smtClean="0"/>
              <a:t>quantification, have a </a:t>
            </a:r>
            <a:r>
              <a:rPr lang="en-US" dirty="0" err="1" smtClean="0"/>
              <a:t>limitatiom</a:t>
            </a:r>
            <a:r>
              <a:rPr lang="en-US" dirty="0" smtClean="0"/>
              <a:t>  ( Bias and Chronology ).</a:t>
            </a:r>
            <a:endParaRPr lang="en-US" dirty="0"/>
          </a:p>
        </p:txBody>
      </p:sp>
      <p:sp>
        <p:nvSpPr>
          <p:cNvPr id="4" name="Date Placeholder 3"/>
          <p:cNvSpPr>
            <a:spLocks noGrp="1"/>
          </p:cNvSpPr>
          <p:nvPr>
            <p:ph type="dt" sz="half" idx="10"/>
          </p:nvPr>
        </p:nvSpPr>
        <p:spPr/>
        <p:txBody>
          <a:bodyPr/>
          <a:lstStyle/>
          <a:p>
            <a:fld id="{F75CDBD4-DDE0-49C1-82A3-6E7FCAE4D886}"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19</a:t>
            </a:fld>
            <a:endParaRPr lang="en-US"/>
          </a:p>
        </p:txBody>
      </p:sp>
    </p:spTree>
    <p:extLst>
      <p:ext uri="{BB962C8B-B14F-4D97-AF65-F5344CB8AC3E}">
        <p14:creationId xmlns:p14="http://schemas.microsoft.com/office/powerpoint/2010/main" val="1338741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457" y="2971800"/>
            <a:ext cx="7481668" cy="2029968"/>
          </a:xfrm>
        </p:spPr>
        <p:txBody>
          <a:bodyPr/>
          <a:lstStyle/>
          <a:p>
            <a:pPr algn="l">
              <a:lnSpc>
                <a:spcPct val="150000"/>
              </a:lnSpc>
            </a:pPr>
            <a:r>
              <a:rPr lang="en-US" dirty="0" smtClean="0"/>
              <a:t>    HISTORY </a:t>
            </a:r>
            <a:r>
              <a:rPr lang="en-US" dirty="0"/>
              <a:t>OF ETHIOPIA AND </a:t>
            </a:r>
            <a:r>
              <a:rPr lang="en-US" dirty="0" smtClean="0"/>
              <a:t>   </a:t>
            </a:r>
            <a:br>
              <a:rPr lang="en-US" dirty="0" smtClean="0"/>
            </a:br>
            <a:r>
              <a:rPr lang="en-US" dirty="0"/>
              <a:t>      </a:t>
            </a:r>
            <a:r>
              <a:rPr lang="en-US" dirty="0" smtClean="0"/>
              <a:t>  </a:t>
            </a:r>
            <a:r>
              <a:rPr lang="en-US" dirty="0"/>
              <a:t>THE HORN, HiES2010</a:t>
            </a:r>
          </a:p>
        </p:txBody>
      </p:sp>
      <p:sp>
        <p:nvSpPr>
          <p:cNvPr id="3" name="Subtitle 2"/>
          <p:cNvSpPr>
            <a:spLocks noGrp="1"/>
          </p:cNvSpPr>
          <p:nvPr>
            <p:ph type="subTitle" idx="1"/>
          </p:nvPr>
        </p:nvSpPr>
        <p:spPr>
          <a:xfrm>
            <a:off x="2514600" y="4114800"/>
            <a:ext cx="5114778" cy="1101248"/>
          </a:xfrm>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C9A5D74A-D245-48E4-B1CF-BC31E32D2BEF}"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2</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0"/>
            <a:ext cx="2484438" cy="188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7798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239000" cy="518160"/>
          </a:xfrm>
        </p:spPr>
        <p:txBody>
          <a:bodyPr>
            <a:normAutofit fontScale="90000"/>
          </a:bodyPr>
          <a:lstStyle/>
          <a:p>
            <a:pPr algn="ctr"/>
            <a:r>
              <a:rPr lang="en-US" dirty="0" smtClean="0"/>
              <a:t>   </a:t>
            </a:r>
            <a:r>
              <a:rPr lang="en-US" sz="2700" dirty="0" smtClean="0">
                <a:solidFill>
                  <a:srgbClr val="0070C0"/>
                </a:solidFill>
              </a:rPr>
              <a:t>1.6.2</a:t>
            </a:r>
            <a:r>
              <a:rPr lang="en-US" dirty="0" smtClean="0">
                <a:solidFill>
                  <a:srgbClr val="0070C0"/>
                </a:solidFill>
              </a:rPr>
              <a:t>.</a:t>
            </a:r>
            <a:r>
              <a:rPr lang="en-US" sz="2700" dirty="0" smtClean="0">
                <a:solidFill>
                  <a:srgbClr val="0070C0"/>
                </a:solidFill>
              </a:rPr>
              <a:t> Arabic Documents </a:t>
            </a:r>
            <a:endParaRPr lang="en-US" sz="2700" dirty="0">
              <a:solidFill>
                <a:srgbClr val="0070C0"/>
              </a:solidFill>
            </a:endParaRPr>
          </a:p>
        </p:txBody>
      </p:sp>
      <p:sp>
        <p:nvSpPr>
          <p:cNvPr id="3" name="Content Placeholder 2"/>
          <p:cNvSpPr>
            <a:spLocks noGrp="1"/>
          </p:cNvSpPr>
          <p:nvPr>
            <p:ph idx="1"/>
          </p:nvPr>
        </p:nvSpPr>
        <p:spPr>
          <a:xfrm>
            <a:off x="457200" y="1143000"/>
            <a:ext cx="8001000" cy="5312736"/>
          </a:xfrm>
        </p:spPr>
        <p:txBody>
          <a:bodyPr>
            <a:normAutofit fontScale="92500"/>
          </a:bodyPr>
          <a:lstStyle/>
          <a:p>
            <a:r>
              <a:rPr lang="en-US" dirty="0"/>
              <a:t> For example, al-</a:t>
            </a:r>
            <a:r>
              <a:rPr lang="en-US" dirty="0" err="1"/>
              <a:t>Masudi</a:t>
            </a:r>
            <a:r>
              <a:rPr lang="en-US" dirty="0"/>
              <a:t> and </a:t>
            </a:r>
            <a:r>
              <a:rPr lang="en-US" dirty="0" err="1"/>
              <a:t>Ibn</a:t>
            </a:r>
            <a:r>
              <a:rPr lang="en-US" dirty="0"/>
              <a:t> Battuta described the culture, language and import-export trade in the main central region of the east African coast in the tenth and in the fourteenth centuries respectively. For the </a:t>
            </a:r>
            <a:r>
              <a:rPr lang="en-US" dirty="0" smtClean="0"/>
              <a:t>16th and17th </a:t>
            </a:r>
            <a:r>
              <a:rPr lang="en-US" dirty="0"/>
              <a:t>centuries we have two documents composed by Yemeni writers who were eyewitnesses to the events they described. The first document titled </a:t>
            </a:r>
            <a:r>
              <a:rPr lang="en-US" dirty="0" err="1"/>
              <a:t>Futuh</a:t>
            </a:r>
            <a:r>
              <a:rPr lang="en-US" dirty="0"/>
              <a:t> al </a:t>
            </a:r>
            <a:r>
              <a:rPr lang="en-US" dirty="0" err="1"/>
              <a:t>Habesha</a:t>
            </a:r>
            <a:r>
              <a:rPr lang="en-US" dirty="0"/>
              <a:t> was composed by </a:t>
            </a:r>
            <a:r>
              <a:rPr lang="en-US" dirty="0" err="1"/>
              <a:t>Shihab</a:t>
            </a:r>
            <a:r>
              <a:rPr lang="en-US" dirty="0"/>
              <a:t> al-Din, who recorded the conflict between the Christian kingdom and the Muslim principalities in the sixteenth century</a:t>
            </a:r>
            <a:r>
              <a:rPr lang="en-US" dirty="0" smtClean="0"/>
              <a:t>.</a:t>
            </a:r>
          </a:p>
          <a:p>
            <a:r>
              <a:rPr lang="en-US" dirty="0"/>
              <a:t> The other first-hand account was left to us by Al-</a:t>
            </a:r>
            <a:r>
              <a:rPr lang="en-US" dirty="0" err="1"/>
              <a:t>Haymi</a:t>
            </a:r>
            <a:r>
              <a:rPr lang="en-US" dirty="0"/>
              <a:t>, who led a Yemeni delegation in 1647 to the court of </a:t>
            </a:r>
            <a:r>
              <a:rPr lang="en-US" dirty="0" err="1"/>
              <a:t>Fasiledas</a:t>
            </a:r>
            <a:r>
              <a:rPr lang="en-US" dirty="0"/>
              <a:t> (r. 1632-67).</a:t>
            </a:r>
          </a:p>
        </p:txBody>
      </p:sp>
      <p:sp>
        <p:nvSpPr>
          <p:cNvPr id="4" name="Date Placeholder 3"/>
          <p:cNvSpPr>
            <a:spLocks noGrp="1"/>
          </p:cNvSpPr>
          <p:nvPr>
            <p:ph type="dt" sz="half" idx="10"/>
          </p:nvPr>
        </p:nvSpPr>
        <p:spPr/>
        <p:txBody>
          <a:bodyPr/>
          <a:lstStyle/>
          <a:p>
            <a:fld id="{1A0E2C2E-7D4F-4500-99E3-63E544469E9A}"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20</a:t>
            </a:fld>
            <a:endParaRPr lang="en-US"/>
          </a:p>
        </p:txBody>
      </p:sp>
    </p:spTree>
    <p:extLst>
      <p:ext uri="{BB962C8B-B14F-4D97-AF65-F5344CB8AC3E}">
        <p14:creationId xmlns:p14="http://schemas.microsoft.com/office/powerpoint/2010/main" val="3057841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US" sz="2800" dirty="0" smtClean="0"/>
              <a:t>     </a:t>
            </a:r>
            <a:r>
              <a:rPr lang="en-US" sz="2800" dirty="0" smtClean="0"/>
              <a:t>       </a:t>
            </a:r>
            <a:r>
              <a:rPr lang="en-US" sz="2400" dirty="0" smtClean="0">
                <a:solidFill>
                  <a:srgbClr val="0070C0"/>
                </a:solidFill>
              </a:rPr>
              <a:t>1.6.3.Travel ACCOUNT </a:t>
            </a:r>
            <a:endParaRPr lang="en-US" sz="2400" dirty="0">
              <a:solidFill>
                <a:srgbClr val="0070C0"/>
              </a:solidFill>
            </a:endParaRPr>
          </a:p>
        </p:txBody>
      </p:sp>
      <p:sp>
        <p:nvSpPr>
          <p:cNvPr id="3" name="Content Placeholder 2"/>
          <p:cNvSpPr>
            <a:spLocks noGrp="1"/>
          </p:cNvSpPr>
          <p:nvPr>
            <p:ph idx="1"/>
          </p:nvPr>
        </p:nvSpPr>
        <p:spPr>
          <a:xfrm>
            <a:off x="457200" y="1143000"/>
            <a:ext cx="8610600" cy="5312736"/>
          </a:xfrm>
        </p:spPr>
        <p:txBody>
          <a:bodyPr>
            <a:normAutofit fontScale="92500" lnSpcReduction="10000"/>
          </a:bodyPr>
          <a:lstStyle/>
          <a:p>
            <a:r>
              <a:rPr lang="en-US" dirty="0"/>
              <a:t>The contribution of European missionaries and travelers to the development of Ethiopian historiography is also significant. From the early sixteenth until the late nineteenth centuries, missionaries (Catholics and Protestants) came to the country with the intention of staying, and who, nevertheless, maintained intimate links with Europe. </a:t>
            </a:r>
            <a:endParaRPr lang="en-US" dirty="0" smtClean="0"/>
          </a:p>
          <a:p>
            <a:r>
              <a:rPr lang="en-US" dirty="0" smtClean="0"/>
              <a:t>Thus</a:t>
            </a:r>
            <a:r>
              <a:rPr lang="en-US" dirty="0"/>
              <a:t>, the missionaries’ sources provide us with valuable information covering a considerable period. Some of the major topics covered by these sources include religious and political developments within Ethiopia, and the country’s foreign relations. An example of such account is The </a:t>
            </a:r>
            <a:r>
              <a:rPr lang="en-US" dirty="0" err="1"/>
              <a:t>Prester</a:t>
            </a:r>
            <a:r>
              <a:rPr lang="en-US" dirty="0"/>
              <a:t> John of the Indies, composed by a Portuguese priest, Francisco Alvarez who accompanied the Portuguese mission to the court of </a:t>
            </a:r>
            <a:r>
              <a:rPr lang="en-US" dirty="0" err="1"/>
              <a:t>Lebne-Dengel</a:t>
            </a:r>
            <a:r>
              <a:rPr lang="en-US" dirty="0"/>
              <a:t> in 1520. </a:t>
            </a:r>
          </a:p>
        </p:txBody>
      </p:sp>
      <p:sp>
        <p:nvSpPr>
          <p:cNvPr id="4" name="Date Placeholder 3"/>
          <p:cNvSpPr>
            <a:spLocks noGrp="1"/>
          </p:cNvSpPr>
          <p:nvPr>
            <p:ph type="dt" sz="half" idx="10"/>
          </p:nvPr>
        </p:nvSpPr>
        <p:spPr/>
        <p:txBody>
          <a:bodyPr/>
          <a:lstStyle/>
          <a:p>
            <a:fld id="{2082015D-0C6E-4EB9-9641-37334D1EF036}"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21</a:t>
            </a:fld>
            <a:endParaRPr lang="en-US"/>
          </a:p>
        </p:txBody>
      </p:sp>
    </p:spTree>
    <p:extLst>
      <p:ext uri="{BB962C8B-B14F-4D97-AF65-F5344CB8AC3E}">
        <p14:creationId xmlns:p14="http://schemas.microsoft.com/office/powerpoint/2010/main" val="775439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94360"/>
          </a:xfrm>
        </p:spPr>
        <p:txBody>
          <a:bodyPr>
            <a:normAutofit/>
          </a:bodyPr>
          <a:lstStyle/>
          <a:p>
            <a:pPr algn="r"/>
            <a:r>
              <a:rPr lang="en-US" sz="2800" dirty="0" smtClean="0"/>
              <a:t>…</a:t>
            </a:r>
            <a:r>
              <a:rPr lang="en-US" sz="2400" dirty="0" smtClean="0"/>
              <a:t>Travel </a:t>
            </a:r>
            <a:r>
              <a:rPr lang="en-US" sz="2400" dirty="0"/>
              <a:t>ACCOUNT </a:t>
            </a:r>
          </a:p>
        </p:txBody>
      </p:sp>
      <p:sp>
        <p:nvSpPr>
          <p:cNvPr id="3" name="Content Placeholder 2"/>
          <p:cNvSpPr>
            <a:spLocks noGrp="1"/>
          </p:cNvSpPr>
          <p:nvPr>
            <p:ph idx="1"/>
          </p:nvPr>
        </p:nvSpPr>
        <p:spPr>
          <a:xfrm>
            <a:off x="152400" y="990600"/>
            <a:ext cx="8763000" cy="5465136"/>
          </a:xfrm>
        </p:spPr>
        <p:txBody>
          <a:bodyPr/>
          <a:lstStyle/>
          <a:p>
            <a:r>
              <a:rPr lang="en-US" dirty="0"/>
              <a:t>In addition to the missionary sources, travel documents had important contribution to the development of Ethiopian historiography. </a:t>
            </a:r>
            <a:endParaRPr lang="en-US" dirty="0" smtClean="0"/>
          </a:p>
          <a:p>
            <a:endParaRPr lang="en-US" dirty="0"/>
          </a:p>
          <a:p>
            <a:r>
              <a:rPr lang="en-US" dirty="0" smtClean="0"/>
              <a:t>One </a:t>
            </a:r>
            <a:r>
              <a:rPr lang="en-US" dirty="0"/>
              <a:t>example of travel documents is James Bruce’s Travels to Discover the Source of the Nile. Like other sources, however, both the missionaries and travelers’ materials can only be used with considerable reservations and with care for they are socially and politically biased. </a:t>
            </a:r>
          </a:p>
          <a:p>
            <a:endParaRPr lang="en-US" dirty="0"/>
          </a:p>
        </p:txBody>
      </p:sp>
      <p:sp>
        <p:nvSpPr>
          <p:cNvPr id="4" name="Date Placeholder 3"/>
          <p:cNvSpPr>
            <a:spLocks noGrp="1"/>
          </p:cNvSpPr>
          <p:nvPr>
            <p:ph type="dt" sz="half" idx="10"/>
          </p:nvPr>
        </p:nvSpPr>
        <p:spPr/>
        <p:txBody>
          <a:bodyPr/>
          <a:lstStyle/>
          <a:p>
            <a:fld id="{E847AFEA-1DA1-422F-BDF8-97F91F7736BF}"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22</a:t>
            </a:fld>
            <a:endParaRPr lang="en-US"/>
          </a:p>
        </p:txBody>
      </p:sp>
    </p:spTree>
    <p:extLst>
      <p:ext uri="{BB962C8B-B14F-4D97-AF65-F5344CB8AC3E}">
        <p14:creationId xmlns:p14="http://schemas.microsoft.com/office/powerpoint/2010/main" val="3269899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1.7.The </a:t>
            </a:r>
            <a:r>
              <a:rPr lang="en-US" sz="2400" dirty="0"/>
              <a:t>professionalization of history in other parts of the </a:t>
            </a:r>
            <a:r>
              <a:rPr lang="en-US" sz="2400" dirty="0" smtClean="0"/>
              <a:t>Horn</a:t>
            </a:r>
            <a:endParaRPr lang="en-US" sz="2400" dirty="0"/>
          </a:p>
        </p:txBody>
      </p:sp>
      <p:sp>
        <p:nvSpPr>
          <p:cNvPr id="3" name="Content Placeholder 2"/>
          <p:cNvSpPr>
            <a:spLocks noGrp="1"/>
          </p:cNvSpPr>
          <p:nvPr>
            <p:ph idx="1"/>
          </p:nvPr>
        </p:nvSpPr>
        <p:spPr>
          <a:xfrm>
            <a:off x="457200" y="1609416"/>
            <a:ext cx="7924800" cy="4846320"/>
          </a:xfrm>
        </p:spPr>
        <p:txBody>
          <a:bodyPr>
            <a:normAutofit fontScale="92500" lnSpcReduction="20000"/>
          </a:bodyPr>
          <a:lstStyle/>
          <a:p>
            <a:r>
              <a:rPr lang="en-US" dirty="0"/>
              <a:t>The professionalization of history in other parts of the Horn is a post-colonial phenomenon. With the establishment of independent nations, a deeper interest in exploring their own past quickly emerged among African populations, perhaps stimulated by reactions to decades of education in an alien imperial historiography. </a:t>
            </a:r>
            <a:endParaRPr lang="en-US" dirty="0" smtClean="0"/>
          </a:p>
          <a:p>
            <a:r>
              <a:rPr lang="en-US" dirty="0" smtClean="0"/>
              <a:t>With </a:t>
            </a:r>
            <a:r>
              <a:rPr lang="en-US" dirty="0"/>
              <a:t>this came an urgent need to recast the historical record and to recover evidence of many lost pre-colonial civilizations. The decolonization of African historiography required new methodological approach (tools of investigation) to the study of the past that involved a critical use of oral data and tapping the percepts of ancillary disciplines like archeology, anthropology and linguistics.</a:t>
            </a:r>
          </a:p>
        </p:txBody>
      </p:sp>
      <p:sp>
        <p:nvSpPr>
          <p:cNvPr id="4" name="Date Placeholder 3"/>
          <p:cNvSpPr>
            <a:spLocks noGrp="1"/>
          </p:cNvSpPr>
          <p:nvPr>
            <p:ph type="dt" sz="half" idx="10"/>
          </p:nvPr>
        </p:nvSpPr>
        <p:spPr/>
        <p:txBody>
          <a:bodyPr/>
          <a:lstStyle/>
          <a:p>
            <a:fld id="{23F70BE7-19E3-40A1-941B-7BC61658C396}"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23</a:t>
            </a:fld>
            <a:endParaRPr lang="en-US"/>
          </a:p>
        </p:txBody>
      </p:sp>
    </p:spTree>
    <p:extLst>
      <p:ext uri="{BB962C8B-B14F-4D97-AF65-F5344CB8AC3E}">
        <p14:creationId xmlns:p14="http://schemas.microsoft.com/office/powerpoint/2010/main" val="625499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endParaRPr lang="en-US" dirty="0"/>
          </a:p>
        </p:txBody>
      </p:sp>
      <p:sp>
        <p:nvSpPr>
          <p:cNvPr id="4" name="Date Placeholder 3"/>
          <p:cNvSpPr>
            <a:spLocks noGrp="1"/>
          </p:cNvSpPr>
          <p:nvPr>
            <p:ph type="dt" sz="half" idx="10"/>
          </p:nvPr>
        </p:nvSpPr>
        <p:spPr/>
        <p:txBody>
          <a:bodyPr/>
          <a:lstStyle/>
          <a:p>
            <a:fld id="{BFC58E93-1CE6-4C60-ADEE-617928138ECD}"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24</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1"/>
            <a:ext cx="7239000"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4044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Leopold von Ranke (</a:t>
            </a:r>
            <a:r>
              <a:rPr lang="en-US" sz="2400" dirty="0" err="1"/>
              <a:t>Wiehe</a:t>
            </a:r>
            <a:r>
              <a:rPr lang="en-US" sz="2400" dirty="0"/>
              <a:t> 12 December 1795 - Berlin 23 May 1886) </a:t>
            </a:r>
          </a:p>
        </p:txBody>
      </p:sp>
      <p:sp>
        <p:nvSpPr>
          <p:cNvPr id="3" name="Content Placeholder 2"/>
          <p:cNvSpPr>
            <a:spLocks noGrp="1"/>
          </p:cNvSpPr>
          <p:nvPr>
            <p:ph idx="1"/>
          </p:nvPr>
        </p:nvSpPr>
        <p:spPr>
          <a:xfrm>
            <a:off x="457200" y="1609416"/>
            <a:ext cx="8305800" cy="4846320"/>
          </a:xfrm>
        </p:spPr>
        <p:txBody>
          <a:bodyPr>
            <a:normAutofit fontScale="55000" lnSpcReduction="20000"/>
          </a:bodyPr>
          <a:lstStyle/>
          <a:p>
            <a:endParaRPr lang="en-US" dirty="0" smtClean="0"/>
          </a:p>
          <a:p>
            <a:pPr>
              <a:lnSpc>
                <a:spcPct val="170000"/>
              </a:lnSpc>
            </a:pPr>
            <a:r>
              <a:rPr lang="en-US" sz="3400" b="1" dirty="0" err="1" smtClean="0"/>
              <a:t>Rankie</a:t>
            </a:r>
            <a:r>
              <a:rPr lang="en-US" sz="3400" b="1" dirty="0" smtClean="0"/>
              <a:t> did </a:t>
            </a:r>
            <a:r>
              <a:rPr lang="en-US" sz="3400" b="1" dirty="0"/>
              <a:t>not invent the footnote, or the concept of primary sources. His archival researches were revolutionary in implication, but his own writings did not fully exemplify the ideal of "scientific" history. </a:t>
            </a:r>
            <a:r>
              <a:rPr lang="en-US" sz="3400" b="1" dirty="0" smtClean="0"/>
              <a:t>He was  </a:t>
            </a:r>
            <a:r>
              <a:rPr lang="en-US" sz="3400" b="1" dirty="0"/>
              <a:t>a temptation to a historian, though he rejected the misty teleology of Hegel (at Berlin, he and Hegel defined the two principal opposing factions among the faculty). And he ignored other </a:t>
            </a:r>
            <a:r>
              <a:rPr lang="en-US" sz="3400" b="1" dirty="0" err="1"/>
              <a:t>schematisms</a:t>
            </a:r>
            <a:r>
              <a:rPr lang="en-US" sz="3400" b="1" dirty="0"/>
              <a:t>, confident that any larger movements would emerge from careful study of the details.</a:t>
            </a:r>
          </a:p>
          <a:p>
            <a:endParaRPr lang="en-US" b="1" dirty="0"/>
          </a:p>
          <a:p>
            <a:r>
              <a:rPr lang="en-US" b="1" dirty="0" smtClean="0"/>
              <a:t>?</a:t>
            </a:r>
            <a:endParaRPr lang="en-US" b="1" dirty="0"/>
          </a:p>
        </p:txBody>
      </p:sp>
      <p:sp>
        <p:nvSpPr>
          <p:cNvPr id="4" name="Date Placeholder 3"/>
          <p:cNvSpPr>
            <a:spLocks noGrp="1"/>
          </p:cNvSpPr>
          <p:nvPr>
            <p:ph type="dt" sz="half" idx="10"/>
          </p:nvPr>
        </p:nvSpPr>
        <p:spPr/>
        <p:txBody>
          <a:bodyPr/>
          <a:lstStyle/>
          <a:p>
            <a:fld id="{BFC58E93-1CE6-4C60-ADEE-617928138ECD}"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25</a:t>
            </a:fld>
            <a:endParaRPr lang="en-US"/>
          </a:p>
        </p:txBody>
      </p:sp>
    </p:spTree>
    <p:extLst>
      <p:ext uri="{BB962C8B-B14F-4D97-AF65-F5344CB8AC3E}">
        <p14:creationId xmlns:p14="http://schemas.microsoft.com/office/powerpoint/2010/main" val="4207690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lstStyle/>
          <a:p>
            <a:pPr algn="ctr"/>
            <a:r>
              <a:rPr lang="en-US" dirty="0" smtClean="0"/>
              <a:t> </a:t>
            </a:r>
            <a:r>
              <a:rPr lang="en-US" sz="2400" dirty="0" smtClean="0"/>
              <a:t>1.8. Geographical Context </a:t>
            </a:r>
            <a:endParaRPr lang="en-US" sz="2400" dirty="0"/>
          </a:p>
        </p:txBody>
      </p:sp>
      <p:sp>
        <p:nvSpPr>
          <p:cNvPr id="3" name="Content Placeholder 2"/>
          <p:cNvSpPr>
            <a:spLocks noGrp="1"/>
          </p:cNvSpPr>
          <p:nvPr>
            <p:ph idx="1"/>
          </p:nvPr>
        </p:nvSpPr>
        <p:spPr>
          <a:xfrm>
            <a:off x="457200" y="1295400"/>
            <a:ext cx="8458200" cy="5160336"/>
          </a:xfrm>
        </p:spPr>
        <p:txBody>
          <a:bodyPr>
            <a:normAutofit fontScale="92500" lnSpcReduction="20000"/>
          </a:bodyPr>
          <a:lstStyle/>
          <a:p>
            <a:r>
              <a:rPr lang="en-US" sz="2400" dirty="0"/>
              <a:t>The term “Ethiopia and the Horn” refers to that part of Northeast Africa, which now contains the countries of Djibouti, Eritrea, Ethiopia, and Somalia. The region consists chiefly of mountains uplifted through the formation of the Great Rift </a:t>
            </a:r>
            <a:r>
              <a:rPr lang="en-US" sz="2400" dirty="0" smtClean="0"/>
              <a:t>Valley</a:t>
            </a:r>
            <a:r>
              <a:rPr lang="en-US" dirty="0" smtClean="0"/>
              <a:t>.</a:t>
            </a:r>
          </a:p>
          <a:p>
            <a:r>
              <a:rPr lang="en-US" dirty="0"/>
              <a:t>The major physiographic features of the region are a massive highland complex of mountains and plateaus divided by the Great Rift Valley and surrounded by lowlands, semi-desert, deserts and tropical forests along the periphery. The diversity of the terrain led to regional variations in climate, natural vegetation, soil composition, and settlement patterns. As with the physical features, people across the region are remarkably diverse: they speak a vast number of different languages, profess to many distinct religions, live in a variety types of dwellings, and engage in a wide range of economic </a:t>
            </a:r>
            <a:r>
              <a:rPr lang="en-US" dirty="0" smtClean="0"/>
              <a:t>activities.</a:t>
            </a:r>
            <a:endParaRPr lang="en-US" dirty="0"/>
          </a:p>
        </p:txBody>
      </p:sp>
      <p:sp>
        <p:nvSpPr>
          <p:cNvPr id="4" name="Date Placeholder 3"/>
          <p:cNvSpPr>
            <a:spLocks noGrp="1"/>
          </p:cNvSpPr>
          <p:nvPr>
            <p:ph type="dt" sz="half" idx="10"/>
          </p:nvPr>
        </p:nvSpPr>
        <p:spPr/>
        <p:txBody>
          <a:bodyPr/>
          <a:lstStyle/>
          <a:p>
            <a:fld id="{642495B0-8CF1-4488-AC99-919031AB0690}"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26</a:t>
            </a:fld>
            <a:endParaRPr lang="en-US"/>
          </a:p>
        </p:txBody>
      </p:sp>
    </p:spTree>
    <p:extLst>
      <p:ext uri="{BB962C8B-B14F-4D97-AF65-F5344CB8AC3E}">
        <p14:creationId xmlns:p14="http://schemas.microsoft.com/office/powerpoint/2010/main" val="8576852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a:bodyPr>
          <a:lstStyle/>
          <a:p>
            <a:r>
              <a:rPr lang="en-US" sz="2400" dirty="0" smtClean="0"/>
              <a:t>…  Geographical </a:t>
            </a:r>
            <a:r>
              <a:rPr lang="en-US" sz="2400" dirty="0"/>
              <a:t>Context </a:t>
            </a:r>
          </a:p>
        </p:txBody>
      </p:sp>
      <p:sp>
        <p:nvSpPr>
          <p:cNvPr id="3" name="Content Placeholder 2"/>
          <p:cNvSpPr>
            <a:spLocks noGrp="1"/>
          </p:cNvSpPr>
          <p:nvPr>
            <p:ph idx="1"/>
          </p:nvPr>
        </p:nvSpPr>
        <p:spPr>
          <a:xfrm>
            <a:off x="457200" y="1066800"/>
            <a:ext cx="8077200" cy="5388936"/>
          </a:xfrm>
        </p:spPr>
        <p:txBody>
          <a:bodyPr>
            <a:normAutofit/>
          </a:bodyPr>
          <a:lstStyle/>
          <a:p>
            <a:r>
              <a:rPr lang="en-US" sz="2000" dirty="0"/>
              <a:t>The history of Ethiopia and the Horn has been shaped by contacts with others through commerce, migrations, wars, slavery, colonialism, and the waxing and waning of state systems. Yet, the evolution of human history owed much to geographical factors notably location, landforms, resource endowment, climate and drainage systems which continue to impact, as incentives and deterrents, the movement of people and goods in the </a:t>
            </a:r>
            <a:r>
              <a:rPr lang="en-US" sz="2000" dirty="0" smtClean="0"/>
              <a:t>region.</a:t>
            </a:r>
          </a:p>
          <a:p>
            <a:endParaRPr lang="en-US" sz="2000" dirty="0" smtClean="0"/>
          </a:p>
          <a:p>
            <a:r>
              <a:rPr lang="en-US" sz="2000" dirty="0" smtClean="0"/>
              <a:t>Another </a:t>
            </a:r>
            <a:r>
              <a:rPr lang="en-US" sz="2000" dirty="0"/>
              <a:t>element of geography factor that had profound impact on human history is drainage system. Ethiopia and the Horn has five principal drainage systems. These are the Nile River, Gibe/</a:t>
            </a:r>
            <a:r>
              <a:rPr lang="en-US" sz="2000" dirty="0" err="1"/>
              <a:t>Omo</a:t>
            </a:r>
            <a:r>
              <a:rPr lang="en-US" sz="2000" dirty="0"/>
              <a:t>–</a:t>
            </a:r>
            <a:r>
              <a:rPr lang="en-US" sz="2000" dirty="0" err="1"/>
              <a:t>Gojeb</a:t>
            </a:r>
            <a:r>
              <a:rPr lang="en-US" sz="2000" dirty="0"/>
              <a:t>, </a:t>
            </a:r>
            <a:r>
              <a:rPr lang="en-US" sz="2000" dirty="0" err="1"/>
              <a:t>Genale</a:t>
            </a:r>
            <a:r>
              <a:rPr lang="en-US" sz="2000" dirty="0"/>
              <a:t>/</a:t>
            </a:r>
            <a:r>
              <a:rPr lang="en-US" sz="2000" dirty="0" err="1"/>
              <a:t>Jubba-Shebele</a:t>
            </a:r>
            <a:r>
              <a:rPr lang="en-US" sz="2000" dirty="0"/>
              <a:t>, the Awash </a:t>
            </a:r>
            <a:r>
              <a:rPr lang="en-US" sz="2000" dirty="0" err="1"/>
              <a:t>River,and</a:t>
            </a:r>
            <a:r>
              <a:rPr lang="en-US" sz="2000" dirty="0"/>
              <a:t> the Ethiopian Rift Valley </a:t>
            </a:r>
            <a:r>
              <a:rPr lang="en-US" sz="2000" dirty="0" err="1"/>
              <a:t>Lakesystems</a:t>
            </a:r>
            <a:r>
              <a:rPr lang="en-US" sz="2000" dirty="0" smtClean="0"/>
              <a:t>. </a:t>
            </a:r>
            <a:r>
              <a:rPr lang="en-US" sz="2000" dirty="0"/>
              <a:t>Ethiopia and the Horn can be divided into three major distinct environmental zones</a:t>
            </a:r>
          </a:p>
        </p:txBody>
      </p:sp>
      <p:sp>
        <p:nvSpPr>
          <p:cNvPr id="4" name="Date Placeholder 3"/>
          <p:cNvSpPr>
            <a:spLocks noGrp="1"/>
          </p:cNvSpPr>
          <p:nvPr>
            <p:ph type="dt" sz="half" idx="10"/>
          </p:nvPr>
        </p:nvSpPr>
        <p:spPr/>
        <p:txBody>
          <a:bodyPr/>
          <a:lstStyle/>
          <a:p>
            <a:fld id="{D0F27095-18F0-4515-B891-B69C4418EAA4}"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27</a:t>
            </a:fld>
            <a:endParaRPr lang="en-US"/>
          </a:p>
        </p:txBody>
      </p:sp>
    </p:spTree>
    <p:extLst>
      <p:ext uri="{BB962C8B-B14F-4D97-AF65-F5344CB8AC3E}">
        <p14:creationId xmlns:p14="http://schemas.microsoft.com/office/powerpoint/2010/main" val="2159313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53400" cy="929640"/>
          </a:xfrm>
        </p:spPr>
        <p:txBody>
          <a:bodyPr>
            <a:normAutofit fontScale="90000"/>
          </a:bodyPr>
          <a:lstStyle/>
          <a:p>
            <a:pPr algn="ctr"/>
            <a:r>
              <a:rPr lang="en-US" dirty="0" smtClean="0"/>
              <a:t>INTRODUCTION </a:t>
            </a:r>
            <a:br>
              <a:rPr lang="en-US" dirty="0" smtClean="0"/>
            </a:br>
            <a:r>
              <a:rPr lang="en-US" dirty="0" smtClean="0"/>
              <a:t>  </a:t>
            </a:r>
            <a:r>
              <a:rPr lang="en-US" sz="3100" dirty="0" smtClean="0"/>
              <a:t>1.1.ORIGIN OF The TERM </a:t>
            </a:r>
            <a:endParaRPr lang="en-US" sz="3100"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The </a:t>
            </a:r>
            <a:r>
              <a:rPr lang="en-US" sz="2400" dirty="0"/>
              <a:t>term history derived from the Greek word </a:t>
            </a:r>
            <a:r>
              <a:rPr lang="en-US" sz="2400" i="1" dirty="0" err="1"/>
              <a:t>Istoria</a:t>
            </a:r>
            <a:r>
              <a:rPr lang="en-US" sz="2400" dirty="0"/>
              <a:t>, means “inquiry” or “an account of one’s inquiries.” The first use of the term is attributed to one of the ancient Greek historians, Herodotus (c. 484–425 B.C), who </a:t>
            </a:r>
            <a:r>
              <a:rPr lang="en-US" sz="2400" dirty="0" smtClean="0"/>
              <a:t>is </a:t>
            </a:r>
            <a:r>
              <a:rPr lang="en-US" sz="2400" dirty="0"/>
              <a:t>often held to be the “father of history.” </a:t>
            </a:r>
            <a:endParaRPr lang="en-US" sz="2400" dirty="0" smtClean="0"/>
          </a:p>
        </p:txBody>
      </p:sp>
      <p:sp>
        <p:nvSpPr>
          <p:cNvPr id="4" name="Date Placeholder 3"/>
          <p:cNvSpPr>
            <a:spLocks noGrp="1"/>
          </p:cNvSpPr>
          <p:nvPr>
            <p:ph type="dt" sz="half" idx="10"/>
          </p:nvPr>
        </p:nvSpPr>
        <p:spPr/>
        <p:txBody>
          <a:bodyPr/>
          <a:lstStyle/>
          <a:p>
            <a:fld id="{569F1A5B-BC18-416D-AB5E-4566D0231A88}"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3</a:t>
            </a:fld>
            <a:endParaRPr lang="en-US"/>
          </a:p>
        </p:txBody>
      </p:sp>
    </p:spTree>
    <p:extLst>
      <p:ext uri="{BB962C8B-B14F-4D97-AF65-F5344CB8AC3E}">
        <p14:creationId xmlns:p14="http://schemas.microsoft.com/office/powerpoint/2010/main" val="3847919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67200"/>
            <a:ext cx="7239000" cy="609600"/>
          </a:xfrm>
        </p:spPr>
        <p:txBody>
          <a:bodyPr>
            <a:normAutofit/>
          </a:bodyPr>
          <a:lstStyle/>
          <a:p>
            <a:pPr algn="ctr"/>
            <a:r>
              <a:rPr lang="en-US" sz="2400" dirty="0"/>
              <a:t>Herodotus (c. 484–425 B.C), </a:t>
            </a:r>
          </a:p>
        </p:txBody>
      </p:sp>
      <p:sp>
        <p:nvSpPr>
          <p:cNvPr id="4" name="Date Placeholder 3"/>
          <p:cNvSpPr>
            <a:spLocks noGrp="1"/>
          </p:cNvSpPr>
          <p:nvPr>
            <p:ph type="dt" sz="half" idx="10"/>
          </p:nvPr>
        </p:nvSpPr>
        <p:spPr/>
        <p:txBody>
          <a:bodyPr/>
          <a:lstStyle/>
          <a:p>
            <a:fld id="{BFC58E93-1CE6-4C60-ADEE-617928138ECD}"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4</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762000"/>
            <a:ext cx="4343400" cy="3009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7903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543800" cy="1143000"/>
          </a:xfrm>
        </p:spPr>
        <p:txBody>
          <a:bodyPr>
            <a:normAutofit/>
          </a:bodyPr>
          <a:lstStyle/>
          <a:p>
            <a:r>
              <a:rPr lang="en-US" dirty="0" smtClean="0"/>
              <a:t>              ….</a:t>
            </a:r>
            <a:r>
              <a:rPr lang="en-US" sz="2800" dirty="0" smtClean="0"/>
              <a:t>WHAT IS HISTORY ?</a:t>
            </a:r>
            <a:endParaRPr lang="en-US" sz="2800" dirty="0"/>
          </a:p>
        </p:txBody>
      </p:sp>
      <p:sp>
        <p:nvSpPr>
          <p:cNvPr id="3" name="Content Placeholder 2"/>
          <p:cNvSpPr>
            <a:spLocks noGrp="1"/>
          </p:cNvSpPr>
          <p:nvPr>
            <p:ph idx="1"/>
          </p:nvPr>
        </p:nvSpPr>
        <p:spPr>
          <a:xfrm>
            <a:off x="457200" y="1609416"/>
            <a:ext cx="8305800" cy="4846320"/>
          </a:xfrm>
        </p:spPr>
        <p:txBody>
          <a:bodyPr>
            <a:normAutofit/>
          </a:bodyPr>
          <a:lstStyle/>
          <a:p>
            <a:r>
              <a:rPr lang="en-US" dirty="0"/>
              <a:t>Academically, history can be defined as an organized and systematic study of the past. The study involves the discovery, collection, organization, and presentation of information about past events</a:t>
            </a:r>
          </a:p>
          <a:p>
            <a:r>
              <a:rPr lang="en-US" dirty="0" smtClean="0"/>
              <a:t>In </a:t>
            </a:r>
            <a:r>
              <a:rPr lang="en-US" dirty="0"/>
              <a:t>this regard, the major concern of history is the study of human society and its interaction with the natural environment, which is also the subject of study by many other disciplines. </a:t>
            </a:r>
            <a:endParaRPr lang="en-US" dirty="0" smtClean="0"/>
          </a:p>
        </p:txBody>
      </p:sp>
      <p:sp>
        <p:nvSpPr>
          <p:cNvPr id="4" name="Date Placeholder 3"/>
          <p:cNvSpPr>
            <a:spLocks noGrp="1"/>
          </p:cNvSpPr>
          <p:nvPr>
            <p:ph type="dt" sz="half" idx="10"/>
          </p:nvPr>
        </p:nvSpPr>
        <p:spPr/>
        <p:txBody>
          <a:bodyPr/>
          <a:lstStyle/>
          <a:p>
            <a:fld id="{5AD83463-031F-46C5-A237-97C2B7641648}"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5</a:t>
            </a:fld>
            <a:endParaRPr lang="en-US"/>
          </a:p>
        </p:txBody>
      </p:sp>
    </p:spTree>
    <p:extLst>
      <p:ext uri="{BB962C8B-B14F-4D97-AF65-F5344CB8AC3E}">
        <p14:creationId xmlns:p14="http://schemas.microsoft.com/office/powerpoint/2010/main" val="3062907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NATURE OF HISTORY </a:t>
            </a:r>
            <a:endParaRPr lang="en-US" sz="2800" dirty="0"/>
          </a:p>
        </p:txBody>
      </p:sp>
      <p:sp>
        <p:nvSpPr>
          <p:cNvPr id="3" name="Content Placeholder 2"/>
          <p:cNvSpPr>
            <a:spLocks noGrp="1"/>
          </p:cNvSpPr>
          <p:nvPr>
            <p:ph idx="1"/>
          </p:nvPr>
        </p:nvSpPr>
        <p:spPr/>
        <p:txBody>
          <a:bodyPr/>
          <a:lstStyle/>
          <a:p>
            <a:r>
              <a:rPr lang="en-US" dirty="0"/>
              <a:t>What differentiates history from other disciplines is that while the latter study the interaction between humans and their environment in the present state, history studies the interaction between the two in the past within the framework of the continuous process of change taking place in time.</a:t>
            </a:r>
          </a:p>
          <a:p>
            <a:endParaRPr lang="en-US" dirty="0"/>
          </a:p>
        </p:txBody>
      </p:sp>
      <p:sp>
        <p:nvSpPr>
          <p:cNvPr id="4" name="Date Placeholder 3"/>
          <p:cNvSpPr>
            <a:spLocks noGrp="1"/>
          </p:cNvSpPr>
          <p:nvPr>
            <p:ph type="dt" sz="half" idx="10"/>
          </p:nvPr>
        </p:nvSpPr>
        <p:spPr/>
        <p:txBody>
          <a:bodyPr/>
          <a:lstStyle/>
          <a:p>
            <a:fld id="{BFC58E93-1CE6-4C60-ADEE-617928138ECD}"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6</a:t>
            </a:fld>
            <a:endParaRPr lang="en-US"/>
          </a:p>
        </p:txBody>
      </p:sp>
    </p:spTree>
    <p:extLst>
      <p:ext uri="{BB962C8B-B14F-4D97-AF65-F5344CB8AC3E}">
        <p14:creationId xmlns:p14="http://schemas.microsoft.com/office/powerpoint/2010/main" val="2321519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a:bodyPr>
          <a:lstStyle/>
          <a:p>
            <a:pPr algn="ctr"/>
            <a:r>
              <a:rPr lang="en-US" sz="2800" dirty="0" smtClean="0"/>
              <a:t>Sources Of History </a:t>
            </a:r>
            <a:endParaRPr lang="en-US" sz="2800" dirty="0"/>
          </a:p>
        </p:txBody>
      </p:sp>
      <p:sp>
        <p:nvSpPr>
          <p:cNvPr id="3" name="Content Placeholder 2"/>
          <p:cNvSpPr>
            <a:spLocks noGrp="1"/>
          </p:cNvSpPr>
          <p:nvPr>
            <p:ph idx="1"/>
          </p:nvPr>
        </p:nvSpPr>
        <p:spPr>
          <a:xfrm>
            <a:off x="228600" y="914400"/>
            <a:ext cx="8686800" cy="5541336"/>
          </a:xfrm>
        </p:spPr>
        <p:txBody>
          <a:bodyPr>
            <a:normAutofit fontScale="77500" lnSpcReduction="20000"/>
          </a:bodyPr>
          <a:lstStyle/>
          <a:p>
            <a:r>
              <a:rPr lang="en-US" dirty="0" smtClean="0"/>
              <a:t>The </a:t>
            </a:r>
            <a:r>
              <a:rPr lang="en-US" dirty="0"/>
              <a:t>work of historians must be </a:t>
            </a:r>
            <a:r>
              <a:rPr lang="en-US" dirty="0" smtClean="0"/>
              <a:t>supported </a:t>
            </a:r>
            <a:r>
              <a:rPr lang="en-US" dirty="0"/>
              <a:t>by evidence arising from sources. Sources are instruments that bring to life what </a:t>
            </a:r>
            <a:r>
              <a:rPr lang="en-US" dirty="0" smtClean="0"/>
              <a:t>appear </a:t>
            </a:r>
            <a:r>
              <a:rPr lang="en-US" dirty="0"/>
              <a:t>to have been dead. It is said that “where there are no sources, there is no history</a:t>
            </a:r>
            <a:r>
              <a:rPr lang="en-US" dirty="0" smtClean="0"/>
              <a:t>”. Sources </a:t>
            </a:r>
            <a:r>
              <a:rPr lang="en-US" dirty="0"/>
              <a:t>are, therefore, key to the study and writing of history. </a:t>
            </a:r>
          </a:p>
          <a:p>
            <a:r>
              <a:rPr lang="en-US" dirty="0"/>
              <a:t>Historical sources are broadly classified into two types: Primary and Secondary. </a:t>
            </a:r>
            <a:endParaRPr lang="en-US" dirty="0" smtClean="0"/>
          </a:p>
          <a:p>
            <a:r>
              <a:rPr lang="en-US" dirty="0" smtClean="0"/>
              <a:t>Primary sources </a:t>
            </a:r>
            <a:r>
              <a:rPr lang="en-US" dirty="0"/>
              <a:t>are surviving traces of the past available to us in the present. They are original or first </a:t>
            </a:r>
            <a:r>
              <a:rPr lang="en-US" dirty="0" smtClean="0"/>
              <a:t>hand </a:t>
            </a:r>
            <a:r>
              <a:rPr lang="en-US" dirty="0"/>
              <a:t>in their proximity to the event both in time and in space. Examples of primary sources </a:t>
            </a:r>
            <a:r>
              <a:rPr lang="en-US" dirty="0" smtClean="0"/>
              <a:t>are </a:t>
            </a:r>
            <a:r>
              <a:rPr lang="en-US" dirty="0"/>
              <a:t>manuscripts (handwritten materials), diaries, letters, minutes, court records and </a:t>
            </a:r>
            <a:r>
              <a:rPr lang="en-US" dirty="0" smtClean="0"/>
              <a:t>administrative </a:t>
            </a:r>
            <a:r>
              <a:rPr lang="en-US" dirty="0"/>
              <a:t>files, travel documents, photographs, maps, video and audiovisual materials, </a:t>
            </a:r>
            <a:r>
              <a:rPr lang="en-US" dirty="0" smtClean="0"/>
              <a:t>and </a:t>
            </a:r>
            <a:r>
              <a:rPr lang="en-US" dirty="0"/>
              <a:t>artifacts such as coins, fossils, weapons, utensils, and buildings. </a:t>
            </a:r>
            <a:endParaRPr lang="en-US" dirty="0" smtClean="0"/>
          </a:p>
          <a:p>
            <a:r>
              <a:rPr lang="en-US" dirty="0" smtClean="0"/>
              <a:t>Secondary </a:t>
            </a:r>
            <a:r>
              <a:rPr lang="en-US" dirty="0"/>
              <a:t>sources, on </a:t>
            </a:r>
            <a:r>
              <a:rPr lang="en-US" dirty="0" smtClean="0"/>
              <a:t>the </a:t>
            </a:r>
            <a:r>
              <a:rPr lang="en-US" dirty="0"/>
              <a:t>other hand, are second-hand published accounts about past events. They are written </a:t>
            </a:r>
            <a:r>
              <a:rPr lang="en-US" dirty="0" smtClean="0"/>
              <a:t>long after </a:t>
            </a:r>
            <a:r>
              <a:rPr lang="en-US" dirty="0"/>
              <a:t>the event has occurred, providing an interpretation of what happened, why it happened, </a:t>
            </a:r>
            <a:r>
              <a:rPr lang="en-US" dirty="0" smtClean="0"/>
              <a:t>and </a:t>
            </a:r>
            <a:r>
              <a:rPr lang="en-US" dirty="0"/>
              <a:t>how it happened, often based on primary sources. Examples of secondary sources are </a:t>
            </a:r>
            <a:r>
              <a:rPr lang="en-US" dirty="0" smtClean="0"/>
              <a:t>articles</a:t>
            </a:r>
            <a:r>
              <a:rPr lang="en-US" dirty="0"/>
              <a:t>, books, textbooks, biographies, and published stories or movies about historical </a:t>
            </a:r>
            <a:r>
              <a:rPr lang="en-US" dirty="0" smtClean="0"/>
              <a:t>events</a:t>
            </a:r>
            <a:endParaRPr lang="en-US" dirty="0"/>
          </a:p>
        </p:txBody>
      </p:sp>
      <p:sp>
        <p:nvSpPr>
          <p:cNvPr id="4" name="Date Placeholder 3"/>
          <p:cNvSpPr>
            <a:spLocks noGrp="1"/>
          </p:cNvSpPr>
          <p:nvPr>
            <p:ph type="dt" sz="half" idx="10"/>
          </p:nvPr>
        </p:nvSpPr>
        <p:spPr/>
        <p:txBody>
          <a:bodyPr/>
          <a:lstStyle/>
          <a:p>
            <a:fld id="{BFC58E93-1CE6-4C60-ADEE-617928138ECD}"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7</a:t>
            </a:fld>
            <a:endParaRPr lang="en-US"/>
          </a:p>
        </p:txBody>
      </p:sp>
    </p:spTree>
    <p:extLst>
      <p:ext uri="{BB962C8B-B14F-4D97-AF65-F5344CB8AC3E}">
        <p14:creationId xmlns:p14="http://schemas.microsoft.com/office/powerpoint/2010/main" val="1857436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sz="2800" dirty="0" smtClean="0"/>
              <a:t>1.2.Uses of STUDYING HISTORY</a:t>
            </a:r>
            <a:endParaRPr lang="en-US" sz="2800" dirty="0"/>
          </a:p>
        </p:txBody>
      </p:sp>
      <p:sp>
        <p:nvSpPr>
          <p:cNvPr id="3" name="Content Placeholder 2"/>
          <p:cNvSpPr>
            <a:spLocks noGrp="1"/>
          </p:cNvSpPr>
          <p:nvPr>
            <p:ph idx="1"/>
          </p:nvPr>
        </p:nvSpPr>
        <p:spPr>
          <a:xfrm>
            <a:off x="457200" y="1609416"/>
            <a:ext cx="8001000" cy="4846320"/>
          </a:xfrm>
        </p:spPr>
        <p:txBody>
          <a:bodyPr/>
          <a:lstStyle/>
          <a:p>
            <a:endParaRPr lang="en-US" dirty="0" smtClean="0"/>
          </a:p>
          <a:p>
            <a:r>
              <a:rPr lang="en-US" dirty="0" smtClean="0"/>
              <a:t>Peoples </a:t>
            </a:r>
            <a:r>
              <a:rPr lang="en-US" dirty="0"/>
              <a:t>live in the present and they plan for and worry about the future. History, however, is the study of the past. Why bother with the past while living in the present and anticipating what is yet to come? </a:t>
            </a:r>
            <a:endParaRPr lang="en-US" dirty="0" smtClean="0"/>
          </a:p>
          <a:p>
            <a:r>
              <a:rPr lang="en-US" dirty="0"/>
              <a:t>  1. History Helps Better Understand the Present </a:t>
            </a:r>
            <a:endParaRPr lang="en-US" dirty="0" smtClean="0"/>
          </a:p>
          <a:p>
            <a:r>
              <a:rPr lang="en-US" dirty="0"/>
              <a:t>  2. History Provides a Sense of Identity </a:t>
            </a:r>
          </a:p>
        </p:txBody>
      </p:sp>
      <p:sp>
        <p:nvSpPr>
          <p:cNvPr id="4" name="Date Placeholder 3"/>
          <p:cNvSpPr>
            <a:spLocks noGrp="1"/>
          </p:cNvSpPr>
          <p:nvPr>
            <p:ph type="dt" sz="half" idx="10"/>
          </p:nvPr>
        </p:nvSpPr>
        <p:spPr/>
        <p:txBody>
          <a:bodyPr/>
          <a:lstStyle/>
          <a:p>
            <a:fld id="{7FB68926-90C2-4390-8BCD-AE62DD1F76EE}"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8</a:t>
            </a:fld>
            <a:endParaRPr lang="en-US"/>
          </a:p>
        </p:txBody>
      </p:sp>
    </p:spTree>
    <p:extLst>
      <p:ext uri="{BB962C8B-B14F-4D97-AF65-F5344CB8AC3E}">
        <p14:creationId xmlns:p14="http://schemas.microsoft.com/office/powerpoint/2010/main" val="3335863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2400" dirty="0" smtClean="0"/>
              <a:t>Uses of STUDYING  History </a:t>
            </a:r>
            <a:endParaRPr lang="en-US" sz="2400" dirty="0"/>
          </a:p>
        </p:txBody>
      </p:sp>
      <p:sp>
        <p:nvSpPr>
          <p:cNvPr id="3" name="Content Placeholder 2"/>
          <p:cNvSpPr>
            <a:spLocks noGrp="1"/>
          </p:cNvSpPr>
          <p:nvPr>
            <p:ph idx="1"/>
          </p:nvPr>
        </p:nvSpPr>
        <p:spPr/>
        <p:txBody>
          <a:bodyPr/>
          <a:lstStyle/>
          <a:p>
            <a:r>
              <a:rPr lang="en-US" dirty="0" smtClean="0"/>
              <a:t>3.History </a:t>
            </a:r>
            <a:r>
              <a:rPr lang="en-US" dirty="0"/>
              <a:t>Teaches Critical </a:t>
            </a:r>
            <a:r>
              <a:rPr lang="en-US" dirty="0" smtClean="0"/>
              <a:t>Skills</a:t>
            </a:r>
          </a:p>
          <a:p>
            <a:r>
              <a:rPr lang="en-US" sz="2000" dirty="0" smtClean="0"/>
              <a:t>Studying </a:t>
            </a:r>
            <a:r>
              <a:rPr lang="en-US" sz="2000" dirty="0"/>
              <a:t>history helps students to develop key research skills. These include how to find and evaluate sources; how to make coherent arguments based on various kinds of evidence and present clearly in writing. These analytical and communication skills are highly usable in other academic pursuits. Gaining skills in sorting through diverse interpretations is also essential to make informed decisions in our day-to-day life</a:t>
            </a:r>
            <a:r>
              <a:rPr lang="en-US" sz="2000" dirty="0" smtClean="0"/>
              <a:t>.</a:t>
            </a:r>
          </a:p>
          <a:p>
            <a:r>
              <a:rPr lang="en-US" sz="2400" dirty="0"/>
              <a:t>4. History Helps Develop Tolerance and Open-Mindedness </a:t>
            </a:r>
            <a:endParaRPr lang="en-US" sz="2400" dirty="0" smtClean="0"/>
          </a:p>
          <a:p>
            <a:r>
              <a:rPr lang="en-US" sz="2400" dirty="0"/>
              <a:t>5. History Supplies Endless Source of Fascination </a:t>
            </a:r>
          </a:p>
        </p:txBody>
      </p:sp>
      <p:sp>
        <p:nvSpPr>
          <p:cNvPr id="4" name="Date Placeholder 3"/>
          <p:cNvSpPr>
            <a:spLocks noGrp="1"/>
          </p:cNvSpPr>
          <p:nvPr>
            <p:ph type="dt" sz="half" idx="10"/>
          </p:nvPr>
        </p:nvSpPr>
        <p:spPr/>
        <p:txBody>
          <a:bodyPr/>
          <a:lstStyle/>
          <a:p>
            <a:fld id="{AF88E723-8D8F-4FAB-AB1E-8846176DD59B}" type="datetime1">
              <a:rPr lang="en-US" smtClean="0"/>
              <a:t>2/7/2023</a:t>
            </a:fld>
            <a:endParaRPr lang="en-US"/>
          </a:p>
        </p:txBody>
      </p:sp>
      <p:sp>
        <p:nvSpPr>
          <p:cNvPr id="5" name="Slide Number Placeholder 4"/>
          <p:cNvSpPr>
            <a:spLocks noGrp="1"/>
          </p:cNvSpPr>
          <p:nvPr>
            <p:ph type="sldNum" sz="quarter" idx="12"/>
          </p:nvPr>
        </p:nvSpPr>
        <p:spPr/>
        <p:txBody>
          <a:bodyPr/>
          <a:lstStyle/>
          <a:p>
            <a:fld id="{70A62161-4B57-4F53-91AC-2E008210E807}" type="slidenum">
              <a:rPr lang="en-US" smtClean="0"/>
              <a:t>9</a:t>
            </a:fld>
            <a:endParaRPr lang="en-US"/>
          </a:p>
        </p:txBody>
      </p:sp>
    </p:spTree>
    <p:extLst>
      <p:ext uri="{BB962C8B-B14F-4D97-AF65-F5344CB8AC3E}">
        <p14:creationId xmlns:p14="http://schemas.microsoft.com/office/powerpoint/2010/main" val="13213466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300</TotalTime>
  <Words>2635</Words>
  <Application>Microsoft Office PowerPoint</Application>
  <PresentationFormat>On-screen Show (4:3)</PresentationFormat>
  <Paragraphs>165</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Opulent</vt:lpstr>
      <vt:lpstr>PowerPoint Presentation</vt:lpstr>
      <vt:lpstr>    HISTORY OF ETHIOPIA AND             THE HORN, HiES2010</vt:lpstr>
      <vt:lpstr>INTRODUCTION    1.1.ORIGIN OF The TERM </vt:lpstr>
      <vt:lpstr>Herodotus (c. 484–425 B.C), </vt:lpstr>
      <vt:lpstr>              ….WHAT IS HISTORY ?</vt:lpstr>
      <vt:lpstr>NATURE OF HISTORY </vt:lpstr>
      <vt:lpstr>Sources Of History </vt:lpstr>
      <vt:lpstr>      1.2.Uses of STUDYING HISTORY</vt:lpstr>
      <vt:lpstr>… Uses of STUDYING  History </vt:lpstr>
      <vt:lpstr> 1.3.Sources and Methods of Historical  Studies </vt:lpstr>
      <vt:lpstr>… Sources and Methods of Historical   Studies </vt:lpstr>
      <vt:lpstr> Skill Part (35%) 1.4. Critical Analysis of Sources </vt:lpstr>
      <vt:lpstr>PowerPoint Presentation</vt:lpstr>
      <vt:lpstr>Historiographical  TRADITIONS  :GLOBAL  AND CONTINENTAL SETTINGS</vt:lpstr>
      <vt:lpstr>…Historiography of Ethiopia and the Horn </vt:lpstr>
      <vt:lpstr> …Historiography of Ethiopia and the Horn </vt:lpstr>
      <vt:lpstr> THE ETHIOPIAN TRADITION : NATIONAL SETTING  1.6. Sources On Ethiopian History :              HAGIOGRAPHIES AND KITABS  </vt:lpstr>
      <vt:lpstr>  1.6.1.HAGIOGRAPHIES AND KITABS </vt:lpstr>
      <vt:lpstr>              ….chronicles  and  KITABS </vt:lpstr>
      <vt:lpstr>   1.6.2. Arabic Documents </vt:lpstr>
      <vt:lpstr>            1.6.3.Travel ACCOUNT </vt:lpstr>
      <vt:lpstr>…Travel ACCOUNT </vt:lpstr>
      <vt:lpstr>1.7.The professionalization of history in other parts of the Horn</vt:lpstr>
      <vt:lpstr>PowerPoint Presentation</vt:lpstr>
      <vt:lpstr>Leopold von Ranke (Wiehe 12 December 1795 - Berlin 23 May 1886) </vt:lpstr>
      <vt:lpstr> 1.8. Geographical Context </vt:lpstr>
      <vt:lpstr>…  Geographical Context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ETHIOPIA AND            THE HORN</dc:title>
  <dc:creator>user</dc:creator>
  <cp:lastModifiedBy>user</cp:lastModifiedBy>
  <cp:revision>150</cp:revision>
  <dcterms:created xsi:type="dcterms:W3CDTF">2021-04-16T09:55:04Z</dcterms:created>
  <dcterms:modified xsi:type="dcterms:W3CDTF">2023-02-07T11:49:21Z</dcterms:modified>
</cp:coreProperties>
</file>