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5" r:id="rId3"/>
    <p:sldId id="257" r:id="rId4"/>
    <p:sldId id="263"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11/15/2023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65595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11/15/2023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0110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11/15/2023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3237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11/15/2023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17190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11/15/2023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79005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11/15/2023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2138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11/15/2023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367375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11/15/2023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35727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11/15/2023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74186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11/15/2023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51920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11/15/2023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42746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11/15/2023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74024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0FC0C92-5835-0057-034A-366698C39639}"/>
              </a:ext>
            </a:extLst>
          </p:cNvPr>
          <p:cNvSpPr/>
          <p:nvPr/>
        </p:nvSpPr>
        <p:spPr>
          <a:xfrm>
            <a:off x="2261455" y="1811527"/>
            <a:ext cx="7669087" cy="1754326"/>
          </a:xfrm>
          <a:prstGeom prst="rect">
            <a:avLst/>
          </a:prstGeom>
          <a:noFill/>
        </p:spPr>
        <p:txBody>
          <a:bodyPr wrap="none" lIns="91440" tIns="45720" rIns="91440" bIns="45720">
            <a:spAutoFit/>
          </a:bodyPr>
          <a:lstStyle/>
          <a:p>
            <a:pPr algn="ctr"/>
            <a:r>
              <a:rPr lang="en-IE"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T-Pot: A Multi-Honeypot </a:t>
            </a:r>
          </a:p>
          <a:p>
            <a:pPr algn="ctr"/>
            <a:r>
              <a:rPr lang="en-IE"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Platform</a:t>
            </a:r>
          </a:p>
        </p:txBody>
      </p:sp>
      <p:sp>
        <p:nvSpPr>
          <p:cNvPr id="12" name="Rectangle 11">
            <a:extLst>
              <a:ext uri="{FF2B5EF4-FFF2-40B4-BE49-F238E27FC236}">
                <a16:creationId xmlns:a16="http://schemas.microsoft.com/office/drawing/2014/main" id="{A1CCD325-2F82-FFF4-9D09-930C96577E77}"/>
              </a:ext>
            </a:extLst>
          </p:cNvPr>
          <p:cNvSpPr/>
          <p:nvPr/>
        </p:nvSpPr>
        <p:spPr>
          <a:xfrm>
            <a:off x="3955830" y="4337986"/>
            <a:ext cx="4280338" cy="523220"/>
          </a:xfrm>
          <a:prstGeom prst="rect">
            <a:avLst/>
          </a:prstGeom>
          <a:noFill/>
        </p:spPr>
        <p:txBody>
          <a:bodyPr wrap="non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rPr>
              <a:t>Abel Melinte – B00137882</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80508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1D2B8-6573-414C-C6D4-F41FF6A30E55}"/>
              </a:ext>
            </a:extLst>
          </p:cNvPr>
          <p:cNvSpPr>
            <a:spLocks noGrp="1"/>
          </p:cNvSpPr>
          <p:nvPr>
            <p:ph type="title"/>
          </p:nvPr>
        </p:nvSpPr>
        <p:spPr>
          <a:xfrm>
            <a:off x="914399" y="322386"/>
            <a:ext cx="10363200" cy="1187570"/>
          </a:xfrm>
        </p:spPr>
        <p:txBody>
          <a:bodyPr/>
          <a:lstStyle/>
          <a:p>
            <a:r>
              <a:rPr lang="en-IE" dirty="0"/>
              <a:t>Honeypots</a:t>
            </a:r>
          </a:p>
        </p:txBody>
      </p:sp>
      <p:sp>
        <p:nvSpPr>
          <p:cNvPr id="3" name="Content Placeholder 2">
            <a:extLst>
              <a:ext uri="{FF2B5EF4-FFF2-40B4-BE49-F238E27FC236}">
                <a16:creationId xmlns:a16="http://schemas.microsoft.com/office/drawing/2014/main" id="{332BC995-BB87-71FF-6CE4-70EDDAECE13E}"/>
              </a:ext>
            </a:extLst>
          </p:cNvPr>
          <p:cNvSpPr>
            <a:spLocks noGrp="1"/>
          </p:cNvSpPr>
          <p:nvPr>
            <p:ph idx="1"/>
          </p:nvPr>
        </p:nvSpPr>
        <p:spPr>
          <a:xfrm>
            <a:off x="914399" y="1509956"/>
            <a:ext cx="10363200" cy="3382658"/>
          </a:xfrm>
        </p:spPr>
        <p:txBody>
          <a:bodyPr/>
          <a:lstStyle/>
          <a:p>
            <a:r>
              <a:rPr lang="en-IE" dirty="0"/>
              <a:t>Suricata : Network / IP Capturing</a:t>
            </a:r>
          </a:p>
          <a:p>
            <a:r>
              <a:rPr lang="en-IE" dirty="0"/>
              <a:t>Cowrie : SSH / Telnet Capturing</a:t>
            </a:r>
          </a:p>
          <a:p>
            <a:r>
              <a:rPr lang="en-IE" dirty="0"/>
              <a:t>Dionaea : SMB (Server Message Block) and HTTP Capturing</a:t>
            </a:r>
          </a:p>
          <a:p>
            <a:r>
              <a:rPr lang="en-IE" dirty="0" err="1"/>
              <a:t>Ddospot</a:t>
            </a:r>
            <a:r>
              <a:rPr lang="en-IE" dirty="0"/>
              <a:t> : Denial of Service attacks Capturing</a:t>
            </a:r>
          </a:p>
        </p:txBody>
      </p:sp>
    </p:spTree>
    <p:extLst>
      <p:ext uri="{BB962C8B-B14F-4D97-AF65-F5344CB8AC3E}">
        <p14:creationId xmlns:p14="http://schemas.microsoft.com/office/powerpoint/2010/main" val="54838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C784-16B3-1022-A0BA-A92C727D695B}"/>
              </a:ext>
            </a:extLst>
          </p:cNvPr>
          <p:cNvSpPr>
            <a:spLocks noGrp="1"/>
          </p:cNvSpPr>
          <p:nvPr>
            <p:ph type="title"/>
          </p:nvPr>
        </p:nvSpPr>
        <p:spPr/>
        <p:txBody>
          <a:bodyPr/>
          <a:lstStyle/>
          <a:p>
            <a:r>
              <a:rPr lang="en-IE" dirty="0"/>
              <a:t>Total Attacks For Each Droplet</a:t>
            </a:r>
          </a:p>
        </p:txBody>
      </p:sp>
      <p:pic>
        <p:nvPicPr>
          <p:cNvPr id="4" name="Content Placeholder 3" descr="A screenshot of a computer&#10;&#10;Description automatically generated">
            <a:extLst>
              <a:ext uri="{FF2B5EF4-FFF2-40B4-BE49-F238E27FC236}">
                <a16:creationId xmlns:a16="http://schemas.microsoft.com/office/drawing/2014/main" id="{35B71F36-39FE-EFB4-5E2D-6D2C40EF0DF3}"/>
              </a:ext>
            </a:extLst>
          </p:cNvPr>
          <p:cNvPicPr>
            <a:picLocks noGrp="1" noChangeAspect="1"/>
          </p:cNvPicPr>
          <p:nvPr>
            <p:ph idx="1"/>
          </p:nvPr>
        </p:nvPicPr>
        <p:blipFill>
          <a:blip r:embed="rId2"/>
          <a:stretch>
            <a:fillRect/>
          </a:stretch>
        </p:blipFill>
        <p:spPr>
          <a:xfrm>
            <a:off x="796442" y="2112073"/>
            <a:ext cx="3335858" cy="2349092"/>
          </a:xfrm>
          <a:prstGeom prst="rect">
            <a:avLst/>
          </a:prstGeom>
          <a:ln>
            <a:noFill/>
          </a:ln>
          <a:effectLst>
            <a:softEdge rad="112500"/>
          </a:effectLst>
        </p:spPr>
      </p:pic>
      <p:pic>
        <p:nvPicPr>
          <p:cNvPr id="5" name="Picture 4" descr="A screenshot of a computer&#10;&#10;Description automatically generated">
            <a:extLst>
              <a:ext uri="{FF2B5EF4-FFF2-40B4-BE49-F238E27FC236}">
                <a16:creationId xmlns:a16="http://schemas.microsoft.com/office/drawing/2014/main" id="{03077F97-2268-906A-1FD8-E29A111E0DA5}"/>
              </a:ext>
            </a:extLst>
          </p:cNvPr>
          <p:cNvPicPr>
            <a:picLocks noChangeAspect="1"/>
          </p:cNvPicPr>
          <p:nvPr/>
        </p:nvPicPr>
        <p:blipFill>
          <a:blip r:embed="rId3"/>
          <a:stretch>
            <a:fillRect/>
          </a:stretch>
        </p:blipFill>
        <p:spPr>
          <a:xfrm>
            <a:off x="4636987" y="2112073"/>
            <a:ext cx="3106603" cy="2349092"/>
          </a:xfrm>
          <a:prstGeom prst="rect">
            <a:avLst/>
          </a:prstGeom>
          <a:ln>
            <a:noFill/>
          </a:ln>
          <a:effectLst>
            <a:softEdge rad="112500"/>
          </a:effectLst>
        </p:spPr>
      </p:pic>
      <p:pic>
        <p:nvPicPr>
          <p:cNvPr id="6" name="Picture 5" descr="A screenshot of a computer&#10;&#10;Description automatically generated">
            <a:extLst>
              <a:ext uri="{FF2B5EF4-FFF2-40B4-BE49-F238E27FC236}">
                <a16:creationId xmlns:a16="http://schemas.microsoft.com/office/drawing/2014/main" id="{C2F18BB9-F0C1-47FF-1F85-C91BCF932624}"/>
              </a:ext>
            </a:extLst>
          </p:cNvPr>
          <p:cNvPicPr>
            <a:picLocks noChangeAspect="1"/>
          </p:cNvPicPr>
          <p:nvPr/>
        </p:nvPicPr>
        <p:blipFill>
          <a:blip r:embed="rId4"/>
          <a:stretch>
            <a:fillRect/>
          </a:stretch>
        </p:blipFill>
        <p:spPr>
          <a:xfrm>
            <a:off x="8248277" y="2112073"/>
            <a:ext cx="3029323" cy="2349091"/>
          </a:xfrm>
          <a:prstGeom prst="rect">
            <a:avLst/>
          </a:prstGeom>
          <a:ln>
            <a:noFill/>
          </a:ln>
          <a:effectLst>
            <a:softEdge rad="112500"/>
          </a:effectLst>
        </p:spPr>
      </p:pic>
      <p:sp>
        <p:nvSpPr>
          <p:cNvPr id="8" name="Rectangle 7">
            <a:extLst>
              <a:ext uri="{FF2B5EF4-FFF2-40B4-BE49-F238E27FC236}">
                <a16:creationId xmlns:a16="http://schemas.microsoft.com/office/drawing/2014/main" id="{80415800-6933-F116-DA02-AD9A476E3435}"/>
              </a:ext>
            </a:extLst>
          </p:cNvPr>
          <p:cNvSpPr/>
          <p:nvPr/>
        </p:nvSpPr>
        <p:spPr>
          <a:xfrm>
            <a:off x="1284837" y="4495518"/>
            <a:ext cx="2238113" cy="646331"/>
          </a:xfrm>
          <a:prstGeom prst="rect">
            <a:avLst/>
          </a:prstGeom>
          <a:noFill/>
        </p:spPr>
        <p:txBody>
          <a:bodyPr wrap="none" lIns="91440" tIns="45720" rIns="91440" bIns="45720">
            <a:spAutoFit/>
          </a:bodyPr>
          <a:lstStyle/>
          <a:p>
            <a:pPr algn="ctr"/>
            <a:r>
              <a:rPr lang="en-US" sz="3600" b="1" cap="none" spc="0" dirty="0">
                <a:ln w="0"/>
              </a:rPr>
              <a:t>Bangalore</a:t>
            </a:r>
          </a:p>
        </p:txBody>
      </p:sp>
      <p:sp>
        <p:nvSpPr>
          <p:cNvPr id="9" name="Rectangle 8">
            <a:extLst>
              <a:ext uri="{FF2B5EF4-FFF2-40B4-BE49-F238E27FC236}">
                <a16:creationId xmlns:a16="http://schemas.microsoft.com/office/drawing/2014/main" id="{6BD44EB9-B4E8-AE98-9C5A-A8E4C258C5D1}"/>
              </a:ext>
            </a:extLst>
          </p:cNvPr>
          <p:cNvSpPr/>
          <p:nvPr/>
        </p:nvSpPr>
        <p:spPr>
          <a:xfrm>
            <a:off x="8754815" y="4555305"/>
            <a:ext cx="2066591" cy="646331"/>
          </a:xfrm>
          <a:prstGeom prst="rect">
            <a:avLst/>
          </a:prstGeom>
          <a:noFill/>
        </p:spPr>
        <p:txBody>
          <a:bodyPr wrap="none" lIns="91440" tIns="45720" rIns="91440" bIns="45720">
            <a:spAutoFit/>
          </a:bodyPr>
          <a:lstStyle/>
          <a:p>
            <a:pPr algn="ctr"/>
            <a:r>
              <a:rPr lang="en-US" sz="3600" b="1" cap="none" spc="0" dirty="0">
                <a:ln w="0"/>
              </a:rPr>
              <a:t>Frankfurt</a:t>
            </a:r>
          </a:p>
        </p:txBody>
      </p:sp>
      <p:sp>
        <p:nvSpPr>
          <p:cNvPr id="10" name="Rectangle 9">
            <a:extLst>
              <a:ext uri="{FF2B5EF4-FFF2-40B4-BE49-F238E27FC236}">
                <a16:creationId xmlns:a16="http://schemas.microsoft.com/office/drawing/2014/main" id="{620CE503-909F-EA7C-01C4-817ECB12E8E4}"/>
              </a:ext>
            </a:extLst>
          </p:cNvPr>
          <p:cNvSpPr/>
          <p:nvPr/>
        </p:nvSpPr>
        <p:spPr>
          <a:xfrm>
            <a:off x="5132147" y="4555305"/>
            <a:ext cx="2116285" cy="646331"/>
          </a:xfrm>
          <a:prstGeom prst="rect">
            <a:avLst/>
          </a:prstGeom>
          <a:noFill/>
        </p:spPr>
        <p:txBody>
          <a:bodyPr wrap="none" lIns="91440" tIns="45720" rIns="91440" bIns="45720">
            <a:spAutoFit/>
          </a:bodyPr>
          <a:lstStyle/>
          <a:p>
            <a:pPr algn="ctr"/>
            <a:r>
              <a:rPr lang="en-US" sz="3600" b="1" cap="none" spc="0" dirty="0">
                <a:ln w="0"/>
              </a:rPr>
              <a:t>New York</a:t>
            </a:r>
          </a:p>
        </p:txBody>
      </p:sp>
      <p:sp>
        <p:nvSpPr>
          <p:cNvPr id="11" name="Rectangle 10">
            <a:extLst>
              <a:ext uri="{FF2B5EF4-FFF2-40B4-BE49-F238E27FC236}">
                <a16:creationId xmlns:a16="http://schemas.microsoft.com/office/drawing/2014/main" id="{A44918A8-E264-2A3E-2AC8-A93A3E263CBB}"/>
              </a:ext>
            </a:extLst>
          </p:cNvPr>
          <p:cNvSpPr/>
          <p:nvPr/>
        </p:nvSpPr>
        <p:spPr>
          <a:xfrm>
            <a:off x="3509395" y="5708967"/>
            <a:ext cx="5173212" cy="646331"/>
          </a:xfrm>
          <a:prstGeom prst="rect">
            <a:avLst/>
          </a:prstGeom>
          <a:noFill/>
        </p:spPr>
        <p:txBody>
          <a:bodyPr wrap="none" lIns="91440" tIns="45720" rIns="91440" bIns="45720">
            <a:spAutoFit/>
          </a:bodyPr>
          <a:lstStyle/>
          <a:p>
            <a:pPr algn="ctr"/>
            <a:r>
              <a:rPr lang="en-US" sz="3600" b="1" dirty="0">
                <a:ln w="0"/>
              </a:rPr>
              <a:t>1 Month of gathered data</a:t>
            </a:r>
            <a:endParaRPr lang="en-US" sz="3600" b="1" cap="none" spc="0" dirty="0">
              <a:ln w="0"/>
            </a:endParaRPr>
          </a:p>
        </p:txBody>
      </p:sp>
    </p:spTree>
    <p:extLst>
      <p:ext uri="{BB962C8B-B14F-4D97-AF65-F5344CB8AC3E}">
        <p14:creationId xmlns:p14="http://schemas.microsoft.com/office/powerpoint/2010/main" val="407902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C114-FFAE-1CD1-D734-4F8ABCB26342}"/>
              </a:ext>
            </a:extLst>
          </p:cNvPr>
          <p:cNvSpPr>
            <a:spLocks noGrp="1"/>
          </p:cNvSpPr>
          <p:nvPr>
            <p:ph type="title"/>
          </p:nvPr>
        </p:nvSpPr>
        <p:spPr>
          <a:xfrm>
            <a:off x="914399" y="258793"/>
            <a:ext cx="10363200" cy="1187570"/>
          </a:xfrm>
        </p:spPr>
        <p:txBody>
          <a:bodyPr/>
          <a:lstStyle/>
          <a:p>
            <a:r>
              <a:rPr lang="en-IE" dirty="0"/>
              <a:t>Overview</a:t>
            </a:r>
          </a:p>
        </p:txBody>
      </p:sp>
      <p:pic>
        <p:nvPicPr>
          <p:cNvPr id="5" name="Content Placeholder 4">
            <a:extLst>
              <a:ext uri="{FF2B5EF4-FFF2-40B4-BE49-F238E27FC236}">
                <a16:creationId xmlns:a16="http://schemas.microsoft.com/office/drawing/2014/main" id="{726D79B9-8296-AAC2-C682-FC95FCA9D35A}"/>
              </a:ext>
            </a:extLst>
          </p:cNvPr>
          <p:cNvPicPr>
            <a:picLocks noGrp="1" noChangeAspect="1"/>
          </p:cNvPicPr>
          <p:nvPr>
            <p:ph idx="1"/>
          </p:nvPr>
        </p:nvPicPr>
        <p:blipFill>
          <a:blip r:embed="rId2"/>
          <a:stretch>
            <a:fillRect/>
          </a:stretch>
        </p:blipFill>
        <p:spPr>
          <a:xfrm>
            <a:off x="3403371" y="258793"/>
            <a:ext cx="8363756" cy="1840247"/>
          </a:xfrm>
        </p:spPr>
      </p:pic>
      <p:sp>
        <p:nvSpPr>
          <p:cNvPr id="6" name="Rectangle 5">
            <a:extLst>
              <a:ext uri="{FF2B5EF4-FFF2-40B4-BE49-F238E27FC236}">
                <a16:creationId xmlns:a16="http://schemas.microsoft.com/office/drawing/2014/main" id="{24F08605-651A-664C-3E05-B518DC77B115}"/>
              </a:ext>
            </a:extLst>
          </p:cNvPr>
          <p:cNvSpPr/>
          <p:nvPr/>
        </p:nvSpPr>
        <p:spPr>
          <a:xfrm>
            <a:off x="6447964" y="2099040"/>
            <a:ext cx="2575963" cy="400110"/>
          </a:xfrm>
          <a:prstGeom prst="rect">
            <a:avLst/>
          </a:prstGeom>
          <a:noFill/>
        </p:spPr>
        <p:txBody>
          <a:bodyPr wrap="square" lIns="91440" tIns="45720" rIns="91440" bIns="45720">
            <a:spAutoFit/>
          </a:bodyPr>
          <a:lstStyle/>
          <a:p>
            <a:pPr algn="ctr"/>
            <a:r>
              <a:rPr lang="en-US" sz="2000" b="1" cap="none" spc="0" dirty="0">
                <a:ln w="0"/>
              </a:rPr>
              <a:t>Bangalore</a:t>
            </a:r>
          </a:p>
        </p:txBody>
      </p:sp>
      <p:pic>
        <p:nvPicPr>
          <p:cNvPr id="8" name="Picture 7">
            <a:extLst>
              <a:ext uri="{FF2B5EF4-FFF2-40B4-BE49-F238E27FC236}">
                <a16:creationId xmlns:a16="http://schemas.microsoft.com/office/drawing/2014/main" id="{44416060-2299-D8B6-1821-359C76B0B7DB}"/>
              </a:ext>
            </a:extLst>
          </p:cNvPr>
          <p:cNvPicPr>
            <a:picLocks noChangeAspect="1"/>
          </p:cNvPicPr>
          <p:nvPr/>
        </p:nvPicPr>
        <p:blipFill>
          <a:blip r:embed="rId3"/>
          <a:stretch>
            <a:fillRect/>
          </a:stretch>
        </p:blipFill>
        <p:spPr>
          <a:xfrm>
            <a:off x="189117" y="2467286"/>
            <a:ext cx="8834808" cy="1944475"/>
          </a:xfrm>
          <a:prstGeom prst="rect">
            <a:avLst/>
          </a:prstGeom>
        </p:spPr>
      </p:pic>
      <p:sp>
        <p:nvSpPr>
          <p:cNvPr id="9" name="Rectangle 8">
            <a:extLst>
              <a:ext uri="{FF2B5EF4-FFF2-40B4-BE49-F238E27FC236}">
                <a16:creationId xmlns:a16="http://schemas.microsoft.com/office/drawing/2014/main" id="{7A416DBC-0639-FBF4-C638-0F62A8586E37}"/>
              </a:ext>
            </a:extLst>
          </p:cNvPr>
          <p:cNvSpPr/>
          <p:nvPr/>
        </p:nvSpPr>
        <p:spPr>
          <a:xfrm>
            <a:off x="3083014" y="4339950"/>
            <a:ext cx="2575963" cy="400110"/>
          </a:xfrm>
          <a:prstGeom prst="rect">
            <a:avLst/>
          </a:prstGeom>
          <a:noFill/>
        </p:spPr>
        <p:txBody>
          <a:bodyPr wrap="square" lIns="91440" tIns="45720" rIns="91440" bIns="45720">
            <a:spAutoFit/>
          </a:bodyPr>
          <a:lstStyle/>
          <a:p>
            <a:pPr algn="ctr"/>
            <a:r>
              <a:rPr lang="en-US" sz="2000" b="1" cap="none" spc="0" dirty="0">
                <a:ln w="0"/>
              </a:rPr>
              <a:t>Frankfurt</a:t>
            </a:r>
          </a:p>
        </p:txBody>
      </p:sp>
      <p:pic>
        <p:nvPicPr>
          <p:cNvPr id="11" name="Picture 10">
            <a:extLst>
              <a:ext uri="{FF2B5EF4-FFF2-40B4-BE49-F238E27FC236}">
                <a16:creationId xmlns:a16="http://schemas.microsoft.com/office/drawing/2014/main" id="{13FA5CE4-68DD-A797-E98E-B97A5471286F}"/>
              </a:ext>
            </a:extLst>
          </p:cNvPr>
          <p:cNvPicPr>
            <a:picLocks noChangeAspect="1"/>
          </p:cNvPicPr>
          <p:nvPr/>
        </p:nvPicPr>
        <p:blipFill>
          <a:blip r:embed="rId4"/>
          <a:stretch>
            <a:fillRect/>
          </a:stretch>
        </p:blipFill>
        <p:spPr>
          <a:xfrm>
            <a:off x="189118" y="4776938"/>
            <a:ext cx="8834809" cy="1900273"/>
          </a:xfrm>
          <a:prstGeom prst="rect">
            <a:avLst/>
          </a:prstGeom>
        </p:spPr>
      </p:pic>
      <p:sp>
        <p:nvSpPr>
          <p:cNvPr id="12" name="Rectangle 11">
            <a:extLst>
              <a:ext uri="{FF2B5EF4-FFF2-40B4-BE49-F238E27FC236}">
                <a16:creationId xmlns:a16="http://schemas.microsoft.com/office/drawing/2014/main" id="{E9D1130F-D6DE-D166-F22D-DB39D9A9C825}"/>
              </a:ext>
            </a:extLst>
          </p:cNvPr>
          <p:cNvSpPr/>
          <p:nvPr/>
        </p:nvSpPr>
        <p:spPr>
          <a:xfrm>
            <a:off x="8481668" y="5432684"/>
            <a:ext cx="2575963" cy="400110"/>
          </a:xfrm>
          <a:prstGeom prst="rect">
            <a:avLst/>
          </a:prstGeom>
          <a:noFill/>
        </p:spPr>
        <p:txBody>
          <a:bodyPr wrap="square" lIns="91440" tIns="45720" rIns="91440" bIns="45720">
            <a:spAutoFit/>
          </a:bodyPr>
          <a:lstStyle/>
          <a:p>
            <a:pPr algn="ctr"/>
            <a:r>
              <a:rPr lang="en-US" sz="2000" b="1" cap="none" spc="0" dirty="0">
                <a:ln w="0"/>
              </a:rPr>
              <a:t>New York</a:t>
            </a:r>
          </a:p>
        </p:txBody>
      </p:sp>
    </p:spTree>
    <p:extLst>
      <p:ext uri="{BB962C8B-B14F-4D97-AF65-F5344CB8AC3E}">
        <p14:creationId xmlns:p14="http://schemas.microsoft.com/office/powerpoint/2010/main" val="95138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0614-F52B-56A1-350F-122998463B88}"/>
              </a:ext>
            </a:extLst>
          </p:cNvPr>
          <p:cNvSpPr>
            <a:spLocks noGrp="1"/>
          </p:cNvSpPr>
          <p:nvPr>
            <p:ph type="title"/>
          </p:nvPr>
        </p:nvSpPr>
        <p:spPr>
          <a:xfrm>
            <a:off x="831273" y="276394"/>
            <a:ext cx="10363200" cy="1187570"/>
          </a:xfrm>
        </p:spPr>
        <p:txBody>
          <a:bodyPr/>
          <a:lstStyle/>
          <a:p>
            <a:r>
              <a:rPr lang="en-IE" dirty="0"/>
              <a:t>Top Attacking Country</a:t>
            </a:r>
          </a:p>
        </p:txBody>
      </p:sp>
      <p:pic>
        <p:nvPicPr>
          <p:cNvPr id="4" name="Content Placeholder 3" descr="A screenshot of a computer&#10;&#10;Description automatically generated">
            <a:extLst>
              <a:ext uri="{FF2B5EF4-FFF2-40B4-BE49-F238E27FC236}">
                <a16:creationId xmlns:a16="http://schemas.microsoft.com/office/drawing/2014/main" id="{FB55B5B5-89B7-ABBE-0FE7-431F52562063}"/>
              </a:ext>
            </a:extLst>
          </p:cNvPr>
          <p:cNvPicPr>
            <a:picLocks noGrp="1" noChangeAspect="1"/>
          </p:cNvPicPr>
          <p:nvPr>
            <p:ph idx="1"/>
          </p:nvPr>
        </p:nvPicPr>
        <p:blipFill>
          <a:blip r:embed="rId2"/>
          <a:stretch>
            <a:fillRect/>
          </a:stretch>
        </p:blipFill>
        <p:spPr>
          <a:xfrm>
            <a:off x="269891" y="1042047"/>
            <a:ext cx="5338618" cy="3282233"/>
          </a:xfrm>
          <a:prstGeom prst="rect">
            <a:avLst/>
          </a:prstGeom>
          <a:ln>
            <a:noFill/>
          </a:ln>
          <a:effectLst>
            <a:softEdge rad="112500"/>
          </a:effectLst>
        </p:spPr>
      </p:pic>
      <p:pic>
        <p:nvPicPr>
          <p:cNvPr id="5" name="Picture 4" descr="A screen shot of a computer&#10;&#10;Description automatically generated">
            <a:extLst>
              <a:ext uri="{FF2B5EF4-FFF2-40B4-BE49-F238E27FC236}">
                <a16:creationId xmlns:a16="http://schemas.microsoft.com/office/drawing/2014/main" id="{E2E84EE2-6D85-18F0-5079-57FF80EC4B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801" r="29703"/>
          <a:stretch/>
        </p:blipFill>
        <p:spPr bwMode="auto">
          <a:xfrm>
            <a:off x="6169890" y="0"/>
            <a:ext cx="4463202" cy="3282233"/>
          </a:xfrm>
          <a:prstGeom prst="rect">
            <a:avLst/>
          </a:prstGeom>
          <a:ln>
            <a:noFill/>
          </a:ln>
          <a:effectLst>
            <a:softEdge rad="112500"/>
          </a:effectLst>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DBA86DEE-7128-B91E-0817-52DC52C2D7BE}"/>
              </a:ext>
            </a:extLst>
          </p:cNvPr>
          <p:cNvSpPr/>
          <p:nvPr/>
        </p:nvSpPr>
        <p:spPr>
          <a:xfrm>
            <a:off x="1480346" y="4174836"/>
            <a:ext cx="2917708" cy="461665"/>
          </a:xfrm>
          <a:prstGeom prst="rect">
            <a:avLst/>
          </a:prstGeom>
          <a:noFill/>
        </p:spPr>
        <p:txBody>
          <a:bodyPr wrap="square" lIns="91440" tIns="45720" rIns="91440" bIns="45720">
            <a:spAutoFit/>
          </a:bodyPr>
          <a:lstStyle/>
          <a:p>
            <a:pPr algn="ctr"/>
            <a:r>
              <a:rPr lang="en-US" sz="2400" b="1" cap="none" spc="0" dirty="0">
                <a:ln w="0"/>
              </a:rPr>
              <a:t>Bangalore</a:t>
            </a:r>
          </a:p>
        </p:txBody>
      </p:sp>
      <p:sp>
        <p:nvSpPr>
          <p:cNvPr id="7" name="Rectangle 6">
            <a:extLst>
              <a:ext uri="{FF2B5EF4-FFF2-40B4-BE49-F238E27FC236}">
                <a16:creationId xmlns:a16="http://schemas.microsoft.com/office/drawing/2014/main" id="{7C2BDD33-E969-6AD5-AC2C-976AB96811F7}"/>
              </a:ext>
            </a:extLst>
          </p:cNvPr>
          <p:cNvSpPr/>
          <p:nvPr/>
        </p:nvSpPr>
        <p:spPr>
          <a:xfrm>
            <a:off x="7663949" y="3114103"/>
            <a:ext cx="1475083" cy="461665"/>
          </a:xfrm>
          <a:prstGeom prst="rect">
            <a:avLst/>
          </a:prstGeom>
          <a:noFill/>
        </p:spPr>
        <p:txBody>
          <a:bodyPr wrap="none" lIns="91440" tIns="45720" rIns="91440" bIns="45720">
            <a:spAutoFit/>
          </a:bodyPr>
          <a:lstStyle/>
          <a:p>
            <a:pPr algn="ctr"/>
            <a:r>
              <a:rPr lang="en-US" sz="2400" b="1" cap="none" spc="0" dirty="0">
                <a:ln w="0"/>
              </a:rPr>
              <a:t>New York</a:t>
            </a:r>
          </a:p>
        </p:txBody>
      </p:sp>
      <p:pic>
        <p:nvPicPr>
          <p:cNvPr id="8" name="Picture 7" descr="A screen shot of a computer&#10;&#10;Description automatically generated">
            <a:extLst>
              <a:ext uri="{FF2B5EF4-FFF2-40B4-BE49-F238E27FC236}">
                <a16:creationId xmlns:a16="http://schemas.microsoft.com/office/drawing/2014/main" id="{C056F5C5-7DE8-5131-CCE6-D6F96F16EB9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799" r="2370"/>
          <a:stretch/>
        </p:blipFill>
        <p:spPr bwMode="auto">
          <a:xfrm>
            <a:off x="5582836" y="3558627"/>
            <a:ext cx="6242246" cy="3022979"/>
          </a:xfrm>
          <a:prstGeom prst="rect">
            <a:avLst/>
          </a:prstGeom>
          <a:ln>
            <a:noFill/>
          </a:ln>
          <a:effectLst>
            <a:softEdge rad="112500"/>
          </a:effectLst>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74CDDEF7-9DE1-6864-9EC3-6A0BFE0B2FE3}"/>
              </a:ext>
            </a:extLst>
          </p:cNvPr>
          <p:cNvSpPr/>
          <p:nvPr/>
        </p:nvSpPr>
        <p:spPr>
          <a:xfrm>
            <a:off x="7984053" y="6471522"/>
            <a:ext cx="1439818" cy="461665"/>
          </a:xfrm>
          <a:prstGeom prst="rect">
            <a:avLst/>
          </a:prstGeom>
          <a:noFill/>
        </p:spPr>
        <p:txBody>
          <a:bodyPr wrap="none" lIns="91440" tIns="45720" rIns="91440" bIns="45720">
            <a:spAutoFit/>
          </a:bodyPr>
          <a:lstStyle/>
          <a:p>
            <a:pPr algn="ctr"/>
            <a:r>
              <a:rPr lang="en-US" sz="2400" b="1" cap="none" spc="0" dirty="0">
                <a:ln w="0"/>
              </a:rPr>
              <a:t>Frankfurt</a:t>
            </a:r>
          </a:p>
        </p:txBody>
      </p:sp>
      <p:graphicFrame>
        <p:nvGraphicFramePr>
          <p:cNvPr id="10" name="Table 9">
            <a:extLst>
              <a:ext uri="{FF2B5EF4-FFF2-40B4-BE49-F238E27FC236}">
                <a16:creationId xmlns:a16="http://schemas.microsoft.com/office/drawing/2014/main" id="{721AEE01-6EC3-A104-2A3C-8644320747AE}"/>
              </a:ext>
            </a:extLst>
          </p:cNvPr>
          <p:cNvGraphicFramePr>
            <a:graphicFrameLocks noGrp="1"/>
          </p:cNvGraphicFramePr>
          <p:nvPr>
            <p:extLst>
              <p:ext uri="{D42A27DB-BD31-4B8C-83A1-F6EECF244321}">
                <p14:modId xmlns:p14="http://schemas.microsoft.com/office/powerpoint/2010/main" val="2352548857"/>
              </p:ext>
            </p:extLst>
          </p:nvPr>
        </p:nvGraphicFramePr>
        <p:xfrm>
          <a:off x="98820" y="5295854"/>
          <a:ext cx="5338618" cy="1410616"/>
        </p:xfrm>
        <a:graphic>
          <a:graphicData uri="http://schemas.openxmlformats.org/drawingml/2006/table">
            <a:tbl>
              <a:tblPr firstRow="1" firstCol="1" bandRow="1">
                <a:tableStyleId>{5C22544A-7EE6-4342-B048-85BDC9FD1C3A}</a:tableStyleId>
              </a:tblPr>
              <a:tblGrid>
                <a:gridCol w="2669309">
                  <a:extLst>
                    <a:ext uri="{9D8B030D-6E8A-4147-A177-3AD203B41FA5}">
                      <a16:colId xmlns:a16="http://schemas.microsoft.com/office/drawing/2014/main" val="3260968574"/>
                    </a:ext>
                  </a:extLst>
                </a:gridCol>
                <a:gridCol w="2669309">
                  <a:extLst>
                    <a:ext uri="{9D8B030D-6E8A-4147-A177-3AD203B41FA5}">
                      <a16:colId xmlns:a16="http://schemas.microsoft.com/office/drawing/2014/main" val="1527064325"/>
                    </a:ext>
                  </a:extLst>
                </a:gridCol>
              </a:tblGrid>
              <a:tr h="279053">
                <a:tc>
                  <a:txBody>
                    <a:bodyPr/>
                    <a:lstStyle/>
                    <a:p>
                      <a:pPr>
                        <a:lnSpc>
                          <a:spcPct val="150000"/>
                        </a:lnSpc>
                        <a:spcAft>
                          <a:spcPts val="800"/>
                        </a:spcAft>
                      </a:pPr>
                      <a:r>
                        <a:rPr lang="en-IE" sz="1100" kern="100" dirty="0">
                          <a:effectLst/>
                        </a:rPr>
                        <a:t>United States</a:t>
                      </a:r>
                      <a:endParaRPr lang="en-IE"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E" sz="1100" kern="100">
                          <a:effectLst/>
                        </a:rPr>
                        <a:t>97,640,604</a:t>
                      </a:r>
                      <a:endParaRPr lang="en-I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847353"/>
                  </a:ext>
                </a:extLst>
              </a:tr>
              <a:tr h="279053">
                <a:tc>
                  <a:txBody>
                    <a:bodyPr/>
                    <a:lstStyle/>
                    <a:p>
                      <a:pPr>
                        <a:lnSpc>
                          <a:spcPct val="150000"/>
                        </a:lnSpc>
                        <a:spcAft>
                          <a:spcPts val="800"/>
                        </a:spcAft>
                      </a:pPr>
                      <a:r>
                        <a:rPr lang="en-IE" sz="1100" kern="100">
                          <a:effectLst/>
                        </a:rPr>
                        <a:t>Pakistan</a:t>
                      </a:r>
                      <a:endParaRPr lang="en-I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E" sz="1100" kern="100">
                          <a:effectLst/>
                        </a:rPr>
                        <a:t>65,148,072</a:t>
                      </a:r>
                      <a:endParaRPr lang="en-I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1618290"/>
                  </a:ext>
                </a:extLst>
              </a:tr>
              <a:tr h="279053">
                <a:tc>
                  <a:txBody>
                    <a:bodyPr/>
                    <a:lstStyle/>
                    <a:p>
                      <a:pPr>
                        <a:lnSpc>
                          <a:spcPct val="150000"/>
                        </a:lnSpc>
                        <a:spcAft>
                          <a:spcPts val="800"/>
                        </a:spcAft>
                      </a:pPr>
                      <a:r>
                        <a:rPr lang="en-IE" sz="1100" kern="100">
                          <a:effectLst/>
                        </a:rPr>
                        <a:t>Brazil</a:t>
                      </a:r>
                      <a:endParaRPr lang="en-I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E" sz="1100" kern="100">
                          <a:effectLst/>
                        </a:rPr>
                        <a:t>50,754,969</a:t>
                      </a:r>
                      <a:endParaRPr lang="en-I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894958"/>
                  </a:ext>
                </a:extLst>
              </a:tr>
              <a:tr h="279053">
                <a:tc>
                  <a:txBody>
                    <a:bodyPr/>
                    <a:lstStyle/>
                    <a:p>
                      <a:pPr>
                        <a:lnSpc>
                          <a:spcPct val="150000"/>
                        </a:lnSpc>
                        <a:spcAft>
                          <a:spcPts val="800"/>
                        </a:spcAft>
                      </a:pPr>
                      <a:r>
                        <a:rPr lang="en-IE" sz="1100" kern="100">
                          <a:effectLst/>
                        </a:rPr>
                        <a:t>China</a:t>
                      </a:r>
                      <a:endParaRPr lang="en-I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E" sz="1100" kern="100">
                          <a:effectLst/>
                        </a:rPr>
                        <a:t>32,527,107   </a:t>
                      </a:r>
                      <a:endParaRPr lang="en-I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2458563"/>
                  </a:ext>
                </a:extLst>
              </a:tr>
              <a:tr h="294404">
                <a:tc>
                  <a:txBody>
                    <a:bodyPr/>
                    <a:lstStyle/>
                    <a:p>
                      <a:pPr>
                        <a:lnSpc>
                          <a:spcPct val="150000"/>
                        </a:lnSpc>
                        <a:spcAft>
                          <a:spcPts val="800"/>
                        </a:spcAft>
                      </a:pPr>
                      <a:r>
                        <a:rPr lang="en-IE" sz="1100" kern="100">
                          <a:effectLst/>
                        </a:rPr>
                        <a:t>Hong Kong</a:t>
                      </a:r>
                      <a:endParaRPr lang="en-I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E" sz="1100" kern="100" dirty="0">
                          <a:effectLst/>
                        </a:rPr>
                        <a:t>26,816,649</a:t>
                      </a:r>
                      <a:endParaRPr lang="en-IE"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7591413"/>
                  </a:ext>
                </a:extLst>
              </a:tr>
            </a:tbl>
          </a:graphicData>
        </a:graphic>
      </p:graphicFrame>
      <p:sp>
        <p:nvSpPr>
          <p:cNvPr id="12" name="Rectangle 11">
            <a:extLst>
              <a:ext uri="{FF2B5EF4-FFF2-40B4-BE49-F238E27FC236}">
                <a16:creationId xmlns:a16="http://schemas.microsoft.com/office/drawing/2014/main" id="{4457782D-60B5-3B77-A34E-1F422FAE0BE4}"/>
              </a:ext>
            </a:extLst>
          </p:cNvPr>
          <p:cNvSpPr/>
          <p:nvPr/>
        </p:nvSpPr>
        <p:spPr>
          <a:xfrm>
            <a:off x="1309275" y="4885450"/>
            <a:ext cx="2917708" cy="369332"/>
          </a:xfrm>
          <a:prstGeom prst="rect">
            <a:avLst/>
          </a:prstGeom>
          <a:noFill/>
        </p:spPr>
        <p:txBody>
          <a:bodyPr wrap="square" lIns="91440" tIns="45720" rIns="91440" bIns="45720">
            <a:spAutoFit/>
          </a:bodyPr>
          <a:lstStyle/>
          <a:p>
            <a:pPr algn="ctr"/>
            <a:r>
              <a:rPr lang="en-US" b="1" cap="none" spc="0" dirty="0">
                <a:ln w="0"/>
              </a:rPr>
              <a:t>Top 5 Attacking Countries</a:t>
            </a:r>
          </a:p>
        </p:txBody>
      </p:sp>
    </p:spTree>
    <p:extLst>
      <p:ext uri="{BB962C8B-B14F-4D97-AF65-F5344CB8AC3E}">
        <p14:creationId xmlns:p14="http://schemas.microsoft.com/office/powerpoint/2010/main" val="376210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DAAA-142D-E6F5-57BC-78B9A2F7A589}"/>
              </a:ext>
            </a:extLst>
          </p:cNvPr>
          <p:cNvSpPr>
            <a:spLocks noGrp="1"/>
          </p:cNvSpPr>
          <p:nvPr>
            <p:ph type="title"/>
          </p:nvPr>
        </p:nvSpPr>
        <p:spPr/>
        <p:txBody>
          <a:bodyPr/>
          <a:lstStyle/>
          <a:p>
            <a:r>
              <a:rPr lang="en-IE" dirty="0"/>
              <a:t>CVE – Top 10</a:t>
            </a:r>
          </a:p>
        </p:txBody>
      </p:sp>
      <p:sp>
        <p:nvSpPr>
          <p:cNvPr id="5" name="Rectangle 4">
            <a:extLst>
              <a:ext uri="{FF2B5EF4-FFF2-40B4-BE49-F238E27FC236}">
                <a16:creationId xmlns:a16="http://schemas.microsoft.com/office/drawing/2014/main" id="{AA2C7772-EB44-62B2-B05A-F89C8E8A4719}"/>
              </a:ext>
            </a:extLst>
          </p:cNvPr>
          <p:cNvSpPr/>
          <p:nvPr/>
        </p:nvSpPr>
        <p:spPr>
          <a:xfrm>
            <a:off x="2435055" y="3524087"/>
            <a:ext cx="2917708" cy="461665"/>
          </a:xfrm>
          <a:prstGeom prst="rect">
            <a:avLst/>
          </a:prstGeom>
          <a:noFill/>
        </p:spPr>
        <p:txBody>
          <a:bodyPr wrap="square" lIns="91440" tIns="45720" rIns="91440" bIns="45720">
            <a:spAutoFit/>
          </a:bodyPr>
          <a:lstStyle/>
          <a:p>
            <a:pPr algn="ctr"/>
            <a:r>
              <a:rPr lang="en-US" sz="2400" b="1" cap="none" spc="0" dirty="0">
                <a:ln w="0"/>
              </a:rPr>
              <a:t>Frankfurt</a:t>
            </a:r>
          </a:p>
        </p:txBody>
      </p:sp>
      <p:pic>
        <p:nvPicPr>
          <p:cNvPr id="8" name="Content Placeholder 7" descr="A black screen with white lines and numbers&#10;&#10;Description automatically generated">
            <a:extLst>
              <a:ext uri="{FF2B5EF4-FFF2-40B4-BE49-F238E27FC236}">
                <a16:creationId xmlns:a16="http://schemas.microsoft.com/office/drawing/2014/main" id="{FA05831D-A76C-5BEE-678D-CB69BCBFC5D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76" r="770" b="11528"/>
          <a:stretch/>
        </p:blipFill>
        <p:spPr bwMode="auto">
          <a:xfrm>
            <a:off x="914400" y="2243011"/>
            <a:ext cx="5959019" cy="1281076"/>
          </a:xfrm>
          <a:prstGeom prst="rect">
            <a:avLst/>
          </a:prstGeom>
          <a:noFill/>
          <a:ln>
            <a:noFill/>
          </a:ln>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D8DE0BA2-2C5B-19A2-44C6-3A058A7BAEFE}"/>
              </a:ext>
            </a:extLst>
          </p:cNvPr>
          <p:cNvSpPr/>
          <p:nvPr/>
        </p:nvSpPr>
        <p:spPr>
          <a:xfrm>
            <a:off x="6873419" y="2508424"/>
            <a:ext cx="2917708" cy="830997"/>
          </a:xfrm>
          <a:prstGeom prst="rect">
            <a:avLst/>
          </a:prstGeom>
          <a:noFill/>
        </p:spPr>
        <p:txBody>
          <a:bodyPr wrap="square" lIns="91440" tIns="45720" rIns="91440" bIns="45720">
            <a:spAutoFit/>
          </a:bodyPr>
          <a:lstStyle/>
          <a:p>
            <a:pPr algn="ctr"/>
            <a:r>
              <a:rPr lang="en-US" sz="2400" b="1" cap="none" spc="0" dirty="0">
                <a:ln w="0"/>
              </a:rPr>
              <a:t>Noted the highest count CVE identifier</a:t>
            </a:r>
          </a:p>
        </p:txBody>
      </p:sp>
      <p:pic>
        <p:nvPicPr>
          <p:cNvPr id="13" name="Picture 12">
            <a:extLst>
              <a:ext uri="{FF2B5EF4-FFF2-40B4-BE49-F238E27FC236}">
                <a16:creationId xmlns:a16="http://schemas.microsoft.com/office/drawing/2014/main" id="{656A1D59-47FB-A17E-2A48-E359F88966E7}"/>
              </a:ext>
            </a:extLst>
          </p:cNvPr>
          <p:cNvPicPr>
            <a:picLocks noChangeAspect="1"/>
          </p:cNvPicPr>
          <p:nvPr/>
        </p:nvPicPr>
        <p:blipFill>
          <a:blip r:embed="rId3"/>
          <a:stretch>
            <a:fillRect/>
          </a:stretch>
        </p:blipFill>
        <p:spPr>
          <a:xfrm>
            <a:off x="915964" y="4168630"/>
            <a:ext cx="5554547" cy="1564075"/>
          </a:xfrm>
          <a:prstGeom prst="rect">
            <a:avLst/>
          </a:prstGeom>
        </p:spPr>
      </p:pic>
      <p:sp>
        <p:nvSpPr>
          <p:cNvPr id="14" name="Rectangle 13">
            <a:extLst>
              <a:ext uri="{FF2B5EF4-FFF2-40B4-BE49-F238E27FC236}">
                <a16:creationId xmlns:a16="http://schemas.microsoft.com/office/drawing/2014/main" id="{4197C36F-6FDF-F64F-D5F6-CABABC2EC380}"/>
              </a:ext>
            </a:extLst>
          </p:cNvPr>
          <p:cNvSpPr/>
          <p:nvPr/>
        </p:nvSpPr>
        <p:spPr>
          <a:xfrm>
            <a:off x="775529" y="5732705"/>
            <a:ext cx="2917708" cy="1015663"/>
          </a:xfrm>
          <a:prstGeom prst="rect">
            <a:avLst/>
          </a:prstGeom>
          <a:noFill/>
        </p:spPr>
        <p:txBody>
          <a:bodyPr wrap="square" lIns="91440" tIns="45720" rIns="91440" bIns="45720">
            <a:spAutoFit/>
          </a:bodyPr>
          <a:lstStyle/>
          <a:p>
            <a:pPr algn="ctr"/>
            <a:r>
              <a:rPr lang="en-US" sz="2000" b="1" cap="none" spc="0" dirty="0">
                <a:ln w="0"/>
              </a:rPr>
              <a:t>Received Vulnerability Details in relation to the CVE</a:t>
            </a:r>
          </a:p>
        </p:txBody>
      </p:sp>
      <p:sp>
        <p:nvSpPr>
          <p:cNvPr id="15" name="Arrow: Down 14">
            <a:extLst>
              <a:ext uri="{FF2B5EF4-FFF2-40B4-BE49-F238E27FC236}">
                <a16:creationId xmlns:a16="http://schemas.microsoft.com/office/drawing/2014/main" id="{3F72716B-BCF3-D1A2-B38B-34864C9BA100}"/>
              </a:ext>
            </a:extLst>
          </p:cNvPr>
          <p:cNvSpPr/>
          <p:nvPr/>
        </p:nvSpPr>
        <p:spPr>
          <a:xfrm rot="5400000">
            <a:off x="5751872" y="2779292"/>
            <a:ext cx="374610" cy="4742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7" name="Picture 16">
            <a:extLst>
              <a:ext uri="{FF2B5EF4-FFF2-40B4-BE49-F238E27FC236}">
                <a16:creationId xmlns:a16="http://schemas.microsoft.com/office/drawing/2014/main" id="{A26CB5FF-2F71-FAF3-5943-8514BDF15ACC}"/>
              </a:ext>
            </a:extLst>
          </p:cNvPr>
          <p:cNvPicPr>
            <a:picLocks noChangeAspect="1"/>
          </p:cNvPicPr>
          <p:nvPr/>
        </p:nvPicPr>
        <p:blipFill>
          <a:blip r:embed="rId4"/>
          <a:stretch>
            <a:fillRect/>
          </a:stretch>
        </p:blipFill>
        <p:spPr>
          <a:xfrm>
            <a:off x="6643263" y="4168630"/>
            <a:ext cx="5353797" cy="800212"/>
          </a:xfrm>
          <a:prstGeom prst="rect">
            <a:avLst/>
          </a:prstGeom>
        </p:spPr>
      </p:pic>
      <p:sp>
        <p:nvSpPr>
          <p:cNvPr id="18" name="Rectangle 17">
            <a:extLst>
              <a:ext uri="{FF2B5EF4-FFF2-40B4-BE49-F238E27FC236}">
                <a16:creationId xmlns:a16="http://schemas.microsoft.com/office/drawing/2014/main" id="{1E34C2A7-A3AC-2491-75AA-FE0B123EFCAD}"/>
              </a:ext>
            </a:extLst>
          </p:cNvPr>
          <p:cNvSpPr/>
          <p:nvPr/>
        </p:nvSpPr>
        <p:spPr>
          <a:xfrm>
            <a:off x="7861307" y="4983957"/>
            <a:ext cx="2917708" cy="1015663"/>
          </a:xfrm>
          <a:prstGeom prst="rect">
            <a:avLst/>
          </a:prstGeom>
          <a:noFill/>
        </p:spPr>
        <p:txBody>
          <a:bodyPr wrap="square" lIns="91440" tIns="45720" rIns="91440" bIns="45720">
            <a:spAutoFit/>
          </a:bodyPr>
          <a:lstStyle/>
          <a:p>
            <a:pPr algn="ctr"/>
            <a:r>
              <a:rPr lang="en-US" sz="2000" b="1" cap="none" spc="0" dirty="0">
                <a:ln w="0"/>
              </a:rPr>
              <a:t>Received Vulnerability Details in relation to the CVE</a:t>
            </a:r>
          </a:p>
        </p:txBody>
      </p:sp>
      <p:sp>
        <p:nvSpPr>
          <p:cNvPr id="19" name="Rectangle 18">
            <a:extLst>
              <a:ext uri="{FF2B5EF4-FFF2-40B4-BE49-F238E27FC236}">
                <a16:creationId xmlns:a16="http://schemas.microsoft.com/office/drawing/2014/main" id="{B02CAE9B-3C45-771E-83C8-13759795ACD0}"/>
              </a:ext>
            </a:extLst>
          </p:cNvPr>
          <p:cNvSpPr/>
          <p:nvPr/>
        </p:nvSpPr>
        <p:spPr>
          <a:xfrm>
            <a:off x="9079352" y="3495939"/>
            <a:ext cx="2917708" cy="400110"/>
          </a:xfrm>
          <a:prstGeom prst="rect">
            <a:avLst/>
          </a:prstGeom>
          <a:noFill/>
        </p:spPr>
        <p:txBody>
          <a:bodyPr wrap="square" lIns="91440" tIns="45720" rIns="91440" bIns="45720">
            <a:spAutoFit/>
          </a:bodyPr>
          <a:lstStyle/>
          <a:p>
            <a:pPr algn="ctr"/>
            <a:r>
              <a:rPr lang="en-US" sz="2000" b="1" cap="none" spc="0" dirty="0">
                <a:ln w="0"/>
              </a:rPr>
              <a:t>Version: 6.0.1.66</a:t>
            </a:r>
          </a:p>
        </p:txBody>
      </p:sp>
      <p:cxnSp>
        <p:nvCxnSpPr>
          <p:cNvPr id="21" name="Straight Arrow Connector 20">
            <a:extLst>
              <a:ext uri="{FF2B5EF4-FFF2-40B4-BE49-F238E27FC236}">
                <a16:creationId xmlns:a16="http://schemas.microsoft.com/office/drawing/2014/main" id="{20FFC067-2996-0B0D-A591-21E2846B32CF}"/>
              </a:ext>
            </a:extLst>
          </p:cNvPr>
          <p:cNvCxnSpPr>
            <a:cxnSpLocks/>
          </p:cNvCxnSpPr>
          <p:nvPr/>
        </p:nvCxnSpPr>
        <p:spPr>
          <a:xfrm flipV="1">
            <a:off x="9320161" y="3938544"/>
            <a:ext cx="630572" cy="67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A white background with black text&#10;&#10;Description automatically generated">
            <a:extLst>
              <a:ext uri="{FF2B5EF4-FFF2-40B4-BE49-F238E27FC236}">
                <a16:creationId xmlns:a16="http://schemas.microsoft.com/office/drawing/2014/main" id="{E743924A-80BF-32C8-73E2-B51262CE75C2}"/>
              </a:ext>
            </a:extLst>
          </p:cNvPr>
          <p:cNvPicPr>
            <a:picLocks noChangeAspect="1"/>
          </p:cNvPicPr>
          <p:nvPr/>
        </p:nvPicPr>
        <p:blipFill>
          <a:blip r:embed="rId5"/>
          <a:stretch>
            <a:fillRect/>
          </a:stretch>
        </p:blipFill>
        <p:spPr>
          <a:xfrm>
            <a:off x="6176295" y="5915583"/>
            <a:ext cx="2581756" cy="617247"/>
          </a:xfrm>
          <a:prstGeom prst="rect">
            <a:avLst/>
          </a:prstGeom>
        </p:spPr>
      </p:pic>
    </p:spTree>
    <p:extLst>
      <p:ext uri="{BB962C8B-B14F-4D97-AF65-F5344CB8AC3E}">
        <p14:creationId xmlns:p14="http://schemas.microsoft.com/office/powerpoint/2010/main" val="275013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9535-6732-F30E-3195-36FF9CC8E443}"/>
              </a:ext>
            </a:extLst>
          </p:cNvPr>
          <p:cNvSpPr>
            <a:spLocks noGrp="1"/>
          </p:cNvSpPr>
          <p:nvPr>
            <p:ph type="title"/>
          </p:nvPr>
        </p:nvSpPr>
        <p:spPr>
          <a:xfrm>
            <a:off x="822036" y="217055"/>
            <a:ext cx="10363200" cy="1187570"/>
          </a:xfrm>
        </p:spPr>
        <p:txBody>
          <a:bodyPr/>
          <a:lstStyle/>
          <a:p>
            <a:r>
              <a:rPr lang="en-IE" dirty="0"/>
              <a:t>Top URL Downloads</a:t>
            </a:r>
          </a:p>
        </p:txBody>
      </p:sp>
      <p:pic>
        <p:nvPicPr>
          <p:cNvPr id="13" name="Picture 12" descr="A screenshot of a computer&#10;&#10;Description automatically generated">
            <a:extLst>
              <a:ext uri="{FF2B5EF4-FFF2-40B4-BE49-F238E27FC236}">
                <a16:creationId xmlns:a16="http://schemas.microsoft.com/office/drawing/2014/main" id="{F5CAB9D1-8966-8110-3253-D8B589A590B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109" r="29917"/>
          <a:stretch/>
        </p:blipFill>
        <p:spPr bwMode="auto">
          <a:xfrm>
            <a:off x="289632" y="1247607"/>
            <a:ext cx="6182588" cy="40448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cxnSp>
        <p:nvCxnSpPr>
          <p:cNvPr id="15" name="Straight Arrow Connector 14">
            <a:extLst>
              <a:ext uri="{FF2B5EF4-FFF2-40B4-BE49-F238E27FC236}">
                <a16:creationId xmlns:a16="http://schemas.microsoft.com/office/drawing/2014/main" id="{5C25D430-F6DF-3532-A2A5-6CC2EED62690}"/>
              </a:ext>
            </a:extLst>
          </p:cNvPr>
          <p:cNvCxnSpPr>
            <a:cxnSpLocks/>
          </p:cNvCxnSpPr>
          <p:nvPr/>
        </p:nvCxnSpPr>
        <p:spPr>
          <a:xfrm flipH="1" flipV="1">
            <a:off x="1259457" y="2027208"/>
            <a:ext cx="189781" cy="3583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8A80FFE-9515-484B-2575-C9C06B16E0D9}"/>
              </a:ext>
            </a:extLst>
          </p:cNvPr>
          <p:cNvSpPr/>
          <p:nvPr/>
        </p:nvSpPr>
        <p:spPr>
          <a:xfrm>
            <a:off x="214812" y="5610393"/>
            <a:ext cx="2917708" cy="400110"/>
          </a:xfrm>
          <a:prstGeom prst="rect">
            <a:avLst/>
          </a:prstGeom>
          <a:noFill/>
        </p:spPr>
        <p:txBody>
          <a:bodyPr wrap="square" lIns="91440" tIns="45720" rIns="91440" bIns="45720">
            <a:spAutoFit/>
          </a:bodyPr>
          <a:lstStyle/>
          <a:p>
            <a:pPr algn="ctr"/>
            <a:r>
              <a:rPr lang="en-US" sz="2000" b="1" cap="none" spc="0" dirty="0">
                <a:ln w="0"/>
              </a:rPr>
              <a:t>Added URL to </a:t>
            </a:r>
            <a:r>
              <a:rPr lang="en-US" sz="2000" b="1" cap="none" spc="0" dirty="0" err="1">
                <a:ln w="0"/>
              </a:rPr>
              <a:t>VirusTotal</a:t>
            </a:r>
            <a:endParaRPr lang="en-US" sz="2000" b="1" cap="none" spc="0" dirty="0">
              <a:ln w="0"/>
            </a:endParaRPr>
          </a:p>
        </p:txBody>
      </p:sp>
      <p:pic>
        <p:nvPicPr>
          <p:cNvPr id="22" name="Picture 21">
            <a:extLst>
              <a:ext uri="{FF2B5EF4-FFF2-40B4-BE49-F238E27FC236}">
                <a16:creationId xmlns:a16="http://schemas.microsoft.com/office/drawing/2014/main" id="{E4EEEEEA-6538-B1D8-94E4-774100BE34D3}"/>
              </a:ext>
            </a:extLst>
          </p:cNvPr>
          <p:cNvPicPr>
            <a:picLocks noChangeAspect="1"/>
          </p:cNvPicPr>
          <p:nvPr/>
        </p:nvPicPr>
        <p:blipFill>
          <a:blip r:embed="rId3"/>
          <a:stretch>
            <a:fillRect/>
          </a:stretch>
        </p:blipFill>
        <p:spPr>
          <a:xfrm>
            <a:off x="3686069" y="5922557"/>
            <a:ext cx="7911557" cy="800862"/>
          </a:xfrm>
          <a:prstGeom prst="rect">
            <a:avLst/>
          </a:prstGeom>
        </p:spPr>
      </p:pic>
      <p:pic>
        <p:nvPicPr>
          <p:cNvPr id="23" name="Picture 22" descr="A white rectangular object with a black border&#10;&#10;Description automatically generated">
            <a:extLst>
              <a:ext uri="{FF2B5EF4-FFF2-40B4-BE49-F238E27FC236}">
                <a16:creationId xmlns:a16="http://schemas.microsoft.com/office/drawing/2014/main" id="{6B79118B-EE56-DDB6-3D4E-8B53BF42F2B6}"/>
              </a:ext>
            </a:extLst>
          </p:cNvPr>
          <p:cNvPicPr>
            <a:picLocks noChangeAspect="1"/>
          </p:cNvPicPr>
          <p:nvPr/>
        </p:nvPicPr>
        <p:blipFill>
          <a:blip r:embed="rId4"/>
          <a:stretch>
            <a:fillRect/>
          </a:stretch>
        </p:blipFill>
        <p:spPr>
          <a:xfrm>
            <a:off x="6249491" y="204654"/>
            <a:ext cx="5731510" cy="8407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Picture 23" descr="A screenshot of a computer&#10;&#10;Description automatically generated">
            <a:extLst>
              <a:ext uri="{FF2B5EF4-FFF2-40B4-BE49-F238E27FC236}">
                <a16:creationId xmlns:a16="http://schemas.microsoft.com/office/drawing/2014/main" id="{1D93D91B-42FB-29DD-7E3B-D4C1C67954A5}"/>
              </a:ext>
            </a:extLst>
          </p:cNvPr>
          <p:cNvPicPr>
            <a:picLocks noChangeAspect="1"/>
          </p:cNvPicPr>
          <p:nvPr/>
        </p:nvPicPr>
        <p:blipFill>
          <a:blip r:embed="rId5"/>
          <a:stretch>
            <a:fillRect/>
          </a:stretch>
        </p:blipFill>
        <p:spPr>
          <a:xfrm>
            <a:off x="6820260" y="1247607"/>
            <a:ext cx="3848100" cy="1870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Picture 24" descr="A screenshot of a computer&#10;&#10;Description automatically generated">
            <a:extLst>
              <a:ext uri="{FF2B5EF4-FFF2-40B4-BE49-F238E27FC236}">
                <a16:creationId xmlns:a16="http://schemas.microsoft.com/office/drawing/2014/main" id="{9D8A8405-8BB5-8E7C-DDD1-EF77B0E7CA7E}"/>
              </a:ext>
            </a:extLst>
          </p:cNvPr>
          <p:cNvPicPr>
            <a:picLocks noChangeAspect="1"/>
          </p:cNvPicPr>
          <p:nvPr/>
        </p:nvPicPr>
        <p:blipFill>
          <a:blip r:embed="rId6"/>
          <a:stretch>
            <a:fillRect/>
          </a:stretch>
        </p:blipFill>
        <p:spPr>
          <a:xfrm>
            <a:off x="6561468" y="3232666"/>
            <a:ext cx="2799396" cy="2575542"/>
          </a:xfrm>
          <a:prstGeom prst="rect">
            <a:avLst/>
          </a:prstGeom>
          <a:ln>
            <a:noFill/>
          </a:ln>
          <a:effectLst>
            <a:softEdge rad="112500"/>
          </a:effectLst>
        </p:spPr>
      </p:pic>
      <p:sp>
        <p:nvSpPr>
          <p:cNvPr id="26" name="Rectangle 25">
            <a:extLst>
              <a:ext uri="{FF2B5EF4-FFF2-40B4-BE49-F238E27FC236}">
                <a16:creationId xmlns:a16="http://schemas.microsoft.com/office/drawing/2014/main" id="{3C9AE3F2-84BA-B42A-C793-2DCB2D7B22BF}"/>
              </a:ext>
            </a:extLst>
          </p:cNvPr>
          <p:cNvSpPr/>
          <p:nvPr/>
        </p:nvSpPr>
        <p:spPr>
          <a:xfrm>
            <a:off x="8984660" y="4166494"/>
            <a:ext cx="2917708" cy="707886"/>
          </a:xfrm>
          <a:prstGeom prst="rect">
            <a:avLst/>
          </a:prstGeom>
          <a:noFill/>
        </p:spPr>
        <p:txBody>
          <a:bodyPr wrap="square" lIns="91440" tIns="45720" rIns="91440" bIns="45720">
            <a:spAutoFit/>
          </a:bodyPr>
          <a:lstStyle/>
          <a:p>
            <a:pPr algn="ctr"/>
            <a:r>
              <a:rPr lang="en-US" sz="2000" b="1" cap="none" spc="0" dirty="0">
                <a:ln w="0"/>
              </a:rPr>
              <a:t>IP related to MIRAI, harmful botnet</a:t>
            </a:r>
          </a:p>
        </p:txBody>
      </p:sp>
    </p:spTree>
    <p:extLst>
      <p:ext uri="{BB962C8B-B14F-4D97-AF65-F5344CB8AC3E}">
        <p14:creationId xmlns:p14="http://schemas.microsoft.com/office/powerpoint/2010/main" val="45586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190C-D034-C4C2-25AF-9AC55BB4608E}"/>
              </a:ext>
            </a:extLst>
          </p:cNvPr>
          <p:cNvSpPr>
            <a:spLocks noGrp="1"/>
          </p:cNvSpPr>
          <p:nvPr>
            <p:ph type="title"/>
          </p:nvPr>
        </p:nvSpPr>
        <p:spPr>
          <a:xfrm>
            <a:off x="914399" y="224288"/>
            <a:ext cx="10363200" cy="1187570"/>
          </a:xfrm>
        </p:spPr>
        <p:txBody>
          <a:bodyPr/>
          <a:lstStyle/>
          <a:p>
            <a:r>
              <a:rPr lang="en-IE" dirty="0"/>
              <a:t>Command Line Inputs</a:t>
            </a:r>
          </a:p>
        </p:txBody>
      </p:sp>
      <p:pic>
        <p:nvPicPr>
          <p:cNvPr id="4" name="Picture 3" descr="A screenshot of a computer&#10;&#10;Description automatically generated">
            <a:extLst>
              <a:ext uri="{FF2B5EF4-FFF2-40B4-BE49-F238E27FC236}">
                <a16:creationId xmlns:a16="http://schemas.microsoft.com/office/drawing/2014/main" id="{E7DBDA6F-B04A-E54F-F57C-E1D95EF38B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804" y="1891644"/>
            <a:ext cx="4008001" cy="2751134"/>
          </a:xfrm>
          <a:prstGeom prst="rect">
            <a:avLst/>
          </a:prstGeom>
          <a:noFill/>
          <a:ln>
            <a:noFill/>
          </a:ln>
        </p:spPr>
      </p:pic>
      <p:pic>
        <p:nvPicPr>
          <p:cNvPr id="5" name="Picture 4" descr="A screenshot of a computer&#10;&#10;Description automatically generated">
            <a:extLst>
              <a:ext uri="{FF2B5EF4-FFF2-40B4-BE49-F238E27FC236}">
                <a16:creationId xmlns:a16="http://schemas.microsoft.com/office/drawing/2014/main" id="{B4FD690E-EE3B-85AC-9143-A13BE74472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9049" y="1891643"/>
            <a:ext cx="3800205" cy="2751133"/>
          </a:xfrm>
          <a:prstGeom prst="rect">
            <a:avLst/>
          </a:prstGeom>
          <a:noFill/>
          <a:ln>
            <a:noFill/>
          </a:ln>
        </p:spPr>
      </p:pic>
      <p:pic>
        <p:nvPicPr>
          <p:cNvPr id="6" name="Picture 5" descr="A screenshot of a computer&#10;&#10;Description automatically generated">
            <a:extLst>
              <a:ext uri="{FF2B5EF4-FFF2-40B4-BE49-F238E27FC236}">
                <a16:creationId xmlns:a16="http://schemas.microsoft.com/office/drawing/2014/main" id="{66AC4246-7001-982F-6916-08635799366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84630" y="1894227"/>
            <a:ext cx="3346505" cy="2745964"/>
          </a:xfrm>
          <a:prstGeom prst="rect">
            <a:avLst/>
          </a:prstGeom>
          <a:noFill/>
          <a:ln>
            <a:noFill/>
          </a:ln>
        </p:spPr>
      </p:pic>
      <p:sp>
        <p:nvSpPr>
          <p:cNvPr id="7" name="Rectangle 6">
            <a:extLst>
              <a:ext uri="{FF2B5EF4-FFF2-40B4-BE49-F238E27FC236}">
                <a16:creationId xmlns:a16="http://schemas.microsoft.com/office/drawing/2014/main" id="{13B56442-E6F8-D512-B710-D1334CAEB879}"/>
              </a:ext>
            </a:extLst>
          </p:cNvPr>
          <p:cNvSpPr/>
          <p:nvPr/>
        </p:nvSpPr>
        <p:spPr>
          <a:xfrm>
            <a:off x="725950" y="4637607"/>
            <a:ext cx="2917708" cy="400110"/>
          </a:xfrm>
          <a:prstGeom prst="rect">
            <a:avLst/>
          </a:prstGeom>
          <a:noFill/>
        </p:spPr>
        <p:txBody>
          <a:bodyPr wrap="square" lIns="91440" tIns="45720" rIns="91440" bIns="45720">
            <a:spAutoFit/>
          </a:bodyPr>
          <a:lstStyle/>
          <a:p>
            <a:pPr algn="ctr"/>
            <a:r>
              <a:rPr lang="en-US" sz="2000" b="1" cap="none" spc="0" dirty="0">
                <a:ln w="0"/>
              </a:rPr>
              <a:t>Bangalore</a:t>
            </a:r>
          </a:p>
        </p:txBody>
      </p:sp>
      <p:sp>
        <p:nvSpPr>
          <p:cNvPr id="8" name="Rectangle 7">
            <a:extLst>
              <a:ext uri="{FF2B5EF4-FFF2-40B4-BE49-F238E27FC236}">
                <a16:creationId xmlns:a16="http://schemas.microsoft.com/office/drawing/2014/main" id="{58207C28-686E-944F-D3AF-0420B5FA8D0A}"/>
              </a:ext>
            </a:extLst>
          </p:cNvPr>
          <p:cNvSpPr/>
          <p:nvPr/>
        </p:nvSpPr>
        <p:spPr>
          <a:xfrm>
            <a:off x="4656195" y="4637607"/>
            <a:ext cx="2917708" cy="400110"/>
          </a:xfrm>
          <a:prstGeom prst="rect">
            <a:avLst/>
          </a:prstGeom>
          <a:noFill/>
        </p:spPr>
        <p:txBody>
          <a:bodyPr wrap="square" lIns="91440" tIns="45720" rIns="91440" bIns="45720">
            <a:spAutoFit/>
          </a:bodyPr>
          <a:lstStyle/>
          <a:p>
            <a:pPr algn="ctr"/>
            <a:r>
              <a:rPr lang="en-US" sz="2000" b="1" dirty="0">
                <a:ln w="0"/>
              </a:rPr>
              <a:t>Frankfurt</a:t>
            </a:r>
            <a:endParaRPr lang="en-US" sz="2000" b="1" cap="none" spc="0" dirty="0">
              <a:ln w="0"/>
            </a:endParaRPr>
          </a:p>
        </p:txBody>
      </p:sp>
      <p:sp>
        <p:nvSpPr>
          <p:cNvPr id="9" name="Rectangle 8">
            <a:extLst>
              <a:ext uri="{FF2B5EF4-FFF2-40B4-BE49-F238E27FC236}">
                <a16:creationId xmlns:a16="http://schemas.microsoft.com/office/drawing/2014/main" id="{BBFBEA77-7284-A7C1-5DA6-AE1C71489784}"/>
              </a:ext>
            </a:extLst>
          </p:cNvPr>
          <p:cNvSpPr/>
          <p:nvPr/>
        </p:nvSpPr>
        <p:spPr>
          <a:xfrm>
            <a:off x="8699028" y="4637607"/>
            <a:ext cx="2917708" cy="400110"/>
          </a:xfrm>
          <a:prstGeom prst="rect">
            <a:avLst/>
          </a:prstGeom>
          <a:noFill/>
        </p:spPr>
        <p:txBody>
          <a:bodyPr wrap="square" lIns="91440" tIns="45720" rIns="91440" bIns="45720">
            <a:spAutoFit/>
          </a:bodyPr>
          <a:lstStyle/>
          <a:p>
            <a:pPr algn="ctr"/>
            <a:r>
              <a:rPr lang="en-US" sz="2000" b="1" dirty="0">
                <a:ln w="0"/>
              </a:rPr>
              <a:t>New York</a:t>
            </a:r>
            <a:endParaRPr lang="en-US" sz="2000" b="1" cap="none" spc="0" dirty="0">
              <a:ln w="0"/>
            </a:endParaRPr>
          </a:p>
        </p:txBody>
      </p:sp>
      <p:sp>
        <p:nvSpPr>
          <p:cNvPr id="10" name="Rectangle 9">
            <a:extLst>
              <a:ext uri="{FF2B5EF4-FFF2-40B4-BE49-F238E27FC236}">
                <a16:creationId xmlns:a16="http://schemas.microsoft.com/office/drawing/2014/main" id="{50AC3B52-F1A5-6456-B1E8-E448084415DB}"/>
              </a:ext>
            </a:extLst>
          </p:cNvPr>
          <p:cNvSpPr/>
          <p:nvPr/>
        </p:nvSpPr>
        <p:spPr>
          <a:xfrm>
            <a:off x="627626" y="5332084"/>
            <a:ext cx="11123765" cy="707886"/>
          </a:xfrm>
          <a:prstGeom prst="rect">
            <a:avLst/>
          </a:prstGeom>
          <a:noFill/>
        </p:spPr>
        <p:txBody>
          <a:bodyPr wrap="square" lIns="91440" tIns="45720" rIns="91440" bIns="45720">
            <a:spAutoFit/>
          </a:bodyPr>
          <a:lstStyle/>
          <a:p>
            <a:pPr algn="ctr"/>
            <a:r>
              <a:rPr lang="en-US" sz="2000" b="1" dirty="0">
                <a:ln w="0"/>
              </a:rPr>
              <a:t>Commands used above are attackers try to get information from system also trying to gain remotely access through SSH login.</a:t>
            </a:r>
            <a:endParaRPr lang="en-US" sz="2000" b="1" cap="none" spc="0" dirty="0">
              <a:ln w="0"/>
            </a:endParaRPr>
          </a:p>
        </p:txBody>
      </p:sp>
    </p:spTree>
    <p:extLst>
      <p:ext uri="{BB962C8B-B14F-4D97-AF65-F5344CB8AC3E}">
        <p14:creationId xmlns:p14="http://schemas.microsoft.com/office/powerpoint/2010/main" val="1897515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A935-2222-0F01-7D5B-2BD48A0219B3}"/>
              </a:ext>
            </a:extLst>
          </p:cNvPr>
          <p:cNvSpPr>
            <a:spLocks noGrp="1"/>
          </p:cNvSpPr>
          <p:nvPr>
            <p:ph type="title"/>
          </p:nvPr>
        </p:nvSpPr>
        <p:spPr>
          <a:xfrm>
            <a:off x="914399" y="247651"/>
            <a:ext cx="10363200" cy="1187570"/>
          </a:xfrm>
        </p:spPr>
        <p:txBody>
          <a:bodyPr/>
          <a:lstStyle/>
          <a:p>
            <a:r>
              <a:rPr lang="en-IE" dirty="0"/>
              <a:t>Conclusion</a:t>
            </a:r>
          </a:p>
        </p:txBody>
      </p:sp>
      <p:sp>
        <p:nvSpPr>
          <p:cNvPr id="3" name="Content Placeholder 2">
            <a:extLst>
              <a:ext uri="{FF2B5EF4-FFF2-40B4-BE49-F238E27FC236}">
                <a16:creationId xmlns:a16="http://schemas.microsoft.com/office/drawing/2014/main" id="{70771D0B-AB75-360A-E724-9723E29F5CE6}"/>
              </a:ext>
            </a:extLst>
          </p:cNvPr>
          <p:cNvSpPr>
            <a:spLocks noGrp="1"/>
          </p:cNvSpPr>
          <p:nvPr>
            <p:ph idx="1"/>
          </p:nvPr>
        </p:nvSpPr>
        <p:spPr>
          <a:xfrm>
            <a:off x="914399" y="1111371"/>
            <a:ext cx="10363200" cy="3382658"/>
          </a:xfrm>
        </p:spPr>
        <p:txBody>
          <a:bodyPr/>
          <a:lstStyle/>
          <a:p>
            <a:r>
              <a:rPr lang="en-IE" dirty="0"/>
              <a:t>Overall, the T-Pot assignment has been very interesting as I gained a lot of experience on how many different way attackers are able to attack a system by the use of their attacks.</a:t>
            </a:r>
          </a:p>
          <a:p>
            <a:r>
              <a:rPr lang="en-IE" dirty="0"/>
              <a:t>Installing T-Pot was straight forward and it was also extremely UI friendly as navigating through the dashboard to view specific attacks were constantly labelled so you knew what you were navigating through at all times.</a:t>
            </a:r>
          </a:p>
          <a:p>
            <a:pPr marL="0" indent="0">
              <a:buNone/>
            </a:pPr>
            <a:endParaRPr lang="en-IE" dirty="0"/>
          </a:p>
        </p:txBody>
      </p:sp>
      <p:sp>
        <p:nvSpPr>
          <p:cNvPr id="4" name="Title 1">
            <a:extLst>
              <a:ext uri="{FF2B5EF4-FFF2-40B4-BE49-F238E27FC236}">
                <a16:creationId xmlns:a16="http://schemas.microsoft.com/office/drawing/2014/main" id="{603E1BCC-40F1-7881-4A65-9412C2CE05A3}"/>
              </a:ext>
            </a:extLst>
          </p:cNvPr>
          <p:cNvSpPr txBox="1">
            <a:spLocks/>
          </p:cNvSpPr>
          <p:nvPr/>
        </p:nvSpPr>
        <p:spPr>
          <a:xfrm>
            <a:off x="914399" y="3306459"/>
            <a:ext cx="10363200" cy="118757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IE" dirty="0"/>
              <a:t>If I was to do this assignment again</a:t>
            </a:r>
          </a:p>
        </p:txBody>
      </p:sp>
      <p:sp>
        <p:nvSpPr>
          <p:cNvPr id="5" name="Content Placeholder 2">
            <a:extLst>
              <a:ext uri="{FF2B5EF4-FFF2-40B4-BE49-F238E27FC236}">
                <a16:creationId xmlns:a16="http://schemas.microsoft.com/office/drawing/2014/main" id="{0FE6CF7B-DA5C-930B-8636-139EC30FC1B8}"/>
              </a:ext>
            </a:extLst>
          </p:cNvPr>
          <p:cNvSpPr txBox="1">
            <a:spLocks/>
          </p:cNvSpPr>
          <p:nvPr/>
        </p:nvSpPr>
        <p:spPr>
          <a:xfrm>
            <a:off x="914399" y="3967713"/>
            <a:ext cx="10363200" cy="355783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dirty="0"/>
              <a:t>Do an in-depth research of elastic itself and adjust its settings correctly before making a start (Deletion Phase).</a:t>
            </a:r>
          </a:p>
          <a:p>
            <a:r>
              <a:rPr lang="en-IE" dirty="0"/>
              <a:t>Upgrade the machine to a higher specification as the required system had multiple issues, such as high CPU Usage, Maximum Storage etc.</a:t>
            </a:r>
          </a:p>
          <a:p>
            <a:r>
              <a:rPr lang="en-IE" dirty="0"/>
              <a:t>Constantly monitoring each droplet instead of monitoring it 3-4 times a week.</a:t>
            </a:r>
          </a:p>
        </p:txBody>
      </p:sp>
    </p:spTree>
    <p:extLst>
      <p:ext uri="{BB962C8B-B14F-4D97-AF65-F5344CB8AC3E}">
        <p14:creationId xmlns:p14="http://schemas.microsoft.com/office/powerpoint/2010/main" val="84008059"/>
      </p:ext>
    </p:extLst>
  </p:cSld>
  <p:clrMapOvr>
    <a:masterClrMapping/>
  </p:clrMapOvr>
</p:sld>
</file>

<file path=ppt/theme/theme1.xml><?xml version="1.0" encoding="utf-8"?>
<a:theme xmlns:a="http://schemas.openxmlformats.org/drawingml/2006/main" name="Dash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182</TotalTime>
  <Words>292</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Grandview Display</vt:lpstr>
      <vt:lpstr>DashVTI</vt:lpstr>
      <vt:lpstr>PowerPoint Presentation</vt:lpstr>
      <vt:lpstr>Honeypots</vt:lpstr>
      <vt:lpstr>Total Attacks For Each Droplet</vt:lpstr>
      <vt:lpstr>Overview</vt:lpstr>
      <vt:lpstr>Top Attacking Country</vt:lpstr>
      <vt:lpstr>CVE – Top 10</vt:lpstr>
      <vt:lpstr>Top URL Downloads</vt:lpstr>
      <vt:lpstr>Command Line Inputs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Abel Melinte</dc:creator>
  <cp:lastModifiedBy>Abel Melinte</cp:lastModifiedBy>
  <cp:revision>19</cp:revision>
  <dcterms:created xsi:type="dcterms:W3CDTF">2023-11-15T00:41:07Z</dcterms:created>
  <dcterms:modified xsi:type="dcterms:W3CDTF">2023-11-15T12:53:31Z</dcterms:modified>
</cp:coreProperties>
</file>