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06930-DA1B-4CCA-A273-1835F14D6688}"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075A5-1558-4B8B-88BE-50783579887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0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06930-DA1B-4CCA-A273-1835F14D6688}"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075A5-1558-4B8B-88BE-50783579887A}" type="slidenum">
              <a:rPr lang="en-IN" smtClean="0"/>
              <a:t>‹#›</a:t>
            </a:fld>
            <a:endParaRPr lang="en-IN"/>
          </a:p>
        </p:txBody>
      </p:sp>
    </p:spTree>
    <p:extLst>
      <p:ext uri="{BB962C8B-B14F-4D97-AF65-F5344CB8AC3E}">
        <p14:creationId xmlns:p14="http://schemas.microsoft.com/office/powerpoint/2010/main" val="249942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06930-DA1B-4CCA-A273-1835F14D6688}"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075A5-1558-4B8B-88BE-50783579887A}" type="slidenum">
              <a:rPr lang="en-IN" smtClean="0"/>
              <a:t>‹#›</a:t>
            </a:fld>
            <a:endParaRPr lang="en-IN"/>
          </a:p>
        </p:txBody>
      </p:sp>
    </p:spTree>
    <p:extLst>
      <p:ext uri="{BB962C8B-B14F-4D97-AF65-F5344CB8AC3E}">
        <p14:creationId xmlns:p14="http://schemas.microsoft.com/office/powerpoint/2010/main" val="1459564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06930-DA1B-4CCA-A273-1835F14D6688}"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075A5-1558-4B8B-88BE-50783579887A}" type="slidenum">
              <a:rPr lang="en-IN" smtClean="0"/>
              <a:t>‹#›</a:t>
            </a:fld>
            <a:endParaRPr lang="en-IN"/>
          </a:p>
        </p:txBody>
      </p:sp>
    </p:spTree>
    <p:extLst>
      <p:ext uri="{BB962C8B-B14F-4D97-AF65-F5344CB8AC3E}">
        <p14:creationId xmlns:p14="http://schemas.microsoft.com/office/powerpoint/2010/main" val="106168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06930-DA1B-4CCA-A273-1835F14D6688}"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075A5-1558-4B8B-88BE-50783579887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86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06930-DA1B-4CCA-A273-1835F14D6688}"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7075A5-1558-4B8B-88BE-50783579887A}" type="slidenum">
              <a:rPr lang="en-IN" smtClean="0"/>
              <a:t>‹#›</a:t>
            </a:fld>
            <a:endParaRPr lang="en-IN"/>
          </a:p>
        </p:txBody>
      </p:sp>
    </p:spTree>
    <p:extLst>
      <p:ext uri="{BB962C8B-B14F-4D97-AF65-F5344CB8AC3E}">
        <p14:creationId xmlns:p14="http://schemas.microsoft.com/office/powerpoint/2010/main" val="116873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06930-DA1B-4CCA-A273-1835F14D6688}" type="datetimeFigureOut">
              <a:rPr lang="en-IN" smtClean="0"/>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7075A5-1558-4B8B-88BE-50783579887A}" type="slidenum">
              <a:rPr lang="en-IN" smtClean="0"/>
              <a:t>‹#›</a:t>
            </a:fld>
            <a:endParaRPr lang="en-IN"/>
          </a:p>
        </p:txBody>
      </p:sp>
    </p:spTree>
    <p:extLst>
      <p:ext uri="{BB962C8B-B14F-4D97-AF65-F5344CB8AC3E}">
        <p14:creationId xmlns:p14="http://schemas.microsoft.com/office/powerpoint/2010/main" val="194627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06930-DA1B-4CCA-A273-1835F14D6688}" type="datetimeFigureOut">
              <a:rPr lang="en-IN" smtClean="0"/>
              <a:t>04-04-2023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7075A5-1558-4B8B-88BE-50783579887A}" type="slidenum">
              <a:rPr lang="en-IN" smtClean="0"/>
              <a:t>‹#›</a:t>
            </a:fld>
            <a:endParaRPr lang="en-IN"/>
          </a:p>
        </p:txBody>
      </p:sp>
    </p:spTree>
    <p:extLst>
      <p:ext uri="{BB962C8B-B14F-4D97-AF65-F5344CB8AC3E}">
        <p14:creationId xmlns:p14="http://schemas.microsoft.com/office/powerpoint/2010/main" val="189547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206930-DA1B-4CCA-A273-1835F14D6688}" type="datetimeFigureOut">
              <a:rPr lang="en-IN" smtClean="0"/>
              <a:t>04-04-2023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07075A5-1558-4B8B-88BE-50783579887A}" type="slidenum">
              <a:rPr lang="en-IN" smtClean="0"/>
              <a:t>‹#›</a:t>
            </a:fld>
            <a:endParaRPr lang="en-IN"/>
          </a:p>
        </p:txBody>
      </p:sp>
    </p:spTree>
    <p:extLst>
      <p:ext uri="{BB962C8B-B14F-4D97-AF65-F5344CB8AC3E}">
        <p14:creationId xmlns:p14="http://schemas.microsoft.com/office/powerpoint/2010/main" val="145420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206930-DA1B-4CCA-A273-1835F14D6688}" type="datetimeFigureOut">
              <a:rPr lang="en-IN" smtClean="0"/>
              <a:t>04-04-2023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075A5-1558-4B8B-88BE-50783579887A}" type="slidenum">
              <a:rPr lang="en-IN" smtClean="0"/>
              <a:t>‹#›</a:t>
            </a:fld>
            <a:endParaRPr lang="en-IN"/>
          </a:p>
        </p:txBody>
      </p:sp>
    </p:spTree>
    <p:extLst>
      <p:ext uri="{BB962C8B-B14F-4D97-AF65-F5344CB8AC3E}">
        <p14:creationId xmlns:p14="http://schemas.microsoft.com/office/powerpoint/2010/main" val="329596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206930-DA1B-4CCA-A273-1835F14D6688}"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7075A5-1558-4B8B-88BE-50783579887A}" type="slidenum">
              <a:rPr lang="en-IN" smtClean="0"/>
              <a:t>‹#›</a:t>
            </a:fld>
            <a:endParaRPr lang="en-IN"/>
          </a:p>
        </p:txBody>
      </p:sp>
    </p:spTree>
    <p:extLst>
      <p:ext uri="{BB962C8B-B14F-4D97-AF65-F5344CB8AC3E}">
        <p14:creationId xmlns:p14="http://schemas.microsoft.com/office/powerpoint/2010/main" val="3637263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206930-DA1B-4CCA-A273-1835F14D6688}" type="datetimeFigureOut">
              <a:rPr lang="en-IN" smtClean="0"/>
              <a:t>04-04-2023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7075A5-1558-4B8B-88BE-50783579887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0151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304703920_A_Review_Paper_on_E-Commerce" TargetMode="External"/><Relationship Id="rId2" Type="http://schemas.openxmlformats.org/officeDocument/2006/relationships/hyperlink" Target="https://www.codewithrandom.com/2023/03/15/ecommerce-website-using-html-css-and-javascript-simple-and-responsive-ecommerce-websit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CF3DDF-1C14-409D-544D-AE61E6807530}"/>
              </a:ext>
            </a:extLst>
          </p:cNvPr>
          <p:cNvPicPr>
            <a:picLocks noChangeAspect="1"/>
          </p:cNvPicPr>
          <p:nvPr/>
        </p:nvPicPr>
        <p:blipFill>
          <a:blip r:embed="rId2"/>
          <a:stretch>
            <a:fillRect/>
          </a:stretch>
        </p:blipFill>
        <p:spPr>
          <a:xfrm>
            <a:off x="3772515" y="671718"/>
            <a:ext cx="4413887" cy="774259"/>
          </a:xfrm>
          <a:prstGeom prst="rect">
            <a:avLst/>
          </a:prstGeom>
        </p:spPr>
      </p:pic>
      <p:pic>
        <p:nvPicPr>
          <p:cNvPr id="7" name="Picture 6">
            <a:extLst>
              <a:ext uri="{FF2B5EF4-FFF2-40B4-BE49-F238E27FC236}">
                <a16:creationId xmlns:a16="http://schemas.microsoft.com/office/drawing/2014/main" id="{9A786813-AA8E-F132-9107-7EBC39694254}"/>
              </a:ext>
            </a:extLst>
          </p:cNvPr>
          <p:cNvPicPr>
            <a:picLocks noChangeAspect="1"/>
          </p:cNvPicPr>
          <p:nvPr/>
        </p:nvPicPr>
        <p:blipFill>
          <a:blip r:embed="rId3"/>
          <a:stretch>
            <a:fillRect/>
          </a:stretch>
        </p:blipFill>
        <p:spPr>
          <a:xfrm>
            <a:off x="3091797" y="2813957"/>
            <a:ext cx="6008405" cy="1463167"/>
          </a:xfrm>
          <a:prstGeom prst="rect">
            <a:avLst/>
          </a:prstGeom>
        </p:spPr>
      </p:pic>
    </p:spTree>
    <p:extLst>
      <p:ext uri="{BB962C8B-B14F-4D97-AF65-F5344CB8AC3E}">
        <p14:creationId xmlns:p14="http://schemas.microsoft.com/office/powerpoint/2010/main" val="1026181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05DDF0C-A7CA-2902-7A87-5DCFFE771D22}"/>
              </a:ext>
            </a:extLst>
          </p:cNvPr>
          <p:cNvSpPr/>
          <p:nvPr/>
        </p:nvSpPr>
        <p:spPr>
          <a:xfrm>
            <a:off x="7700210" y="5502443"/>
            <a:ext cx="3336758" cy="6095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All Orders</a:t>
            </a:r>
          </a:p>
        </p:txBody>
      </p:sp>
      <p:sp>
        <p:nvSpPr>
          <p:cNvPr id="3" name="Rectangle: Rounded Corners 2">
            <a:extLst>
              <a:ext uri="{FF2B5EF4-FFF2-40B4-BE49-F238E27FC236}">
                <a16:creationId xmlns:a16="http://schemas.microsoft.com/office/drawing/2014/main" id="{5C5630C1-F18D-B5E6-E9FE-927F4439C52D}"/>
              </a:ext>
            </a:extLst>
          </p:cNvPr>
          <p:cNvSpPr/>
          <p:nvPr/>
        </p:nvSpPr>
        <p:spPr>
          <a:xfrm>
            <a:off x="7700210" y="2759247"/>
            <a:ext cx="3336758" cy="6095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Dashboard</a:t>
            </a:r>
          </a:p>
        </p:txBody>
      </p:sp>
      <p:sp>
        <p:nvSpPr>
          <p:cNvPr id="4" name="Rectangle: Rounded Corners 3">
            <a:extLst>
              <a:ext uri="{FF2B5EF4-FFF2-40B4-BE49-F238E27FC236}">
                <a16:creationId xmlns:a16="http://schemas.microsoft.com/office/drawing/2014/main" id="{07FC140D-FFDD-FF38-0FEB-35C17EA67120}"/>
              </a:ext>
            </a:extLst>
          </p:cNvPr>
          <p:cNvSpPr/>
          <p:nvPr/>
        </p:nvSpPr>
        <p:spPr>
          <a:xfrm>
            <a:off x="7700210" y="3445046"/>
            <a:ext cx="3336758" cy="6095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Product Details</a:t>
            </a:r>
          </a:p>
        </p:txBody>
      </p:sp>
      <p:sp>
        <p:nvSpPr>
          <p:cNvPr id="5" name="Rectangle: Rounded Corners 4">
            <a:extLst>
              <a:ext uri="{FF2B5EF4-FFF2-40B4-BE49-F238E27FC236}">
                <a16:creationId xmlns:a16="http://schemas.microsoft.com/office/drawing/2014/main" id="{FD767E68-5328-7B3C-BC8C-7E9CEB67E893}"/>
              </a:ext>
            </a:extLst>
          </p:cNvPr>
          <p:cNvSpPr/>
          <p:nvPr/>
        </p:nvSpPr>
        <p:spPr>
          <a:xfrm>
            <a:off x="7700210" y="4130845"/>
            <a:ext cx="3336758" cy="6095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New Product</a:t>
            </a:r>
          </a:p>
        </p:txBody>
      </p:sp>
      <p:sp>
        <p:nvSpPr>
          <p:cNvPr id="6" name="Rectangle: Rounded Corners 5">
            <a:extLst>
              <a:ext uri="{FF2B5EF4-FFF2-40B4-BE49-F238E27FC236}">
                <a16:creationId xmlns:a16="http://schemas.microsoft.com/office/drawing/2014/main" id="{B5872806-C3DE-2552-B79F-BC5309DA6F94}"/>
              </a:ext>
            </a:extLst>
          </p:cNvPr>
          <p:cNvSpPr/>
          <p:nvPr/>
        </p:nvSpPr>
        <p:spPr>
          <a:xfrm>
            <a:off x="7700210" y="4816644"/>
            <a:ext cx="3336758" cy="6095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Update Product</a:t>
            </a:r>
          </a:p>
        </p:txBody>
      </p:sp>
      <p:sp>
        <p:nvSpPr>
          <p:cNvPr id="7" name="Rectangle: Rounded Corners 6">
            <a:extLst>
              <a:ext uri="{FF2B5EF4-FFF2-40B4-BE49-F238E27FC236}">
                <a16:creationId xmlns:a16="http://schemas.microsoft.com/office/drawing/2014/main" id="{DD274943-FAA8-365E-9549-D1D43102FCD3}"/>
              </a:ext>
            </a:extLst>
          </p:cNvPr>
          <p:cNvSpPr/>
          <p:nvPr/>
        </p:nvSpPr>
        <p:spPr>
          <a:xfrm>
            <a:off x="1155033" y="4816644"/>
            <a:ext cx="3336758" cy="6095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All Orders For Customers</a:t>
            </a:r>
          </a:p>
        </p:txBody>
      </p:sp>
      <p:sp>
        <p:nvSpPr>
          <p:cNvPr id="8" name="Rectangle: Rounded Corners 7">
            <a:extLst>
              <a:ext uri="{FF2B5EF4-FFF2-40B4-BE49-F238E27FC236}">
                <a16:creationId xmlns:a16="http://schemas.microsoft.com/office/drawing/2014/main" id="{C8EF54F6-D708-FADD-6B99-63D8180D525B}"/>
              </a:ext>
            </a:extLst>
          </p:cNvPr>
          <p:cNvSpPr/>
          <p:nvPr/>
        </p:nvSpPr>
        <p:spPr>
          <a:xfrm>
            <a:off x="1155032" y="3445046"/>
            <a:ext cx="3336758" cy="6095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Product Details</a:t>
            </a:r>
          </a:p>
        </p:txBody>
      </p:sp>
      <p:sp>
        <p:nvSpPr>
          <p:cNvPr id="9" name="Rectangle: Rounded Corners 8">
            <a:extLst>
              <a:ext uri="{FF2B5EF4-FFF2-40B4-BE49-F238E27FC236}">
                <a16:creationId xmlns:a16="http://schemas.microsoft.com/office/drawing/2014/main" id="{9435D4DC-9A9B-F50E-4666-028C733B9F09}"/>
              </a:ext>
            </a:extLst>
          </p:cNvPr>
          <p:cNvSpPr/>
          <p:nvPr/>
        </p:nvSpPr>
        <p:spPr>
          <a:xfrm>
            <a:off x="1155033" y="4130844"/>
            <a:ext cx="3336758" cy="6095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Shopping Cart</a:t>
            </a:r>
          </a:p>
        </p:txBody>
      </p:sp>
      <p:sp>
        <p:nvSpPr>
          <p:cNvPr id="10" name="Rectangle: Rounded Corners 9">
            <a:extLst>
              <a:ext uri="{FF2B5EF4-FFF2-40B4-BE49-F238E27FC236}">
                <a16:creationId xmlns:a16="http://schemas.microsoft.com/office/drawing/2014/main" id="{6128C329-B11F-B466-1AD1-1174FBECC4CC}"/>
              </a:ext>
            </a:extLst>
          </p:cNvPr>
          <p:cNvSpPr/>
          <p:nvPr/>
        </p:nvSpPr>
        <p:spPr>
          <a:xfrm>
            <a:off x="1155032" y="2759247"/>
            <a:ext cx="3336758" cy="6095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All Products</a:t>
            </a:r>
          </a:p>
        </p:txBody>
      </p:sp>
      <p:sp>
        <p:nvSpPr>
          <p:cNvPr id="11" name="Rectangle: Rounded Corners 10">
            <a:extLst>
              <a:ext uri="{FF2B5EF4-FFF2-40B4-BE49-F238E27FC236}">
                <a16:creationId xmlns:a16="http://schemas.microsoft.com/office/drawing/2014/main" id="{1AE7A78E-82C1-CC58-5316-E92416707381}"/>
              </a:ext>
            </a:extLst>
          </p:cNvPr>
          <p:cNvSpPr/>
          <p:nvPr/>
        </p:nvSpPr>
        <p:spPr>
          <a:xfrm>
            <a:off x="3657600" y="2061417"/>
            <a:ext cx="2438400" cy="6095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dirty="0"/>
              <a:t>Signup</a:t>
            </a:r>
          </a:p>
        </p:txBody>
      </p:sp>
      <p:sp>
        <p:nvSpPr>
          <p:cNvPr id="12" name="Rectangle: Rounded Corners 11">
            <a:extLst>
              <a:ext uri="{FF2B5EF4-FFF2-40B4-BE49-F238E27FC236}">
                <a16:creationId xmlns:a16="http://schemas.microsoft.com/office/drawing/2014/main" id="{AF1C0C57-F241-EF53-5F8C-34717B596BD2}"/>
              </a:ext>
            </a:extLst>
          </p:cNvPr>
          <p:cNvSpPr/>
          <p:nvPr/>
        </p:nvSpPr>
        <p:spPr>
          <a:xfrm>
            <a:off x="6096000" y="2073448"/>
            <a:ext cx="2438400" cy="6095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dirty="0"/>
              <a:t>Login</a:t>
            </a:r>
          </a:p>
        </p:txBody>
      </p:sp>
      <p:sp>
        <p:nvSpPr>
          <p:cNvPr id="13" name="Rectangle: Rounded Corners 12">
            <a:extLst>
              <a:ext uri="{FF2B5EF4-FFF2-40B4-BE49-F238E27FC236}">
                <a16:creationId xmlns:a16="http://schemas.microsoft.com/office/drawing/2014/main" id="{32D329D3-9BC3-1943-7C2A-08EDA5781D34}"/>
              </a:ext>
            </a:extLst>
          </p:cNvPr>
          <p:cNvSpPr/>
          <p:nvPr/>
        </p:nvSpPr>
        <p:spPr>
          <a:xfrm>
            <a:off x="1155032" y="1102897"/>
            <a:ext cx="3336758" cy="85023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4000" dirty="0"/>
              <a:t>Customer</a:t>
            </a:r>
          </a:p>
        </p:txBody>
      </p:sp>
      <p:sp>
        <p:nvSpPr>
          <p:cNvPr id="14" name="Rectangle: Rounded Corners 13">
            <a:extLst>
              <a:ext uri="{FF2B5EF4-FFF2-40B4-BE49-F238E27FC236}">
                <a16:creationId xmlns:a16="http://schemas.microsoft.com/office/drawing/2014/main" id="{D9B431F5-202D-DA87-A4D5-31953EF60480}"/>
              </a:ext>
            </a:extLst>
          </p:cNvPr>
          <p:cNvSpPr/>
          <p:nvPr/>
        </p:nvSpPr>
        <p:spPr>
          <a:xfrm>
            <a:off x="7700210" y="1102897"/>
            <a:ext cx="3336758" cy="85023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4000" dirty="0"/>
              <a:t>Admin</a:t>
            </a:r>
          </a:p>
        </p:txBody>
      </p:sp>
      <p:sp>
        <p:nvSpPr>
          <p:cNvPr id="23" name="TextBox 22">
            <a:extLst>
              <a:ext uri="{FF2B5EF4-FFF2-40B4-BE49-F238E27FC236}">
                <a16:creationId xmlns:a16="http://schemas.microsoft.com/office/drawing/2014/main" id="{2523FD62-CFA4-1AEB-A113-9BAD4779A252}"/>
              </a:ext>
            </a:extLst>
          </p:cNvPr>
          <p:cNvSpPr txBox="1"/>
          <p:nvPr/>
        </p:nvSpPr>
        <p:spPr>
          <a:xfrm>
            <a:off x="0" y="163614"/>
            <a:ext cx="3491345" cy="830997"/>
          </a:xfrm>
          <a:prstGeom prst="rect">
            <a:avLst/>
          </a:prstGeom>
          <a:noFill/>
        </p:spPr>
        <p:txBody>
          <a:bodyPr wrap="square" rtlCol="0">
            <a:spAutoFit/>
          </a:bodyPr>
          <a:lstStyle/>
          <a:p>
            <a:r>
              <a:rPr lang="en-IN" sz="4800" dirty="0"/>
              <a:t>Views</a:t>
            </a:r>
          </a:p>
        </p:txBody>
      </p:sp>
    </p:spTree>
    <p:extLst>
      <p:ext uri="{BB962C8B-B14F-4D97-AF65-F5344CB8AC3E}">
        <p14:creationId xmlns:p14="http://schemas.microsoft.com/office/powerpoint/2010/main" val="69547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2CC27-2D46-FC7A-3CF4-6E1420D3CF5A}"/>
              </a:ext>
            </a:extLst>
          </p:cNvPr>
          <p:cNvSpPr txBox="1"/>
          <p:nvPr/>
        </p:nvSpPr>
        <p:spPr>
          <a:xfrm>
            <a:off x="0" y="149628"/>
            <a:ext cx="3374968" cy="830997"/>
          </a:xfrm>
          <a:prstGeom prst="rect">
            <a:avLst/>
          </a:prstGeom>
          <a:noFill/>
        </p:spPr>
        <p:txBody>
          <a:bodyPr wrap="square" rtlCol="0">
            <a:spAutoFit/>
          </a:bodyPr>
          <a:lstStyle/>
          <a:p>
            <a:r>
              <a:rPr lang="en-IN" sz="4800" dirty="0"/>
              <a:t>Models</a:t>
            </a:r>
          </a:p>
        </p:txBody>
      </p:sp>
      <p:sp>
        <p:nvSpPr>
          <p:cNvPr id="3" name="Rectangle: Rounded Corners 2">
            <a:extLst>
              <a:ext uri="{FF2B5EF4-FFF2-40B4-BE49-F238E27FC236}">
                <a16:creationId xmlns:a16="http://schemas.microsoft.com/office/drawing/2014/main" id="{265EA01B-04D4-9854-8D14-4FD633CDEC3E}"/>
              </a:ext>
            </a:extLst>
          </p:cNvPr>
          <p:cNvSpPr/>
          <p:nvPr/>
        </p:nvSpPr>
        <p:spPr>
          <a:xfrm>
            <a:off x="4307305" y="980625"/>
            <a:ext cx="3577390" cy="83099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4000" dirty="0"/>
              <a:t>User</a:t>
            </a:r>
          </a:p>
        </p:txBody>
      </p:sp>
      <p:sp>
        <p:nvSpPr>
          <p:cNvPr id="4" name="Rectangle: Rounded Corners 3">
            <a:extLst>
              <a:ext uri="{FF2B5EF4-FFF2-40B4-BE49-F238E27FC236}">
                <a16:creationId xmlns:a16="http://schemas.microsoft.com/office/drawing/2014/main" id="{FDFB9756-B660-C80D-6ECE-3FD69AC76B19}"/>
              </a:ext>
            </a:extLst>
          </p:cNvPr>
          <p:cNvSpPr/>
          <p:nvPr/>
        </p:nvSpPr>
        <p:spPr>
          <a:xfrm>
            <a:off x="248652" y="3699544"/>
            <a:ext cx="3577390" cy="83099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4000" dirty="0"/>
              <a:t>Product</a:t>
            </a:r>
          </a:p>
        </p:txBody>
      </p:sp>
      <p:sp>
        <p:nvSpPr>
          <p:cNvPr id="5" name="Rectangle: Rounded Corners 4">
            <a:extLst>
              <a:ext uri="{FF2B5EF4-FFF2-40B4-BE49-F238E27FC236}">
                <a16:creationId xmlns:a16="http://schemas.microsoft.com/office/drawing/2014/main" id="{51CA4B2D-36C7-4526-D7F0-5535FB92FED4}"/>
              </a:ext>
            </a:extLst>
          </p:cNvPr>
          <p:cNvSpPr/>
          <p:nvPr/>
        </p:nvSpPr>
        <p:spPr>
          <a:xfrm>
            <a:off x="8365958" y="3699543"/>
            <a:ext cx="3577390" cy="83099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4000" dirty="0"/>
              <a:t>Order</a:t>
            </a:r>
          </a:p>
        </p:txBody>
      </p:sp>
      <p:sp>
        <p:nvSpPr>
          <p:cNvPr id="6" name="Rectangle: Rounded Corners 5">
            <a:extLst>
              <a:ext uri="{FF2B5EF4-FFF2-40B4-BE49-F238E27FC236}">
                <a16:creationId xmlns:a16="http://schemas.microsoft.com/office/drawing/2014/main" id="{2B580D39-67B6-29B9-0915-85A27D513234}"/>
              </a:ext>
            </a:extLst>
          </p:cNvPr>
          <p:cNvSpPr/>
          <p:nvPr/>
        </p:nvSpPr>
        <p:spPr>
          <a:xfrm>
            <a:off x="4307305" y="3699544"/>
            <a:ext cx="3577390" cy="83099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4000" dirty="0"/>
              <a:t>Cart</a:t>
            </a:r>
          </a:p>
        </p:txBody>
      </p:sp>
      <p:sp>
        <p:nvSpPr>
          <p:cNvPr id="7" name="Rectangle: Rounded Corners 6">
            <a:extLst>
              <a:ext uri="{FF2B5EF4-FFF2-40B4-BE49-F238E27FC236}">
                <a16:creationId xmlns:a16="http://schemas.microsoft.com/office/drawing/2014/main" id="{984EC0CB-EA3E-DCCD-452B-F0F93E9C6A3C}"/>
              </a:ext>
            </a:extLst>
          </p:cNvPr>
          <p:cNvSpPr/>
          <p:nvPr/>
        </p:nvSpPr>
        <p:spPr>
          <a:xfrm>
            <a:off x="4307305" y="1882668"/>
            <a:ext cx="3577390" cy="10968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Email, password, </a:t>
            </a:r>
            <a:r>
              <a:rPr lang="en-IN" sz="2400" dirty="0" err="1"/>
              <a:t>isadmin</a:t>
            </a:r>
            <a:r>
              <a:rPr lang="en-IN" sz="2400" dirty="0"/>
              <a:t>, name, address</a:t>
            </a:r>
          </a:p>
        </p:txBody>
      </p:sp>
      <p:sp>
        <p:nvSpPr>
          <p:cNvPr id="8" name="Rectangle: Rounded Corners 7">
            <a:extLst>
              <a:ext uri="{FF2B5EF4-FFF2-40B4-BE49-F238E27FC236}">
                <a16:creationId xmlns:a16="http://schemas.microsoft.com/office/drawing/2014/main" id="{1D0256BC-4251-8F2E-C9FD-BF393BABE979}"/>
              </a:ext>
            </a:extLst>
          </p:cNvPr>
          <p:cNvSpPr/>
          <p:nvPr/>
        </p:nvSpPr>
        <p:spPr>
          <a:xfrm>
            <a:off x="8365958" y="4608662"/>
            <a:ext cx="3577390" cy="10968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User data, products/cart data, date, status</a:t>
            </a:r>
          </a:p>
        </p:txBody>
      </p:sp>
      <p:sp>
        <p:nvSpPr>
          <p:cNvPr id="9" name="Rectangle: Rounded Corners 8">
            <a:extLst>
              <a:ext uri="{FF2B5EF4-FFF2-40B4-BE49-F238E27FC236}">
                <a16:creationId xmlns:a16="http://schemas.microsoft.com/office/drawing/2014/main" id="{D055E5FA-9291-48C1-1AEC-9230BBBB9B9D}"/>
              </a:ext>
            </a:extLst>
          </p:cNvPr>
          <p:cNvSpPr/>
          <p:nvPr/>
        </p:nvSpPr>
        <p:spPr>
          <a:xfrm>
            <a:off x="4307305" y="4601587"/>
            <a:ext cx="3577390" cy="10968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Items, total price, number of items</a:t>
            </a:r>
          </a:p>
        </p:txBody>
      </p:sp>
      <p:sp>
        <p:nvSpPr>
          <p:cNvPr id="10" name="Rectangle: Rounded Corners 9">
            <a:extLst>
              <a:ext uri="{FF2B5EF4-FFF2-40B4-BE49-F238E27FC236}">
                <a16:creationId xmlns:a16="http://schemas.microsoft.com/office/drawing/2014/main" id="{B2CAA139-EDBA-DDE7-A538-1D3A8F3B65C9}"/>
              </a:ext>
            </a:extLst>
          </p:cNvPr>
          <p:cNvSpPr/>
          <p:nvPr/>
        </p:nvSpPr>
        <p:spPr>
          <a:xfrm>
            <a:off x="248652" y="4608662"/>
            <a:ext cx="3577390" cy="10968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Name, summary, price, image, description</a:t>
            </a:r>
          </a:p>
        </p:txBody>
      </p:sp>
    </p:spTree>
    <p:extLst>
      <p:ext uri="{BB962C8B-B14F-4D97-AF65-F5344CB8AC3E}">
        <p14:creationId xmlns:p14="http://schemas.microsoft.com/office/powerpoint/2010/main" val="4278840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FCBB3-B297-AE6A-FD9A-47C757EB1EDC}"/>
              </a:ext>
            </a:extLst>
          </p:cNvPr>
          <p:cNvSpPr txBox="1"/>
          <p:nvPr/>
        </p:nvSpPr>
        <p:spPr>
          <a:xfrm>
            <a:off x="0" y="161365"/>
            <a:ext cx="5593977" cy="830997"/>
          </a:xfrm>
          <a:prstGeom prst="rect">
            <a:avLst/>
          </a:prstGeom>
          <a:noFill/>
        </p:spPr>
        <p:txBody>
          <a:bodyPr wrap="square" rtlCol="0">
            <a:spAutoFit/>
          </a:bodyPr>
          <a:lstStyle/>
          <a:p>
            <a:r>
              <a:rPr lang="en-IN" sz="4800" dirty="0"/>
              <a:t>Data Flow Diagrams</a:t>
            </a:r>
          </a:p>
        </p:txBody>
      </p:sp>
      <p:sp>
        <p:nvSpPr>
          <p:cNvPr id="5" name="TextBox 4">
            <a:extLst>
              <a:ext uri="{FF2B5EF4-FFF2-40B4-BE49-F238E27FC236}">
                <a16:creationId xmlns:a16="http://schemas.microsoft.com/office/drawing/2014/main" id="{8AD5B827-2D5D-117F-D8DB-4C4FB4B60B0E}"/>
              </a:ext>
            </a:extLst>
          </p:cNvPr>
          <p:cNvSpPr txBox="1"/>
          <p:nvPr/>
        </p:nvSpPr>
        <p:spPr>
          <a:xfrm>
            <a:off x="0" y="1619015"/>
            <a:ext cx="2949388" cy="646331"/>
          </a:xfrm>
          <a:prstGeom prst="rect">
            <a:avLst/>
          </a:prstGeom>
          <a:noFill/>
        </p:spPr>
        <p:txBody>
          <a:bodyPr wrap="square" rtlCol="0">
            <a:spAutoFit/>
          </a:bodyPr>
          <a:lstStyle/>
          <a:p>
            <a:r>
              <a:rPr lang="en-IN" sz="3600" dirty="0"/>
              <a:t>Level 0</a:t>
            </a:r>
          </a:p>
        </p:txBody>
      </p:sp>
      <p:sp>
        <p:nvSpPr>
          <p:cNvPr id="8" name="Oval 7">
            <a:extLst>
              <a:ext uri="{FF2B5EF4-FFF2-40B4-BE49-F238E27FC236}">
                <a16:creationId xmlns:a16="http://schemas.microsoft.com/office/drawing/2014/main" id="{4BF3E73A-F466-11D7-DA9C-320C8E192FD8}"/>
              </a:ext>
            </a:extLst>
          </p:cNvPr>
          <p:cNvSpPr/>
          <p:nvPr/>
        </p:nvSpPr>
        <p:spPr>
          <a:xfrm>
            <a:off x="5050349" y="3040926"/>
            <a:ext cx="1488142" cy="18464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D83FCD3-CB3B-DB2F-2393-2DDAE3B9B014}"/>
              </a:ext>
            </a:extLst>
          </p:cNvPr>
          <p:cNvSpPr/>
          <p:nvPr/>
        </p:nvSpPr>
        <p:spPr>
          <a:xfrm>
            <a:off x="461682" y="3429000"/>
            <a:ext cx="2026023" cy="6463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1EE2FDE-3C40-946B-FE4D-11413480CB9F}"/>
              </a:ext>
            </a:extLst>
          </p:cNvPr>
          <p:cNvSpPr/>
          <p:nvPr/>
        </p:nvSpPr>
        <p:spPr>
          <a:xfrm>
            <a:off x="9101136" y="3429000"/>
            <a:ext cx="2026023" cy="6463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916AA99A-E10E-887F-454B-50A800122685}"/>
              </a:ext>
            </a:extLst>
          </p:cNvPr>
          <p:cNvCxnSpPr>
            <a:cxnSpLocks/>
          </p:cNvCxnSpPr>
          <p:nvPr/>
        </p:nvCxnSpPr>
        <p:spPr>
          <a:xfrm>
            <a:off x="2487705" y="3514165"/>
            <a:ext cx="25626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732E436-B8AC-3141-58B7-F4796838E851}"/>
              </a:ext>
            </a:extLst>
          </p:cNvPr>
          <p:cNvCxnSpPr>
            <a:cxnSpLocks/>
            <a:stCxn id="8" idx="6"/>
          </p:cNvCxnSpPr>
          <p:nvPr/>
        </p:nvCxnSpPr>
        <p:spPr>
          <a:xfrm>
            <a:off x="6538491" y="3964152"/>
            <a:ext cx="2514949" cy="14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C534367-FDAA-1FCE-2A5A-ECDBDB6B3719}"/>
              </a:ext>
            </a:extLst>
          </p:cNvPr>
          <p:cNvCxnSpPr>
            <a:cxnSpLocks/>
          </p:cNvCxnSpPr>
          <p:nvPr/>
        </p:nvCxnSpPr>
        <p:spPr>
          <a:xfrm flipH="1">
            <a:off x="6499410" y="3514165"/>
            <a:ext cx="26017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CAFA8E4-8490-B5F8-19ED-24B1DFFFD1E6}"/>
              </a:ext>
            </a:extLst>
          </p:cNvPr>
          <p:cNvCxnSpPr>
            <a:cxnSpLocks/>
          </p:cNvCxnSpPr>
          <p:nvPr/>
        </p:nvCxnSpPr>
        <p:spPr>
          <a:xfrm flipH="1">
            <a:off x="2535401" y="3964152"/>
            <a:ext cx="2514948" cy="7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DB11001-AE5B-2195-2DBF-B966C0927FB9}"/>
              </a:ext>
            </a:extLst>
          </p:cNvPr>
          <p:cNvCxnSpPr/>
          <p:nvPr/>
        </p:nvCxnSpPr>
        <p:spPr>
          <a:xfrm>
            <a:off x="5217459" y="3514165"/>
            <a:ext cx="1129553" cy="0"/>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0AF0D745-E774-7722-23D6-916DEFCBDD96}"/>
              </a:ext>
            </a:extLst>
          </p:cNvPr>
          <p:cNvSpPr txBox="1"/>
          <p:nvPr/>
        </p:nvSpPr>
        <p:spPr>
          <a:xfrm>
            <a:off x="5298489" y="3525740"/>
            <a:ext cx="1129553" cy="923330"/>
          </a:xfrm>
          <a:prstGeom prst="rect">
            <a:avLst/>
          </a:prstGeom>
          <a:noFill/>
        </p:spPr>
        <p:txBody>
          <a:bodyPr wrap="square" rtlCol="0">
            <a:spAutoFit/>
          </a:bodyPr>
          <a:lstStyle/>
          <a:p>
            <a:r>
              <a:rPr lang="en-IN" dirty="0"/>
              <a:t>Online </a:t>
            </a:r>
          </a:p>
          <a:p>
            <a:r>
              <a:rPr lang="en-IN" dirty="0"/>
              <a:t>Books shopping</a:t>
            </a:r>
          </a:p>
        </p:txBody>
      </p:sp>
      <p:sp>
        <p:nvSpPr>
          <p:cNvPr id="40" name="TextBox 39">
            <a:extLst>
              <a:ext uri="{FF2B5EF4-FFF2-40B4-BE49-F238E27FC236}">
                <a16:creationId xmlns:a16="http://schemas.microsoft.com/office/drawing/2014/main" id="{ECC98147-A8EF-F36E-438F-A78A5EFB978F}"/>
              </a:ext>
            </a:extLst>
          </p:cNvPr>
          <p:cNvSpPr txBox="1"/>
          <p:nvPr/>
        </p:nvSpPr>
        <p:spPr>
          <a:xfrm>
            <a:off x="9614088" y="3567499"/>
            <a:ext cx="1529048" cy="369332"/>
          </a:xfrm>
          <a:prstGeom prst="rect">
            <a:avLst/>
          </a:prstGeom>
          <a:noFill/>
        </p:spPr>
        <p:txBody>
          <a:bodyPr wrap="square" rtlCol="0">
            <a:spAutoFit/>
          </a:bodyPr>
          <a:lstStyle/>
          <a:p>
            <a:r>
              <a:rPr lang="en-IN" dirty="0"/>
              <a:t>USER</a:t>
            </a:r>
          </a:p>
        </p:txBody>
      </p:sp>
      <p:sp>
        <p:nvSpPr>
          <p:cNvPr id="42" name="TextBox 41">
            <a:extLst>
              <a:ext uri="{FF2B5EF4-FFF2-40B4-BE49-F238E27FC236}">
                <a16:creationId xmlns:a16="http://schemas.microsoft.com/office/drawing/2014/main" id="{58062623-9EF1-10AC-F450-FDA8B52BE675}"/>
              </a:ext>
            </a:extLst>
          </p:cNvPr>
          <p:cNvSpPr txBox="1"/>
          <p:nvPr/>
        </p:nvSpPr>
        <p:spPr>
          <a:xfrm>
            <a:off x="930092" y="3567499"/>
            <a:ext cx="1755819" cy="369332"/>
          </a:xfrm>
          <a:prstGeom prst="rect">
            <a:avLst/>
          </a:prstGeom>
          <a:noFill/>
        </p:spPr>
        <p:txBody>
          <a:bodyPr wrap="square" rtlCol="0">
            <a:spAutoFit/>
          </a:bodyPr>
          <a:lstStyle/>
          <a:p>
            <a:r>
              <a:rPr lang="en-IN" dirty="0"/>
              <a:t>ADMIN</a:t>
            </a:r>
          </a:p>
        </p:txBody>
      </p:sp>
      <p:sp>
        <p:nvSpPr>
          <p:cNvPr id="43" name="TextBox 42">
            <a:extLst>
              <a:ext uri="{FF2B5EF4-FFF2-40B4-BE49-F238E27FC236}">
                <a16:creationId xmlns:a16="http://schemas.microsoft.com/office/drawing/2014/main" id="{787C657F-65CA-7BFE-6937-1ED234747AB8}"/>
              </a:ext>
            </a:extLst>
          </p:cNvPr>
          <p:cNvSpPr txBox="1"/>
          <p:nvPr/>
        </p:nvSpPr>
        <p:spPr>
          <a:xfrm>
            <a:off x="2796988" y="3181067"/>
            <a:ext cx="6316615" cy="369332"/>
          </a:xfrm>
          <a:prstGeom prst="rect">
            <a:avLst/>
          </a:prstGeom>
          <a:noFill/>
        </p:spPr>
        <p:txBody>
          <a:bodyPr wrap="square" rtlCol="0">
            <a:spAutoFit/>
          </a:bodyPr>
          <a:lstStyle/>
          <a:p>
            <a:r>
              <a:rPr lang="en-IN" dirty="0"/>
              <a:t>Request for login                                            Request for registration</a:t>
            </a:r>
          </a:p>
        </p:txBody>
      </p:sp>
      <p:sp>
        <p:nvSpPr>
          <p:cNvPr id="44" name="TextBox 43">
            <a:extLst>
              <a:ext uri="{FF2B5EF4-FFF2-40B4-BE49-F238E27FC236}">
                <a16:creationId xmlns:a16="http://schemas.microsoft.com/office/drawing/2014/main" id="{5F103F1A-79C8-5FD6-9424-6563643EC6F4}"/>
              </a:ext>
            </a:extLst>
          </p:cNvPr>
          <p:cNvSpPr txBox="1"/>
          <p:nvPr/>
        </p:nvSpPr>
        <p:spPr>
          <a:xfrm>
            <a:off x="2792501" y="3613665"/>
            <a:ext cx="6260939" cy="646331"/>
          </a:xfrm>
          <a:prstGeom prst="rect">
            <a:avLst/>
          </a:prstGeom>
          <a:noFill/>
        </p:spPr>
        <p:txBody>
          <a:bodyPr wrap="square" rtlCol="0">
            <a:spAutoFit/>
          </a:bodyPr>
          <a:lstStyle/>
          <a:p>
            <a:r>
              <a:rPr lang="en-IN" dirty="0"/>
              <a:t>Response                                                          Response</a:t>
            </a:r>
          </a:p>
          <a:p>
            <a:endParaRPr lang="en-IN" dirty="0"/>
          </a:p>
        </p:txBody>
      </p:sp>
    </p:spTree>
    <p:extLst>
      <p:ext uri="{BB962C8B-B14F-4D97-AF65-F5344CB8AC3E}">
        <p14:creationId xmlns:p14="http://schemas.microsoft.com/office/powerpoint/2010/main" val="1256381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C74A3D-DD7C-49E6-67FE-395F99AFE8C7}"/>
              </a:ext>
            </a:extLst>
          </p:cNvPr>
          <p:cNvSpPr txBox="1"/>
          <p:nvPr/>
        </p:nvSpPr>
        <p:spPr>
          <a:xfrm>
            <a:off x="0" y="143435"/>
            <a:ext cx="5351930" cy="646331"/>
          </a:xfrm>
          <a:prstGeom prst="rect">
            <a:avLst/>
          </a:prstGeom>
          <a:noFill/>
        </p:spPr>
        <p:txBody>
          <a:bodyPr wrap="square" rtlCol="0">
            <a:spAutoFit/>
          </a:bodyPr>
          <a:lstStyle/>
          <a:p>
            <a:r>
              <a:rPr lang="en-IN" sz="3600" dirty="0"/>
              <a:t>Level 1</a:t>
            </a:r>
          </a:p>
        </p:txBody>
      </p:sp>
      <p:pic>
        <p:nvPicPr>
          <p:cNvPr id="4" name="Picture 3">
            <a:extLst>
              <a:ext uri="{FF2B5EF4-FFF2-40B4-BE49-F238E27FC236}">
                <a16:creationId xmlns:a16="http://schemas.microsoft.com/office/drawing/2014/main" id="{CDD2D263-9204-3A02-456B-3A5A33E27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 y="789766"/>
            <a:ext cx="6029703" cy="4687669"/>
          </a:xfrm>
          <a:prstGeom prst="rect">
            <a:avLst/>
          </a:prstGeom>
        </p:spPr>
      </p:pic>
      <p:pic>
        <p:nvPicPr>
          <p:cNvPr id="6" name="Picture 5">
            <a:extLst>
              <a:ext uri="{FF2B5EF4-FFF2-40B4-BE49-F238E27FC236}">
                <a16:creationId xmlns:a16="http://schemas.microsoft.com/office/drawing/2014/main" id="{5957114B-38AE-2405-F590-9C048B879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7801" y="681291"/>
            <a:ext cx="5415987" cy="5476563"/>
          </a:xfrm>
          <a:prstGeom prst="rect">
            <a:avLst/>
          </a:prstGeom>
        </p:spPr>
      </p:pic>
      <p:sp>
        <p:nvSpPr>
          <p:cNvPr id="3" name="TextBox 2">
            <a:extLst>
              <a:ext uri="{FF2B5EF4-FFF2-40B4-BE49-F238E27FC236}">
                <a16:creationId xmlns:a16="http://schemas.microsoft.com/office/drawing/2014/main" id="{33867EF6-A9B5-0BC4-09F6-660736483A9D}"/>
              </a:ext>
            </a:extLst>
          </p:cNvPr>
          <p:cNvSpPr txBox="1"/>
          <p:nvPr/>
        </p:nvSpPr>
        <p:spPr>
          <a:xfrm>
            <a:off x="7357620" y="1112362"/>
            <a:ext cx="989815" cy="261610"/>
          </a:xfrm>
          <a:prstGeom prst="rect">
            <a:avLst/>
          </a:prstGeom>
          <a:noFill/>
        </p:spPr>
        <p:txBody>
          <a:bodyPr wrap="square" rtlCol="0">
            <a:spAutoFit/>
          </a:bodyPr>
          <a:lstStyle/>
          <a:p>
            <a:r>
              <a:rPr lang="en-IN" sz="1100" dirty="0"/>
              <a:t>request</a:t>
            </a:r>
          </a:p>
        </p:txBody>
      </p:sp>
      <p:sp>
        <p:nvSpPr>
          <p:cNvPr id="8" name="TextBox 7">
            <a:extLst>
              <a:ext uri="{FF2B5EF4-FFF2-40B4-BE49-F238E27FC236}">
                <a16:creationId xmlns:a16="http://schemas.microsoft.com/office/drawing/2014/main" id="{7084A29F-2130-FA5C-DF52-045A2006215D}"/>
              </a:ext>
            </a:extLst>
          </p:cNvPr>
          <p:cNvSpPr txBox="1"/>
          <p:nvPr/>
        </p:nvSpPr>
        <p:spPr>
          <a:xfrm>
            <a:off x="7239785" y="1878274"/>
            <a:ext cx="989815" cy="261610"/>
          </a:xfrm>
          <a:prstGeom prst="rect">
            <a:avLst/>
          </a:prstGeom>
          <a:noFill/>
        </p:spPr>
        <p:txBody>
          <a:bodyPr wrap="square" rtlCol="0">
            <a:spAutoFit/>
          </a:bodyPr>
          <a:lstStyle/>
          <a:p>
            <a:r>
              <a:rPr lang="en-IN" sz="1100" dirty="0"/>
              <a:t>request</a:t>
            </a:r>
          </a:p>
        </p:txBody>
      </p:sp>
      <p:sp>
        <p:nvSpPr>
          <p:cNvPr id="9" name="TextBox 8">
            <a:extLst>
              <a:ext uri="{FF2B5EF4-FFF2-40B4-BE49-F238E27FC236}">
                <a16:creationId xmlns:a16="http://schemas.microsoft.com/office/drawing/2014/main" id="{172272AC-331E-376A-2DE1-82952B416187}"/>
              </a:ext>
            </a:extLst>
          </p:cNvPr>
          <p:cNvSpPr txBox="1"/>
          <p:nvPr/>
        </p:nvSpPr>
        <p:spPr>
          <a:xfrm>
            <a:off x="7167512" y="2747481"/>
            <a:ext cx="989815" cy="261610"/>
          </a:xfrm>
          <a:prstGeom prst="rect">
            <a:avLst/>
          </a:prstGeom>
          <a:noFill/>
        </p:spPr>
        <p:txBody>
          <a:bodyPr wrap="square" rtlCol="0">
            <a:spAutoFit/>
          </a:bodyPr>
          <a:lstStyle/>
          <a:p>
            <a:r>
              <a:rPr lang="en-IN" sz="1100" dirty="0"/>
              <a:t>request</a:t>
            </a:r>
          </a:p>
        </p:txBody>
      </p:sp>
      <p:sp>
        <p:nvSpPr>
          <p:cNvPr id="10" name="TextBox 9">
            <a:extLst>
              <a:ext uri="{FF2B5EF4-FFF2-40B4-BE49-F238E27FC236}">
                <a16:creationId xmlns:a16="http://schemas.microsoft.com/office/drawing/2014/main" id="{F7191846-DDC4-B468-C852-B3D6637150FF}"/>
              </a:ext>
            </a:extLst>
          </p:cNvPr>
          <p:cNvSpPr txBox="1"/>
          <p:nvPr/>
        </p:nvSpPr>
        <p:spPr>
          <a:xfrm>
            <a:off x="7129803" y="4194927"/>
            <a:ext cx="989815" cy="261610"/>
          </a:xfrm>
          <a:prstGeom prst="rect">
            <a:avLst/>
          </a:prstGeom>
          <a:noFill/>
        </p:spPr>
        <p:txBody>
          <a:bodyPr wrap="square" rtlCol="0">
            <a:spAutoFit/>
          </a:bodyPr>
          <a:lstStyle/>
          <a:p>
            <a:r>
              <a:rPr lang="en-IN" sz="1100" dirty="0"/>
              <a:t>request</a:t>
            </a:r>
          </a:p>
        </p:txBody>
      </p:sp>
      <p:sp>
        <p:nvSpPr>
          <p:cNvPr id="11" name="TextBox 10">
            <a:extLst>
              <a:ext uri="{FF2B5EF4-FFF2-40B4-BE49-F238E27FC236}">
                <a16:creationId xmlns:a16="http://schemas.microsoft.com/office/drawing/2014/main" id="{D11EE0F4-AAAA-0480-76E8-E8C8AA5AEB03}"/>
              </a:ext>
            </a:extLst>
          </p:cNvPr>
          <p:cNvSpPr txBox="1"/>
          <p:nvPr/>
        </p:nvSpPr>
        <p:spPr>
          <a:xfrm>
            <a:off x="7129803" y="3440286"/>
            <a:ext cx="989815" cy="261610"/>
          </a:xfrm>
          <a:prstGeom prst="rect">
            <a:avLst/>
          </a:prstGeom>
          <a:noFill/>
        </p:spPr>
        <p:txBody>
          <a:bodyPr wrap="square" rtlCol="0">
            <a:spAutoFit/>
          </a:bodyPr>
          <a:lstStyle/>
          <a:p>
            <a:r>
              <a:rPr lang="en-IN" sz="1100" dirty="0"/>
              <a:t>request</a:t>
            </a:r>
          </a:p>
        </p:txBody>
      </p:sp>
      <p:sp>
        <p:nvSpPr>
          <p:cNvPr id="12" name="TextBox 11">
            <a:extLst>
              <a:ext uri="{FF2B5EF4-FFF2-40B4-BE49-F238E27FC236}">
                <a16:creationId xmlns:a16="http://schemas.microsoft.com/office/drawing/2014/main" id="{3F24232E-C495-2ED7-340B-675B67BD6399}"/>
              </a:ext>
            </a:extLst>
          </p:cNvPr>
          <p:cNvSpPr txBox="1"/>
          <p:nvPr/>
        </p:nvSpPr>
        <p:spPr>
          <a:xfrm>
            <a:off x="7129804" y="4973040"/>
            <a:ext cx="989815" cy="261610"/>
          </a:xfrm>
          <a:prstGeom prst="rect">
            <a:avLst/>
          </a:prstGeom>
          <a:noFill/>
        </p:spPr>
        <p:txBody>
          <a:bodyPr wrap="square" rtlCol="0">
            <a:spAutoFit/>
          </a:bodyPr>
          <a:lstStyle/>
          <a:p>
            <a:r>
              <a:rPr lang="en-IN" sz="1100" dirty="0"/>
              <a:t>request</a:t>
            </a:r>
          </a:p>
        </p:txBody>
      </p:sp>
      <p:sp>
        <p:nvSpPr>
          <p:cNvPr id="13" name="TextBox 12">
            <a:extLst>
              <a:ext uri="{FF2B5EF4-FFF2-40B4-BE49-F238E27FC236}">
                <a16:creationId xmlns:a16="http://schemas.microsoft.com/office/drawing/2014/main" id="{14F4C406-0A7D-B30D-A4D3-212CB2751E73}"/>
              </a:ext>
            </a:extLst>
          </p:cNvPr>
          <p:cNvSpPr txBox="1"/>
          <p:nvPr/>
        </p:nvSpPr>
        <p:spPr>
          <a:xfrm>
            <a:off x="7129805" y="5558271"/>
            <a:ext cx="989815" cy="261610"/>
          </a:xfrm>
          <a:prstGeom prst="rect">
            <a:avLst/>
          </a:prstGeom>
          <a:noFill/>
        </p:spPr>
        <p:txBody>
          <a:bodyPr wrap="square" rtlCol="0">
            <a:spAutoFit/>
          </a:bodyPr>
          <a:lstStyle/>
          <a:p>
            <a:r>
              <a:rPr lang="en-IN" sz="1100" dirty="0"/>
              <a:t>request</a:t>
            </a:r>
          </a:p>
        </p:txBody>
      </p:sp>
      <p:sp>
        <p:nvSpPr>
          <p:cNvPr id="14" name="TextBox 13">
            <a:extLst>
              <a:ext uri="{FF2B5EF4-FFF2-40B4-BE49-F238E27FC236}">
                <a16:creationId xmlns:a16="http://schemas.microsoft.com/office/drawing/2014/main" id="{F82F3CC6-8AEB-BD1E-135E-876F2F39BE90}"/>
              </a:ext>
            </a:extLst>
          </p:cNvPr>
          <p:cNvSpPr txBox="1"/>
          <p:nvPr/>
        </p:nvSpPr>
        <p:spPr>
          <a:xfrm>
            <a:off x="9246120" y="1494709"/>
            <a:ext cx="989815" cy="261610"/>
          </a:xfrm>
          <a:prstGeom prst="rect">
            <a:avLst/>
          </a:prstGeom>
          <a:noFill/>
        </p:spPr>
        <p:txBody>
          <a:bodyPr wrap="square" rtlCol="0">
            <a:spAutoFit/>
          </a:bodyPr>
          <a:lstStyle/>
          <a:p>
            <a:r>
              <a:rPr lang="en-IN" sz="1100" dirty="0"/>
              <a:t>reply</a:t>
            </a:r>
          </a:p>
        </p:txBody>
      </p:sp>
      <p:sp>
        <p:nvSpPr>
          <p:cNvPr id="15" name="TextBox 14">
            <a:extLst>
              <a:ext uri="{FF2B5EF4-FFF2-40B4-BE49-F238E27FC236}">
                <a16:creationId xmlns:a16="http://schemas.microsoft.com/office/drawing/2014/main" id="{0862089E-C1D8-B634-EDED-134751F0F169}"/>
              </a:ext>
            </a:extLst>
          </p:cNvPr>
          <p:cNvSpPr txBox="1"/>
          <p:nvPr/>
        </p:nvSpPr>
        <p:spPr>
          <a:xfrm>
            <a:off x="9272831" y="2985675"/>
            <a:ext cx="989815" cy="261610"/>
          </a:xfrm>
          <a:prstGeom prst="rect">
            <a:avLst/>
          </a:prstGeom>
          <a:noFill/>
        </p:spPr>
        <p:txBody>
          <a:bodyPr wrap="square" rtlCol="0">
            <a:spAutoFit/>
          </a:bodyPr>
          <a:lstStyle/>
          <a:p>
            <a:r>
              <a:rPr lang="en-IN" sz="1100" dirty="0"/>
              <a:t>reply</a:t>
            </a:r>
          </a:p>
        </p:txBody>
      </p:sp>
      <p:sp>
        <p:nvSpPr>
          <p:cNvPr id="16" name="TextBox 15">
            <a:extLst>
              <a:ext uri="{FF2B5EF4-FFF2-40B4-BE49-F238E27FC236}">
                <a16:creationId xmlns:a16="http://schemas.microsoft.com/office/drawing/2014/main" id="{C95B6E86-7583-B926-AF63-D7A20ECC3ECC}"/>
              </a:ext>
            </a:extLst>
          </p:cNvPr>
          <p:cNvSpPr txBox="1"/>
          <p:nvPr/>
        </p:nvSpPr>
        <p:spPr>
          <a:xfrm>
            <a:off x="9272831" y="3701896"/>
            <a:ext cx="989815" cy="261610"/>
          </a:xfrm>
          <a:prstGeom prst="rect">
            <a:avLst/>
          </a:prstGeom>
          <a:noFill/>
        </p:spPr>
        <p:txBody>
          <a:bodyPr wrap="square" rtlCol="0">
            <a:spAutoFit/>
          </a:bodyPr>
          <a:lstStyle/>
          <a:p>
            <a:r>
              <a:rPr lang="en-IN" sz="1100" dirty="0"/>
              <a:t>reply</a:t>
            </a:r>
          </a:p>
        </p:txBody>
      </p:sp>
      <p:sp>
        <p:nvSpPr>
          <p:cNvPr id="17" name="TextBox 16">
            <a:extLst>
              <a:ext uri="{FF2B5EF4-FFF2-40B4-BE49-F238E27FC236}">
                <a16:creationId xmlns:a16="http://schemas.microsoft.com/office/drawing/2014/main" id="{C1CC1720-5F82-CD00-EDA2-FE81BCE874B7}"/>
              </a:ext>
            </a:extLst>
          </p:cNvPr>
          <p:cNvSpPr txBox="1"/>
          <p:nvPr/>
        </p:nvSpPr>
        <p:spPr>
          <a:xfrm>
            <a:off x="9272831" y="4538668"/>
            <a:ext cx="989815" cy="261610"/>
          </a:xfrm>
          <a:prstGeom prst="rect">
            <a:avLst/>
          </a:prstGeom>
          <a:noFill/>
        </p:spPr>
        <p:txBody>
          <a:bodyPr wrap="square" rtlCol="0">
            <a:spAutoFit/>
          </a:bodyPr>
          <a:lstStyle/>
          <a:p>
            <a:r>
              <a:rPr lang="en-IN" sz="1100" dirty="0"/>
              <a:t>reply</a:t>
            </a:r>
          </a:p>
        </p:txBody>
      </p:sp>
      <p:sp>
        <p:nvSpPr>
          <p:cNvPr id="18" name="TextBox 17">
            <a:extLst>
              <a:ext uri="{FF2B5EF4-FFF2-40B4-BE49-F238E27FC236}">
                <a16:creationId xmlns:a16="http://schemas.microsoft.com/office/drawing/2014/main" id="{FA32182E-9669-7B24-DD7D-5788757D31EA}"/>
              </a:ext>
            </a:extLst>
          </p:cNvPr>
          <p:cNvSpPr txBox="1"/>
          <p:nvPr/>
        </p:nvSpPr>
        <p:spPr>
          <a:xfrm>
            <a:off x="9272832" y="5215825"/>
            <a:ext cx="989815" cy="261610"/>
          </a:xfrm>
          <a:prstGeom prst="rect">
            <a:avLst/>
          </a:prstGeom>
          <a:noFill/>
        </p:spPr>
        <p:txBody>
          <a:bodyPr wrap="square" rtlCol="0">
            <a:spAutoFit/>
          </a:bodyPr>
          <a:lstStyle/>
          <a:p>
            <a:r>
              <a:rPr lang="en-IN" sz="1100" dirty="0"/>
              <a:t>reply</a:t>
            </a:r>
          </a:p>
        </p:txBody>
      </p:sp>
      <p:sp>
        <p:nvSpPr>
          <p:cNvPr id="19" name="TextBox 18">
            <a:extLst>
              <a:ext uri="{FF2B5EF4-FFF2-40B4-BE49-F238E27FC236}">
                <a16:creationId xmlns:a16="http://schemas.microsoft.com/office/drawing/2014/main" id="{CB59B2F7-1C8F-CABA-5BA2-8BBDE1E75FBB}"/>
              </a:ext>
            </a:extLst>
          </p:cNvPr>
          <p:cNvSpPr txBox="1"/>
          <p:nvPr/>
        </p:nvSpPr>
        <p:spPr>
          <a:xfrm>
            <a:off x="9272833" y="5878544"/>
            <a:ext cx="989815" cy="261610"/>
          </a:xfrm>
          <a:prstGeom prst="rect">
            <a:avLst/>
          </a:prstGeom>
          <a:noFill/>
        </p:spPr>
        <p:txBody>
          <a:bodyPr wrap="square" rtlCol="0">
            <a:spAutoFit/>
          </a:bodyPr>
          <a:lstStyle/>
          <a:p>
            <a:r>
              <a:rPr lang="en-IN" sz="1100" dirty="0"/>
              <a:t>reply</a:t>
            </a:r>
          </a:p>
        </p:txBody>
      </p:sp>
      <p:sp>
        <p:nvSpPr>
          <p:cNvPr id="21" name="TextBox 20">
            <a:extLst>
              <a:ext uri="{FF2B5EF4-FFF2-40B4-BE49-F238E27FC236}">
                <a16:creationId xmlns:a16="http://schemas.microsoft.com/office/drawing/2014/main" id="{5247FDDD-6E03-6536-D5B5-8ABD684E4D1B}"/>
              </a:ext>
            </a:extLst>
          </p:cNvPr>
          <p:cNvSpPr txBox="1"/>
          <p:nvPr/>
        </p:nvSpPr>
        <p:spPr>
          <a:xfrm>
            <a:off x="9249264" y="2164647"/>
            <a:ext cx="989815" cy="261610"/>
          </a:xfrm>
          <a:prstGeom prst="rect">
            <a:avLst/>
          </a:prstGeom>
          <a:noFill/>
        </p:spPr>
        <p:txBody>
          <a:bodyPr wrap="square" rtlCol="0">
            <a:spAutoFit/>
          </a:bodyPr>
          <a:lstStyle/>
          <a:p>
            <a:r>
              <a:rPr lang="en-IN" sz="1100" dirty="0"/>
              <a:t>reply</a:t>
            </a:r>
          </a:p>
        </p:txBody>
      </p:sp>
      <p:sp>
        <p:nvSpPr>
          <p:cNvPr id="23" name="TextBox 22">
            <a:extLst>
              <a:ext uri="{FF2B5EF4-FFF2-40B4-BE49-F238E27FC236}">
                <a16:creationId xmlns:a16="http://schemas.microsoft.com/office/drawing/2014/main" id="{5C597C38-04BB-DF8D-B4DB-054914080D88}"/>
              </a:ext>
            </a:extLst>
          </p:cNvPr>
          <p:cNvSpPr txBox="1"/>
          <p:nvPr/>
        </p:nvSpPr>
        <p:spPr>
          <a:xfrm>
            <a:off x="7313812" y="1391777"/>
            <a:ext cx="989815" cy="261610"/>
          </a:xfrm>
          <a:prstGeom prst="rect">
            <a:avLst/>
          </a:prstGeom>
          <a:noFill/>
        </p:spPr>
        <p:txBody>
          <a:bodyPr wrap="square" rtlCol="0">
            <a:spAutoFit/>
          </a:bodyPr>
          <a:lstStyle/>
          <a:p>
            <a:r>
              <a:rPr lang="en-IN" sz="1100" dirty="0"/>
              <a:t>response</a:t>
            </a:r>
          </a:p>
        </p:txBody>
      </p:sp>
      <p:sp>
        <p:nvSpPr>
          <p:cNvPr id="24" name="TextBox 23">
            <a:extLst>
              <a:ext uri="{FF2B5EF4-FFF2-40B4-BE49-F238E27FC236}">
                <a16:creationId xmlns:a16="http://schemas.microsoft.com/office/drawing/2014/main" id="{5BA0EB9A-317F-16D1-4758-42D86EEC87E8}"/>
              </a:ext>
            </a:extLst>
          </p:cNvPr>
          <p:cNvSpPr txBox="1"/>
          <p:nvPr/>
        </p:nvSpPr>
        <p:spPr>
          <a:xfrm>
            <a:off x="7238808" y="2158875"/>
            <a:ext cx="989815" cy="261610"/>
          </a:xfrm>
          <a:prstGeom prst="rect">
            <a:avLst/>
          </a:prstGeom>
          <a:noFill/>
        </p:spPr>
        <p:txBody>
          <a:bodyPr wrap="square" rtlCol="0">
            <a:spAutoFit/>
          </a:bodyPr>
          <a:lstStyle/>
          <a:p>
            <a:r>
              <a:rPr lang="en-IN" sz="1100" dirty="0"/>
              <a:t>response</a:t>
            </a:r>
          </a:p>
        </p:txBody>
      </p:sp>
      <p:sp>
        <p:nvSpPr>
          <p:cNvPr id="25" name="TextBox 24">
            <a:extLst>
              <a:ext uri="{FF2B5EF4-FFF2-40B4-BE49-F238E27FC236}">
                <a16:creationId xmlns:a16="http://schemas.microsoft.com/office/drawing/2014/main" id="{67ADE1BB-72E1-BE17-42EE-EE635FCF5BBF}"/>
              </a:ext>
            </a:extLst>
          </p:cNvPr>
          <p:cNvSpPr txBox="1"/>
          <p:nvPr/>
        </p:nvSpPr>
        <p:spPr>
          <a:xfrm>
            <a:off x="7129803" y="2990511"/>
            <a:ext cx="989815" cy="261610"/>
          </a:xfrm>
          <a:prstGeom prst="rect">
            <a:avLst/>
          </a:prstGeom>
          <a:noFill/>
        </p:spPr>
        <p:txBody>
          <a:bodyPr wrap="square" rtlCol="0">
            <a:spAutoFit/>
          </a:bodyPr>
          <a:lstStyle/>
          <a:p>
            <a:r>
              <a:rPr lang="en-IN" sz="1100" dirty="0"/>
              <a:t>response</a:t>
            </a:r>
          </a:p>
        </p:txBody>
      </p:sp>
      <p:sp>
        <p:nvSpPr>
          <p:cNvPr id="26" name="TextBox 25">
            <a:extLst>
              <a:ext uri="{FF2B5EF4-FFF2-40B4-BE49-F238E27FC236}">
                <a16:creationId xmlns:a16="http://schemas.microsoft.com/office/drawing/2014/main" id="{9BF1DDB8-4993-04D6-3DB3-F9FE19FA7B7F}"/>
              </a:ext>
            </a:extLst>
          </p:cNvPr>
          <p:cNvSpPr txBox="1"/>
          <p:nvPr/>
        </p:nvSpPr>
        <p:spPr>
          <a:xfrm>
            <a:off x="7110579" y="4407863"/>
            <a:ext cx="989815" cy="261610"/>
          </a:xfrm>
          <a:prstGeom prst="rect">
            <a:avLst/>
          </a:prstGeom>
          <a:noFill/>
        </p:spPr>
        <p:txBody>
          <a:bodyPr wrap="square" rtlCol="0">
            <a:spAutoFit/>
          </a:bodyPr>
          <a:lstStyle/>
          <a:p>
            <a:r>
              <a:rPr lang="en-IN" sz="1100" dirty="0"/>
              <a:t>response</a:t>
            </a:r>
          </a:p>
        </p:txBody>
      </p:sp>
      <p:sp>
        <p:nvSpPr>
          <p:cNvPr id="27" name="TextBox 26">
            <a:extLst>
              <a:ext uri="{FF2B5EF4-FFF2-40B4-BE49-F238E27FC236}">
                <a16:creationId xmlns:a16="http://schemas.microsoft.com/office/drawing/2014/main" id="{85752C32-4686-FF22-89BA-ABC8DECA16F3}"/>
              </a:ext>
            </a:extLst>
          </p:cNvPr>
          <p:cNvSpPr txBox="1"/>
          <p:nvPr/>
        </p:nvSpPr>
        <p:spPr>
          <a:xfrm>
            <a:off x="7110578" y="3717062"/>
            <a:ext cx="989815" cy="261610"/>
          </a:xfrm>
          <a:prstGeom prst="rect">
            <a:avLst/>
          </a:prstGeom>
          <a:noFill/>
        </p:spPr>
        <p:txBody>
          <a:bodyPr wrap="square" rtlCol="0">
            <a:spAutoFit/>
          </a:bodyPr>
          <a:lstStyle/>
          <a:p>
            <a:r>
              <a:rPr lang="en-IN" sz="1100" dirty="0"/>
              <a:t>response</a:t>
            </a:r>
          </a:p>
        </p:txBody>
      </p:sp>
      <p:sp>
        <p:nvSpPr>
          <p:cNvPr id="28" name="TextBox 27">
            <a:extLst>
              <a:ext uri="{FF2B5EF4-FFF2-40B4-BE49-F238E27FC236}">
                <a16:creationId xmlns:a16="http://schemas.microsoft.com/office/drawing/2014/main" id="{FFB062CA-C891-4AD2-035B-8BD2E08FFEF4}"/>
              </a:ext>
            </a:extLst>
          </p:cNvPr>
          <p:cNvSpPr txBox="1"/>
          <p:nvPr/>
        </p:nvSpPr>
        <p:spPr>
          <a:xfrm>
            <a:off x="7129803" y="5264774"/>
            <a:ext cx="989815" cy="261610"/>
          </a:xfrm>
          <a:prstGeom prst="rect">
            <a:avLst/>
          </a:prstGeom>
          <a:noFill/>
        </p:spPr>
        <p:txBody>
          <a:bodyPr wrap="square" rtlCol="0">
            <a:spAutoFit/>
          </a:bodyPr>
          <a:lstStyle/>
          <a:p>
            <a:r>
              <a:rPr lang="en-IN" sz="1100" dirty="0"/>
              <a:t>response</a:t>
            </a:r>
          </a:p>
        </p:txBody>
      </p:sp>
      <p:sp>
        <p:nvSpPr>
          <p:cNvPr id="29" name="TextBox 28">
            <a:extLst>
              <a:ext uri="{FF2B5EF4-FFF2-40B4-BE49-F238E27FC236}">
                <a16:creationId xmlns:a16="http://schemas.microsoft.com/office/drawing/2014/main" id="{41BC340B-17DF-8CEC-19D8-4B5C6654ADF3}"/>
              </a:ext>
            </a:extLst>
          </p:cNvPr>
          <p:cNvSpPr txBox="1"/>
          <p:nvPr/>
        </p:nvSpPr>
        <p:spPr>
          <a:xfrm>
            <a:off x="7123152" y="5819881"/>
            <a:ext cx="989815" cy="261610"/>
          </a:xfrm>
          <a:prstGeom prst="rect">
            <a:avLst/>
          </a:prstGeom>
          <a:noFill/>
        </p:spPr>
        <p:txBody>
          <a:bodyPr wrap="square" rtlCol="0">
            <a:spAutoFit/>
          </a:bodyPr>
          <a:lstStyle/>
          <a:p>
            <a:r>
              <a:rPr lang="en-IN" sz="1100" dirty="0"/>
              <a:t>response</a:t>
            </a:r>
          </a:p>
        </p:txBody>
      </p:sp>
      <p:sp>
        <p:nvSpPr>
          <p:cNvPr id="30" name="TextBox 29">
            <a:extLst>
              <a:ext uri="{FF2B5EF4-FFF2-40B4-BE49-F238E27FC236}">
                <a16:creationId xmlns:a16="http://schemas.microsoft.com/office/drawing/2014/main" id="{400D62C8-5095-6776-6D74-0578FEA957AF}"/>
              </a:ext>
            </a:extLst>
          </p:cNvPr>
          <p:cNvSpPr txBox="1"/>
          <p:nvPr/>
        </p:nvSpPr>
        <p:spPr>
          <a:xfrm>
            <a:off x="8951452" y="1108970"/>
            <a:ext cx="1296187" cy="261610"/>
          </a:xfrm>
          <a:prstGeom prst="rect">
            <a:avLst/>
          </a:prstGeom>
          <a:noFill/>
        </p:spPr>
        <p:txBody>
          <a:bodyPr wrap="square" rtlCol="0">
            <a:spAutoFit/>
          </a:bodyPr>
          <a:lstStyle/>
          <a:p>
            <a:r>
              <a:rPr lang="en-IN" sz="1100" dirty="0"/>
              <a:t>Search for item</a:t>
            </a:r>
          </a:p>
        </p:txBody>
      </p:sp>
      <p:sp>
        <p:nvSpPr>
          <p:cNvPr id="31" name="TextBox 30">
            <a:extLst>
              <a:ext uri="{FF2B5EF4-FFF2-40B4-BE49-F238E27FC236}">
                <a16:creationId xmlns:a16="http://schemas.microsoft.com/office/drawing/2014/main" id="{30E1D989-8E11-6501-AFF7-5E9CDF7CF217}"/>
              </a:ext>
            </a:extLst>
          </p:cNvPr>
          <p:cNvSpPr txBox="1"/>
          <p:nvPr/>
        </p:nvSpPr>
        <p:spPr>
          <a:xfrm>
            <a:off x="8951453" y="1872232"/>
            <a:ext cx="1284482" cy="261610"/>
          </a:xfrm>
          <a:prstGeom prst="rect">
            <a:avLst/>
          </a:prstGeom>
          <a:noFill/>
        </p:spPr>
        <p:txBody>
          <a:bodyPr wrap="square" rtlCol="0">
            <a:spAutoFit/>
          </a:bodyPr>
          <a:lstStyle/>
          <a:p>
            <a:r>
              <a:rPr lang="en-IN" sz="1100" dirty="0"/>
              <a:t>Request for reg.</a:t>
            </a:r>
          </a:p>
        </p:txBody>
      </p:sp>
      <p:sp>
        <p:nvSpPr>
          <p:cNvPr id="32" name="TextBox 31">
            <a:extLst>
              <a:ext uri="{FF2B5EF4-FFF2-40B4-BE49-F238E27FC236}">
                <a16:creationId xmlns:a16="http://schemas.microsoft.com/office/drawing/2014/main" id="{6BAE7354-F85E-B80D-6A7E-547168DD2FD3}"/>
              </a:ext>
            </a:extLst>
          </p:cNvPr>
          <p:cNvSpPr txBox="1"/>
          <p:nvPr/>
        </p:nvSpPr>
        <p:spPr>
          <a:xfrm>
            <a:off x="8873199" y="2640802"/>
            <a:ext cx="1389448" cy="261610"/>
          </a:xfrm>
          <a:prstGeom prst="rect">
            <a:avLst/>
          </a:prstGeom>
          <a:noFill/>
        </p:spPr>
        <p:txBody>
          <a:bodyPr wrap="square" rtlCol="0">
            <a:spAutoFit/>
          </a:bodyPr>
          <a:lstStyle/>
          <a:p>
            <a:r>
              <a:rPr lang="en-IN" sz="1100" dirty="0"/>
              <a:t>Check for login</a:t>
            </a:r>
          </a:p>
        </p:txBody>
      </p:sp>
      <p:sp>
        <p:nvSpPr>
          <p:cNvPr id="33" name="TextBox 32">
            <a:extLst>
              <a:ext uri="{FF2B5EF4-FFF2-40B4-BE49-F238E27FC236}">
                <a16:creationId xmlns:a16="http://schemas.microsoft.com/office/drawing/2014/main" id="{45778B50-A9C1-CE00-A5E4-C22155812792}"/>
              </a:ext>
            </a:extLst>
          </p:cNvPr>
          <p:cNvSpPr txBox="1"/>
          <p:nvPr/>
        </p:nvSpPr>
        <p:spPr>
          <a:xfrm>
            <a:off x="8866609" y="3394003"/>
            <a:ext cx="1311897" cy="261610"/>
          </a:xfrm>
          <a:prstGeom prst="rect">
            <a:avLst/>
          </a:prstGeom>
          <a:noFill/>
        </p:spPr>
        <p:txBody>
          <a:bodyPr wrap="square" rtlCol="0">
            <a:spAutoFit/>
          </a:bodyPr>
          <a:lstStyle/>
          <a:p>
            <a:r>
              <a:rPr lang="en-IN" sz="1100" dirty="0"/>
              <a:t>Check for Account</a:t>
            </a:r>
          </a:p>
        </p:txBody>
      </p:sp>
      <p:sp>
        <p:nvSpPr>
          <p:cNvPr id="34" name="TextBox 33">
            <a:extLst>
              <a:ext uri="{FF2B5EF4-FFF2-40B4-BE49-F238E27FC236}">
                <a16:creationId xmlns:a16="http://schemas.microsoft.com/office/drawing/2014/main" id="{1D45DFC3-0163-BE7A-B714-003992B3194A}"/>
              </a:ext>
            </a:extLst>
          </p:cNvPr>
          <p:cNvSpPr txBox="1"/>
          <p:nvPr/>
        </p:nvSpPr>
        <p:spPr>
          <a:xfrm>
            <a:off x="8951452" y="4137559"/>
            <a:ext cx="1296187" cy="261610"/>
          </a:xfrm>
          <a:prstGeom prst="rect">
            <a:avLst/>
          </a:prstGeom>
          <a:noFill/>
        </p:spPr>
        <p:txBody>
          <a:bodyPr wrap="square" rtlCol="0">
            <a:spAutoFit/>
          </a:bodyPr>
          <a:lstStyle/>
          <a:p>
            <a:r>
              <a:rPr lang="en-IN" sz="1100" dirty="0"/>
              <a:t>Request to buy</a:t>
            </a:r>
          </a:p>
        </p:txBody>
      </p:sp>
      <p:sp>
        <p:nvSpPr>
          <p:cNvPr id="35" name="TextBox 34">
            <a:extLst>
              <a:ext uri="{FF2B5EF4-FFF2-40B4-BE49-F238E27FC236}">
                <a16:creationId xmlns:a16="http://schemas.microsoft.com/office/drawing/2014/main" id="{0C86B799-036E-4BE7-97F7-D808F47D6A80}"/>
              </a:ext>
            </a:extLst>
          </p:cNvPr>
          <p:cNvSpPr txBox="1"/>
          <p:nvPr/>
        </p:nvSpPr>
        <p:spPr>
          <a:xfrm>
            <a:off x="9013594" y="4861923"/>
            <a:ext cx="1296187" cy="261610"/>
          </a:xfrm>
          <a:prstGeom prst="rect">
            <a:avLst/>
          </a:prstGeom>
          <a:noFill/>
        </p:spPr>
        <p:txBody>
          <a:bodyPr wrap="square" rtlCol="0">
            <a:spAutoFit/>
          </a:bodyPr>
          <a:lstStyle/>
          <a:p>
            <a:r>
              <a:rPr lang="en-IN" sz="1100" dirty="0"/>
              <a:t>Create order</a:t>
            </a:r>
          </a:p>
        </p:txBody>
      </p:sp>
      <p:sp>
        <p:nvSpPr>
          <p:cNvPr id="36" name="TextBox 35">
            <a:extLst>
              <a:ext uri="{FF2B5EF4-FFF2-40B4-BE49-F238E27FC236}">
                <a16:creationId xmlns:a16="http://schemas.microsoft.com/office/drawing/2014/main" id="{E5E86941-39FB-CFF5-4A2C-0340801CE251}"/>
              </a:ext>
            </a:extLst>
          </p:cNvPr>
          <p:cNvSpPr txBox="1"/>
          <p:nvPr/>
        </p:nvSpPr>
        <p:spPr>
          <a:xfrm>
            <a:off x="8982870" y="5541806"/>
            <a:ext cx="1296187" cy="261610"/>
          </a:xfrm>
          <a:prstGeom prst="rect">
            <a:avLst/>
          </a:prstGeom>
          <a:noFill/>
        </p:spPr>
        <p:txBody>
          <a:bodyPr wrap="square" rtlCol="0">
            <a:spAutoFit/>
          </a:bodyPr>
          <a:lstStyle/>
          <a:p>
            <a:r>
              <a:rPr lang="en-IN" sz="1100" dirty="0"/>
              <a:t>Make payment</a:t>
            </a:r>
          </a:p>
        </p:txBody>
      </p:sp>
    </p:spTree>
    <p:extLst>
      <p:ext uri="{BB962C8B-B14F-4D97-AF65-F5344CB8AC3E}">
        <p14:creationId xmlns:p14="http://schemas.microsoft.com/office/powerpoint/2010/main" val="384570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8A16F2-BF81-0AED-582D-E3B38938A801}"/>
              </a:ext>
            </a:extLst>
          </p:cNvPr>
          <p:cNvSpPr txBox="1"/>
          <p:nvPr/>
        </p:nvSpPr>
        <p:spPr>
          <a:xfrm>
            <a:off x="0" y="143435"/>
            <a:ext cx="2940424" cy="646331"/>
          </a:xfrm>
          <a:prstGeom prst="rect">
            <a:avLst/>
          </a:prstGeom>
          <a:noFill/>
        </p:spPr>
        <p:txBody>
          <a:bodyPr wrap="square" rtlCol="0">
            <a:spAutoFit/>
          </a:bodyPr>
          <a:lstStyle/>
          <a:p>
            <a:r>
              <a:rPr lang="en-IN" sz="3600" dirty="0"/>
              <a:t>Level 2</a:t>
            </a:r>
          </a:p>
        </p:txBody>
      </p:sp>
      <p:pic>
        <p:nvPicPr>
          <p:cNvPr id="4" name="Picture 3">
            <a:extLst>
              <a:ext uri="{FF2B5EF4-FFF2-40B4-BE49-F238E27FC236}">
                <a16:creationId xmlns:a16="http://schemas.microsoft.com/office/drawing/2014/main" id="{9F0C15BA-C223-DE84-58CC-70AC26667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74" y="1290918"/>
            <a:ext cx="5600700" cy="4114800"/>
          </a:xfrm>
          <a:prstGeom prst="rect">
            <a:avLst/>
          </a:prstGeom>
        </p:spPr>
      </p:pic>
      <p:pic>
        <p:nvPicPr>
          <p:cNvPr id="6" name="Picture 5">
            <a:extLst>
              <a:ext uri="{FF2B5EF4-FFF2-40B4-BE49-F238E27FC236}">
                <a16:creationId xmlns:a16="http://schemas.microsoft.com/office/drawing/2014/main" id="{6EB882A8-151D-215F-4FDE-6D0B3C30A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825" y="1290918"/>
            <a:ext cx="5600700" cy="4114800"/>
          </a:xfrm>
          <a:prstGeom prst="rect">
            <a:avLst/>
          </a:prstGeom>
        </p:spPr>
      </p:pic>
    </p:spTree>
    <p:extLst>
      <p:ext uri="{BB962C8B-B14F-4D97-AF65-F5344CB8AC3E}">
        <p14:creationId xmlns:p14="http://schemas.microsoft.com/office/powerpoint/2010/main" val="1388628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CAE97B-BFCC-B6F8-C9D0-C816C3862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838" y="763121"/>
            <a:ext cx="5600700" cy="4991100"/>
          </a:xfrm>
          <a:prstGeom prst="rect">
            <a:avLst/>
          </a:prstGeom>
        </p:spPr>
      </p:pic>
    </p:spTree>
    <p:extLst>
      <p:ext uri="{BB962C8B-B14F-4D97-AF65-F5344CB8AC3E}">
        <p14:creationId xmlns:p14="http://schemas.microsoft.com/office/powerpoint/2010/main" val="2525006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E43D8A-9A13-C8B3-B37E-F5A31E050BA3}"/>
              </a:ext>
            </a:extLst>
          </p:cNvPr>
          <p:cNvSpPr txBox="1"/>
          <p:nvPr/>
        </p:nvSpPr>
        <p:spPr>
          <a:xfrm>
            <a:off x="0" y="143435"/>
            <a:ext cx="2348753" cy="646331"/>
          </a:xfrm>
          <a:prstGeom prst="rect">
            <a:avLst/>
          </a:prstGeom>
          <a:noFill/>
        </p:spPr>
        <p:txBody>
          <a:bodyPr wrap="square" rtlCol="0">
            <a:spAutoFit/>
          </a:bodyPr>
          <a:lstStyle/>
          <a:p>
            <a:r>
              <a:rPr lang="en-IN" sz="3600" dirty="0"/>
              <a:t>Level 2</a:t>
            </a:r>
          </a:p>
        </p:txBody>
      </p:sp>
      <p:pic>
        <p:nvPicPr>
          <p:cNvPr id="4" name="Picture 3">
            <a:extLst>
              <a:ext uri="{FF2B5EF4-FFF2-40B4-BE49-F238E27FC236}">
                <a16:creationId xmlns:a16="http://schemas.microsoft.com/office/drawing/2014/main" id="{E7AB2720-E8AF-A59D-266A-7AB0919F9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396" y="924273"/>
            <a:ext cx="6932001" cy="4544196"/>
          </a:xfrm>
          <a:prstGeom prst="rect">
            <a:avLst/>
          </a:prstGeom>
        </p:spPr>
      </p:pic>
    </p:spTree>
    <p:extLst>
      <p:ext uri="{BB962C8B-B14F-4D97-AF65-F5344CB8AC3E}">
        <p14:creationId xmlns:p14="http://schemas.microsoft.com/office/powerpoint/2010/main" val="4280278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C5C67-C772-B95D-8746-8E5B2B41E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2" y="923364"/>
            <a:ext cx="6933389" cy="4545105"/>
          </a:xfrm>
          <a:prstGeom prst="rect">
            <a:avLst/>
          </a:prstGeom>
        </p:spPr>
      </p:pic>
    </p:spTree>
    <p:extLst>
      <p:ext uri="{BB962C8B-B14F-4D97-AF65-F5344CB8AC3E}">
        <p14:creationId xmlns:p14="http://schemas.microsoft.com/office/powerpoint/2010/main" val="264454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DD78-F3DC-06BE-4618-BD4A5A27CA88}"/>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167B72C5-B5DE-2332-85B6-CBD11B46289D}"/>
              </a:ext>
            </a:extLst>
          </p:cNvPr>
          <p:cNvSpPr txBox="1"/>
          <p:nvPr/>
        </p:nvSpPr>
        <p:spPr>
          <a:xfrm>
            <a:off x="393290" y="2125740"/>
            <a:ext cx="11798710" cy="3108543"/>
          </a:xfrm>
          <a:prstGeom prst="rect">
            <a:avLst/>
          </a:prstGeom>
          <a:noFill/>
        </p:spPr>
        <p:txBody>
          <a:bodyPr wrap="square" rtlCol="0">
            <a:spAutoFit/>
          </a:bodyPr>
          <a:lstStyle/>
          <a:p>
            <a:pPr marL="285750" indent="-285750">
              <a:buFont typeface="Arial" panose="020B0604020202020204" pitchFamily="34" charset="0"/>
              <a:buChar char="•"/>
            </a:pPr>
            <a:r>
              <a:rPr lang="en-IN" sz="2800" dirty="0"/>
              <a:t>The e-commerce website for students enables students to better their academics by providing them ready access to books and study materials</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The students will be provided with books, their price and reviews and recommendations posted by their peers</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Students and retailers will be able to sell books and lecture notes</a:t>
            </a:r>
          </a:p>
        </p:txBody>
      </p:sp>
    </p:spTree>
    <p:extLst>
      <p:ext uri="{BB962C8B-B14F-4D97-AF65-F5344CB8AC3E}">
        <p14:creationId xmlns:p14="http://schemas.microsoft.com/office/powerpoint/2010/main" val="98043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1118-F0DF-8113-C85F-9120FF6A8E5A}"/>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82A8D597-D67C-9A38-DE0F-A0512E673B1E}"/>
              </a:ext>
            </a:extLst>
          </p:cNvPr>
          <p:cNvSpPr txBox="1"/>
          <p:nvPr/>
        </p:nvSpPr>
        <p:spPr>
          <a:xfrm>
            <a:off x="349624" y="2312894"/>
            <a:ext cx="11752730" cy="2554545"/>
          </a:xfrm>
          <a:prstGeom prst="rect">
            <a:avLst/>
          </a:prstGeom>
          <a:noFill/>
        </p:spPr>
        <p:txBody>
          <a:bodyPr wrap="square" rtlCol="0">
            <a:spAutoFit/>
          </a:bodyPr>
          <a:lstStyle/>
          <a:p>
            <a:pPr marL="285750" indent="-285750">
              <a:buFont typeface="Arial" panose="020B0604020202020204" pitchFamily="34" charset="0"/>
              <a:buChar char="•"/>
            </a:pPr>
            <a:r>
              <a:rPr lang="en-IN" sz="2000" dirty="0">
                <a:hlinkClick r:id="rId2"/>
              </a:rPr>
              <a:t>https://www.codewithrandom.com/2023/03/15/ecommerce-website-using-html-css-and-javascript-simple-and-responsive-ecommerce-website/</a:t>
            </a: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hlinkClick r:id="rId3"/>
              </a:rPr>
              <a:t>https://www.researchgate.net/publication/304703920_A_Review_Paper_on_E-Commerce</a:t>
            </a: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US" sz="2000" dirty="0"/>
              <a:t>The applicable IEEE standards as published in ‘IEEE standards collection, for the preparation of SRS’.</a:t>
            </a:r>
          </a:p>
          <a:p>
            <a:endParaRPr lang="en-IN" sz="2000" dirty="0"/>
          </a:p>
          <a:p>
            <a:pPr marL="285750" indent="-285750">
              <a:buFont typeface="Arial" panose="020B0604020202020204" pitchFamily="34" charset="0"/>
              <a:buChar char="•"/>
            </a:pPr>
            <a:r>
              <a:rPr lang="en-US" sz="2000" dirty="0"/>
              <a:t>Backup policy, Naming Conventions as per </a:t>
            </a:r>
            <a:r>
              <a:rPr lang="en-US" sz="2000" dirty="0" err="1"/>
              <a:t>Teleparadigm</a:t>
            </a:r>
            <a:r>
              <a:rPr lang="en-US" sz="2000" dirty="0"/>
              <a:t> Conventions</a:t>
            </a:r>
          </a:p>
        </p:txBody>
      </p:sp>
    </p:spTree>
    <p:extLst>
      <p:ext uri="{BB962C8B-B14F-4D97-AF65-F5344CB8AC3E}">
        <p14:creationId xmlns:p14="http://schemas.microsoft.com/office/powerpoint/2010/main" val="11476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7FA0D-C893-1365-9483-1604070FBFBC}"/>
              </a:ext>
            </a:extLst>
          </p:cNvPr>
          <p:cNvSpPr txBox="1"/>
          <p:nvPr/>
        </p:nvSpPr>
        <p:spPr>
          <a:xfrm>
            <a:off x="3119718" y="2857500"/>
            <a:ext cx="6571131" cy="861774"/>
          </a:xfrm>
          <a:prstGeom prst="rect">
            <a:avLst/>
          </a:prstGeom>
          <a:noFill/>
        </p:spPr>
        <p:txBody>
          <a:bodyPr wrap="square" rtlCol="0">
            <a:spAutoFit/>
          </a:bodyPr>
          <a:lstStyle/>
          <a:p>
            <a:pPr algn="just"/>
            <a:r>
              <a:rPr lang="en-IN" sz="3200" dirty="0"/>
              <a:t>College of Engineering, Chengannur</a:t>
            </a:r>
          </a:p>
          <a:p>
            <a:pPr algn="just"/>
            <a:endParaRPr lang="en-IN" dirty="0"/>
          </a:p>
        </p:txBody>
      </p:sp>
      <p:pic>
        <p:nvPicPr>
          <p:cNvPr id="6" name="Picture 5">
            <a:extLst>
              <a:ext uri="{FF2B5EF4-FFF2-40B4-BE49-F238E27FC236}">
                <a16:creationId xmlns:a16="http://schemas.microsoft.com/office/drawing/2014/main" id="{384AEB08-3F8F-CBE7-90FA-C7FA760E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746" y="0"/>
            <a:ext cx="2857500" cy="2857500"/>
          </a:xfrm>
          <a:prstGeom prst="rect">
            <a:avLst/>
          </a:prstGeom>
        </p:spPr>
      </p:pic>
      <p:sp>
        <p:nvSpPr>
          <p:cNvPr id="7" name="TextBox 6">
            <a:extLst>
              <a:ext uri="{FF2B5EF4-FFF2-40B4-BE49-F238E27FC236}">
                <a16:creationId xmlns:a16="http://schemas.microsoft.com/office/drawing/2014/main" id="{22AB6BF0-19DB-9305-1883-90A37A60391C}"/>
              </a:ext>
            </a:extLst>
          </p:cNvPr>
          <p:cNvSpPr txBox="1"/>
          <p:nvPr/>
        </p:nvSpPr>
        <p:spPr>
          <a:xfrm>
            <a:off x="2176184" y="3590364"/>
            <a:ext cx="8458198" cy="2862322"/>
          </a:xfrm>
          <a:prstGeom prst="rect">
            <a:avLst/>
          </a:prstGeom>
          <a:noFill/>
        </p:spPr>
        <p:txBody>
          <a:bodyPr wrap="square" rtlCol="0">
            <a:spAutoFit/>
          </a:bodyPr>
          <a:lstStyle/>
          <a:p>
            <a:pPr algn="just"/>
            <a:r>
              <a:rPr lang="en-IN" dirty="0"/>
              <a:t>                                              Internal Guide : </a:t>
            </a:r>
            <a:r>
              <a:rPr lang="en-IN" dirty="0" err="1"/>
              <a:t>Arathy</a:t>
            </a:r>
            <a:r>
              <a:rPr lang="en-IN" dirty="0"/>
              <a:t> U P</a:t>
            </a:r>
          </a:p>
          <a:p>
            <a:pPr algn="just"/>
            <a:r>
              <a:rPr lang="en-IN" dirty="0"/>
              <a:t>                             Department of Computer Science Engineering</a:t>
            </a:r>
          </a:p>
          <a:p>
            <a:pPr algn="just"/>
            <a:endParaRPr lang="en-IN" dirty="0"/>
          </a:p>
          <a:p>
            <a:pPr algn="just"/>
            <a:r>
              <a:rPr lang="en-IN" dirty="0"/>
              <a:t>                                                         </a:t>
            </a:r>
            <a:r>
              <a:rPr lang="en-IN" b="1" u="sng" dirty="0"/>
              <a:t>Team Members</a:t>
            </a:r>
          </a:p>
          <a:p>
            <a:pPr algn="just"/>
            <a:r>
              <a:rPr lang="en-IN" b="1" u="sng" dirty="0"/>
              <a:t>                                                  </a:t>
            </a:r>
          </a:p>
          <a:p>
            <a:pPr algn="just"/>
            <a:r>
              <a:rPr lang="en-IN" dirty="0"/>
              <a:t>                                     Gouri G Varma           CHN20CS050</a:t>
            </a:r>
          </a:p>
          <a:p>
            <a:pPr algn="just"/>
            <a:r>
              <a:rPr lang="en-IN" dirty="0"/>
              <a:t>                                     Merin Mary Shibu     CHN20CS069</a:t>
            </a:r>
          </a:p>
          <a:p>
            <a:pPr algn="just"/>
            <a:r>
              <a:rPr lang="en-IN" dirty="0"/>
              <a:t>                                     Abdulla S                     CHN20CS001</a:t>
            </a:r>
          </a:p>
          <a:p>
            <a:pPr algn="just"/>
            <a:r>
              <a:rPr lang="en-IN" dirty="0"/>
              <a:t>                                     Abel Raju                     CHN20CS002</a:t>
            </a:r>
          </a:p>
          <a:p>
            <a:pPr algn="just"/>
            <a:endParaRPr lang="en-IN" dirty="0"/>
          </a:p>
        </p:txBody>
      </p:sp>
    </p:spTree>
    <p:extLst>
      <p:ext uri="{BB962C8B-B14F-4D97-AF65-F5344CB8AC3E}">
        <p14:creationId xmlns:p14="http://schemas.microsoft.com/office/powerpoint/2010/main" val="312521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FE4A-0832-82E4-669C-7E8EA4CF63C0}"/>
              </a:ext>
            </a:extLst>
          </p:cNvPr>
          <p:cNvSpPr>
            <a:spLocks noGrp="1"/>
          </p:cNvSpPr>
          <p:nvPr>
            <p:ph type="title"/>
          </p:nvPr>
        </p:nvSpPr>
        <p:spPr>
          <a:xfrm>
            <a:off x="1066799" y="544959"/>
            <a:ext cx="10996863" cy="1187117"/>
          </a:xfrm>
        </p:spPr>
        <p:txBody>
          <a:bodyPr>
            <a:normAutofit/>
          </a:bodyPr>
          <a:lstStyle/>
          <a:p>
            <a:pPr>
              <a:lnSpc>
                <a:spcPct val="150000"/>
              </a:lnSpc>
            </a:pPr>
            <a:r>
              <a:rPr lang="en-IN" dirty="0"/>
              <a:t>Introduction</a:t>
            </a:r>
          </a:p>
        </p:txBody>
      </p:sp>
      <p:sp>
        <p:nvSpPr>
          <p:cNvPr id="3" name="TextBox 2">
            <a:extLst>
              <a:ext uri="{FF2B5EF4-FFF2-40B4-BE49-F238E27FC236}">
                <a16:creationId xmlns:a16="http://schemas.microsoft.com/office/drawing/2014/main" id="{3F238E20-98CD-59E8-F7CC-5F784FCF581B}"/>
              </a:ext>
            </a:extLst>
          </p:cNvPr>
          <p:cNvSpPr txBox="1"/>
          <p:nvPr/>
        </p:nvSpPr>
        <p:spPr>
          <a:xfrm>
            <a:off x="331694" y="1949077"/>
            <a:ext cx="11860305" cy="3539430"/>
          </a:xfrm>
          <a:prstGeom prst="rect">
            <a:avLst/>
          </a:prstGeom>
          <a:noFill/>
        </p:spPr>
        <p:txBody>
          <a:bodyPr wrap="square" rtlCol="0">
            <a:spAutoFit/>
          </a:bodyPr>
          <a:lstStyle/>
          <a:p>
            <a:r>
              <a:rPr lang="en-US" sz="2800" dirty="0"/>
              <a:t>The term “e-commerce” simply means the sale of goods or services on the internet.</a:t>
            </a:r>
          </a:p>
          <a:p>
            <a:endParaRPr lang="en-US" sz="2800" dirty="0"/>
          </a:p>
          <a:p>
            <a:r>
              <a:rPr lang="en-US" sz="2800" dirty="0"/>
              <a:t> Through an e-commerce website, a business can process orders, accept payments, manage shipping and logistics, and provide customer service.</a:t>
            </a:r>
          </a:p>
          <a:p>
            <a:endParaRPr lang="en-US" sz="2800" dirty="0"/>
          </a:p>
          <a:p>
            <a:r>
              <a:rPr lang="en-US" sz="2800" dirty="0"/>
              <a:t>We aim to develop an e-commerce website of the sort but which is mainly centered around college students and their academics.</a:t>
            </a:r>
            <a:endParaRPr lang="en-IN" sz="2800" dirty="0"/>
          </a:p>
        </p:txBody>
      </p:sp>
    </p:spTree>
    <p:extLst>
      <p:ext uri="{BB962C8B-B14F-4D97-AF65-F5344CB8AC3E}">
        <p14:creationId xmlns:p14="http://schemas.microsoft.com/office/powerpoint/2010/main" val="420168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a:t>Problem Definition</a:t>
            </a:r>
            <a:endParaRPr/>
          </a:p>
        </p:txBody>
      </p:sp>
      <p:sp>
        <p:nvSpPr>
          <p:cNvPr id="48" name="Google Shape;48;p1"/>
          <p:cNvSpPr txBox="1"/>
          <p:nvPr/>
        </p:nvSpPr>
        <p:spPr>
          <a:xfrm>
            <a:off x="304800" y="1939726"/>
            <a:ext cx="11999400" cy="426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800"/>
              <a:buFont typeface="Arial"/>
              <a:buChar char="•"/>
            </a:pPr>
            <a:r>
              <a:rPr lang="en-IN" sz="2800" dirty="0">
                <a:solidFill>
                  <a:schemeClr val="dk1"/>
                </a:solidFill>
                <a:latin typeface="Calibri"/>
                <a:ea typeface="Calibri"/>
                <a:cs typeface="Calibri"/>
                <a:sym typeface="Calibri"/>
              </a:rPr>
              <a:t>Students have always struggled in acquiring all the necessary textbooks for each semester.</a:t>
            </a:r>
            <a:endParaRPr dirty="0"/>
          </a:p>
          <a:p>
            <a:pPr marL="457200" marR="0" lvl="0" indent="-279400" algn="l" rtl="0">
              <a:spcBef>
                <a:spcPts val="0"/>
              </a:spcBef>
              <a:spcAft>
                <a:spcPts val="0"/>
              </a:spcAft>
              <a:buClr>
                <a:schemeClr val="dk1"/>
              </a:buClr>
              <a:buSzPts val="2800"/>
              <a:buFont typeface="Arial"/>
              <a:buNone/>
            </a:pPr>
            <a:endParaRPr sz="28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800"/>
              <a:buFont typeface="Arial"/>
              <a:buChar char="•"/>
            </a:pPr>
            <a:r>
              <a:rPr lang="en-IN" sz="2800" dirty="0">
                <a:solidFill>
                  <a:schemeClr val="dk1"/>
                </a:solidFill>
                <a:latin typeface="Calibri"/>
                <a:ea typeface="Calibri"/>
                <a:cs typeface="Calibri"/>
                <a:sym typeface="Calibri"/>
              </a:rPr>
              <a:t>Available books may only be available at high prices.</a:t>
            </a:r>
            <a:endParaRPr dirty="0"/>
          </a:p>
          <a:p>
            <a:pPr marL="457200" marR="0" lvl="0" indent="-279400" algn="l" rtl="0">
              <a:spcBef>
                <a:spcPts val="0"/>
              </a:spcBef>
              <a:spcAft>
                <a:spcPts val="0"/>
              </a:spcAft>
              <a:buClr>
                <a:schemeClr val="dk1"/>
              </a:buClr>
              <a:buSzPts val="2800"/>
              <a:buFont typeface="Arial"/>
              <a:buNone/>
            </a:pPr>
            <a:endParaRPr sz="28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800"/>
              <a:buFont typeface="Arial"/>
              <a:buChar char="•"/>
            </a:pPr>
            <a:r>
              <a:rPr lang="en-IN" sz="2800" dirty="0">
                <a:solidFill>
                  <a:schemeClr val="dk1"/>
                </a:solidFill>
                <a:latin typeface="Calibri"/>
                <a:ea typeface="Calibri"/>
                <a:cs typeface="Calibri"/>
                <a:sym typeface="Calibri"/>
              </a:rPr>
              <a:t>There are no convenient methods for students to acquire lecture notes.</a:t>
            </a:r>
            <a:endParaRPr sz="2800" dirty="0">
              <a:solidFill>
                <a:schemeClr val="dk1"/>
              </a:solidFill>
              <a:latin typeface="Calibri"/>
              <a:ea typeface="Calibri"/>
              <a:cs typeface="Calibri"/>
              <a:sym typeface="Calibri"/>
            </a:endParaRPr>
          </a:p>
          <a:p>
            <a:pPr marL="45720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800"/>
              <a:buFont typeface="Calibri"/>
              <a:buChar char="•"/>
            </a:pPr>
            <a:r>
              <a:rPr lang="en-IN" sz="2800" dirty="0">
                <a:solidFill>
                  <a:schemeClr val="dk1"/>
                </a:solidFill>
                <a:latin typeface="Calibri"/>
                <a:ea typeface="Calibri"/>
                <a:cs typeface="Calibri"/>
                <a:sym typeface="Calibri"/>
              </a:rPr>
              <a:t>Student-</a:t>
            </a:r>
            <a:r>
              <a:rPr lang="en-IN" sz="2800" dirty="0" err="1">
                <a:solidFill>
                  <a:schemeClr val="dk1"/>
                </a:solidFill>
                <a:latin typeface="Calibri"/>
                <a:ea typeface="Calibri"/>
                <a:cs typeface="Calibri"/>
                <a:sym typeface="Calibri"/>
              </a:rPr>
              <a:t>centered</a:t>
            </a:r>
            <a:r>
              <a:rPr lang="en-IN" sz="2800" dirty="0">
                <a:solidFill>
                  <a:schemeClr val="dk1"/>
                </a:solidFill>
                <a:latin typeface="Calibri"/>
                <a:ea typeface="Calibri"/>
                <a:cs typeface="Calibri"/>
                <a:sym typeface="Calibri"/>
              </a:rPr>
              <a:t> e-commerce websites are non existent.</a:t>
            </a:r>
            <a:endParaRPr sz="2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A4D26C-BD73-C660-03D0-88B88B5D7C44}"/>
              </a:ext>
            </a:extLst>
          </p:cNvPr>
          <p:cNvSpPr txBox="1"/>
          <p:nvPr/>
        </p:nvSpPr>
        <p:spPr>
          <a:xfrm>
            <a:off x="295835" y="1801721"/>
            <a:ext cx="11968070" cy="2985433"/>
          </a:xfrm>
          <a:prstGeom prst="rect">
            <a:avLst/>
          </a:prstGeom>
          <a:noFill/>
        </p:spPr>
        <p:txBody>
          <a:bodyPr wrap="square" rtlCol="0">
            <a:spAutoFit/>
          </a:bodyPr>
          <a:lstStyle/>
          <a:p>
            <a:endParaRPr lang="en-IN" sz="4800" dirty="0"/>
          </a:p>
          <a:p>
            <a:pPr marL="685800" indent="-685800">
              <a:buFont typeface="Arial" panose="020B0604020202020204" pitchFamily="34" charset="0"/>
              <a:buChar char="•"/>
            </a:pPr>
            <a:r>
              <a:rPr lang="en-IN" sz="2800" dirty="0"/>
              <a:t>Students need to physically go to shops for buying academic books</a:t>
            </a:r>
          </a:p>
          <a:p>
            <a:pPr marL="685800" indent="-685800">
              <a:buFont typeface="Arial" panose="020B0604020202020204" pitchFamily="34" charset="0"/>
              <a:buChar char="•"/>
            </a:pPr>
            <a:endParaRPr lang="en-IN" sz="2800" dirty="0"/>
          </a:p>
          <a:p>
            <a:pPr marL="685800" indent="-685800">
              <a:buFont typeface="Arial" panose="020B0604020202020204" pitchFamily="34" charset="0"/>
              <a:buChar char="•"/>
            </a:pPr>
            <a:r>
              <a:rPr lang="en-IN" sz="2800" dirty="0"/>
              <a:t>Lecture notes and other study materials may not be easily available</a:t>
            </a:r>
          </a:p>
          <a:p>
            <a:pPr marL="685800" indent="-685800">
              <a:buFont typeface="Arial" panose="020B0604020202020204" pitchFamily="34" charset="0"/>
              <a:buChar char="•"/>
            </a:pPr>
            <a:endParaRPr lang="en-IN" sz="2800" dirty="0"/>
          </a:p>
          <a:p>
            <a:pPr marL="685800" indent="-685800">
              <a:buFont typeface="Arial" panose="020B0604020202020204" pitchFamily="34" charset="0"/>
              <a:buChar char="•"/>
            </a:pPr>
            <a:r>
              <a:rPr lang="en-IN" sz="2800" dirty="0"/>
              <a:t>Existing e-commerce websites are not student-friendly </a:t>
            </a:r>
          </a:p>
        </p:txBody>
      </p:sp>
      <p:sp>
        <p:nvSpPr>
          <p:cNvPr id="3" name="Title 2">
            <a:extLst>
              <a:ext uri="{FF2B5EF4-FFF2-40B4-BE49-F238E27FC236}">
                <a16:creationId xmlns:a16="http://schemas.microsoft.com/office/drawing/2014/main" id="{F7939408-3196-E88B-33DD-41D6C97A57E2}"/>
              </a:ext>
            </a:extLst>
          </p:cNvPr>
          <p:cNvSpPr>
            <a:spLocks noGrp="1"/>
          </p:cNvSpPr>
          <p:nvPr>
            <p:ph type="title"/>
          </p:nvPr>
        </p:nvSpPr>
        <p:spPr>
          <a:xfrm>
            <a:off x="1066800" y="806557"/>
            <a:ext cx="10058400" cy="1551161"/>
          </a:xfrm>
        </p:spPr>
        <p:txBody>
          <a:bodyPr/>
          <a:lstStyle/>
          <a:p>
            <a:r>
              <a:rPr lang="en-IN" sz="4800" dirty="0"/>
              <a:t>Existing System</a:t>
            </a:r>
            <a:br>
              <a:rPr lang="en-IN" sz="4800" dirty="0"/>
            </a:br>
            <a:endParaRPr lang="en-IN" dirty="0"/>
          </a:p>
        </p:txBody>
      </p:sp>
    </p:spTree>
    <p:extLst>
      <p:ext uri="{BB962C8B-B14F-4D97-AF65-F5344CB8AC3E}">
        <p14:creationId xmlns:p14="http://schemas.microsoft.com/office/powerpoint/2010/main" val="266330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81CE9-39BB-72D3-E1C8-0A632EA3E81F}"/>
              </a:ext>
            </a:extLst>
          </p:cNvPr>
          <p:cNvSpPr txBox="1"/>
          <p:nvPr/>
        </p:nvSpPr>
        <p:spPr>
          <a:xfrm>
            <a:off x="322729" y="1277708"/>
            <a:ext cx="11394142" cy="4708981"/>
          </a:xfrm>
          <a:prstGeom prst="rect">
            <a:avLst/>
          </a:prstGeom>
          <a:noFill/>
        </p:spPr>
        <p:txBody>
          <a:bodyPr wrap="square" rtlCol="0">
            <a:spAutoFit/>
          </a:bodyPr>
          <a:lstStyle/>
          <a:p>
            <a:endParaRPr lang="en-IN" sz="4800" dirty="0"/>
          </a:p>
          <a:p>
            <a:pPr marL="285750" indent="-285750">
              <a:buFont typeface="Arial" panose="020B0604020202020204" pitchFamily="34" charset="0"/>
              <a:buChar char="•"/>
            </a:pPr>
            <a:r>
              <a:rPr lang="en-US" sz="2800" dirty="0">
                <a:effectLst/>
                <a:ea typeface="Times New Roman" panose="02020603050405020304" pitchFamily="18" charset="0"/>
              </a:rPr>
              <a:t>This website facilitates selling or buying second hand books mainly focusing on study materials and lecture notes.</a:t>
            </a:r>
          </a:p>
          <a:p>
            <a:pPr marL="285750" indent="-285750">
              <a:buFont typeface="Arial" panose="020B0604020202020204" pitchFamily="34" charset="0"/>
              <a:buChar char="•"/>
            </a:pPr>
            <a:endParaRPr lang="en-US" sz="2800" dirty="0">
              <a:effectLst/>
              <a:ea typeface="Times New Roman" panose="02020603050405020304" pitchFamily="18" charset="0"/>
            </a:endParaRPr>
          </a:p>
          <a:p>
            <a:pPr marL="285750" indent="-285750">
              <a:buFont typeface="Arial" panose="020B0604020202020204" pitchFamily="34" charset="0"/>
              <a:buChar char="•"/>
            </a:pPr>
            <a:r>
              <a:rPr lang="en-US" sz="2800" dirty="0">
                <a:effectLst/>
                <a:ea typeface="Times New Roman" panose="02020603050405020304" pitchFamily="18" charset="0"/>
              </a:rPr>
              <a:t>This provides a platform for students to get access to textbooks, notes etc. at cheap costs and on the flip side also allows them to earn money by selling their used books and self prepared notes.</a:t>
            </a:r>
          </a:p>
          <a:p>
            <a:pPr marL="285750" indent="-285750">
              <a:buFont typeface="Arial" panose="020B0604020202020204" pitchFamily="34" charset="0"/>
              <a:buChar char="•"/>
            </a:pPr>
            <a:endParaRPr lang="en-US" sz="2800" dirty="0">
              <a:effectLst/>
              <a:ea typeface="Times New Roman" panose="02020603050405020304" pitchFamily="18" charset="0"/>
            </a:endParaRPr>
          </a:p>
          <a:p>
            <a:pPr marL="285750" indent="-285750">
              <a:buFont typeface="Arial" panose="020B0604020202020204" pitchFamily="34" charset="0"/>
              <a:buChar char="•"/>
            </a:pPr>
            <a:r>
              <a:rPr lang="en-US" sz="2800" dirty="0">
                <a:effectLst/>
                <a:ea typeface="Times New Roman" panose="02020603050405020304" pitchFamily="18" charset="0"/>
              </a:rPr>
              <a:t>This will allow senior students to help younger ones with their academics and course work. </a:t>
            </a:r>
            <a:endParaRPr lang="en-IN" dirty="0"/>
          </a:p>
        </p:txBody>
      </p:sp>
      <p:sp>
        <p:nvSpPr>
          <p:cNvPr id="3" name="Title 2">
            <a:extLst>
              <a:ext uri="{FF2B5EF4-FFF2-40B4-BE49-F238E27FC236}">
                <a16:creationId xmlns:a16="http://schemas.microsoft.com/office/drawing/2014/main" id="{5F623A32-E211-578B-0AF9-E12381490626}"/>
              </a:ext>
            </a:extLst>
          </p:cNvPr>
          <p:cNvSpPr>
            <a:spLocks noGrp="1"/>
          </p:cNvSpPr>
          <p:nvPr>
            <p:ph type="title"/>
          </p:nvPr>
        </p:nvSpPr>
        <p:spPr>
          <a:xfrm>
            <a:off x="1066800" y="871311"/>
            <a:ext cx="10058400" cy="1450757"/>
          </a:xfrm>
        </p:spPr>
        <p:txBody>
          <a:bodyPr/>
          <a:lstStyle/>
          <a:p>
            <a:r>
              <a:rPr lang="en-IN" sz="4800" dirty="0"/>
              <a:t>Proposed System</a:t>
            </a:r>
            <a:br>
              <a:rPr lang="en-IN" sz="4800" dirty="0"/>
            </a:br>
            <a:endParaRPr lang="en-IN" dirty="0"/>
          </a:p>
        </p:txBody>
      </p:sp>
    </p:spTree>
    <p:extLst>
      <p:ext uri="{BB962C8B-B14F-4D97-AF65-F5344CB8AC3E}">
        <p14:creationId xmlns:p14="http://schemas.microsoft.com/office/powerpoint/2010/main" val="48217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47720F-C7EC-E3CD-681F-5A457A9453C2}"/>
              </a:ext>
            </a:extLst>
          </p:cNvPr>
          <p:cNvSpPr txBox="1"/>
          <p:nvPr/>
        </p:nvSpPr>
        <p:spPr>
          <a:xfrm>
            <a:off x="326314" y="1352493"/>
            <a:ext cx="11600331" cy="4708981"/>
          </a:xfrm>
          <a:prstGeom prst="rect">
            <a:avLst/>
          </a:prstGeom>
          <a:noFill/>
        </p:spPr>
        <p:txBody>
          <a:bodyPr wrap="square" rtlCol="0">
            <a:spAutoFit/>
          </a:bodyPr>
          <a:lstStyle/>
          <a:p>
            <a:endParaRPr lang="en-IN" sz="4800" dirty="0"/>
          </a:p>
          <a:p>
            <a:pPr marL="285750" indent="-285750">
              <a:buFont typeface="Arial" panose="020B0604020202020204" pitchFamily="34" charset="0"/>
              <a:buChar char="•"/>
            </a:pPr>
            <a:r>
              <a:rPr lang="en-US" sz="2800" dirty="0">
                <a:effectLst/>
                <a:ea typeface="Times New Roman" panose="02020603050405020304" pitchFamily="18" charset="0"/>
              </a:rPr>
              <a:t>The scope of the project is to provide an e-commerce website mainly focusing on student applications.</a:t>
            </a:r>
          </a:p>
          <a:p>
            <a:pPr marL="285750" indent="-285750">
              <a:buFont typeface="Arial" panose="020B0604020202020204" pitchFamily="34" charset="0"/>
              <a:buChar char="•"/>
            </a:pPr>
            <a:endParaRPr lang="en-US" sz="2800" dirty="0">
              <a:effectLst/>
              <a:ea typeface="Times New Roman" panose="02020603050405020304" pitchFamily="18" charset="0"/>
            </a:endParaRPr>
          </a:p>
          <a:p>
            <a:pPr marL="285750" indent="-285750">
              <a:buFont typeface="Arial" panose="020B0604020202020204" pitchFamily="34" charset="0"/>
              <a:buChar char="•"/>
            </a:pPr>
            <a:r>
              <a:rPr lang="en-US" sz="2800" dirty="0">
                <a:ea typeface="Calibri" panose="020F0502020204030204" pitchFamily="34" charset="0"/>
              </a:rPr>
              <a:t>This website can be integrated into an android application in the future for ease of use.</a:t>
            </a:r>
            <a:endParaRPr lang="en-IN" sz="2800" dirty="0">
              <a:effectLst/>
              <a:ea typeface="Calibri" panose="020F0502020204030204" pitchFamily="34" charset="0"/>
            </a:endParaRPr>
          </a:p>
          <a:p>
            <a:endParaRPr lang="en-US" sz="2800" dirty="0">
              <a:effectLst/>
              <a:ea typeface="Times New Roman" panose="02020603050405020304" pitchFamily="18" charset="0"/>
            </a:endParaRPr>
          </a:p>
          <a:p>
            <a:pPr marL="285750" indent="-285750">
              <a:buFont typeface="Arial" panose="020B0604020202020204" pitchFamily="34" charset="0"/>
              <a:buChar char="•"/>
            </a:pPr>
            <a:r>
              <a:rPr lang="en-US" sz="2800" dirty="0">
                <a:effectLst/>
                <a:ea typeface="Times New Roman" panose="02020603050405020304" pitchFamily="18" charset="0"/>
              </a:rPr>
              <a:t>This website can be further developed to include recommendation systems, messaging and renting facilities.</a:t>
            </a:r>
          </a:p>
          <a:p>
            <a:endParaRPr lang="en-US" sz="2800" dirty="0">
              <a:effectLst/>
              <a:ea typeface="Times New Roman" panose="02020603050405020304" pitchFamily="18" charset="0"/>
            </a:endParaRPr>
          </a:p>
        </p:txBody>
      </p:sp>
      <p:sp>
        <p:nvSpPr>
          <p:cNvPr id="3" name="Title 2">
            <a:extLst>
              <a:ext uri="{FF2B5EF4-FFF2-40B4-BE49-F238E27FC236}">
                <a16:creationId xmlns:a16="http://schemas.microsoft.com/office/drawing/2014/main" id="{55AA2E47-B051-9F2F-B92D-F29E8A6F49AE}"/>
              </a:ext>
            </a:extLst>
          </p:cNvPr>
          <p:cNvSpPr>
            <a:spLocks noGrp="1"/>
          </p:cNvSpPr>
          <p:nvPr>
            <p:ph type="title"/>
          </p:nvPr>
        </p:nvSpPr>
        <p:spPr>
          <a:xfrm>
            <a:off x="1097280" y="286603"/>
            <a:ext cx="10058400" cy="2044221"/>
          </a:xfrm>
        </p:spPr>
        <p:txBody>
          <a:bodyPr/>
          <a:lstStyle/>
          <a:p>
            <a:r>
              <a:rPr lang="en-IN" sz="4800" dirty="0"/>
              <a:t>Scope</a:t>
            </a:r>
            <a:br>
              <a:rPr lang="en-IN" sz="4800" dirty="0"/>
            </a:br>
            <a:endParaRPr lang="en-IN" dirty="0"/>
          </a:p>
        </p:txBody>
      </p:sp>
    </p:spTree>
    <p:extLst>
      <p:ext uri="{BB962C8B-B14F-4D97-AF65-F5344CB8AC3E}">
        <p14:creationId xmlns:p14="http://schemas.microsoft.com/office/powerpoint/2010/main" val="116970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E8025A-7F16-22DA-E98D-4B0F479860D5}"/>
              </a:ext>
            </a:extLst>
          </p:cNvPr>
          <p:cNvSpPr txBox="1"/>
          <p:nvPr/>
        </p:nvSpPr>
        <p:spPr>
          <a:xfrm>
            <a:off x="367552" y="2106485"/>
            <a:ext cx="12111317" cy="3539430"/>
          </a:xfrm>
          <a:prstGeom prst="rect">
            <a:avLst/>
          </a:prstGeom>
          <a:noFill/>
        </p:spPr>
        <p:txBody>
          <a:bodyPr wrap="square" rtlCol="0" anchor="ctr">
            <a:spAutoFit/>
          </a:bodyPr>
          <a:lstStyle/>
          <a:p>
            <a:pPr marL="285750" indent="-285750">
              <a:buFont typeface="Arial" panose="020B0604020202020204" pitchFamily="34" charset="0"/>
              <a:buChar char="•"/>
            </a:pPr>
            <a:r>
              <a:rPr lang="en-IN" sz="2800" dirty="0"/>
              <a:t>Software Requirements</a:t>
            </a:r>
          </a:p>
          <a:p>
            <a:r>
              <a:rPr lang="en-IN" sz="2800" dirty="0"/>
              <a:t>               Microsoft Visual Studio code</a:t>
            </a:r>
          </a:p>
          <a:p>
            <a:r>
              <a:rPr lang="en-IN" sz="2800" dirty="0"/>
              <a:t>               MongoDB</a:t>
            </a:r>
          </a:p>
          <a:p>
            <a:r>
              <a:rPr lang="en-IN" sz="2800" dirty="0"/>
              <a:t>               NodeJS            </a:t>
            </a:r>
          </a:p>
          <a:p>
            <a:pPr marL="285750" indent="-285750">
              <a:buFont typeface="Arial" panose="020B0604020202020204" pitchFamily="34" charset="0"/>
              <a:buChar char="•"/>
            </a:pPr>
            <a:r>
              <a:rPr lang="en-IN" sz="2800" dirty="0"/>
              <a:t>Hardware Requirements</a:t>
            </a:r>
          </a:p>
          <a:p>
            <a:r>
              <a:rPr lang="en-IN" sz="2800" dirty="0"/>
              <a:t>               Processor:  AMD </a:t>
            </a:r>
            <a:r>
              <a:rPr lang="en-IN" sz="2800" dirty="0" err="1"/>
              <a:t>Ryzen</a:t>
            </a:r>
            <a:r>
              <a:rPr lang="en-IN" sz="2800" dirty="0"/>
              <a:t> 3</a:t>
            </a:r>
          </a:p>
          <a:p>
            <a:r>
              <a:rPr lang="en-IN" sz="2800" dirty="0"/>
              <a:t>               RAM:  8GB</a:t>
            </a:r>
          </a:p>
          <a:p>
            <a:r>
              <a:rPr lang="en-IN" sz="2800" dirty="0"/>
              <a:t>               Hard Disk:  128GB SATA</a:t>
            </a:r>
          </a:p>
        </p:txBody>
      </p:sp>
      <p:sp>
        <p:nvSpPr>
          <p:cNvPr id="3" name="Title 2">
            <a:extLst>
              <a:ext uri="{FF2B5EF4-FFF2-40B4-BE49-F238E27FC236}">
                <a16:creationId xmlns:a16="http://schemas.microsoft.com/office/drawing/2014/main" id="{7B043200-031B-899C-9145-1BFA2F36D39F}"/>
              </a:ext>
            </a:extLst>
          </p:cNvPr>
          <p:cNvSpPr>
            <a:spLocks noGrp="1"/>
          </p:cNvSpPr>
          <p:nvPr>
            <p:ph type="title"/>
          </p:nvPr>
        </p:nvSpPr>
        <p:spPr>
          <a:xfrm>
            <a:off x="1066800" y="923097"/>
            <a:ext cx="10058400" cy="1450757"/>
          </a:xfrm>
        </p:spPr>
        <p:txBody>
          <a:bodyPr/>
          <a:lstStyle/>
          <a:p>
            <a:r>
              <a:rPr lang="en-IN" sz="4800" dirty="0"/>
              <a:t>Requirements Specification</a:t>
            </a:r>
            <a:br>
              <a:rPr lang="en-IN" sz="4800" dirty="0"/>
            </a:br>
            <a:endParaRPr lang="en-IN" dirty="0"/>
          </a:p>
        </p:txBody>
      </p:sp>
    </p:spTree>
    <p:extLst>
      <p:ext uri="{BB962C8B-B14F-4D97-AF65-F5344CB8AC3E}">
        <p14:creationId xmlns:p14="http://schemas.microsoft.com/office/powerpoint/2010/main" val="4836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33140-6488-1ABA-3588-18554F726693}"/>
              </a:ext>
            </a:extLst>
          </p:cNvPr>
          <p:cNvSpPr txBox="1"/>
          <p:nvPr/>
        </p:nvSpPr>
        <p:spPr>
          <a:xfrm>
            <a:off x="0" y="181252"/>
            <a:ext cx="5293895" cy="830997"/>
          </a:xfrm>
          <a:prstGeom prst="rect">
            <a:avLst/>
          </a:prstGeom>
          <a:noFill/>
        </p:spPr>
        <p:txBody>
          <a:bodyPr wrap="square" rtlCol="0">
            <a:spAutoFit/>
          </a:bodyPr>
          <a:lstStyle/>
          <a:p>
            <a:r>
              <a:rPr lang="en-IN" sz="4800" dirty="0"/>
              <a:t>What we’ll build</a:t>
            </a:r>
          </a:p>
        </p:txBody>
      </p:sp>
      <p:sp>
        <p:nvSpPr>
          <p:cNvPr id="5" name="Rectangle: Rounded Corners 4">
            <a:extLst>
              <a:ext uri="{FF2B5EF4-FFF2-40B4-BE49-F238E27FC236}">
                <a16:creationId xmlns:a16="http://schemas.microsoft.com/office/drawing/2014/main" id="{6A212FD9-82B7-EEFA-0FE0-2C7501DC6EE9}"/>
              </a:ext>
            </a:extLst>
          </p:cNvPr>
          <p:cNvSpPr/>
          <p:nvPr/>
        </p:nvSpPr>
        <p:spPr>
          <a:xfrm>
            <a:off x="4042611" y="1122947"/>
            <a:ext cx="4106778" cy="8309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dirty="0"/>
              <a:t>E-Commerce Website</a:t>
            </a:r>
          </a:p>
        </p:txBody>
      </p:sp>
      <p:sp>
        <p:nvSpPr>
          <p:cNvPr id="6" name="Rectangle: Rounded Corners 5">
            <a:extLst>
              <a:ext uri="{FF2B5EF4-FFF2-40B4-BE49-F238E27FC236}">
                <a16:creationId xmlns:a16="http://schemas.microsoft.com/office/drawing/2014/main" id="{5BF9F9E2-389C-962A-85F5-FB45D02B15F4}"/>
              </a:ext>
            </a:extLst>
          </p:cNvPr>
          <p:cNvSpPr/>
          <p:nvPr/>
        </p:nvSpPr>
        <p:spPr>
          <a:xfrm>
            <a:off x="1074821" y="2622883"/>
            <a:ext cx="4106778" cy="83099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a:t>Frontend</a:t>
            </a:r>
          </a:p>
          <a:p>
            <a:pPr algn="ctr"/>
            <a:r>
              <a:rPr lang="en-IN" sz="2400" dirty="0"/>
              <a:t>(HTML, CSS, JS)</a:t>
            </a:r>
          </a:p>
        </p:txBody>
      </p:sp>
      <p:sp>
        <p:nvSpPr>
          <p:cNvPr id="7" name="Rectangle: Rounded Corners 6">
            <a:extLst>
              <a:ext uri="{FF2B5EF4-FFF2-40B4-BE49-F238E27FC236}">
                <a16:creationId xmlns:a16="http://schemas.microsoft.com/office/drawing/2014/main" id="{3F5D2A03-0C57-363F-F5A2-C120B41F74E1}"/>
              </a:ext>
            </a:extLst>
          </p:cNvPr>
          <p:cNvSpPr/>
          <p:nvPr/>
        </p:nvSpPr>
        <p:spPr>
          <a:xfrm>
            <a:off x="7010401" y="2622883"/>
            <a:ext cx="4106778" cy="83099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a:t>Backend</a:t>
            </a:r>
          </a:p>
          <a:p>
            <a:pPr algn="ctr"/>
            <a:r>
              <a:rPr lang="en-IN" sz="2400" dirty="0"/>
              <a:t>(Node, Express, MongoDB)</a:t>
            </a:r>
          </a:p>
        </p:txBody>
      </p:sp>
      <p:sp>
        <p:nvSpPr>
          <p:cNvPr id="8" name="Rectangle: Rounded Corners 7">
            <a:extLst>
              <a:ext uri="{FF2B5EF4-FFF2-40B4-BE49-F238E27FC236}">
                <a16:creationId xmlns:a16="http://schemas.microsoft.com/office/drawing/2014/main" id="{8B32189F-CF98-8B6B-2F62-DCDFCCE546F9}"/>
              </a:ext>
            </a:extLst>
          </p:cNvPr>
          <p:cNvSpPr/>
          <p:nvPr/>
        </p:nvSpPr>
        <p:spPr>
          <a:xfrm>
            <a:off x="4042611" y="4005697"/>
            <a:ext cx="4106778" cy="83099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Customer Sites</a:t>
            </a:r>
          </a:p>
        </p:txBody>
      </p:sp>
      <p:sp>
        <p:nvSpPr>
          <p:cNvPr id="9" name="Rectangle: Rounded Corners 8">
            <a:extLst>
              <a:ext uri="{FF2B5EF4-FFF2-40B4-BE49-F238E27FC236}">
                <a16:creationId xmlns:a16="http://schemas.microsoft.com/office/drawing/2014/main" id="{9345F184-6F02-0A15-90A8-C8A83A9E23AA}"/>
              </a:ext>
            </a:extLst>
          </p:cNvPr>
          <p:cNvSpPr/>
          <p:nvPr/>
        </p:nvSpPr>
        <p:spPr>
          <a:xfrm>
            <a:off x="4042611" y="5014754"/>
            <a:ext cx="4106778" cy="83099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t>Admin Sites</a:t>
            </a:r>
          </a:p>
        </p:txBody>
      </p:sp>
      <p:cxnSp>
        <p:nvCxnSpPr>
          <p:cNvPr id="14" name="Straight Arrow Connector 13">
            <a:extLst>
              <a:ext uri="{FF2B5EF4-FFF2-40B4-BE49-F238E27FC236}">
                <a16:creationId xmlns:a16="http://schemas.microsoft.com/office/drawing/2014/main" id="{E90EFFB3-DAAE-4E38-F54D-FA8938CA5173}"/>
              </a:ext>
            </a:extLst>
          </p:cNvPr>
          <p:cNvCxnSpPr>
            <a:cxnSpLocks/>
          </p:cNvCxnSpPr>
          <p:nvPr/>
        </p:nvCxnSpPr>
        <p:spPr>
          <a:xfrm>
            <a:off x="2807367" y="2326105"/>
            <a:ext cx="1" cy="2967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B8CFF5D6-5F31-AF81-1AAF-9BF40CA4798E}"/>
              </a:ext>
            </a:extLst>
          </p:cNvPr>
          <p:cNvCxnSpPr/>
          <p:nvPr/>
        </p:nvCxnSpPr>
        <p:spPr>
          <a:xfrm flipV="1">
            <a:off x="2807368" y="3453880"/>
            <a:ext cx="0" cy="19763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A9E453BC-1F88-299C-A0E9-9BC033DCF768}"/>
              </a:ext>
            </a:extLst>
          </p:cNvPr>
          <p:cNvCxnSpPr/>
          <p:nvPr/>
        </p:nvCxnSpPr>
        <p:spPr>
          <a:xfrm flipV="1">
            <a:off x="9384632" y="3453880"/>
            <a:ext cx="0" cy="19763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C0D64544-9BD0-8C8B-57B8-CB36E6B3151A}"/>
              </a:ext>
            </a:extLst>
          </p:cNvPr>
          <p:cNvCxnSpPr>
            <a:stCxn id="8" idx="1"/>
          </p:cNvCxnSpPr>
          <p:nvPr/>
        </p:nvCxnSpPr>
        <p:spPr>
          <a:xfrm flipH="1" flipV="1">
            <a:off x="2807368" y="4421195"/>
            <a:ext cx="1235243"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0E5B7E89-7CB9-EB49-C73D-6D754C6B507B}"/>
              </a:ext>
            </a:extLst>
          </p:cNvPr>
          <p:cNvCxnSpPr/>
          <p:nvPr/>
        </p:nvCxnSpPr>
        <p:spPr>
          <a:xfrm flipH="1" flipV="1">
            <a:off x="8149388" y="4421194"/>
            <a:ext cx="1235243"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547BEC34-F751-622F-B22B-964E9AC20A61}"/>
              </a:ext>
            </a:extLst>
          </p:cNvPr>
          <p:cNvCxnSpPr/>
          <p:nvPr/>
        </p:nvCxnSpPr>
        <p:spPr>
          <a:xfrm flipH="1" flipV="1">
            <a:off x="2807367" y="5430252"/>
            <a:ext cx="1235243"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AC659D90-BA4B-094D-5BE1-AE34A2CC9C4D}"/>
              </a:ext>
            </a:extLst>
          </p:cNvPr>
          <p:cNvCxnSpPr/>
          <p:nvPr/>
        </p:nvCxnSpPr>
        <p:spPr>
          <a:xfrm flipH="1" flipV="1">
            <a:off x="8149388" y="5441466"/>
            <a:ext cx="1235243"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A30AC6BC-AA52-73C7-C561-D607C97782C4}"/>
              </a:ext>
            </a:extLst>
          </p:cNvPr>
          <p:cNvCxnSpPr>
            <a:cxnSpLocks/>
          </p:cNvCxnSpPr>
          <p:nvPr/>
        </p:nvCxnSpPr>
        <p:spPr>
          <a:xfrm>
            <a:off x="9400673" y="2326104"/>
            <a:ext cx="1" cy="2967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5FB580DD-A151-274A-F3AF-7E9B0EBBF5C7}"/>
              </a:ext>
            </a:extLst>
          </p:cNvPr>
          <p:cNvCxnSpPr>
            <a:cxnSpLocks/>
          </p:cNvCxnSpPr>
          <p:nvPr/>
        </p:nvCxnSpPr>
        <p:spPr>
          <a:xfrm>
            <a:off x="2807367" y="2326104"/>
            <a:ext cx="659330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BE505CE5-59EB-699F-5CF1-0534BC9759A7}"/>
              </a:ext>
            </a:extLst>
          </p:cNvPr>
          <p:cNvCxnSpPr>
            <a:stCxn id="5" idx="2"/>
          </p:cNvCxnSpPr>
          <p:nvPr/>
        </p:nvCxnSpPr>
        <p:spPr>
          <a:xfrm>
            <a:off x="6096000" y="1953944"/>
            <a:ext cx="0" cy="37216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49306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167</TotalTime>
  <Words>610</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Retrospect</vt:lpstr>
      <vt:lpstr>PowerPoint Presentation</vt:lpstr>
      <vt:lpstr>PowerPoint Presentation</vt:lpstr>
      <vt:lpstr>Introduction</vt:lpstr>
      <vt:lpstr>Problem Definition</vt:lpstr>
      <vt:lpstr>Existing System </vt:lpstr>
      <vt:lpstr>Proposed System </vt:lpstr>
      <vt:lpstr>Scope </vt:lpstr>
      <vt:lpstr>Requirements Specification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Abel Raju</cp:lastModifiedBy>
  <cp:revision>18</cp:revision>
  <dcterms:modified xsi:type="dcterms:W3CDTF">2023-04-04T10:22:02Z</dcterms:modified>
</cp:coreProperties>
</file>