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80" r:id="rId12"/>
    <p:sldId id="281" r:id="rId13"/>
    <p:sldId id="282" r:id="rId14"/>
    <p:sldId id="283" r:id="rId15"/>
    <p:sldId id="284" r:id="rId16"/>
    <p:sldId id="285" r:id="rId17"/>
    <p:sldId id="28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1">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BCAD085-E8A6-8845-BD4E-CB4CCA059FC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BCAD085-E8A6-8845-BD4E-CB4CCA059FC4}"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BCAD085-E8A6-8845-BD4E-CB4CCA059FC4}"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BCAD085-E8A6-8845-BD4E-CB4CCA059FC4}"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1">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lstStyle/>
          <a:p>
            <a:r>
              <a:rPr lang="en-US"/>
              <a:t>Buying and Selling House</a:t>
            </a:r>
            <a:endParaRPr lang="en-US"/>
          </a:p>
        </p:txBody>
      </p:sp>
      <p:sp>
        <p:nvSpPr>
          <p:cNvPr id="3" name="Subtitle 2"/>
          <p:cNvSpPr>
            <a:spLocks noGrp="1"/>
          </p:cNvSpPr>
          <p:nvPr>
            <p:ph type="subTitle" idx="1"/>
          </p:nvPr>
        </p:nvSpPr>
        <p:spPr>
          <a:xfrm>
            <a:off x="1371600" y="3886200"/>
            <a:ext cx="6400800" cy="2806700"/>
          </a:xfrm>
        </p:spPr>
        <p:txBody>
          <a:bodyPr>
            <a:normAutofit fontScale="60000"/>
          </a:bodyPr>
          <a:lstStyle/>
          <a:p>
            <a:r>
              <a:t>Effective Use of OOP Concepts and Design Patterns</a:t>
            </a:r>
          </a:p>
          <a:p>
            <a:r>
              <a:rPr lang="en-US"/>
              <a:t>By Abel Tensay 1445/14</a:t>
            </a:r>
            <a:endParaRPr lang="en-US"/>
          </a:p>
          <a:p>
            <a:r>
              <a:rPr lang="en-US"/>
              <a:t>Eba Girma </a:t>
            </a:r>
            <a:endParaRPr lang="en-US"/>
          </a:p>
          <a:p>
            <a:r>
              <a:rPr lang="en-US"/>
              <a:t>Seble Zewdu 1424/14</a:t>
            </a:r>
            <a:endParaRPr lang="en-US"/>
          </a:p>
          <a:p>
            <a:r>
              <a:rPr lang="en-US"/>
              <a:t>Gemechu Belay 4622/14</a:t>
            </a:r>
            <a:endParaRPr lang="en-US"/>
          </a:p>
          <a:p/>
          <a:p>
            <a:r>
              <a:t> and </a:t>
            </a:r>
            <a:r>
              <a:rPr lang="en-US"/>
              <a:t>1/25/2025</a:t>
            </a:r>
            <a:endParaRPr lang="en-US"/>
          </a:p>
        </p:txBody>
      </p:sp>
      <p:sp>
        <p:nvSpPr>
          <p:cNvPr id="4" name="Date Placeholder 3"/>
          <p:cNvSpPr>
            <a:spLocks noGrp="1"/>
          </p:cNvSpPr>
          <p:nvPr>
            <p:ph type="dt" sz="half" idx="2"/>
          </p:nvPr>
        </p:nvSpPr>
        <p:spPr/>
        <p:txBody>
          <a:bodyPr/>
          <a:p>
            <a:fld id="{5BCAD085-E8A6-8845-BD4E-CB4CCA059FC4}" type="datetime1">
              <a:rPr lang="en-US" smtClean="0"/>
            </a:fld>
            <a:endParaRPr lang="en-US"/>
          </a:p>
        </p:txBody>
      </p:sp>
      <p:sp>
        <p:nvSpPr>
          <p:cNvPr id="5" name="Slide Number Placeholder 4"/>
          <p:cNvSpPr>
            <a:spLocks noGrp="1"/>
          </p:cNvSpPr>
          <p:nvPr>
            <p:ph type="sldNum" sz="quarter" idx="4"/>
          </p:nvPr>
        </p:nvSpPr>
        <p:spPr/>
        <p:txBody>
          <a:bodyPr/>
          <a:p>
            <a:fld id="{C1FF6DA9-008F-8B48-92A6-B652298478BF}"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Single Responsibility Principle (SRP)</a:t>
            </a:r>
            <a:endParaRPr lang="en-US" altLang="en-US"/>
          </a:p>
        </p:txBody>
      </p:sp>
      <p:sp>
        <p:nvSpPr>
          <p:cNvPr id="3" name="Content Placeholder 2"/>
          <p:cNvSpPr>
            <a:spLocks noGrp="1"/>
          </p:cNvSpPr>
          <p:nvPr>
            <p:ph idx="1"/>
          </p:nvPr>
        </p:nvSpPr>
        <p:spPr/>
        <p:txBody>
          <a:bodyPr>
            <a:normAutofit lnSpcReduction="20000"/>
          </a:bodyPr>
          <a:p>
            <a:r>
              <a:rPr lang="en-US" altLang="en-US"/>
              <a:t>Each class has a single responsibility:</a:t>
            </a:r>
            <a:endParaRPr lang="en-US" altLang="en-US"/>
          </a:p>
          <a:p>
            <a:pPr marL="0" indent="0">
              <a:buNone/>
            </a:pPr>
            <a:r>
              <a:rPr lang="en-US" altLang="en-US"/>
              <a:t>-User Classes (Customer, Admin): Each class handles user-specific behaviors.</a:t>
            </a:r>
            <a:endParaRPr lang="en-US" altLang="en-US"/>
          </a:p>
          <a:p>
            <a:pPr marL="0" indent="0">
              <a:buNone/>
            </a:pPr>
            <a:r>
              <a:rPr lang="en-US" altLang="en-US"/>
              <a:t>-Service Classes (UserService, HouseService, OfferService): These classes manage business logic related to users, houses, and offers respectively.</a:t>
            </a:r>
            <a:endParaRPr lang="en-US" altLang="en-US"/>
          </a:p>
          <a:p>
            <a:pPr marL="0" indent="0">
              <a:buNone/>
            </a:pPr>
            <a:r>
              <a:rPr lang="en-US" altLang="en-US"/>
              <a:t>-DAO Classes (UserDAO, HouseDAO, OfferDAO): Each DAO is responsible for data access related to its specific entity.</a:t>
            </a:r>
            <a:endParaRPr lang="en-US" altLang="en-US"/>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Open/Closed Principle (OCP)</a:t>
            </a:r>
            <a:endParaRPr lang="en-US" altLang="en-US"/>
          </a:p>
        </p:txBody>
      </p:sp>
      <p:sp>
        <p:nvSpPr>
          <p:cNvPr id="3" name="Content Placeholder 2"/>
          <p:cNvSpPr>
            <a:spLocks noGrp="1"/>
          </p:cNvSpPr>
          <p:nvPr>
            <p:ph idx="1"/>
          </p:nvPr>
        </p:nvSpPr>
        <p:spPr/>
        <p:txBody>
          <a:bodyPr>
            <a:normAutofit lnSpcReduction="10000"/>
          </a:bodyPr>
          <a:p>
            <a:pPr marL="0" indent="0">
              <a:buNone/>
            </a:pPr>
            <a:r>
              <a:rPr lang="en-US" altLang="en-US"/>
              <a:t>The project is designed to be open for extension but closed for modification:</a:t>
            </a:r>
            <a:endParaRPr lang="en-US" altLang="en-US"/>
          </a:p>
          <a:p>
            <a:r>
              <a:rPr lang="en-US" altLang="en-US"/>
              <a:t>Interfaces (e.g., IUserService, IOfferService, IHouseService, etc.) allow for new implementations without changing existing code.</a:t>
            </a:r>
            <a:endParaRPr lang="en-US" altLang="en-US"/>
          </a:p>
          <a:p>
            <a:r>
              <a:rPr lang="en-US" altLang="en-US"/>
              <a:t>New user types or services can be added by creating new classes that implement these interfaces.</a:t>
            </a:r>
            <a:endParaRPr lang="en-US" altLang="en-US"/>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Liskov Substitution Principle (LSP)</a:t>
            </a:r>
            <a:endParaRPr lang="en-US" altLang="en-US"/>
          </a:p>
        </p:txBody>
      </p:sp>
      <p:sp>
        <p:nvSpPr>
          <p:cNvPr id="3" name="Content Placeholder 2"/>
          <p:cNvSpPr>
            <a:spLocks noGrp="1"/>
          </p:cNvSpPr>
          <p:nvPr>
            <p:ph idx="1"/>
          </p:nvPr>
        </p:nvSpPr>
        <p:spPr/>
        <p:txBody>
          <a:bodyPr/>
          <a:p>
            <a:pPr marL="0" indent="0">
              <a:buNone/>
            </a:pPr>
            <a:r>
              <a:rPr lang="en-US" altLang="en-US"/>
              <a:t>Derived classes can be substituted for their base classes without affecting the functionality:</a:t>
            </a:r>
            <a:endParaRPr lang="en-US" altLang="en-US"/>
          </a:p>
          <a:p>
            <a:r>
              <a:rPr lang="en-US" altLang="en-US"/>
              <a:t>The Customer and Admin classes extend the User class. Anywhere a User is expected, a Customer or Admin can be used without issues.</a:t>
            </a:r>
            <a:endParaRPr lang="en-US" altLang="en-US"/>
          </a:p>
          <a:p>
            <a:endParaRPr lang="en-US" altLang="en-US"/>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Interface Segregation Principle (ISP)</a:t>
            </a:r>
            <a:endParaRPr lang="en-US" altLang="en-US"/>
          </a:p>
        </p:txBody>
      </p:sp>
      <p:sp>
        <p:nvSpPr>
          <p:cNvPr id="3" name="Content Placeholder 2"/>
          <p:cNvSpPr>
            <a:spLocks noGrp="1"/>
          </p:cNvSpPr>
          <p:nvPr>
            <p:ph idx="1"/>
          </p:nvPr>
        </p:nvSpPr>
        <p:spPr/>
        <p:txBody>
          <a:bodyPr>
            <a:normAutofit lnSpcReduction="10000"/>
          </a:bodyPr>
          <a:p>
            <a:pPr marL="0" indent="0">
              <a:buNone/>
            </a:pPr>
            <a:r>
              <a:rPr lang="en-US" altLang="en-US"/>
              <a:t>Clients should not be forced to depend on interfaces they do not use:</a:t>
            </a:r>
            <a:endParaRPr lang="en-US" altLang="en-US"/>
          </a:p>
          <a:p>
            <a:r>
              <a:rPr lang="en-US" altLang="en-US"/>
              <a:t>Each service and DAO has a specific interface (e.g., IUserService, IOfferDAO, IHouseDAO). This ensures that classes only implement methods relevant to their function.</a:t>
            </a:r>
            <a:endParaRPr lang="en-US" altLang="en-US"/>
          </a:p>
          <a:p>
            <a:r>
              <a:rPr lang="en-US" altLang="en-US"/>
              <a:t>For instance, IOfferService does not include methods unrelated to offers, adhering to the principle.</a:t>
            </a:r>
            <a:endParaRPr lang="en-US" altLang="en-US"/>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Dependency Inversion Principle (DIP)</a:t>
            </a:r>
            <a:endParaRPr lang="en-US" altLang="en-US"/>
          </a:p>
        </p:txBody>
      </p:sp>
      <p:sp>
        <p:nvSpPr>
          <p:cNvPr id="3" name="Content Placeholder 2"/>
          <p:cNvSpPr>
            <a:spLocks noGrp="1"/>
          </p:cNvSpPr>
          <p:nvPr>
            <p:ph idx="1"/>
          </p:nvPr>
        </p:nvSpPr>
        <p:spPr/>
        <p:txBody>
          <a:bodyPr>
            <a:normAutofit fontScale="90000"/>
          </a:bodyPr>
          <a:p>
            <a:pPr marL="0" indent="0">
              <a:buNone/>
            </a:pPr>
            <a:r>
              <a:rPr lang="en-US" altLang="en-US"/>
              <a:t>High-level modules should not depend on low-level modules; both should depend on abstractions:</a:t>
            </a:r>
            <a:endParaRPr lang="en-US" altLang="en-US"/>
          </a:p>
          <a:p>
            <a:r>
              <a:rPr lang="en-US" altLang="en-US"/>
              <a:t>The service classes depend on interfaces (e.g., IOfferDAO, IUserService) rather than concrete implementations. This decouples the service logic from specific data access implementations.</a:t>
            </a:r>
            <a:endParaRPr lang="en-US" altLang="en-US"/>
          </a:p>
          <a:p>
            <a:r>
              <a:rPr lang="en-US" altLang="en-US"/>
              <a:t>Dependency injection is used to provide the necessary DAO implementations to the service classes, promoting flexibility and ease of testing.</a:t>
            </a:r>
            <a:endParaRPr lang="en-US" altLang="en-US"/>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Benefits of This Architecture</a:t>
            </a:r>
            <a:endParaRPr lang="en-US"/>
          </a:p>
        </p:txBody>
      </p:sp>
      <p:sp>
        <p:nvSpPr>
          <p:cNvPr id="3" name="Content Placeholder 2"/>
          <p:cNvSpPr>
            <a:spLocks noGrp="1"/>
          </p:cNvSpPr>
          <p:nvPr>
            <p:ph idx="1"/>
          </p:nvPr>
        </p:nvSpPr>
        <p:spPr/>
        <p:txBody>
          <a:bodyPr>
            <a:normAutofit fontScale="90000"/>
          </a:bodyPr>
          <a:p>
            <a:r>
              <a:rPr lang="en-US" altLang="en-US"/>
              <a:t>Separation of Concerns: Each layer has distinct responsibilities, making the codebase easier to manage.</a:t>
            </a:r>
            <a:endParaRPr lang="en-US" altLang="en-US"/>
          </a:p>
          <a:p>
            <a:r>
              <a:rPr lang="en-US" altLang="en-US"/>
              <a:t>Modularity: Components can be developed and tested independently, enhancing maintainability.</a:t>
            </a:r>
            <a:endParaRPr lang="en-US" altLang="en-US"/>
          </a:p>
          <a:p>
            <a:r>
              <a:rPr lang="en-US" altLang="en-US"/>
              <a:t>Scalability: New features can be added with minimal disruption to the existing code.</a:t>
            </a:r>
            <a:endParaRPr lang="en-US" altLang="en-US"/>
          </a:p>
          <a:p>
            <a:r>
              <a:rPr lang="en-US" altLang="en-US"/>
              <a:t>Testability: Each layer can be tested in isolation, facilitating unit testing.</a:t>
            </a:r>
            <a:endParaRPr lang="en-US" altLang="en-US"/>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0670" y="3137535"/>
            <a:ext cx="8229600" cy="582613"/>
          </a:xfrm>
        </p:spPr>
        <p:txBody>
          <a:bodyPr/>
          <a:p>
            <a:r>
              <a:rPr lang="en-US"/>
              <a:t>			Thank You</a:t>
            </a:r>
            <a:endParaRPr lang="en-US"/>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Overview of the project (e.g., a real estate management system).</a:t>
            </a:r>
          </a:p>
          <a:p>
            <a:r>
              <a:t>Importance of OOP principles and design patterns in software development.</a:t>
            </a:r>
          </a:p>
          <a:p>
            <a:r>
              <a:t>Explain what the project is about and why understanding OOP and design patterns is crucial.</a:t>
            </a:r>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pPr marL="0" indent="0">
              <a:buNone/>
            </a:pPr>
            <a:r>
              <a:t>- Effective application of OOP principles</a:t>
            </a:r>
          </a:p>
          <a:p>
            <a:pPr marL="0" indent="0">
              <a:buNone/>
            </a:pPr>
            <a:r>
              <a:t>- Use of design patterns</a:t>
            </a:r>
          </a:p>
          <a:p>
            <a:pPr marL="0" indent="0">
              <a:buNone/>
            </a:pPr>
            <a:r>
              <a:t>- Adherence to software design styles</a:t>
            </a:r>
          </a:p>
          <a:p>
            <a:pPr marL="0" indent="0">
              <a:buNone/>
            </a:pPr>
            <a:r>
              <a:t>- Logical organization and architecture</a:t>
            </a:r>
          </a:p>
          <a:p>
            <a:pPr marL="0" indent="0">
              <a:buNone/>
            </a:pPr>
            <a:r>
              <a:t>- Code functionality and correctness</a:t>
            </a:r>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OOP Principles Overview</a:t>
            </a:r>
          </a:p>
        </p:txBody>
      </p:sp>
      <p:sp>
        <p:nvSpPr>
          <p:cNvPr id="3" name="Content Placeholder 2"/>
          <p:cNvSpPr>
            <a:spLocks noGrp="1"/>
          </p:cNvSpPr>
          <p:nvPr>
            <p:ph idx="1"/>
          </p:nvPr>
        </p:nvSpPr>
        <p:spPr>
          <a:xfrm>
            <a:off x="457200" y="1014095"/>
            <a:ext cx="8229600" cy="5843270"/>
          </a:xfrm>
        </p:spPr>
        <p:txBody>
          <a:bodyPr>
            <a:normAutofit fontScale="90000"/>
          </a:bodyPr>
          <a:lstStyle/>
          <a:p>
            <a:pPr marL="0" indent="0">
              <a:buNone/>
            </a:pPr>
            <a:r>
              <a:rPr sz="2800"/>
              <a:t>- Definition of OOP principles: Encapsulation, Inheritance, Polymorphism</a:t>
            </a:r>
            <a:endParaRPr sz="2800"/>
          </a:p>
          <a:p>
            <a:pPr marL="0" indent="0">
              <a:buNone/>
            </a:pPr>
            <a:r>
              <a:rPr sz="2800"/>
              <a:t>-</a:t>
            </a:r>
            <a:r>
              <a:rPr lang="en-US" altLang="en-US" sz="2800" u="sng"/>
              <a:t>encapsulation</a:t>
            </a:r>
            <a:r>
              <a:rPr lang="en-US" altLang="en-US" sz="2800"/>
              <a:t> is achieved by defining classes such as Owner, Customer, House, and Offer. Each class contains private attributes and public methods (getters and setters) to manage access to those attributes.</a:t>
            </a:r>
            <a:endParaRPr lang="en-US" altLang="en-US" sz="2800"/>
          </a:p>
          <a:p>
            <a:pPr marL="0" indent="0">
              <a:buNone/>
            </a:pPr>
            <a:r>
              <a:rPr lang="en-US" altLang="en-US" sz="2800"/>
              <a:t>-</a:t>
            </a:r>
            <a:r>
              <a:rPr lang="en-US" altLang="en-US" sz="2800" u="sng"/>
              <a:t>Inheritance</a:t>
            </a:r>
            <a:r>
              <a:rPr lang="en-US" altLang="en-US" sz="2800"/>
              <a:t> is used in the project where Owner, Customer, and Admin classes extend the User class. This allows for shared properties and methods among different types of users.</a:t>
            </a:r>
            <a:endParaRPr lang="en-US" altLang="en-US" sz="2800"/>
          </a:p>
          <a:p>
            <a:pPr marL="0" indent="0">
              <a:buNone/>
            </a:pPr>
            <a:r>
              <a:rPr lang="en-US" altLang="en-US" sz="2800" u="sng"/>
              <a:t>Polymorphism</a:t>
            </a:r>
            <a:r>
              <a:rPr lang="en-US" altLang="en-US" sz="2800"/>
              <a:t> is evident in how the project handles different user roles. For example, methods in the UserService can operate on any subclass of User, allowing for dynamic behavior based on the user type.</a:t>
            </a:r>
            <a:endParaRPr lang="en-US" altLang="en-US" sz="2800"/>
          </a:p>
          <a:p>
            <a:endParaRPr lang="en-US" altLang="en-US" sz="2800"/>
          </a:p>
          <a:p>
            <a:endParaRPr lang="en-US" altLang="en-US" sz="2800"/>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Encapsulation</a:t>
            </a:r>
          </a:p>
        </p:txBody>
      </p:sp>
      <p:sp>
        <p:nvSpPr>
          <p:cNvPr id="3" name="Content Placeholder 2"/>
          <p:cNvSpPr>
            <a:spLocks noGrp="1"/>
          </p:cNvSpPr>
          <p:nvPr>
            <p:ph idx="1"/>
          </p:nvPr>
        </p:nvSpPr>
        <p:spPr/>
        <p:txBody>
          <a:bodyPr/>
          <a:lstStyle/>
          <a:p>
            <a:pPr marL="0" indent="0">
              <a:buNone/>
            </a:pPr>
            <a:r>
              <a:t>- Definition: Bundling data and methods that operate on that data</a:t>
            </a:r>
          </a:p>
          <a:p>
            <a:pPr marL="0" indent="0">
              <a:buNone/>
            </a:pPr>
            <a:r>
              <a:t>- Example: Use of getters and setters in classes like Owner and Customer</a:t>
            </a:r>
          </a:p>
          <a:p>
            <a:pPr marL="0" indent="0">
              <a:buNone/>
            </a:pPr>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Inheritance</a:t>
            </a:r>
          </a:p>
        </p:txBody>
      </p:sp>
      <p:sp>
        <p:nvSpPr>
          <p:cNvPr id="3" name="Content Placeholder 2"/>
          <p:cNvSpPr>
            <a:spLocks noGrp="1"/>
          </p:cNvSpPr>
          <p:nvPr>
            <p:ph idx="1"/>
          </p:nvPr>
        </p:nvSpPr>
        <p:spPr/>
        <p:txBody>
          <a:bodyPr/>
          <a:lstStyle/>
          <a:p>
            <a:pPr marL="0" indent="0">
              <a:buNone/>
            </a:pPr>
            <a:r>
              <a:t>- Definition: Mechanism where a new class derives from an existing class</a:t>
            </a:r>
          </a:p>
          <a:p>
            <a:pPr marL="0" indent="0">
              <a:buNone/>
            </a:pPr>
            <a:r>
              <a:t>- Hierarchy in the project: User, Owner, Customer, Admin</a:t>
            </a:r>
          </a:p>
          <a:p>
            <a:pPr marL="0" indent="0">
              <a:buNone/>
            </a:pPr>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Polymorphism</a:t>
            </a:r>
          </a:p>
        </p:txBody>
      </p:sp>
      <p:sp>
        <p:nvSpPr>
          <p:cNvPr id="3" name="Content Placeholder 2"/>
          <p:cNvSpPr>
            <a:spLocks noGrp="1"/>
          </p:cNvSpPr>
          <p:nvPr>
            <p:ph idx="1"/>
          </p:nvPr>
        </p:nvSpPr>
        <p:spPr/>
        <p:txBody>
          <a:bodyPr/>
          <a:lstStyle/>
          <a:p>
            <a:pPr marL="0" indent="0">
              <a:buNone/>
            </a:pPr>
            <a:r>
              <a:t>- Definition: Ability to present the same interface for different underlying forms (data types)</a:t>
            </a:r>
          </a:p>
          <a:p>
            <a:pPr marL="0" indent="0">
              <a:buNone/>
            </a:pPr>
            <a:r>
              <a:t>- Example: Method overriding in subclasses (Owner and Customer)</a:t>
            </a:r>
          </a:p>
          <a:p>
            <a:pPr marL="0" indent="0">
              <a:buNone/>
            </a:pPr>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Design Patterns Overview</a:t>
            </a:r>
          </a:p>
        </p:txBody>
      </p:sp>
      <p:sp>
        <p:nvSpPr>
          <p:cNvPr id="3" name="Content Placeholder 2"/>
          <p:cNvSpPr>
            <a:spLocks noGrp="1"/>
          </p:cNvSpPr>
          <p:nvPr>
            <p:ph idx="1"/>
          </p:nvPr>
        </p:nvSpPr>
        <p:spPr/>
        <p:txBody>
          <a:bodyPr/>
          <a:lstStyle/>
          <a:p>
            <a:pPr marL="0" indent="0">
              <a:buNone/>
            </a:pPr>
            <a:r>
              <a:t>- Definition and importance of design patterns</a:t>
            </a:r>
          </a:p>
          <a:p>
            <a:pPr marL="0" indent="0">
              <a:buNone/>
            </a:pPr>
            <a:r>
              <a:t>- Brief introduction to Singleton patterns</a:t>
            </a:r>
          </a:p>
          <a:p>
            <a:pPr marL="0" indent="0">
              <a:buNone/>
            </a:pPr>
            <a:r>
              <a:t>- Explain that design patterns provide proven solutions to common problems in software design</a:t>
            </a:r>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Singleton Pattern</a:t>
            </a:r>
            <a:r>
              <a:rPr lang="en-US"/>
              <a:t> And DAO Pattern</a:t>
            </a:r>
            <a:endParaRPr lang="en-US"/>
          </a:p>
        </p:txBody>
      </p:sp>
      <p:sp>
        <p:nvSpPr>
          <p:cNvPr id="3" name="Content Placeholder 2"/>
          <p:cNvSpPr>
            <a:spLocks noGrp="1"/>
          </p:cNvSpPr>
          <p:nvPr>
            <p:ph idx="1"/>
          </p:nvPr>
        </p:nvSpPr>
        <p:spPr/>
        <p:txBody>
          <a:bodyPr/>
          <a:lstStyle/>
          <a:p>
            <a:pPr marL="0" indent="0">
              <a:buNone/>
            </a:pPr>
            <a:r>
              <a:t>- </a:t>
            </a:r>
            <a:r>
              <a:rPr lang="en-US"/>
              <a:t>Singleton Pattern :</a:t>
            </a:r>
            <a:r>
              <a:t>Ensures a class has only one instance and provides a global point of access</a:t>
            </a:r>
          </a:p>
          <a:p>
            <a:pPr marL="0" indent="0">
              <a:buNone/>
            </a:pPr>
            <a:r>
              <a:rPr lang="en-US"/>
              <a:t>-</a:t>
            </a:r>
            <a:r>
              <a:rPr lang="en-US" altLang="en-US"/>
              <a:t>The Data Access Object (DAO) Pattern is a structural design pattern that provides an abstract interface for accessing a data source, typically a database.</a:t>
            </a:r>
          </a:p>
        </p:txBody>
      </p:sp>
      <p:sp>
        <p:nvSpPr>
          <p:cNvPr id="4" name="Date Placeholder 3"/>
          <p:cNvSpPr>
            <a:spLocks noGrp="1"/>
          </p:cNvSpPr>
          <p:nvPr>
            <p:ph type="dt" sz="half" idx="10"/>
          </p:nvPr>
        </p:nvSpPr>
        <p:spPr/>
        <p:txBody>
          <a:bodyPr/>
          <a:p>
            <a:fld id="{5BCAD085-E8A6-8845-BD4E-CB4CCA059FC4}" type="datetime1">
              <a:rPr lang="en-US" smtClean="0"/>
            </a:fld>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4475</Words>
  <Application>WPS Presentation</Application>
  <PresentationFormat>On-screen Show (4:3)</PresentationFormat>
  <Paragraphs>166</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Arial</vt:lpstr>
      <vt:lpstr>Calibri</vt:lpstr>
      <vt:lpstr>Microsoft YaHei</vt:lpstr>
      <vt:lpstr>Arial Unicode MS</vt:lpstr>
      <vt:lpstr>Orange Waves</vt:lpstr>
      <vt:lpstr>Analysis of Software Design Principles</vt:lpstr>
      <vt:lpstr>Introduction</vt:lpstr>
      <vt:lpstr>Objectives</vt:lpstr>
      <vt:lpstr>OOP Principles Overview</vt:lpstr>
      <vt:lpstr>Encapsulation</vt:lpstr>
      <vt:lpstr>Inheritance</vt:lpstr>
      <vt:lpstr>Polymorphism</vt:lpstr>
      <vt:lpstr>Design Patterns Overview</vt:lpstr>
      <vt:lpstr>Singleton Pattern</vt:lpstr>
      <vt:lpstr>Single Responsibility Principle (SRP)</vt:lpstr>
      <vt:lpstr>Open/Closed Principle (OCP)</vt:lpstr>
      <vt:lpstr>Liskov Substitution Principle (LSP)</vt:lpstr>
      <vt:lpstr>Interface Segregation Principle (ISP)</vt:lpstr>
      <vt:lpstr>Dependency Inversion Principle (DIP)</vt:lpstr>
      <vt:lpstr>Benefits of This Architecture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abel tensay</cp:lastModifiedBy>
  <cp:revision>11</cp:revision>
  <dcterms:created xsi:type="dcterms:W3CDTF">2013-01-27T09:14:00Z</dcterms:created>
  <dcterms:modified xsi:type="dcterms:W3CDTF">2025-01-25T07:09:20Z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CDBAB117ADAE4930B88F35EB06979F1A_12</vt:lpwstr>
  </property>
  <property fmtid="{D5CDD505-2E9C-101B-9397-08002B2CF9AE}" pid="3" name="KSOProductBuildVer">
    <vt:lpwstr>1033-12.2.0.19805</vt:lpwstr>
  </property>
</Properties>
</file>