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58" r:id="rId4"/>
  </p:sldMasterIdLst>
  <p:notesMasterIdLst>
    <p:notesMasterId r:id="rId51"/>
  </p:notesMasterIdLst>
  <p:handoutMasterIdLst>
    <p:handoutMasterId r:id="rId52"/>
  </p:handoutMasterIdLst>
  <p:sldIdLst>
    <p:sldId id="410" r:id="rId5"/>
    <p:sldId id="427" r:id="rId6"/>
    <p:sldId id="397" r:id="rId7"/>
    <p:sldId id="430" r:id="rId8"/>
    <p:sldId id="434" r:id="rId9"/>
    <p:sldId id="423" r:id="rId10"/>
    <p:sldId id="432" r:id="rId11"/>
    <p:sldId id="433" r:id="rId12"/>
    <p:sldId id="441" r:id="rId13"/>
    <p:sldId id="454" r:id="rId14"/>
    <p:sldId id="413" r:id="rId15"/>
    <p:sldId id="455" r:id="rId16"/>
    <p:sldId id="435" r:id="rId17"/>
    <p:sldId id="453" r:id="rId18"/>
    <p:sldId id="447" r:id="rId19"/>
    <p:sldId id="448" r:id="rId20"/>
    <p:sldId id="449" r:id="rId21"/>
    <p:sldId id="470" r:id="rId22"/>
    <p:sldId id="456" r:id="rId23"/>
    <p:sldId id="445" r:id="rId24"/>
    <p:sldId id="457" r:id="rId25"/>
    <p:sldId id="450" r:id="rId26"/>
    <p:sldId id="471" r:id="rId27"/>
    <p:sldId id="451" r:id="rId28"/>
    <p:sldId id="460" r:id="rId29"/>
    <p:sldId id="462" r:id="rId30"/>
    <p:sldId id="463" r:id="rId31"/>
    <p:sldId id="461" r:id="rId32"/>
    <p:sldId id="469" r:id="rId33"/>
    <p:sldId id="417" r:id="rId34"/>
    <p:sldId id="436" r:id="rId35"/>
    <p:sldId id="418" r:id="rId36"/>
    <p:sldId id="438" r:id="rId37"/>
    <p:sldId id="464" r:id="rId38"/>
    <p:sldId id="425" r:id="rId39"/>
    <p:sldId id="465" r:id="rId40"/>
    <p:sldId id="466" r:id="rId41"/>
    <p:sldId id="467" r:id="rId42"/>
    <p:sldId id="468" r:id="rId43"/>
    <p:sldId id="421" r:id="rId44"/>
    <p:sldId id="422" r:id="rId45"/>
    <p:sldId id="407" r:id="rId46"/>
    <p:sldId id="428" r:id="rId47"/>
    <p:sldId id="420" r:id="rId48"/>
    <p:sldId id="458" r:id="rId49"/>
    <p:sldId id="45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CC"/>
    <a:srgbClr val="008000"/>
    <a:srgbClr val="F8C727"/>
    <a:srgbClr val="F8D527"/>
    <a:srgbClr val="CCFFCC"/>
    <a:srgbClr val="99FF99"/>
    <a:srgbClr val="E7CC27"/>
    <a:srgbClr val="F8CC2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27" autoAdjust="0"/>
  </p:normalViewPr>
  <p:slideViewPr>
    <p:cSldViewPr snapToGrid="0">
      <p:cViewPr varScale="1">
        <p:scale>
          <a:sx n="71" d="100"/>
          <a:sy n="71" d="100"/>
        </p:scale>
        <p:origin x="62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8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National Data Accessibility of Services (2022/23/24)</a:t>
            </a:r>
          </a:p>
        </c:rich>
      </c:tx>
      <c:layout>
        <c:manualLayout>
          <c:xMode val="edge"/>
          <c:yMode val="edge"/>
          <c:x val="0.31333585914003514"/>
          <c:y val="1.4943535492716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baseline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766749415364313"/>
          <c:y val="0.16668897568881882"/>
          <c:w val="0.88256598969019406"/>
          <c:h val="0.520388124493630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Type of Services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FF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00FF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cat>
            <c:strRef>
              <c:f>Sheet1!$A$2:$A$11</c:f>
              <c:strCache>
                <c:ptCount val="10"/>
                <c:pt idx="0">
                  <c:v> Mental Health Services (Rural)</c:v>
                </c:pt>
                <c:pt idx="1">
                  <c:v> Mental Health Services (Addis Ababa)</c:v>
                </c:pt>
                <c:pt idx="2">
                  <c:v>Internet users</c:v>
                </c:pt>
                <c:pt idx="3">
                  <c:v>Uncrowded Housing </c:v>
                </c:pt>
                <c:pt idx="4">
                  <c:v>Health Services</c:v>
                </c:pt>
                <c:pt idx="5">
                  <c:v>Mobile Money </c:v>
                </c:pt>
                <c:pt idx="6">
                  <c:v> Electricity </c:v>
                </c:pt>
                <c:pt idx="7">
                  <c:v>Potable Water </c:v>
                </c:pt>
                <c:pt idx="8">
                  <c:v>Transport</c:v>
                </c:pt>
                <c:pt idx="9">
                  <c:v>Mobilesubscription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2.5000000000000001E-2</c:v>
                </c:pt>
                <c:pt idx="1">
                  <c:v>0.1</c:v>
                </c:pt>
                <c:pt idx="2" formatCode="0.00%">
                  <c:v>0.19</c:v>
                </c:pt>
                <c:pt idx="3">
                  <c:v>0.3</c:v>
                </c:pt>
                <c:pt idx="4">
                  <c:v>0.38</c:v>
                </c:pt>
                <c:pt idx="5" formatCode="0.00%">
                  <c:v>0.51</c:v>
                </c:pt>
                <c:pt idx="6">
                  <c:v>0.55000000000000004</c:v>
                </c:pt>
                <c:pt idx="7">
                  <c:v>0.56999999999999995</c:v>
                </c:pt>
                <c:pt idx="8">
                  <c:v>0.6</c:v>
                </c:pt>
                <c:pt idx="9">
                  <c:v>0.63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353779896"/>
        <c:axId val="353780288"/>
      </c:barChart>
      <c:catAx>
        <c:axId val="353779896"/>
        <c:scaling>
          <c:orientation val="minMax"/>
        </c:scaling>
        <c:delete val="1"/>
        <c:axPos val="b"/>
        <c:minorGridlines>
          <c:spPr>
            <a:ln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353780288"/>
        <c:crosses val="autoZero"/>
        <c:auto val="1"/>
        <c:lblAlgn val="ctr"/>
        <c:lblOffset val="100"/>
        <c:noMultiLvlLbl val="0"/>
      </c:catAx>
      <c:valAx>
        <c:axId val="35378028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Per cent of Service Accessibility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3537798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1400" b="0">
          <a:solidFill>
            <a:schemeClr val="bg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pPr>
            <a:r>
              <a:rPr lang="en-US" sz="2000" dirty="0" smtClean="0"/>
              <a:t>Leveraging Internet for</a:t>
            </a:r>
            <a:r>
              <a:rPr lang="en-US" sz="2000" baseline="0" dirty="0" smtClean="0"/>
              <a:t> </a:t>
            </a:r>
            <a:r>
              <a:rPr lang="en-US" sz="2000" dirty="0" smtClean="0"/>
              <a:t>Accessibility </a:t>
            </a:r>
            <a:r>
              <a:rPr lang="en-US" sz="2000" dirty="0"/>
              <a:t>of Psychosocial Services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Unavailability of Services</c:v>
                </c:pt>
                <c:pt idx="1">
                  <c:v>Inaccessibility of Services</c:v>
                </c:pt>
                <c:pt idx="2">
                  <c:v>Digital Unavailability</c:v>
                </c:pt>
                <c:pt idx="3">
                  <c:v>Digital Inaccessibility </c:v>
                </c:pt>
                <c:pt idx="4">
                  <c:v>Digital Accessibility </c:v>
                </c:pt>
                <c:pt idx="5">
                  <c:v>Digital Literacy 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3781856"/>
        <c:axId val="353782248"/>
      </c:lineChart>
      <c:catAx>
        <c:axId val="35378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3782248"/>
        <c:crosses val="autoZero"/>
        <c:auto val="1"/>
        <c:lblAlgn val="ctr"/>
        <c:lblOffset val="100"/>
        <c:noMultiLvlLbl val="0"/>
      </c:catAx>
      <c:valAx>
        <c:axId val="35378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800"/>
                  <a:t>Per cent of Service Accessibility </a:t>
                </a:r>
              </a:p>
            </c:rich>
          </c:tx>
          <c:layout>
            <c:manualLayout>
              <c:xMode val="edge"/>
              <c:yMode val="edge"/>
              <c:x val="1.2963563385700438E-2"/>
              <c:y val="7.715468774147475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37818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400" b="0" i="0" u="none" strike="noStrike" kern="1200" baseline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1600" b="0">
          <a:solidFill>
            <a:schemeClr val="accent3">
              <a:lumMod val="50000"/>
            </a:schemeClr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xmlns="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AF27B4-921B-D7EA-E982-AA401C08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C4759BD-DD2C-2FC2-1B9E-F896C3624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D672902-065B-BDD8-11FF-B38E129A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4A1B17-6803-3F4B-FC33-B4C0D498D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9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AF27B4-921B-D7EA-E982-AA401C08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C4759BD-DD2C-2FC2-1B9E-F896C3624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D672902-065B-BDD8-11FF-B38E129A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4A1B17-6803-3F4B-FC33-B4C0D498D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04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AF27B4-921B-D7EA-E982-AA401C08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C4759BD-DD2C-2FC2-1B9E-F896C3624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D672902-065B-BDD8-11FF-B38E129A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4A1B17-6803-3F4B-FC33-B4C0D498D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1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AF27B4-921B-D7EA-E982-AA401C08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C4759BD-DD2C-2FC2-1B9E-F896C3624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D672902-065B-BDD8-11FF-B38E129A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4A1B17-6803-3F4B-FC33-B4C0D498D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870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AF27B4-921B-D7EA-E982-AA401C08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C4759BD-DD2C-2FC2-1B9E-F896C3624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D672902-065B-BDD8-11FF-B38E129A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4A1B17-6803-3F4B-FC33-B4C0D498D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13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92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AF27B4-921B-D7EA-E982-AA401C08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C4759BD-DD2C-2FC2-1B9E-F896C3624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D672902-065B-BDD8-11FF-B38E129A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4A1B17-6803-3F4B-FC33-B4C0D498D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95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95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81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D7F9156-5185-FAD9-DFB8-47E0EA14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7410865-6831-034D-C894-8712DE6BF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391C09C-0BE4-C99A-29E2-329CA3416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147FAB-FA29-E5B8-653A-C591AD4EA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64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730A8E-3D95-D768-1285-4A47AB9D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2645631-4EAD-A181-4E22-ADDC87FDD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887F4A7-58EF-1280-516A-F25DC77EC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B7E87D-39B0-AB54-125B-1F85CC8AD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42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A07BFE9-8554-916A-8498-CCCABF3D4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C7BDA40-F889-301F-E7BD-C471CBD13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1F92B06-9ACB-9422-12D8-0C580AFD6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293361-3552-0DCE-C095-EFB493C24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29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552540-00AB-53F7-7376-75C6DE40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5ADFB3A-614E-F592-2667-46C698304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4E95F87-0D3C-3CF2-779D-3B4E88907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AE454D-44BD-1846-B82A-F4ACAB731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56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552540-00AB-53F7-7376-75C6DE40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5ADFB3A-614E-F592-2667-46C698304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4E95F87-0D3C-3CF2-779D-3B4E88907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AE454D-44BD-1846-B82A-F4ACAB731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70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552540-00AB-53F7-7376-75C6DE40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5ADFB3A-614E-F592-2667-46C698304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4E95F87-0D3C-3CF2-779D-3B4E88907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AE454D-44BD-1846-B82A-F4ACAB731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0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552540-00AB-53F7-7376-75C6DE40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5ADFB3A-614E-F592-2667-46C698304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4E95F87-0D3C-3CF2-779D-3B4E88907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AE454D-44BD-1846-B82A-F4ACAB731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09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552540-00AB-53F7-7376-75C6DE40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5ADFB3A-614E-F592-2667-46C698304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4E95F87-0D3C-3CF2-779D-3B4E88907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AE454D-44BD-1846-B82A-F4ACAB731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66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552540-00AB-53F7-7376-75C6DE40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5ADFB3A-614E-F592-2667-46C698304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4E95F87-0D3C-3CF2-779D-3B4E88907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AE454D-44BD-1846-B82A-F4ACAB731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45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552540-00AB-53F7-7376-75C6DE40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5ADFB3A-614E-F592-2667-46C698304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4E95F87-0D3C-3CF2-779D-3B4E88907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AE454D-44BD-1846-B82A-F4ACAB731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7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986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E552540-00AB-53F7-7376-75C6DE40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5ADFB3A-614E-F592-2667-46C698304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4E95F87-0D3C-3CF2-779D-3B4E88907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AE454D-44BD-1846-B82A-F4ACAB731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91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7943210-7883-C7B3-7422-94AFA5BB5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936A9E3-A08B-5DE0-07C2-EAFD4CB69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E7833E4-CDB7-9D28-FFCB-E4404FA9C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213515-BAD8-5137-B7CC-C664AEE10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99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A8470EF-8B21-E73E-5C13-F3469F73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23ABF6D-1FB4-A63A-B450-8C0EEAD9F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3C19CE4-6B59-408A-8F0D-000FBC17B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0D9B5E-9286-1441-6288-43C9BC44A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80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30B1FC4-28E8-336F-AA59-2769259BE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B7356C3-FFAA-C623-9725-24E81D9B4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11E0CB0-17F9-FEDF-7764-23E13ECA3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94F48F-87F8-1584-EA4E-06099E6BC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46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30B1FC4-28E8-336F-AA59-2769259BE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B7356C3-FFAA-C623-9725-24E81D9B4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11E0CB0-17F9-FEDF-7764-23E13ECA3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94F48F-87F8-1584-EA4E-06099E6BC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192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30B1FC4-28E8-336F-AA59-2769259BE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B7356C3-FFAA-C623-9725-24E81D9B4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11E0CB0-17F9-FEDF-7764-23E13ECA3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94F48F-87F8-1584-EA4E-06099E6BC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4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2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37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29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48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D9C5975-77E7-3DAF-A1D0-E26CD20F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351914A-D3AD-0699-19A6-05329B5C0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1FF1DC8-F1B2-0316-87E4-B48F4A2B2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553611-434D-C1F0-2834-6F1F9C7A6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4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AF27B4-921B-D7EA-E982-AA401C085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C4759BD-DD2C-2FC2-1B9E-F896C3624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D672902-065B-BDD8-11FF-B38E129A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4A1B17-6803-3F4B-FC33-B4C0D498D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xmlns="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xmlns="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xmlns="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xmlns="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xmlns="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xmlns="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jpe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1.jpe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1.jpe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3.jpeg"/><Relationship Id="rId4" Type="http://schemas.openxmlformats.org/officeDocument/2006/relationships/image" Target="../media/image3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1.jpe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1.jpe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jpeg"/><Relationship Id="rId5" Type="http://schemas.openxmlformats.org/officeDocument/2006/relationships/image" Target="../media/image31.jpe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slide" Target="slide4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image" Target="../media/image6.jpeg"/><Relationship Id="rId5" Type="http://schemas.openxmlformats.org/officeDocument/2006/relationships/slide" Target="slide29.xml"/><Relationship Id="rId10" Type="http://schemas.openxmlformats.org/officeDocument/2006/relationships/slide" Target="slide42.xml"/><Relationship Id="rId4" Type="http://schemas.openxmlformats.org/officeDocument/2006/relationships/slide" Target="slide1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6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jpe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jpeg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3.jpe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10" Type="http://schemas.openxmlformats.org/officeDocument/2006/relationships/image" Target="../media/image48.jpeg"/><Relationship Id="rId4" Type="http://schemas.openxmlformats.org/officeDocument/2006/relationships/slide" Target="slide2.xml"/><Relationship Id="rId9" Type="http://schemas.openxmlformats.org/officeDocument/2006/relationships/image" Target="../media/image47.jpe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9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eg"/><Relationship Id="rId5" Type="http://schemas.openxmlformats.org/officeDocument/2006/relationships/slide" Target="slide2.xml"/><Relationship Id="rId10" Type="http://schemas.openxmlformats.org/officeDocument/2006/relationships/image" Target="../media/image54.jpeg"/><Relationship Id="rId4" Type="http://schemas.openxmlformats.org/officeDocument/2006/relationships/image" Target="../media/image3.jpeg"/><Relationship Id="rId9" Type="http://schemas.openxmlformats.org/officeDocument/2006/relationships/image" Target="../media/image53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5.png"/><Relationship Id="rId7" Type="http://schemas.openxmlformats.org/officeDocument/2006/relationships/image" Target="../media/image5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jpeg"/><Relationship Id="rId5" Type="http://schemas.openxmlformats.org/officeDocument/2006/relationships/slide" Target="slide2.xml"/><Relationship Id="rId10" Type="http://schemas.openxmlformats.org/officeDocument/2006/relationships/image" Target="../media/image60.jpeg"/><Relationship Id="rId4" Type="http://schemas.openxmlformats.org/officeDocument/2006/relationships/image" Target="../media/image3.jpeg"/><Relationship Id="rId9" Type="http://schemas.openxmlformats.org/officeDocument/2006/relationships/image" Target="../media/image59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image" Target="../media/image61.jpeg"/><Relationship Id="rId7" Type="http://schemas.openxmlformats.org/officeDocument/2006/relationships/image" Target="../media/image6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jpeg"/><Relationship Id="rId5" Type="http://schemas.openxmlformats.org/officeDocument/2006/relationships/slide" Target="slide2.xml"/><Relationship Id="rId10" Type="http://schemas.openxmlformats.org/officeDocument/2006/relationships/image" Target="../media/image66.jpeg"/><Relationship Id="rId4" Type="http://schemas.openxmlformats.org/officeDocument/2006/relationships/image" Target="../media/image3.jpeg"/><Relationship Id="rId9" Type="http://schemas.openxmlformats.org/officeDocument/2006/relationships/image" Target="../media/image6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fs.du.edu/" TargetMode="External"/><Relationship Id="rId13" Type="http://schemas.openxmlformats.org/officeDocument/2006/relationships/hyperlink" Target="https://www.worldbank.org/en/country/ethiopia/publication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datareportal.com/reports/digital-2025-ethiopia" TargetMode="External"/><Relationship Id="rId12" Type="http://schemas.openxmlformats.org/officeDocument/2006/relationships/hyperlink" Target="https://reliefweb.int/country/eth" TargetMode="External"/><Relationship Id="rId2" Type="http://schemas.openxmlformats.org/officeDocument/2006/relationships/notesSlide" Target="../notesSlides/notesSlide36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hsprogram.com/pubs/pdf/FR363/FR363.pdf" TargetMode="External"/><Relationship Id="rId11" Type="http://schemas.openxmlformats.org/officeDocument/2006/relationships/hyperlink" Target="https://www.unicef.org/ethiopia" TargetMode="External"/><Relationship Id="rId5" Type="http://schemas.openxmlformats.org/officeDocument/2006/relationships/hyperlink" Target="https://www.nepad.org/" TargetMode="External"/><Relationship Id="rId15" Type="http://schemas.openxmlformats.org/officeDocument/2006/relationships/hyperlink" Target="https://www.who.int/data/gho" TargetMode="External"/><Relationship Id="rId10" Type="http://schemas.openxmlformats.org/officeDocument/2006/relationships/hyperlink" Target="http://www.moh.gov.et/" TargetMode="External"/><Relationship Id="rId4" Type="http://schemas.openxmlformats.org/officeDocument/2006/relationships/slide" Target="slide2.xml"/><Relationship Id="rId9" Type="http://schemas.openxmlformats.org/officeDocument/2006/relationships/hyperlink" Target="https://futures.issafrica.org/geographic/countries/ethiopia/" TargetMode="External"/><Relationship Id="rId14" Type="http://schemas.openxmlformats.org/officeDocument/2006/relationships/hyperlink" Target="https://www.who.int/publications/i/item/9789240036703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jpeg"/><Relationship Id="rId7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jpeg"/><Relationship Id="rId7" Type="http://schemas.openxmlformats.org/officeDocument/2006/relationships/image" Target="../media/image24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7.jpeg"/><Relationship Id="rId5" Type="http://schemas.openxmlformats.org/officeDocument/2006/relationships/image" Target="../media/image22.jpeg"/><Relationship Id="rId10" Type="http://schemas.openxmlformats.org/officeDocument/2006/relationships/slide" Target="slide2.xml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 descr="647b51d2-56a2-430c-b7c7-a23f432e70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149" y="285450"/>
            <a:ext cx="4129506" cy="362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00921" y="772059"/>
            <a:ext cx="860684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Master of Social Work</a:t>
            </a:r>
            <a:r>
              <a:rPr lang="en-US" altLang="en-US" sz="4400" dirty="0" smtClean="0">
                <a:latin typeface="Agency FB" panose="020B0503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4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4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4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45584" y="5448998"/>
            <a:ext cx="6096000" cy="13331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12000"/>
              </a:lnSpc>
            </a:pPr>
            <a:r>
              <a:rPr lang="en-US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MOTTO</a:t>
            </a:r>
            <a:endParaRPr lang="en-US" sz="1200" kern="1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37160" indent="-8890" algn="ctr">
              <a:lnSpc>
                <a:spcPct val="112000"/>
              </a:lnSpc>
            </a:pPr>
            <a:r>
              <a:rPr lang="en-US" b="1" kern="100" dirty="0">
                <a:solidFill>
                  <a:srgbClr val="53220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Making Ethiopia the African Hub for </a:t>
            </a:r>
            <a:endParaRPr lang="en-US" sz="1200" kern="1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37160" indent="-8890" algn="ctr">
              <a:lnSpc>
                <a:spcPct val="112000"/>
              </a:lnSpc>
            </a:pPr>
            <a:r>
              <a:rPr lang="en-US" b="1" kern="100" dirty="0">
                <a:solidFill>
                  <a:srgbClr val="53220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Software Engineering – Advancing together into the 21</a:t>
            </a:r>
            <a:r>
              <a:rPr lang="en-US" b="1" kern="100" baseline="30000" dirty="0">
                <a:solidFill>
                  <a:srgbClr val="53220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kern="100" dirty="0">
                <a:solidFill>
                  <a:srgbClr val="53220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century</a:t>
            </a:r>
            <a:endParaRPr lang="en-US" sz="12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079314" y="3734566"/>
            <a:ext cx="3884429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57240" y="4409633"/>
            <a:ext cx="38844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Addis Ababa, Ethiopia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  <p:pic>
        <p:nvPicPr>
          <p:cNvPr id="2052" name="Picture 12" descr="download (2)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82" y="2504013"/>
            <a:ext cx="8387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download (2)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0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99281" y="3521164"/>
            <a:ext cx="5644494" cy="64633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3D8793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Stakeholders’ Validation Workshop</a:t>
            </a:r>
            <a:endParaRPr lang="en-US" sz="3600" dirty="0">
              <a:solidFill>
                <a:srgbClr val="3D87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 txBox="1">
            <a:spLocks/>
          </p:cNvSpPr>
          <p:nvPr/>
        </p:nvSpPr>
        <p:spPr>
          <a:xfrm>
            <a:off x="809512" y="490912"/>
            <a:ext cx="9356464" cy="8227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Partners Technical         Advisory Committee</a:t>
            </a:r>
            <a:endParaRPr lang="en-US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>
          <a:xfrm>
            <a:off x="0" y="4840941"/>
            <a:ext cx="2460812" cy="2017059"/>
          </a:xfrm>
          <a:prstGeom prst="triangle">
            <a:avLst>
              <a:gd name="adj" fmla="val 172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>
            <a:off x="10408024" y="1"/>
            <a:ext cx="1783976" cy="1313646"/>
          </a:xfrm>
          <a:prstGeom prst="triangle">
            <a:avLst>
              <a:gd name="adj" fmla="val 172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8898" y="2434854"/>
            <a:ext cx="10479314" cy="4401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100" dirty="0" smtClean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400" b="1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of the expected output of this workshop is to form a technical advisory group that will assist in the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kern="100" dirty="0" smtClean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400" b="1" kern="100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3400" b="1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400" b="1" kern="10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3400" b="1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400" b="1" kern="10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FOLLOW-UP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400" b="1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400" b="1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 smtClean="0">
              <a:solidFill>
                <a:srgbClr val="C00000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</a:t>
            </a:r>
            <a:r>
              <a:rPr lang="en-US" altLang="en-US" sz="3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Social Work</a:t>
            </a:r>
            <a:r>
              <a:rPr lang="en-US" altLang="en-US" sz="3400" dirty="0">
                <a:latin typeface="Agency FB" panose="020B0503020202020204" pitchFamily="34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Psychosocial Software </a:t>
            </a:r>
            <a:r>
              <a:rPr lang="en-US" altLang="en-US" sz="3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US" sz="4000" b="1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956202" y="490912"/>
            <a:ext cx="658906" cy="104887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3AE1464-5FFE-9652-EB9F-628F05728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0B7CAB89-62A1-7E6E-2877-9B7B0E6E3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180" y="1584660"/>
            <a:ext cx="8091407" cy="118083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3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.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Identifying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6467C9-FFE5-08EC-9171-FEA449252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28247" y="4297304"/>
            <a:ext cx="5486400" cy="164592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Challenges</a:t>
            </a:r>
          </a:p>
          <a:p>
            <a:r>
              <a:rPr lang="en-US" sz="4000" dirty="0" smtClean="0">
                <a:latin typeface="Agency FB" panose="020B0503020202020204" pitchFamily="34" charset="0"/>
              </a:rPr>
              <a:t>          </a:t>
            </a:r>
            <a:r>
              <a:rPr lang="en-US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and</a:t>
            </a:r>
            <a:r>
              <a:rPr lang="en-US" sz="4000" dirty="0" smtClean="0">
                <a:latin typeface="Agency FB" panose="020B0503020202020204" pitchFamily="34" charset="0"/>
              </a:rPr>
              <a:t> </a:t>
            </a:r>
          </a:p>
          <a:p>
            <a:r>
              <a:rPr lang="en-US" sz="4000" dirty="0">
                <a:solidFill>
                  <a:srgbClr val="00FF00"/>
                </a:solidFill>
                <a:latin typeface="Agency FB" panose="020B0503020202020204" pitchFamily="34" charset="0"/>
              </a:rPr>
              <a:t> </a:t>
            </a:r>
            <a:r>
              <a:rPr lang="en-US" sz="4000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               Opportunities </a:t>
            </a:r>
            <a:endParaRPr lang="en-US" sz="4000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23046" y="1097998"/>
            <a:ext cx="1968954" cy="2733774"/>
            <a:chOff x="7177842" y="360174"/>
            <a:chExt cx="1971675" cy="28585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7842" y="360174"/>
              <a:ext cx="1971675" cy="231457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8001520" y="2612683"/>
              <a:ext cx="189186" cy="6060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75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User\AppData\Local\Microsoft\Windows\Temporary Internet Files\Content.Word\images (15)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43" y="624115"/>
            <a:ext cx="9695543" cy="599440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</p:pic>
      <p:sp>
        <p:nvSpPr>
          <p:cNvPr id="4" name="Rectangle 3"/>
          <p:cNvSpPr/>
          <p:nvPr/>
        </p:nvSpPr>
        <p:spPr>
          <a:xfrm>
            <a:off x="6518551" y="758585"/>
            <a:ext cx="400943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  <a:endParaRPr lang="en-US" sz="8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4023" y="543150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Challenges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31E83B-A88F-CB37-7021-755E9C11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50" y="132989"/>
            <a:ext cx="9778365" cy="1494596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Challenges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11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950" y="1197581"/>
            <a:ext cx="5919564" cy="5324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endParaRPr lang="en-GB" sz="2800" b="1" kern="100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Demographic    Challenges</a:t>
            </a:r>
            <a:endParaRPr lang="en-US" sz="2800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kern="1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kern="1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8" marR="0" lvl="0" indent="-392113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Ethiopia’s population 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134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225 </a:t>
            </a: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2045 and </a:t>
            </a: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268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2053.</a:t>
            </a:r>
            <a:endParaRPr lang="en-GB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 lvl="0" indent="-171450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1000" kern="100" dirty="0">
              <a:solidFill>
                <a:schemeClr val="accent3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8" marR="0" lvl="0" indent="-392113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kern="100" dirty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Urban population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56 million </a:t>
            </a:r>
            <a:r>
              <a:rPr lang="en-GB" kern="100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~75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GB" kern="100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2045, </a:t>
            </a:r>
            <a:r>
              <a:rPr lang="en-GB" kern="100" dirty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straining urban services.</a:t>
            </a:r>
            <a:endParaRPr lang="en-US" kern="100" dirty="0">
              <a:solidFill>
                <a:schemeClr val="accent3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 lvl="0" indent="-171450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GB" sz="1000" kern="100" dirty="0" smtClean="0">
              <a:solidFill>
                <a:schemeClr val="accent3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8" marR="0" lvl="0" indent="-392113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Youth population 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~54 </a:t>
            </a: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~92 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GB" kern="100" dirty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2045 </a:t>
            </a: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for employment.</a:t>
            </a:r>
          </a:p>
          <a:p>
            <a:pPr marL="346075" marR="0" lvl="0" indent="-171450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1000" kern="100" dirty="0">
              <a:solidFill>
                <a:schemeClr val="accent3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8" marR="0" lvl="0" indent="-392113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GB" kern="100" dirty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GB" kern="100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lang="en-GB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years </a:t>
            </a:r>
            <a:r>
              <a:rPr lang="en-GB" b="1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lang="en-GB" kern="100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~90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GB" kern="100" dirty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kern="100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2045 creating </a:t>
            </a: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demand </a:t>
            </a: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education and </a:t>
            </a: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6075" marR="0" lvl="0" indent="-171450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GB" sz="1000" kern="100" dirty="0" smtClean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8" indent="-392113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Arable </a:t>
            </a: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 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million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hectares</a:t>
            </a: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10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(14.5%) </a:t>
            </a:r>
            <a:r>
              <a:rPr lang="en-GB" kern="100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12-13 million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hectares</a:t>
            </a: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100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kern="100" dirty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2045, </a:t>
            </a:r>
            <a:r>
              <a:rPr lang="en-GB" kern="100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waning </a:t>
            </a:r>
            <a:r>
              <a:rPr lang="en-GB" kern="100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 production.</a:t>
            </a:r>
            <a:endParaRPr lang="en-US" kern="100" dirty="0">
              <a:solidFill>
                <a:schemeClr val="accent3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 lvl="0" indent="-171450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GB" sz="1000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8" marR="0" lvl="0" indent="-392113" algn="just" fontAlgn="base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Shrinking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capita </a:t>
            </a: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 to decreased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arable</a:t>
            </a:r>
            <a:r>
              <a:rPr lang="en-GB" b="1" kern="100" dirty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 </a:t>
            </a: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demand</a:t>
            </a:r>
            <a:r>
              <a:rPr lang="en-GB" kern="100" dirty="0" smtClean="0">
                <a:solidFill>
                  <a:schemeClr val="accent3">
                    <a:lumMod val="50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100" dirty="0">
              <a:solidFill>
                <a:schemeClr val="accent3">
                  <a:lumMod val="50000"/>
                </a:schemeClr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34651" y="100949"/>
            <a:ext cx="1151726" cy="1776908"/>
            <a:chOff x="10047996" y="1020080"/>
            <a:chExt cx="2157212" cy="2905821"/>
          </a:xfrm>
        </p:grpSpPr>
        <p:sp>
          <p:nvSpPr>
            <p:cNvPr id="13" name="Rectangle 12"/>
            <p:cNvSpPr/>
            <p:nvPr/>
          </p:nvSpPr>
          <p:spPr>
            <a:xfrm>
              <a:off x="10991799" y="3346287"/>
              <a:ext cx="188925" cy="5796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7996" y="1020080"/>
              <a:ext cx="2157212" cy="2388242"/>
            </a:xfrm>
            <a:prstGeom prst="rect">
              <a:avLst/>
            </a:prstGeom>
          </p:spPr>
        </p:pic>
      </p:grpSp>
      <p:pic>
        <p:nvPicPr>
          <p:cNvPr id="15" name="Picture 14" descr="C:\Users\User\AppData\Local\Microsoft\Windows\Temporary Internet Files\Content.Word\images (16).jpe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14" y="1971194"/>
            <a:ext cx="6328869" cy="4124806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7346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31E83B-A88F-CB37-7021-755E9C11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Challenges</a:t>
            </a:r>
            <a:r>
              <a:rPr lang="en-US" dirty="0">
                <a:latin typeface="Agency FB" panose="020B0503020202020204" pitchFamily="34" charset="0"/>
              </a:rPr>
              <a:t/>
            </a:r>
            <a:br>
              <a:rPr lang="en-US" dirty="0">
                <a:latin typeface="Agency FB" panose="020B0503020202020204" pitchFamily="34" charset="0"/>
              </a:rPr>
            </a:b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11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28" y="6549469"/>
            <a:ext cx="10035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IIPC: Integrated Food Security Phase Classification. Phase 1: Minimal;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Stressed;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 Crisis;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Emergency; 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Catastrophe/Famine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444769" y="258594"/>
            <a:ext cx="1151726" cy="1776908"/>
            <a:chOff x="10047996" y="1020080"/>
            <a:chExt cx="2157212" cy="2905821"/>
          </a:xfrm>
        </p:grpSpPr>
        <p:sp>
          <p:nvSpPr>
            <p:cNvPr id="17" name="Rectangle 16"/>
            <p:cNvSpPr/>
            <p:nvPr/>
          </p:nvSpPr>
          <p:spPr>
            <a:xfrm>
              <a:off x="10991799" y="3346287"/>
              <a:ext cx="188925" cy="5796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7996" y="1020080"/>
              <a:ext cx="2157212" cy="2388242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483980" y="1623601"/>
            <a:ext cx="735373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Food Security</a:t>
            </a:r>
            <a:endParaRPr lang="en-US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demand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tonnes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2023)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will increase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~111 million tonnes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2045</a:t>
            </a: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 production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32-35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(Cereals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Teff, pulses, coffee, etc.)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~88 million tonnes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2045</a:t>
            </a: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Currently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20-23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crop demand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covered by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~5-6%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 with food insecurity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10.2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15.8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IPC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3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 million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children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5 (&gt;50%)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affected due to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malnourishment.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354" y="183003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31E83B-A88F-CB37-7021-755E9C11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:\Users\User\AppData\Local\Microsoft\Windows\Temporary Internet Files\Content.Word\images (10)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882" y="554287"/>
            <a:ext cx="5412963" cy="3730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77" y="4284940"/>
            <a:ext cx="6205913" cy="2518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50" y="237788"/>
            <a:ext cx="3816275" cy="782292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Challenges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11" name="Picture 12" descr="download (2)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6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949" y="1628686"/>
            <a:ext cx="6318504" cy="5232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6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Displacement </a:t>
            </a:r>
            <a:r>
              <a:rPr lang="en-GB" sz="2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Humanitarian Crisis</a:t>
            </a:r>
            <a:endParaRPr lang="en-US" sz="26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there were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2,739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 sites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  <a:endParaRPr lang="en-GB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population (2024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IDPs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as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3.3.m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Sudan (9.1m),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Syria (6.8m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Colombia (6.8m),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Congo (6.3m), and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Yemen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(4.5M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kern="100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million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2018 unrests.</a:t>
            </a:r>
          </a:p>
          <a:p>
            <a:pPr marL="1257300" lvl="2" indent="-342900" algn="just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&gt;3 million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war (2020 - ).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FF0000"/>
              </a:buClr>
              <a:buSzPct val="200000"/>
            </a:pPr>
            <a:endParaRPr lang="en-GB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displaced due to drought:</a:t>
            </a:r>
          </a:p>
          <a:p>
            <a:pPr lvl="0" algn="just">
              <a:buClr>
                <a:srgbClr val="FF0000"/>
              </a:buClr>
              <a:buSzPct val="200000"/>
            </a:pPr>
            <a:endParaRPr lang="en-GB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2,267,100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(68.7%)</a:t>
            </a:r>
          </a:p>
          <a:p>
            <a:pPr marL="1200150" lvl="2" indent="-285750" algn="just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2,267,100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(16.5%)</a:t>
            </a:r>
          </a:p>
          <a:p>
            <a:pPr marL="1200150" lvl="2" indent="-285750" algn="just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tension  (8.4%)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975" lvl="2" algn="just">
              <a:buClr>
                <a:srgbClr val="FF0000"/>
              </a:buClr>
              <a:buSzPct val="200000"/>
            </a:pPr>
            <a:endParaRPr lang="en-GB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lvl="2" indent="-28575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children among IDPs is </a:t>
            </a:r>
            <a:r>
              <a:rPr lang="en-GB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~1.09 million 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41677" y="131626"/>
            <a:ext cx="1151726" cy="1776908"/>
            <a:chOff x="10047996" y="1020080"/>
            <a:chExt cx="2157212" cy="2905821"/>
          </a:xfrm>
        </p:grpSpPr>
        <p:sp>
          <p:nvSpPr>
            <p:cNvPr id="13" name="Rectangle 12"/>
            <p:cNvSpPr/>
            <p:nvPr/>
          </p:nvSpPr>
          <p:spPr>
            <a:xfrm>
              <a:off x="10991799" y="3346287"/>
              <a:ext cx="188925" cy="5796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7996" y="1020080"/>
              <a:ext cx="2157212" cy="2388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937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31E83B-A88F-CB37-7021-755E9C11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957" y="1483441"/>
            <a:ext cx="6778899" cy="53322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lang="en-GB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3.1–3.6 million children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out of school due to conflict and drought.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GB" sz="10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8,000 schools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damaged or destroyed since 2021.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GB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2023,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96–97% of Grade 12 students failed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national exam; only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3.3% passed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same pattern was repeated in 2024.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GB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 illiteracy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at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45.4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average schooling is only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years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GB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Tertiary enrolment rate is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~9.8%,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the lowest in sub-Saharan Africa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algn="just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53.4%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(Algeria) </a:t>
            </a:r>
          </a:p>
          <a:p>
            <a:pPr marL="800100" lvl="1" indent="-342900" algn="just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of 18 countries (2022) is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23.06%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5.43%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(Tanzania)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GB" sz="105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rates rising sharply in war-affected regions.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GB" sz="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Shortages of teachers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learning environments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404440" y="131626"/>
            <a:ext cx="1151726" cy="1776908"/>
            <a:chOff x="10047996" y="1020080"/>
            <a:chExt cx="2157212" cy="2905821"/>
          </a:xfrm>
        </p:grpSpPr>
        <p:sp>
          <p:nvSpPr>
            <p:cNvPr id="16" name="Rectangle 15"/>
            <p:cNvSpPr/>
            <p:nvPr/>
          </p:nvSpPr>
          <p:spPr>
            <a:xfrm>
              <a:off x="10991799" y="3346287"/>
              <a:ext cx="188925" cy="5796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7996" y="1020080"/>
              <a:ext cx="2157212" cy="2388242"/>
            </a:xfrm>
            <a:prstGeom prst="rect">
              <a:avLst/>
            </a:prstGeom>
          </p:spPr>
        </p:pic>
      </p:grpSp>
      <p:pic>
        <p:nvPicPr>
          <p:cNvPr id="19" name="Picture 18" descr="C:\Users\User\AppData\Local\Microsoft\Windows\Temporary Internet Files\Content.Word\images (18).jpe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03" y="2300418"/>
            <a:ext cx="5026027" cy="318598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50" y="237788"/>
            <a:ext cx="3816275" cy="782292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Challenges</a:t>
            </a: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31E83B-A88F-CB37-7021-755E9C11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0419"/>
            <a:ext cx="8172269" cy="782623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Challenges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11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8867" y="1565085"/>
            <a:ext cx="6749869" cy="5016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Psychosocial &amp; Mental Health Crisis</a:t>
            </a:r>
            <a:endParaRPr lang="en-US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lvl="0" indent="-282575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Researches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PTSD prevalence extremely high in war-affected areas: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59.8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GB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Maikadra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massacre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survivors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58.4%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IDPs in Southern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42.4%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North </a:t>
            </a:r>
            <a:r>
              <a:rPr lang="en-GB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Shewa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(Amhara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40.8%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Northwest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34.5%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Dessie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town (post-Tigray conflict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rgbClr val="FF0000"/>
              </a:buClr>
              <a:buSzPct val="200000"/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lvl="0" indent="-282575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1,551,000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million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 is high-risk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PTSD population.</a:t>
            </a:r>
          </a:p>
          <a:p>
            <a:pPr marL="403225" lvl="0" indent="-282575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GB" sz="1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lvl="0" indent="-282575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Nationally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&lt;10% of people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mental illness receive care; </a:t>
            </a:r>
            <a:endParaRPr lang="en-GB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lvl="0" indent="-282575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GB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lvl="0" indent="-282575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Rural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2.5%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rural residents access biomedical mental health services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3225" lvl="0" indent="-282575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GB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indent="-282575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Nationally,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&lt;1%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specialist support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19923" y="177211"/>
            <a:ext cx="1151726" cy="1776908"/>
            <a:chOff x="10047996" y="1020080"/>
            <a:chExt cx="2157212" cy="2905821"/>
          </a:xfrm>
        </p:grpSpPr>
        <p:sp>
          <p:nvSpPr>
            <p:cNvPr id="16" name="Rectangle 15"/>
            <p:cNvSpPr/>
            <p:nvPr/>
          </p:nvSpPr>
          <p:spPr>
            <a:xfrm>
              <a:off x="10991799" y="3346287"/>
              <a:ext cx="188925" cy="5796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7996" y="1020080"/>
              <a:ext cx="2157212" cy="2388242"/>
            </a:xfrm>
            <a:prstGeom prst="rect">
              <a:avLst/>
            </a:prstGeom>
          </p:spPr>
        </p:pic>
      </p:grpSp>
      <p:pic>
        <p:nvPicPr>
          <p:cNvPr id="18" name="Picture 17" descr="C:\Users\User\AppData\Local\Microsoft\Windows\Temporary Internet Files\Content.Word\A stading person's dirty legs in rolled up dirty jeans are shown in chains and padlocks on a dusty road below the knees behind. Please make it look like a real photograph.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367" y="2443136"/>
            <a:ext cx="3337964" cy="216920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375815" y="5001955"/>
            <a:ext cx="40895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GB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Mental </a:t>
            </a:r>
            <a:r>
              <a:rPr lang="en-GB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Services </a:t>
            </a:r>
          </a:p>
          <a:p>
            <a:pPr algn="ctr"/>
            <a:r>
              <a:rPr lang="en-GB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algn="ctr"/>
            <a:r>
              <a:rPr lang="en-GB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Chains and padlocks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31E83B-A88F-CB37-7021-755E9C11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0419"/>
            <a:ext cx="8172269" cy="782623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Challenges</a:t>
            </a:r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11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8867" y="1565085"/>
            <a:ext cx="9100968" cy="5155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Psychosocial </a:t>
            </a:r>
            <a:r>
              <a:rPr lang="en-GB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US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 of government health facilities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HPSS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are concentrated in Addis Ababa</a:t>
            </a: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UNICEF’s mapping of IDP sites showed fewer than 1 in 10 had MHPSS interventions. </a:t>
            </a: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Neuropsychiatric disorders account for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5.8%</a:t>
            </a: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2016 Depression along contributed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6.2%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Yearly prevalence of depression is 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 disorder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0.5%</a:t>
            </a: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Childhood disorders range from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12-25</a:t>
            </a: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meta-analysis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(Frontiers in Psychiatry, 2016)found only 42% people seek modern treatment. </a:t>
            </a: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endParaRPr lang="en-GB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3225" lvl="0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national data on psychological and social work services.</a:t>
            </a:r>
          </a:p>
          <a:p>
            <a:pPr marL="860425" lvl="1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0.11 psychiatrists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100,000 people ------------------------- </a:t>
            </a:r>
          </a:p>
          <a:p>
            <a:pPr marL="860425" lvl="1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0.58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psychiatric nurses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100,000 people --------------------</a:t>
            </a:r>
          </a:p>
          <a:p>
            <a:pPr marL="860425" lvl="1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0.045 clinical psychologists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100,000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 </a:t>
            </a:r>
            <a:endParaRPr lang="en-GB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lvl="1" indent="-282575">
              <a:buClr>
                <a:srgbClr val="FF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0.009 social workers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100,000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863972" y="21511"/>
            <a:ext cx="1151726" cy="1776908"/>
            <a:chOff x="10047996" y="1020080"/>
            <a:chExt cx="2157212" cy="2905821"/>
          </a:xfrm>
        </p:grpSpPr>
        <p:sp>
          <p:nvSpPr>
            <p:cNvPr id="16" name="Rectangle 15"/>
            <p:cNvSpPr/>
            <p:nvPr/>
          </p:nvSpPr>
          <p:spPr>
            <a:xfrm>
              <a:off x="10991799" y="3346287"/>
              <a:ext cx="188925" cy="5796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7996" y="1020080"/>
              <a:ext cx="2157212" cy="2388242"/>
            </a:xfrm>
            <a:prstGeom prst="rect">
              <a:avLst/>
            </a:prstGeom>
          </p:spPr>
        </p:pic>
      </p:grpSp>
      <p:pic>
        <p:nvPicPr>
          <p:cNvPr id="18" name="Picture 17" descr="C:\Users\User\AppData\Local\Microsoft\Windows\Temporary Internet Files\Content.Word\A stading person's dirty legs in rolled up dirty jeans are shown in chains and padlocks on a dusty road below the knees behind. Please make it look like a real photograph.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424" y="1776902"/>
            <a:ext cx="4114800" cy="2523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750424" y="5474936"/>
            <a:ext cx="52578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standard for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low-income countries – 1/100,000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50424" y="5764541"/>
            <a:ext cx="52578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standard for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low-income countries – 2/100,000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54907" y="6071087"/>
            <a:ext cx="52578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standard for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low-income countries – 1/100,000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754907" y="6360692"/>
            <a:ext cx="52578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standard for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low-income countries – 1/100,000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User\AppData\Local\Microsoft\Windows\Temporary Internet Files\Content.Word\A bare feet Ethiopian farmer with soiled trousers rolled up to his knees plowing on his field using two oxen's while talking on his mbike vsible phone. (2)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38" y="638234"/>
            <a:ext cx="10377054" cy="5876364"/>
          </a:xfrm>
          <a:prstGeom prst="rect">
            <a:avLst/>
          </a:prstGeom>
          <a:noFill/>
          <a:ln>
            <a:noFill/>
          </a:ln>
          <a:effectLst>
            <a:softEdge rad="279400"/>
          </a:effectLst>
        </p:spPr>
      </p:pic>
      <p:sp>
        <p:nvSpPr>
          <p:cNvPr id="4" name="Rectangle 3"/>
          <p:cNvSpPr/>
          <p:nvPr/>
        </p:nvSpPr>
        <p:spPr>
          <a:xfrm>
            <a:off x="6370634" y="981636"/>
            <a:ext cx="400943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800" kern="100" dirty="0" smtClean="0">
                <a:solidFill>
                  <a:srgbClr val="00FF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  <a:endParaRPr lang="en-US" sz="8800" dirty="0">
              <a:solidFill>
                <a:srgbClr val="00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4023" y="5431509"/>
            <a:ext cx="3839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Opportunities</a:t>
            </a:r>
            <a:endParaRPr lang="en-US" sz="36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367058" y="5148919"/>
            <a:ext cx="7914290" cy="1333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37160" indent="-8890" algn="ctr">
              <a:lnSpc>
                <a:spcPct val="112000"/>
              </a:lnSpc>
            </a:pPr>
            <a:r>
              <a:rPr lang="en-US" sz="3600" b="1" kern="100" dirty="0">
                <a:solidFill>
                  <a:srgbClr val="53220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Making Ethiopia the African Hub for </a:t>
            </a:r>
            <a:endParaRPr lang="en-US" sz="3600" kern="1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37160" indent="-8890" algn="ctr">
              <a:lnSpc>
                <a:spcPct val="112000"/>
              </a:lnSpc>
            </a:pPr>
            <a:r>
              <a:rPr lang="en-US" sz="3600" b="1" kern="100" dirty="0">
                <a:solidFill>
                  <a:srgbClr val="53220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Software Engineering 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6147"/>
            <a:ext cx="6787747" cy="866718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Menu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594360" y="1584467"/>
            <a:ext cx="385151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52F33"/>
                </a:solidFill>
                <a:latin typeface="Agency FB" panose="020B0503020202020204" pitchFamily="34" charset="0"/>
              </a:rPr>
              <a:t>Introduction</a:t>
            </a:r>
          </a:p>
        </p:txBody>
      </p:sp>
      <p:sp>
        <p:nvSpPr>
          <p:cNvPr id="8" name="TextBox 7">
            <a:hlinkClick r:id="rId3" action="ppaction://hlinksldjump"/>
          </p:cNvPr>
          <p:cNvSpPr txBox="1"/>
          <p:nvPr/>
        </p:nvSpPr>
        <p:spPr>
          <a:xfrm>
            <a:off x="592484" y="2272225"/>
            <a:ext cx="385151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52F33"/>
                </a:solidFill>
                <a:latin typeface="Agency FB" panose="020B0503020202020204" pitchFamily="34" charset="0"/>
              </a:rPr>
              <a:t>Partners</a:t>
            </a:r>
            <a:endParaRPr lang="en-US" sz="2400" dirty="0">
              <a:solidFill>
                <a:srgbClr val="152F33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484" y="2792886"/>
            <a:ext cx="2148840" cy="1077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592484" y="2959604"/>
            <a:ext cx="385151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152F33"/>
                </a:solidFill>
                <a:latin typeface="Agency FB" panose="020B0503020202020204" pitchFamily="34" charset="0"/>
              </a:rPr>
              <a:t>Identifying the Problem</a:t>
            </a:r>
            <a:endParaRPr lang="en-US" sz="2400" dirty="0">
              <a:solidFill>
                <a:srgbClr val="152F33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484" y="3480265"/>
            <a:ext cx="2148840" cy="1077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592484" y="3646983"/>
            <a:ext cx="385151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52F33"/>
                </a:solidFill>
                <a:latin typeface="Agency FB" panose="020B0503020202020204" pitchFamily="34" charset="0"/>
              </a:rPr>
              <a:t>Solution and Strategies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484" y="4167644"/>
            <a:ext cx="2148840" cy="1077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14" name="TextBox 13">
            <a:hlinkClick r:id="rId6" action="ppaction://hlinksldjump"/>
          </p:cNvPr>
          <p:cNvSpPr txBox="1"/>
          <p:nvPr/>
        </p:nvSpPr>
        <p:spPr>
          <a:xfrm>
            <a:off x="592484" y="4334362"/>
            <a:ext cx="385151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52F33"/>
                </a:solidFill>
                <a:latin typeface="Agency FB" panose="020B0503020202020204" pitchFamily="34" charset="0"/>
              </a:rPr>
              <a:t>Project Overview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2484" y="4855023"/>
            <a:ext cx="2148840" cy="1077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sp>
        <p:nvSpPr>
          <p:cNvPr id="18" name="TextBox 17">
            <a:hlinkClick r:id="rId7" action="ppaction://hlinksldjump"/>
          </p:cNvPr>
          <p:cNvSpPr txBox="1"/>
          <p:nvPr/>
        </p:nvSpPr>
        <p:spPr>
          <a:xfrm>
            <a:off x="592484" y="5031101"/>
            <a:ext cx="385151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52F33"/>
                </a:solidFill>
                <a:latin typeface="Agency FB" panose="020B0503020202020204" pitchFamily="34" charset="0"/>
              </a:rPr>
              <a:t>Expected outcome and impact</a:t>
            </a:r>
          </a:p>
        </p:txBody>
      </p:sp>
      <p:sp>
        <p:nvSpPr>
          <p:cNvPr id="21" name="TextBox 20">
            <a:hlinkClick r:id="rId2" action="ppaction://hlinksldjump"/>
          </p:cNvPr>
          <p:cNvSpPr txBox="1"/>
          <p:nvPr/>
        </p:nvSpPr>
        <p:spPr>
          <a:xfrm>
            <a:off x="592484" y="877746"/>
            <a:ext cx="3851516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Content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2484" y="1398407"/>
            <a:ext cx="2148840" cy="10772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0128" y="769572"/>
            <a:ext cx="2374105" cy="2246320"/>
          </a:xfrm>
          <a:prstGeom prst="rect">
            <a:avLst/>
          </a:prstGeom>
        </p:spPr>
      </p:pic>
      <p:pic>
        <p:nvPicPr>
          <p:cNvPr id="26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25" y="3327489"/>
            <a:ext cx="1847444" cy="19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hlinkClick r:id="rId10" action="ppaction://hlinksldjump"/>
          </p:cNvPr>
          <p:cNvSpPr txBox="1"/>
          <p:nvPr/>
        </p:nvSpPr>
        <p:spPr>
          <a:xfrm>
            <a:off x="7315198" y="6408047"/>
            <a:ext cx="2163487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pic>
        <p:nvPicPr>
          <p:cNvPr id="30" name="Picture 12" descr="download (2)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162" y="-52414"/>
            <a:ext cx="532917" cy="58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28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06201969"/>
              </p:ext>
            </p:extLst>
          </p:nvPr>
        </p:nvGraphicFramePr>
        <p:xfrm>
          <a:off x="187959" y="1627094"/>
          <a:ext cx="11742783" cy="4953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594360" y="60419"/>
            <a:ext cx="8172269" cy="782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Opportunities </a:t>
            </a:r>
            <a:endParaRPr lang="en-US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47186" y="3562531"/>
            <a:ext cx="1024639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(ETH)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62933" y="2294949"/>
            <a:ext cx="768159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</a:p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Eth.</a:t>
            </a:r>
          </a:p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0986638" y="1909954"/>
            <a:ext cx="768159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</a:p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Eth.</a:t>
            </a:r>
          </a:p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087462" y="4055624"/>
            <a:ext cx="1024639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(ETH)</a:t>
            </a:r>
          </a:p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1930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39604" y="2823867"/>
            <a:ext cx="768159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</a:p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Eth.</a:t>
            </a:r>
          </a:p>
          <a:p>
            <a:pPr algn="ctr"/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1909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166365" y="3654864"/>
            <a:ext cx="813043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95 yrs.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52983" y="3125946"/>
            <a:ext cx="813043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 yrs.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63749" y="2367244"/>
            <a:ext cx="919867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116 yrs.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140492" y="1993493"/>
            <a:ext cx="813043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yrs.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928930" y="1446313"/>
            <a:ext cx="813043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yrs.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0572" y="1015426"/>
            <a:ext cx="241604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Current Status</a:t>
            </a:r>
            <a:endParaRPr lang="en-US" sz="3400" b="1" dirty="0"/>
          </a:p>
        </p:txBody>
      </p:sp>
      <p:sp>
        <p:nvSpPr>
          <p:cNvPr id="19" name="Right Arrow 18"/>
          <p:cNvSpPr/>
          <p:nvPr/>
        </p:nvSpPr>
        <p:spPr>
          <a:xfrm>
            <a:off x="6443899" y="321031"/>
            <a:ext cx="1721224" cy="64133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82989" y="321031"/>
            <a:ext cx="1655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FF00"/>
                </a:solidFill>
                <a:latin typeface="Agency FB" panose="020B0503020202020204" pitchFamily="34" charset="0"/>
              </a:rPr>
              <a:t>~ </a:t>
            </a:r>
            <a:r>
              <a:rPr lang="en-US" sz="3600" dirty="0">
                <a:solidFill>
                  <a:srgbClr val="00FF00"/>
                </a:solidFill>
                <a:latin typeface="Agency FB" panose="020B0503020202020204" pitchFamily="34" charset="0"/>
              </a:rPr>
              <a:t>2025</a:t>
            </a:r>
            <a:endParaRPr lang="en-US" sz="3600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31E83B-A88F-CB37-7021-755E9C112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4851" y="1556008"/>
            <a:ext cx="9238432" cy="5101397"/>
          </a:xfrm>
          <a:prstGeom prst="rect">
            <a:avLst/>
          </a:prstGeom>
          <a:solidFill>
            <a:schemeClr val="tx1"/>
          </a:solidFill>
          <a:ln w="31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Services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~82% population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covered (mainly via public/CBHI) in 2025 to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~90–95%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expanded UHC and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2045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(National)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~0.045 professionals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100,000 in 2025)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~0.5–1 per 100,000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2045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Uncrowded Housing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~11–20%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homes with proper sanitation in 2025)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~81.5%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by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2045</a:t>
            </a: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Electricity Access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~54% total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~81.5% total 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2045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Potable Water (Safely Managed)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~11%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2025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30–40%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2045</a:t>
            </a: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(Rural Roads)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27.5%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rural population within 2 km of all-season roads in 2025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~40–50%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2045</a:t>
            </a: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Users ~20% of population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~25M users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2025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~100%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via mobile broadband subscriptions in 2045</a:t>
            </a: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endParaRPr lang="en-US" sz="10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FF00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 Ownership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in 2025 to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~90–95%+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2045 wearable/implants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etc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devices in 2045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6329" y="1335314"/>
            <a:ext cx="1973943" cy="1016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6744909" y="6500678"/>
            <a:ext cx="776873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Agency FB" panose="020B0503020202020204" pitchFamily="34" charset="0"/>
              </a:rPr>
              <a:t>Sources</a:t>
            </a:r>
            <a:endParaRPr lang="en-US" sz="1000" dirty="0">
              <a:latin typeface="Agency FB" panose="020B0503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594360" y="60419"/>
            <a:ext cx="8172269" cy="782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Opportunities </a:t>
            </a:r>
            <a:endParaRPr lang="en-US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621254" y="817102"/>
            <a:ext cx="9766506" cy="48929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Leveraging Internet Access and Access to Smart </a:t>
            </a:r>
            <a:r>
              <a:rPr lang="en-US" sz="3200" dirty="0">
                <a:solidFill>
                  <a:schemeClr val="accent3"/>
                </a:solidFill>
                <a:latin typeface="Agency FB" panose="020B0503020202020204" pitchFamily="34" charset="0"/>
              </a:rPr>
              <a:t>D</a:t>
            </a:r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evice</a:t>
            </a:r>
            <a:endParaRPr lang="en-US" sz="3200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31049" y="2889825"/>
            <a:ext cx="1563248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endParaRPr lang="en-US" sz="3200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endParaRPr lang="en-US" sz="3200" dirty="0">
              <a:solidFill>
                <a:srgbClr val="00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28883" y="4479038"/>
            <a:ext cx="2167581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</a:t>
            </a:r>
          </a:p>
          <a:p>
            <a:r>
              <a:rPr lang="en-US" sz="32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Ownership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4894729" y="201707"/>
            <a:ext cx="1721224" cy="641336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45143" y="221810"/>
            <a:ext cx="1375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By 2045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38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953" y="5243993"/>
            <a:ext cx="1579278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Unavailability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o</a:t>
            </a:r>
            <a:r>
              <a:rPr lang="en-U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f 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Services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3041138" y="5243993"/>
            <a:ext cx="1683473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Inaccessibility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of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3689" y="2460548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Digital Literacy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3689" y="5663089"/>
            <a:ext cx="2302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Digital Unavailability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85938" y="3438567"/>
            <a:ext cx="2297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Digital </a:t>
            </a:r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ccessibility </a:t>
            </a:r>
            <a:endParaRPr lang="en-US" sz="2400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47515" y="4568839"/>
            <a:ext cx="2470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Digital Inaccessibility 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835921" y="5663089"/>
            <a:ext cx="657521" cy="572871"/>
          </a:xfrm>
          <a:prstGeom prst="rightArrow">
            <a:avLst/>
          </a:prstGeom>
          <a:solidFill>
            <a:srgbClr val="CCFFCC"/>
          </a:solidFill>
          <a:ln>
            <a:solidFill>
              <a:srgbClr val="CCF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603781" y="3416345"/>
            <a:ext cx="2151070" cy="572871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356536" y="2404944"/>
            <a:ext cx="3326411" cy="572871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836206" y="5625387"/>
            <a:ext cx="408402" cy="572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344" y="3612789"/>
            <a:ext cx="2592080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Shortage of Professionals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Geographic Concentration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Infrastructure &amp; Facilities</a:t>
            </a:r>
          </a:p>
          <a:p>
            <a:pPr marL="174625" indent="-174625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Lack of medication &amp; </a:t>
            </a:r>
            <a:r>
              <a:rPr lang="en-US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supplies</a:t>
            </a:r>
            <a:endParaRPr lang="en-US" dirty="0" smtClean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1278177" y="4767100"/>
            <a:ext cx="408402" cy="572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84716" y="3622042"/>
            <a:ext cx="1961724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Agency FB" panose="020B0503020202020204" pitchFamily="34" charset="0"/>
              </a:rPr>
              <a:t>Transport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Awareness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Negative attitude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Erroneous beliefs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3678672" y="4755963"/>
            <a:ext cx="408402" cy="572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8074355" y="4539717"/>
            <a:ext cx="1209923" cy="572871"/>
          </a:xfrm>
          <a:prstGeom prst="rightArrow">
            <a:avLst/>
          </a:prstGeom>
          <a:solidFill>
            <a:srgbClr val="99FF99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594360" y="60419"/>
            <a:ext cx="8172269" cy="782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Opportunities </a:t>
            </a:r>
            <a:endParaRPr lang="en-US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634701" y="709526"/>
            <a:ext cx="9766506" cy="48929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Leveraging Internet Access and Access to Smart </a:t>
            </a:r>
            <a:r>
              <a:rPr lang="en-US" sz="3200" dirty="0">
                <a:solidFill>
                  <a:schemeClr val="accent3"/>
                </a:solidFill>
                <a:latin typeface="Agency FB" panose="020B0503020202020204" pitchFamily="34" charset="0"/>
              </a:rPr>
              <a:t>D</a:t>
            </a:r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evice</a:t>
            </a:r>
            <a:endParaRPr lang="en-US" sz="3200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420022" y="5551883"/>
            <a:ext cx="408402" cy="572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3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8018739" y="5336717"/>
            <a:ext cx="408402" cy="572871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594360" y="60419"/>
            <a:ext cx="8172269" cy="782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Opportunities </a:t>
            </a:r>
            <a:endParaRPr lang="en-US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634701" y="709526"/>
            <a:ext cx="9766506" cy="48929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Leveraging Internet Access and Access to Smart </a:t>
            </a:r>
            <a:r>
              <a:rPr lang="en-US" sz="3200" dirty="0">
                <a:solidFill>
                  <a:schemeClr val="accent3"/>
                </a:solidFill>
                <a:latin typeface="Agency FB" panose="020B0503020202020204" pitchFamily="34" charset="0"/>
              </a:rPr>
              <a:t>D</a:t>
            </a:r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evice</a:t>
            </a:r>
            <a:endParaRPr lang="en-US" sz="3200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625" y="1506517"/>
            <a:ext cx="1612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sz="36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Model</a:t>
            </a:r>
            <a:endParaRPr lang="en-US" sz="3600" dirty="0"/>
          </a:p>
        </p:txBody>
      </p:sp>
      <p:sp>
        <p:nvSpPr>
          <p:cNvPr id="27" name="Rectangle 26"/>
          <p:cNvSpPr/>
          <p:nvPr/>
        </p:nvSpPr>
        <p:spPr>
          <a:xfrm>
            <a:off x="4155139" y="4739601"/>
            <a:ext cx="1640796" cy="40011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Psychologists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55139" y="3059279"/>
            <a:ext cx="1640796" cy="40011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Social Workers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88773" y="5392321"/>
            <a:ext cx="2121320" cy="40011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Parapsychologists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862918" y="2438372"/>
            <a:ext cx="2133728" cy="40011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Paraprofessionals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552329" y="2397807"/>
            <a:ext cx="2568389" cy="3416320"/>
          </a:xfrm>
          <a:prstGeom prst="rect">
            <a:avLst/>
          </a:prstGeom>
          <a:ln w="76200">
            <a:solidFill>
              <a:srgbClr val="00FF00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Beneficiaries</a:t>
            </a: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8018740" y="2351752"/>
            <a:ext cx="408402" cy="572871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795935" y="3003675"/>
            <a:ext cx="2545724" cy="572871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795935" y="4659216"/>
            <a:ext cx="2545724" cy="572871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9648" y="3153222"/>
            <a:ext cx="1588823" cy="1877437"/>
          </a:xfrm>
          <a:prstGeom prst="rect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Educationalists</a:t>
            </a:r>
          </a:p>
          <a:p>
            <a:pPr algn="ctr"/>
            <a:endParaRPr lang="en-US" sz="2400" b="1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1728471" y="3009439"/>
            <a:ext cx="2426668" cy="57287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80935" y="3932226"/>
            <a:ext cx="3404330" cy="40011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Psychosocial Software Engineers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1728471" y="4623942"/>
            <a:ext cx="2426668" cy="57287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1772533" y="3857855"/>
            <a:ext cx="408402" cy="572871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601150" y="3842889"/>
            <a:ext cx="2545724" cy="572871"/>
          </a:xfrm>
          <a:prstGeom prst="right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4775292" y="4265461"/>
            <a:ext cx="365760" cy="572871"/>
          </a:xfrm>
          <a:prstGeom prst="rightArrow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6200000" flipV="1">
            <a:off x="4778671" y="3397451"/>
            <a:ext cx="365760" cy="572871"/>
          </a:xfrm>
          <a:prstGeom prst="rightArrow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ent-Up Arrow 1"/>
          <p:cNvSpPr/>
          <p:nvPr/>
        </p:nvSpPr>
        <p:spPr>
          <a:xfrm rot="16200000" flipV="1">
            <a:off x="3220339" y="563291"/>
            <a:ext cx="700515" cy="4450676"/>
          </a:xfrm>
          <a:prstGeom prst="bent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Bent-Up Arrow 44"/>
          <p:cNvSpPr/>
          <p:nvPr/>
        </p:nvSpPr>
        <p:spPr>
          <a:xfrm rot="5400000">
            <a:off x="3123151" y="3188285"/>
            <a:ext cx="757621" cy="4450676"/>
          </a:xfrm>
          <a:prstGeom prst="bentUp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6200000" flipV="1">
            <a:off x="4766210" y="2598215"/>
            <a:ext cx="365760" cy="572871"/>
          </a:xfrm>
          <a:prstGeom prst="rightArrow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4792656" y="5050282"/>
            <a:ext cx="365760" cy="572871"/>
          </a:xfrm>
          <a:prstGeom prst="rightArrow">
            <a:avLst/>
          </a:prstGeom>
          <a:solidFill>
            <a:schemeClr val="bg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614204125"/>
              </p:ext>
            </p:extLst>
          </p:nvPr>
        </p:nvGraphicFramePr>
        <p:xfrm>
          <a:off x="1374289" y="2279322"/>
          <a:ext cx="9329569" cy="394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594360" y="60419"/>
            <a:ext cx="8172269" cy="782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Opportunities </a:t>
            </a:r>
            <a:endParaRPr lang="en-US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594360" y="1059148"/>
            <a:ext cx="9766506" cy="48929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Leveraging Internet Access and Access to Smart </a:t>
            </a:r>
            <a:r>
              <a:rPr lang="en-US" sz="3200" dirty="0">
                <a:solidFill>
                  <a:schemeClr val="accent3"/>
                </a:solidFill>
                <a:latin typeface="Agency FB" panose="020B0503020202020204" pitchFamily="34" charset="0"/>
              </a:rPr>
              <a:t>D</a:t>
            </a:r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evice</a:t>
            </a:r>
            <a:endParaRPr lang="en-US" sz="3200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2506130"/>
            <a:ext cx="12017188" cy="469359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buAutoNum type="arabicPeriod"/>
            </a:pPr>
            <a:r>
              <a:rPr lang="en-GB" sz="20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Rapid </a:t>
            </a:r>
            <a:r>
              <a:rPr lang="en-GB" sz="20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GB" sz="20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</a:p>
          <a:p>
            <a:pPr>
              <a:lnSpc>
                <a:spcPct val="115000"/>
              </a:lnSpc>
            </a:pPr>
            <a:endParaRPr lang="en-US" sz="2000" b="1" kern="1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marR="0" lvl="0" indent="-4032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2045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90–100% </a:t>
            </a:r>
            <a:r>
              <a:rPr lang="en-GB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smart-device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penetration</a:t>
            </a:r>
            <a:r>
              <a:rPr lang="en-GB" sz="2000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near-universal mobile broadband access is expected.</a:t>
            </a:r>
            <a:endParaRPr lang="en-US" sz="2000" kern="1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marR="0" lvl="0" indent="-4032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platforms can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reach areas where physical services cannot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especially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zones.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2000" kern="1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20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Severe Workforce </a:t>
            </a:r>
            <a:r>
              <a:rPr lang="en-GB" sz="20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Shortage</a:t>
            </a:r>
          </a:p>
          <a:p>
            <a:pPr>
              <a:lnSpc>
                <a:spcPct val="115000"/>
              </a:lnSpc>
            </a:pPr>
            <a:endParaRPr lang="en-US" sz="2000" b="1" kern="1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marR="0" lvl="0" indent="-4032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860425" algn="l"/>
              </a:tabLst>
            </a:pP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Ethiopia won’t be able to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enough psychologists or social workers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meet demand 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can use internet.</a:t>
            </a:r>
            <a:endParaRPr 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marR="0" lvl="0" indent="-4032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860425" algn="l"/>
              </a:tabLst>
            </a:pP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to train Guidance officers, Para-counsellors, Social work paraprofessionals 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that is even easier to train, deploy, 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 and follow-up, 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supervise, and evaluate service using 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access.</a:t>
            </a:r>
            <a:endParaRPr lang="en-GB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marR="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577850" algn="l"/>
              </a:tabLst>
            </a:pPr>
            <a:endParaRPr lang="en-GB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marR="0" lvl="0" indent="-4032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860425" algn="l"/>
              </a:tabLst>
            </a:pPr>
            <a:endParaRPr 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8735" y="1268187"/>
            <a:ext cx="4352666" cy="678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Advantages</a:t>
            </a:r>
            <a:endParaRPr lang="en-US" sz="36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594360" y="60419"/>
            <a:ext cx="8172269" cy="782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Opportunities </a:t>
            </a:r>
            <a:endParaRPr lang="en-US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648148" y="695125"/>
            <a:ext cx="9766506" cy="48929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Leveraging Internet Access and Access to Smart </a:t>
            </a:r>
            <a:r>
              <a:rPr lang="en-US" sz="3200" dirty="0">
                <a:solidFill>
                  <a:schemeClr val="accent3"/>
                </a:solidFill>
                <a:latin typeface="Agency FB" panose="020B0503020202020204" pitchFamily="34" charset="0"/>
              </a:rPr>
              <a:t>D</a:t>
            </a:r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evice</a:t>
            </a:r>
            <a:endParaRPr lang="en-US" sz="3200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71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448" y="2229555"/>
            <a:ext cx="12017188" cy="46220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Mental Health (psychosocial) Barriers can easily be removed</a:t>
            </a:r>
          </a:p>
          <a:p>
            <a:pPr>
              <a:lnSpc>
                <a:spcPct val="115000"/>
              </a:lnSpc>
            </a:pPr>
            <a:endParaRPr lang="en-US" sz="2000" b="1" kern="1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indent="-457200" algn="just"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creation activities will be customized to the individual level</a:t>
            </a:r>
            <a:endParaRPr 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indent="-457200" algn="just"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attitude</a:t>
            </a:r>
            <a:r>
              <a:rPr lang="en-US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individuals will be filtered and treated accordingly</a:t>
            </a:r>
            <a:endParaRPr 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indent="-457200" algn="just"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Cultural, Religious, Superstitious, etc., erroneous 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beliefs</a:t>
            </a:r>
            <a:r>
              <a:rPr 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will be addressed</a:t>
            </a:r>
            <a:endParaRPr 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indent="-457200" algn="just"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Geographic, physical and transport 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barriers</a:t>
            </a:r>
            <a:r>
              <a:rPr 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will be completely removed</a:t>
            </a:r>
          </a:p>
          <a:p>
            <a:pPr marL="739775" indent="-457200" algn="just"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</a:pPr>
            <a:r>
              <a:rPr 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Rapport, Stigma, discrimination, will not be issues due to 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privacy and confidentiality</a:t>
            </a:r>
            <a:endParaRPr lang="en-US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2000" kern="1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GB" sz="20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0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Severe Workforce </a:t>
            </a:r>
            <a:r>
              <a:rPr lang="en-GB" sz="2000" b="1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Shortage</a:t>
            </a:r>
          </a:p>
          <a:p>
            <a:pPr>
              <a:lnSpc>
                <a:spcPct val="115000"/>
              </a:lnSpc>
            </a:pPr>
            <a:endParaRPr lang="en-US" sz="900" b="1" kern="1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marR="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577850" algn="l"/>
              </a:tabLst>
            </a:pP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 psychologists and social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workers through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 education </a:t>
            </a:r>
          </a:p>
          <a:p>
            <a:pPr marL="577850" marR="0" lvl="0" indent="-2952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577850" algn="l"/>
              </a:tabLst>
            </a:pP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implement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in-service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 development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to 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proficiency.</a:t>
            </a:r>
            <a:endParaRPr 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marR="0" lvl="0" indent="-4032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860425" algn="l"/>
              </a:tabLst>
            </a:pPr>
            <a:endParaRPr lang="en-US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0425" marR="0" lvl="0" indent="-4032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860425" algn="l"/>
              </a:tabLst>
            </a:pPr>
            <a:endParaRPr 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8735" y="1268187"/>
            <a:ext cx="4352666" cy="678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Advantages</a:t>
            </a:r>
            <a:endParaRPr lang="en-US" sz="36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594360" y="60419"/>
            <a:ext cx="8172269" cy="782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Opportunities </a:t>
            </a:r>
            <a:endParaRPr lang="en-US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648148" y="695125"/>
            <a:ext cx="9766506" cy="48929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Leveraging Internet Access and Access to Smart </a:t>
            </a:r>
            <a:r>
              <a:rPr lang="en-US" sz="3200" dirty="0">
                <a:solidFill>
                  <a:schemeClr val="accent3"/>
                </a:solidFill>
                <a:latin typeface="Agency FB" panose="020B0503020202020204" pitchFamily="34" charset="0"/>
              </a:rPr>
              <a:t>D</a:t>
            </a:r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evice</a:t>
            </a:r>
            <a:endParaRPr lang="en-US" sz="3200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5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024" y="4740854"/>
            <a:ext cx="11887202" cy="38536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GB" kern="1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8735" y="1120270"/>
            <a:ext cx="4352666" cy="678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Advantages</a:t>
            </a:r>
            <a:endParaRPr lang="en-US" sz="36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594360" y="60419"/>
            <a:ext cx="8172269" cy="782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Opportunities </a:t>
            </a:r>
            <a:endParaRPr lang="en-US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648148" y="695125"/>
            <a:ext cx="9766506" cy="48929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Leveraging Internet Access and Access to Smart </a:t>
            </a:r>
            <a:r>
              <a:rPr lang="en-US" sz="3200" dirty="0">
                <a:solidFill>
                  <a:schemeClr val="accent3"/>
                </a:solidFill>
                <a:latin typeface="Agency FB" panose="020B0503020202020204" pitchFamily="34" charset="0"/>
              </a:rPr>
              <a:t>D</a:t>
            </a:r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evice</a:t>
            </a:r>
            <a:endParaRPr lang="en-US" sz="3200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402314"/>
            <a:ext cx="11833412" cy="45874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Successful Global Models Exist</a:t>
            </a:r>
            <a:endParaRPr lang="en-US" sz="2000" b="1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marR="0" lvl="1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(psychological &amp; social work)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through via digital and smart devices</a:t>
            </a:r>
            <a:endParaRPr 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marR="0" lvl="1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Crisis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chatbots</a:t>
            </a:r>
            <a:endParaRPr 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marR="0" lvl="1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 therapy</a:t>
            </a:r>
            <a:endParaRPr lang="en-GB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marR="0" lvl="1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ndividually tailored therapeutic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interventions using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assistance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augmented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reality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reality</a:t>
            </a:r>
            <a:endParaRPr lang="en-US" sz="20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marR="0" lvl="1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localize 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culturally appropriate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customizable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and language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1175" marR="0" lvl="1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endParaRPr lang="en-GB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GB" sz="2000" b="1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Cost-Effective &amp; Scalable</a:t>
            </a:r>
            <a:endParaRPr lang="en-US" sz="2000" b="1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marR="0" lvl="0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One-time investment 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robust, secure app is </a:t>
            </a: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  <a:r>
              <a:rPr lang="en-GB" sz="20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building and staffing thousands of clinics.</a:t>
            </a:r>
            <a:endParaRPr lang="en-US" sz="20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marR="0" lvl="0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 is virtually </a:t>
            </a:r>
            <a:r>
              <a:rPr lang="en-GB" sz="20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unlimited</a:t>
            </a:r>
            <a:r>
              <a:rPr lang="en-GB" sz="20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kern="1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marR="0" lvl="0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GB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marR="0" lvl="0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GB" kern="1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1175" marR="0" lvl="0" indent="-28257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2029" y="1138584"/>
            <a:ext cx="4352666" cy="678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3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Advantages</a:t>
            </a:r>
            <a:endParaRPr lang="en-US" sz="36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594360" y="60419"/>
            <a:ext cx="8172269" cy="78262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The </a:t>
            </a:r>
            <a:r>
              <a:rPr lang="en-US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Opportunities </a:t>
            </a:r>
            <a:endParaRPr lang="en-US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6079F744-F674-7EB0-F15A-09CE9F459782}"/>
              </a:ext>
            </a:extLst>
          </p:cNvPr>
          <p:cNvSpPr txBox="1">
            <a:spLocks/>
          </p:cNvSpPr>
          <p:nvPr/>
        </p:nvSpPr>
        <p:spPr>
          <a:xfrm>
            <a:off x="648148" y="695125"/>
            <a:ext cx="9766506" cy="48929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Leveraging Internet Access and Access to Smart </a:t>
            </a:r>
            <a:r>
              <a:rPr lang="en-US" sz="3200" dirty="0">
                <a:solidFill>
                  <a:schemeClr val="accent3"/>
                </a:solidFill>
                <a:latin typeface="Agency FB" panose="020B0503020202020204" pitchFamily="34" charset="0"/>
              </a:rPr>
              <a:t>D</a:t>
            </a:r>
            <a:r>
              <a:rPr lang="en-US" sz="3200" dirty="0" smtClean="0">
                <a:solidFill>
                  <a:schemeClr val="accent3"/>
                </a:solidFill>
                <a:latin typeface="Agency FB" panose="020B0503020202020204" pitchFamily="34" charset="0"/>
              </a:rPr>
              <a:t>evice</a:t>
            </a:r>
            <a:endParaRPr lang="en-US" sz="3200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5285304"/>
            <a:ext cx="12008196" cy="15788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806450" marR="0" lvl="0" indent="-4032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 </a:t>
            </a:r>
            <a:r>
              <a:rPr lang="en-GB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,000</a:t>
            </a:r>
            <a:r>
              <a:rPr lang="en-GB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health posts </a:t>
            </a:r>
            <a:r>
              <a:rPr lang="en-GB" sz="2800" kern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(2024)</a:t>
            </a:r>
            <a:endParaRPr lang="en-GB" sz="2800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marR="0" lvl="0" indent="-4032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by </a:t>
            </a:r>
            <a:r>
              <a:rPr lang="en-GB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25,000+ health </a:t>
            </a:r>
            <a:r>
              <a:rPr lang="en-GB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professionals</a:t>
            </a:r>
            <a:endParaRPr lang="en-GB" sz="2800" b="1" kern="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marR="0" lvl="0" indent="-40322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2800" kern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Covers </a:t>
            </a:r>
            <a:r>
              <a:rPr lang="en-GB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 million people (16.92</a:t>
            </a:r>
            <a:r>
              <a:rPr lang="en-GB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endParaRPr lang="en-US" kern="1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583662"/>
            <a:ext cx="5405718" cy="14465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4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Lessons </a:t>
            </a:r>
            <a:r>
              <a:rPr lang="en-GB" sz="4000" kern="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 algn="ctr"/>
            <a:r>
              <a:rPr lang="en-GB" sz="24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Ethiopia’s </a:t>
            </a:r>
            <a:r>
              <a:rPr lang="en-GB" sz="2400" kern="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Electronic Community Health </a:t>
            </a:r>
            <a:r>
              <a:rPr lang="en-GB" sz="2400" kern="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System </a:t>
            </a:r>
            <a:r>
              <a:rPr lang="en-GB" sz="2400" kern="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kern="1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eCHIS</a:t>
            </a:r>
            <a:r>
              <a:rPr lang="en-GB" sz="24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pic>
        <p:nvPicPr>
          <p:cNvPr id="12" name="Picture 11" descr="C:\Users\User\AppData\Local\Microsoft\Windows\Temporary Internet Files\Content.Word\echi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18" y="1388063"/>
            <a:ext cx="6786282" cy="36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Isosceles Triangle 12"/>
          <p:cNvSpPr/>
          <p:nvPr/>
        </p:nvSpPr>
        <p:spPr>
          <a:xfrm flipV="1">
            <a:off x="932029" y="4030211"/>
            <a:ext cx="2281818" cy="1399245"/>
          </a:xfrm>
          <a:prstGeom prst="triangle">
            <a:avLst/>
          </a:prstGeom>
          <a:solidFill>
            <a:srgbClr val="F8C727"/>
          </a:solidFill>
          <a:ln>
            <a:solidFill>
              <a:srgbClr val="F8C7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BD0F017-BD68-BDF0-23FF-0702797C7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5E67AB28-F919-4D39-6874-4844DBAAA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129" y="65620"/>
            <a:ext cx="11252446" cy="1740050"/>
          </a:xfrm>
        </p:spPr>
        <p:txBody>
          <a:bodyPr/>
          <a:lstStyle/>
          <a:p>
            <a:pPr marL="741363" indent="-741363"/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Proposed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Solution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            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Strategy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8FC1B1-DF9C-EFF8-57D7-4BB5EAD0C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4847" y="2348295"/>
            <a:ext cx="7557246" cy="629031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gency FB" panose="020B0503020202020204" pitchFamily="34" charset="0"/>
              </a:rPr>
              <a:t>Innovative </a:t>
            </a:r>
            <a:r>
              <a:rPr lang="en-US" sz="3200" dirty="0" smtClean="0">
                <a:latin typeface="Agency FB" panose="020B0503020202020204" pitchFamily="34" charset="0"/>
              </a:rPr>
              <a:t>Approach </a:t>
            </a:r>
          </a:p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or </a:t>
            </a:r>
          </a:p>
          <a:p>
            <a:pPr algn="ctr"/>
            <a:r>
              <a:rPr lang="en-US" sz="3200" dirty="0" smtClean="0">
                <a:latin typeface="Agency FB" panose="020B0503020202020204" pitchFamily="34" charset="0"/>
              </a:rPr>
              <a:t>Business as Usual</a:t>
            </a:r>
          </a:p>
        </p:txBody>
      </p:sp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0239" y="4251081"/>
            <a:ext cx="673532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gency FB" panose="020B0503020202020204" pitchFamily="34" charset="0"/>
              </a:rPr>
              <a:t>Addressing Gaps in the </a:t>
            </a:r>
          </a:p>
          <a:p>
            <a:pPr algn="ctr"/>
            <a:r>
              <a:rPr lang="en-US" sz="4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Psychosocial and Mental Health </a:t>
            </a:r>
          </a:p>
          <a:p>
            <a:pPr algn="ctr"/>
            <a:r>
              <a:rPr lang="en-US" sz="4400" b="1" dirty="0" smtClean="0">
                <a:solidFill>
                  <a:srgbClr val="00FF00"/>
                </a:solidFill>
                <a:latin typeface="Agency FB" panose="020B0503020202020204" pitchFamily="34" charset="0"/>
              </a:rPr>
              <a:t>Intervention </a:t>
            </a:r>
            <a:endParaRPr lang="en-US" sz="4400" b="1" dirty="0">
              <a:solidFill>
                <a:srgbClr val="00FF00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680">
            <a:off x="9500352" y="1266048"/>
            <a:ext cx="2162047" cy="28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4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691" y="586380"/>
            <a:ext cx="7966594" cy="3293416"/>
          </a:xfrm>
        </p:spPr>
        <p:txBody>
          <a:bodyPr/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1.  Introducing</a:t>
            </a:r>
            <a:b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The </a:t>
            </a: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Master of Social Work </a:t>
            </a:r>
            <a:b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in </a:t>
            </a:r>
            <a:r>
              <a:rPr lang="en-US" altLang="en-US" sz="48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altLang="en-US" sz="48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</a:br>
            <a:r>
              <a:rPr lang="en-US" altLang="en-US" sz="48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Psychosocial </a:t>
            </a:r>
            <a:r>
              <a:rPr lang="en-US" altLang="en-US" sz="4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Software Engineering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1251" y="5234152"/>
            <a:ext cx="5975054" cy="9613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Exploring the Transformative </a:t>
            </a:r>
            <a:r>
              <a:rPr lang="en-US" sz="3200" dirty="0" smtClean="0">
                <a:latin typeface="Agency FB" panose="020B0503020202020204" pitchFamily="34" charset="0"/>
              </a:rPr>
              <a:t>Initiative</a:t>
            </a:r>
            <a:endParaRPr lang="en-US" sz="3200" dirty="0">
              <a:latin typeface="Agency FB" panose="020B0503020202020204" pitchFamily="34" charset="0"/>
            </a:endParaRPr>
          </a:p>
        </p:txBody>
      </p:sp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BBEED1E-D23A-EE89-2539-CC03D015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157" y="708902"/>
            <a:ext cx="7791863" cy="975885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Project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Overview</a:t>
            </a:r>
          </a:p>
        </p:txBody>
      </p:sp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2801" y="2643413"/>
            <a:ext cx="6006353" cy="28007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Social Work</a:t>
            </a:r>
            <a:r>
              <a:rPr lang="en-US" altLang="en-US" sz="4400" dirty="0" smtClean="0">
                <a:latin typeface="Agency FB" panose="020B0503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4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4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 descr="C:\Users\User\AppData\Local\Microsoft\Windows\Temporary Internet Files\Content.Word\An African hand holding a smartphone upon which an _Innovative Online Psychosocial Services in Africa_ app is introduced.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1171" y="1748886"/>
            <a:ext cx="8515617" cy="4954471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7115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97D3FEA-020E-4E3D-E02B-A1D1C92AD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843266"/>
              </p:ext>
            </p:extLst>
          </p:nvPr>
        </p:nvGraphicFramePr>
        <p:xfrm>
          <a:off x="31530" y="2682240"/>
          <a:ext cx="12147592" cy="45110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26980"/>
                <a:gridCol w="3373821"/>
                <a:gridCol w="2709893"/>
                <a:gridCol w="3036898"/>
              </a:tblGrid>
              <a:tr h="3200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Agency FB" panose="020B0503020202020204" pitchFamily="34" charset="0"/>
                        </a:rPr>
                        <a:t>Digital Ethiopia 2025 Strategy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200" b="0" dirty="0" smtClean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200" b="0" dirty="0" smtClean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Envisions </a:t>
                      </a:r>
                      <a:r>
                        <a:rPr lang="en-US" sz="2200" b="1" dirty="0" smtClean="0">
                          <a:solidFill>
                            <a:srgbClr val="C00000"/>
                          </a:solidFill>
                          <a:latin typeface="Agency FB" panose="020B0503020202020204" pitchFamily="34" charset="0"/>
                        </a:rPr>
                        <a:t>transforming Ethiopia into an inclusive digital economy by 2025 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emphasizing the role of digital technologies in improving access to services across sectors, including healthcare and education, </a:t>
                      </a:r>
                    </a:p>
                    <a:p>
                      <a:pPr algn="just"/>
                      <a:endParaRPr lang="en-US" sz="2200" b="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National Digital Skills Country Action Plan 2030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200" b="0" dirty="0" smtClean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200" b="0" dirty="0" smtClean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Aims to enhance </a:t>
                      </a:r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digital skills development in higher education and TVET institutions 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and encourages the creation of specialized programs in fields like artificial intelligence, software development, and digital resource management. </a:t>
                      </a:r>
                      <a:endParaRPr lang="en-US" sz="2200" b="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E-Government Strategy and Enterprise Architecture (2023)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Promotes the </a:t>
                      </a:r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modernization of public service delivery through 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secure, citizen-centered </a:t>
                      </a:r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digital platforms 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so as to make quality services </a:t>
                      </a:r>
                      <a:r>
                        <a:rPr lang="en-US" sz="2200" b="1" kern="1200" dirty="0" smtClean="0">
                          <a:solidFill>
                            <a:srgbClr val="C00000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available and accessible 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to all.</a:t>
                      </a:r>
                      <a:endParaRPr lang="en-US" sz="2200" b="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2400" b="1" kern="1200" dirty="0" smtClean="0">
                          <a:solidFill>
                            <a:srgbClr val="FF0000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The National Social Protection Policy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sz="2200" b="0" dirty="0" smtClean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GB" sz="2200" b="0" dirty="0" smtClean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GB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Promotes resilience and </a:t>
                      </a:r>
                      <a:r>
                        <a:rPr lang="en-GB" sz="2200" b="1" kern="1200" dirty="0" smtClean="0">
                          <a:solidFill>
                            <a:srgbClr val="C00000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social inclusion</a:t>
                      </a:r>
                      <a:r>
                        <a:rPr lang="en-GB" sz="2200" b="0" kern="1200" baseline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200" b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especially for vulnerable and marginalized populations.</a:t>
                      </a:r>
                      <a:endParaRPr lang="en-US" sz="2200" b="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27761"/>
            <a:ext cx="8310282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Social Work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2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624130" y="1506071"/>
            <a:ext cx="3463776" cy="5109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National Policy Directions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624130" y="548720"/>
            <a:ext cx="4727799" cy="4879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Project Overview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3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23B78C2-BC23-2B2E-8AB8-889F17BD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A0483-D30A-6464-71F6-9A2EA73A4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36376" y="2597276"/>
            <a:ext cx="7987554" cy="2700865"/>
          </a:xfrm>
        </p:spPr>
        <p:txBody>
          <a:bodyPr>
            <a:noAutofit/>
          </a:bodyPr>
          <a:lstStyle/>
          <a:p>
            <a:endParaRPr lang="en-US" sz="2800" b="1" dirty="0">
              <a:solidFill>
                <a:schemeClr val="accent3"/>
              </a:solidFill>
              <a:latin typeface="Agency FB" panose="020B0503020202020204" pitchFamily="34" charset="0"/>
            </a:endParaRPr>
          </a:p>
          <a:p>
            <a:pPr marL="111125" algn="just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>
                <a:latin typeface="Agency FB" panose="020B0503020202020204" pitchFamily="34" charset="0"/>
              </a:rPr>
              <a:t>The goal </a:t>
            </a:r>
            <a:r>
              <a:rPr lang="en-US" sz="2800" dirty="0">
                <a:latin typeface="Agency FB" panose="020B0503020202020204" pitchFamily="34" charset="0"/>
              </a:rPr>
              <a:t>of this project is to </a:t>
            </a:r>
            <a:r>
              <a:rPr lang="en-US" sz="2800" b="1" dirty="0">
                <a:solidFill>
                  <a:srgbClr val="009900"/>
                </a:solidFill>
                <a:latin typeface="Agency FB" panose="020B0503020202020204" pitchFamily="34" charset="0"/>
              </a:rPr>
              <a:t>establish a five-year graduate-level program in Psychosocial Software Engineering Program in Addis Ababa University and train 100 students</a:t>
            </a:r>
            <a:r>
              <a:rPr lang="en-US" sz="2800" dirty="0">
                <a:latin typeface="Agency FB" panose="020B0503020202020204" pitchFamily="34" charset="0"/>
              </a:rPr>
              <a:t> as the first generation of Psychosocial Software Engineers that fosters innovation at the intersection of mental health, social work, and technology. </a:t>
            </a:r>
          </a:p>
        </p:txBody>
      </p:sp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516554" y="1506071"/>
            <a:ext cx="2307330" cy="5109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1125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Project Goal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27761"/>
            <a:ext cx="8310282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Social Work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2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624130" y="548720"/>
            <a:ext cx="4727799" cy="4879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Project Overview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23B78C2-BC23-2B2E-8AB8-889F17BD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A0483-D30A-6464-71F6-9A2EA73A4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3336" y="2425247"/>
            <a:ext cx="11020964" cy="4155000"/>
          </a:xfrm>
        </p:spPr>
        <p:txBody>
          <a:bodyPr>
            <a:noAutofit/>
          </a:bodyPr>
          <a:lstStyle/>
          <a:p>
            <a:pPr marL="346075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 smtClean="0">
              <a:latin typeface="Agency FB" panose="020B0503020202020204" pitchFamily="34" charset="0"/>
            </a:endParaRPr>
          </a:p>
          <a:p>
            <a:pPr marL="803275" lvl="2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>
                <a:latin typeface="Agency FB" panose="020B0503020202020204" pitchFamily="34" charset="0"/>
              </a:rPr>
              <a:t>Enhancing </a:t>
            </a:r>
            <a:r>
              <a:rPr lang="en-US" sz="2400" dirty="0">
                <a:latin typeface="Agency FB" panose="020B0503020202020204" pitchFamily="34" charset="0"/>
              </a:rPr>
              <a:t>Ethiopia’s capacity for digi</a:t>
            </a:r>
            <a:r>
              <a:rPr lang="en-US" sz="2400" b="1" dirty="0">
                <a:latin typeface="Agency FB" panose="020B0503020202020204" pitchFamily="34" charset="0"/>
              </a:rPr>
              <a:t>tal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mental health innovation by training professionals </a:t>
            </a:r>
            <a:r>
              <a:rPr lang="en-US" sz="2400" dirty="0">
                <a:latin typeface="Agency FB" panose="020B0503020202020204" pitchFamily="34" charset="0"/>
              </a:rPr>
              <a:t>who can leverage AI, machine learning, and mobile technologies to develop scalable interventions; </a:t>
            </a:r>
            <a:endParaRPr lang="en-US" sz="2400" b="1" dirty="0">
              <a:latin typeface="Agency FB" panose="020B0503020202020204" pitchFamily="34" charset="0"/>
            </a:endParaRPr>
          </a:p>
          <a:p>
            <a:pPr marL="741363" indent="-3952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 dirty="0" smtClean="0">
              <a:latin typeface="Agency FB" panose="020B0503020202020204" pitchFamily="34" charset="0"/>
            </a:endParaRPr>
          </a:p>
          <a:p>
            <a:pPr marL="80327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Agency FB" panose="020B0503020202020204" pitchFamily="34" charset="0"/>
              </a:rPr>
              <a:t> </a:t>
            </a:r>
            <a:r>
              <a:rPr lang="en-US" sz="2400" dirty="0" smtClean="0">
                <a:latin typeface="Agency FB" panose="020B0503020202020204" pitchFamily="34" charset="0"/>
              </a:rPr>
              <a:t>Strengthening </a:t>
            </a:r>
            <a:r>
              <a:rPr lang="en-US" sz="2400" dirty="0">
                <a:latin typeface="Agency FB" panose="020B0503020202020204" pitchFamily="34" charset="0"/>
              </a:rPr>
              <a:t>the mental health and social services sectors through the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integration of data-driven decision-making and predictive analytics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in psychology and social work; </a:t>
            </a:r>
            <a:endParaRPr lang="en-US" sz="2400" b="1" dirty="0">
              <a:latin typeface="Agency FB" panose="020B0503020202020204" pitchFamily="34" charset="0"/>
            </a:endParaRPr>
          </a:p>
          <a:p>
            <a:pPr marL="741363" indent="-3952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 dirty="0" smtClean="0">
              <a:latin typeface="Agency FB" panose="020B0503020202020204" pitchFamily="34" charset="0"/>
            </a:endParaRPr>
          </a:p>
          <a:p>
            <a:pPr marL="80327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Agency FB" panose="020B0503020202020204" pitchFamily="34" charset="0"/>
              </a:rPr>
              <a:t> </a:t>
            </a:r>
            <a:r>
              <a:rPr lang="en-US" sz="2400" dirty="0" smtClean="0">
                <a:latin typeface="Agency FB" panose="020B0503020202020204" pitchFamily="34" charset="0"/>
              </a:rPr>
              <a:t>Addressing </a:t>
            </a:r>
            <a:r>
              <a:rPr lang="en-US" sz="2400" dirty="0">
                <a:latin typeface="Agency FB" panose="020B0503020202020204" pitchFamily="34" charset="0"/>
              </a:rPr>
              <a:t>the shortage of mental health and social work professionals by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using technology to expand service accessibility</a:t>
            </a:r>
            <a:r>
              <a:rPr lang="en-US" sz="2400" dirty="0">
                <a:latin typeface="Agency FB" panose="020B0503020202020204" pitchFamily="34" charset="0"/>
              </a:rPr>
              <a:t>, particularly in underserved and rural areas;</a:t>
            </a:r>
            <a:endParaRPr lang="en-US" sz="2400" b="1" dirty="0">
              <a:latin typeface="Agency FB" panose="020B0503020202020204" pitchFamily="34" charset="0"/>
            </a:endParaRPr>
          </a:p>
          <a:p>
            <a:pPr marL="741363" indent="-395288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200" dirty="0" smtClean="0">
              <a:latin typeface="Agency FB" panose="020B0503020202020204" pitchFamily="34" charset="0"/>
            </a:endParaRPr>
          </a:p>
          <a:p>
            <a:pPr marL="803275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latin typeface="Agency FB" panose="020B0503020202020204" pitchFamily="34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Promoting interdisciplinary collaboration between </a:t>
            </a:r>
            <a:r>
              <a:rPr lang="en-US" sz="2400" dirty="0">
                <a:latin typeface="Agency FB" panose="020B0503020202020204" pitchFamily="34" charset="0"/>
              </a:rPr>
              <a:t>psychologists, social workers, and software engineers, ensuring that technology is developed with a deep understanding of human behavior and social needs. 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489660" y="1506071"/>
            <a:ext cx="3208282" cy="5109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1125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C00000"/>
                </a:solidFill>
                <a:latin typeface="Agency FB" panose="020B0503020202020204" pitchFamily="34" charset="0"/>
              </a:rPr>
              <a:t>Project </a:t>
            </a:r>
            <a:r>
              <a:rPr lang="en-US" sz="2800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Objectives</a:t>
            </a:r>
            <a:endParaRPr lang="en-US" sz="2800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27761"/>
            <a:ext cx="8310282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Social Work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2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624130" y="548720"/>
            <a:ext cx="4727799" cy="4879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Project Overview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23B78C2-BC23-2B2E-8AB8-889F17BD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A0483-D30A-6464-71F6-9A2EA73A4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3107" y="2250435"/>
            <a:ext cx="11020964" cy="4155000"/>
          </a:xfrm>
        </p:spPr>
        <p:txBody>
          <a:bodyPr>
            <a:noAutofit/>
          </a:bodyPr>
          <a:lstStyle/>
          <a:p>
            <a:pPr marL="111125"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latin typeface="Agency FB" panose="020B0503020202020204" pitchFamily="34" charset="0"/>
              </a:rPr>
              <a:t>Enhancing </a:t>
            </a:r>
            <a:r>
              <a:rPr lang="en-US" sz="2400" dirty="0">
                <a:latin typeface="Agency FB" panose="020B0503020202020204" pitchFamily="34" charset="0"/>
              </a:rPr>
              <a:t>Train at least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Agency FB" panose="020B0503020202020204" pitchFamily="34" charset="0"/>
              </a:rPr>
              <a:t>100 students in five years </a:t>
            </a:r>
            <a:r>
              <a:rPr lang="en-US" sz="2400" dirty="0">
                <a:latin typeface="Agency FB" panose="020B0503020202020204" pitchFamily="34" charset="0"/>
              </a:rPr>
              <a:t>in the development of knowledge and skills to: </a:t>
            </a:r>
          </a:p>
          <a:p>
            <a:pPr marL="111125" algn="just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738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plan, design, develop and implement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psychosocial services</a:t>
            </a:r>
            <a:r>
              <a:rPr lang="en-US" sz="2400" b="1" dirty="0">
                <a:solidFill>
                  <a:srgbClr val="0B769F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93738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738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platforms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such as mobile counseling apps and telehealth services, etc., to improve mental health access in rural and underserved areas; </a:t>
            </a:r>
            <a:endParaRPr lang="en-US" sz="2400" b="1" dirty="0">
              <a:solidFill>
                <a:srgbClr val="000000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738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600" dirty="0">
              <a:solidFill>
                <a:srgbClr val="000000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738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services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that guarantee equitable access to mental health care through low-cost,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AI-assisted digital interventions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reach vulnerable populations; and </a:t>
            </a:r>
            <a:endParaRPr lang="en-US" sz="2400" b="1" dirty="0">
              <a:solidFill>
                <a:srgbClr val="000000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738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sz="1800" dirty="0">
              <a:solidFill>
                <a:srgbClr val="000000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3738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the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of a multidisciplinary team </a:t>
            </a:r>
            <a:r>
              <a:rPr lang="en-US" sz="2400" dirty="0">
                <a:solidFill>
                  <a:srgbClr val="0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expertise in psychology, social work, and software engineering, ensuring the sustainability of the specialization.</a:t>
            </a:r>
            <a:endParaRPr lang="en-US" sz="2400" b="1" dirty="0">
              <a:solidFill>
                <a:srgbClr val="000000"/>
              </a:solidFill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503107" y="1506071"/>
            <a:ext cx="3826846" cy="5109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1125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Project 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Specific Objectives</a:t>
            </a:r>
            <a:endParaRPr lang="en-US" sz="2800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27761"/>
            <a:ext cx="8310282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Social Work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2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624130" y="548720"/>
            <a:ext cx="4727799" cy="4879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Project Overview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23B78C2-BC23-2B2E-8AB8-889F17BD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62902" y="-12754"/>
            <a:ext cx="3816221" cy="70173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A0483-D30A-6464-71F6-9A2EA73A4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938" y="1252264"/>
            <a:ext cx="4779367" cy="53052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US" sz="2400" dirty="0" smtClean="0">
                <a:latin typeface="Agency FB" panose="020B0503020202020204" pitchFamily="34" charset="0"/>
              </a:rPr>
              <a:t>The </a:t>
            </a:r>
            <a:r>
              <a:rPr lang="en-US" sz="2400" dirty="0">
                <a:latin typeface="Agency FB" panose="020B0503020202020204" pitchFamily="34" charset="0"/>
              </a:rPr>
              <a:t>evolution of psychology and social </a:t>
            </a:r>
            <a:r>
              <a:rPr lang="en-US" sz="2400" dirty="0" smtClean="0">
                <a:latin typeface="Agency FB" panose="020B0503020202020204" pitchFamily="34" charset="0"/>
              </a:rPr>
              <a:t>was shaped </a:t>
            </a:r>
            <a:r>
              <a:rPr lang="en-US" sz="2400" dirty="0">
                <a:latin typeface="Agency FB" panose="020B0503020202020204" pitchFamily="34" charset="0"/>
              </a:rPr>
              <a:t>by </a:t>
            </a:r>
            <a:r>
              <a:rPr lang="en-US" sz="2400" dirty="0" smtClean="0">
                <a:latin typeface="Agency FB" panose="020B0503020202020204" pitchFamily="34" charset="0"/>
              </a:rPr>
              <a:t>quantitative </a:t>
            </a:r>
            <a:r>
              <a:rPr lang="en-US" sz="2400" dirty="0">
                <a:latin typeface="Agency FB" panose="020B0503020202020204" pitchFamily="34" charset="0"/>
              </a:rPr>
              <a:t>methods and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statistical models</a:t>
            </a:r>
            <a:r>
              <a:rPr lang="en-US" sz="2400" dirty="0" smtClean="0">
                <a:latin typeface="Agency FB" panose="020B0503020202020204" pitchFamily="34" charset="0"/>
              </a:rPr>
              <a:t>. In the 21</a:t>
            </a:r>
            <a:r>
              <a:rPr lang="en-US" sz="2400" baseline="30000" dirty="0" smtClean="0">
                <a:latin typeface="Agency FB" panose="020B0503020202020204" pitchFamily="34" charset="0"/>
              </a:rPr>
              <a:t>st</a:t>
            </a:r>
            <a:r>
              <a:rPr lang="en-US" sz="2400" dirty="0" smtClean="0">
                <a:latin typeface="Agency FB" panose="020B0503020202020204" pitchFamily="34" charset="0"/>
              </a:rPr>
              <a:t> Century </a:t>
            </a:r>
            <a:r>
              <a:rPr lang="en-US" sz="24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computational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tools and digital methodologies </a:t>
            </a:r>
            <a:r>
              <a:rPr lang="en-US" sz="2400" dirty="0">
                <a:latin typeface="Agency FB" panose="020B0503020202020204" pitchFamily="34" charset="0"/>
              </a:rPr>
              <a:t>just as statistical methods </a:t>
            </a:r>
            <a:r>
              <a:rPr lang="en-US" sz="2400" dirty="0" smtClean="0">
                <a:latin typeface="Agency FB" panose="020B0503020202020204" pitchFamily="34" charset="0"/>
              </a:rPr>
              <a:t>became essential </a:t>
            </a:r>
            <a:r>
              <a:rPr lang="en-US" sz="2400" dirty="0">
                <a:latin typeface="Agency FB" panose="020B0503020202020204" pitchFamily="34" charset="0"/>
              </a:rPr>
              <a:t>a century </a:t>
            </a:r>
            <a:r>
              <a:rPr lang="en-US" sz="2400" dirty="0" smtClean="0">
                <a:latin typeface="Agency FB" panose="020B0503020202020204" pitchFamily="34" charset="0"/>
              </a:rPr>
              <a:t>ago.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Agency FB" panose="020B0503020202020204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400" dirty="0" smtClean="0">
                <a:latin typeface="Agency FB" panose="020B0503020202020204" pitchFamily="34" charset="0"/>
              </a:rPr>
              <a:t>The </a:t>
            </a:r>
            <a:r>
              <a:rPr lang="en-US" sz="2400" dirty="0">
                <a:latin typeface="Agency FB" panose="020B0503020202020204" pitchFamily="34" charset="0"/>
              </a:rPr>
              <a:t>justification for </a:t>
            </a:r>
            <a:r>
              <a:rPr lang="en-US" sz="2400" dirty="0" smtClean="0">
                <a:latin typeface="Agency FB" panose="020B0503020202020204" pitchFamily="34" charset="0"/>
              </a:rPr>
              <a:t>establishing </a:t>
            </a:r>
            <a:r>
              <a:rPr lang="en-US" sz="2400" dirty="0">
                <a:latin typeface="Agency FB" panose="020B0503020202020204" pitchFamily="34" charset="0"/>
              </a:rPr>
              <a:t>the MSW-PSSE is evident in the ongoing global digitization of mental health and social service practices in  the world.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Education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research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assessment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diagnosis</a:t>
            </a:r>
            <a:r>
              <a:rPr lang="en-US" sz="2400" dirty="0" smtClean="0">
                <a:latin typeface="Agency FB" panose="020B0503020202020204" pitchFamily="34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prognosis</a:t>
            </a:r>
            <a:r>
              <a:rPr lang="en-US" sz="2400" dirty="0" smtClean="0">
                <a:latin typeface="Agency FB" panose="020B0503020202020204" pitchFamily="34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intervention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follow</a:t>
            </a:r>
            <a:r>
              <a:rPr lang="en-US" sz="2400" b="1" dirty="0">
                <a:solidFill>
                  <a:srgbClr val="FF0000"/>
                </a:solidFill>
                <a:latin typeface="Agency FB" panose="020B0503020202020204" pitchFamily="34" charset="0"/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up</a:t>
            </a:r>
            <a:r>
              <a:rPr lang="en-US" sz="2400" dirty="0" smtClean="0">
                <a:latin typeface="Agency FB" panose="020B0503020202020204" pitchFamily="34" charset="0"/>
              </a:rPr>
              <a:t>, and </a:t>
            </a:r>
            <a:r>
              <a:rPr lang="en-US" sz="2400" b="1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MEL</a:t>
            </a:r>
            <a:r>
              <a:rPr lang="en-US" sz="2400" dirty="0" smtClean="0">
                <a:latin typeface="Agency FB" panose="020B0503020202020204" pitchFamily="34" charset="0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have become dependent on digital </a:t>
            </a:r>
            <a:r>
              <a:rPr lang="en-US" sz="2400" dirty="0" smtClean="0">
                <a:latin typeface="Agency FB" panose="020B0503020202020204" pitchFamily="34" charset="0"/>
              </a:rPr>
              <a:t>and computational tools. </a:t>
            </a:r>
            <a:endParaRPr lang="en-US" sz="2400" dirty="0">
              <a:latin typeface="Agency FB" panose="020B0503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AutoNum type="arabicPeriod"/>
            </a:pPr>
            <a:endParaRPr lang="en-US" sz="3600" dirty="0" smtClean="0">
              <a:latin typeface="Agency FB" panose="020B0503020202020204" pitchFamily="34" charset="0"/>
            </a:endParaRPr>
          </a:p>
        </p:txBody>
      </p:sp>
      <p:sp>
        <p:nvSpPr>
          <p:cNvPr id="4" name="Text Box 222"/>
          <p:cNvSpPr txBox="1">
            <a:spLocks noChangeArrowheads="1"/>
          </p:cNvSpPr>
          <p:nvPr/>
        </p:nvSpPr>
        <p:spPr bwMode="auto">
          <a:xfrm>
            <a:off x="5520437" y="1340859"/>
            <a:ext cx="2789845" cy="1849942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139065" indent="-889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 smtClean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Psychometrics </a:t>
            </a:r>
            <a:r>
              <a:rPr lang="en-US" sz="2000" kern="1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Sociometrics </a:t>
            </a:r>
          </a:p>
          <a:p>
            <a:pPr marL="0" marR="139065" indent="-889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shall it be with </a:t>
            </a:r>
            <a:r>
              <a:rPr lang="en-US" sz="2000" kern="100" dirty="0" smtClean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Software </a:t>
            </a:r>
            <a:r>
              <a:rPr lang="en-US" sz="2000" kern="1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</a:p>
        </p:txBody>
      </p:sp>
      <p:pic>
        <p:nvPicPr>
          <p:cNvPr id="6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ext Box 222"/>
          <p:cNvSpPr txBox="1">
            <a:spLocks noChangeArrowheads="1"/>
          </p:cNvSpPr>
          <p:nvPr/>
        </p:nvSpPr>
        <p:spPr bwMode="auto">
          <a:xfrm>
            <a:off x="5432300" y="4569917"/>
            <a:ext cx="2825362" cy="1642855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R="139065" indent="-8890" algn="ctr">
              <a:lnSpc>
                <a:spcPct val="112000"/>
              </a:lnSpc>
            </a:pPr>
            <a:r>
              <a:rPr lang="en-US" sz="2000" kern="1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Data-driven modeling, </a:t>
            </a:r>
          </a:p>
          <a:p>
            <a:pPr marR="139065" indent="-8890" algn="ctr">
              <a:lnSpc>
                <a:spcPct val="112000"/>
              </a:lnSpc>
            </a:pPr>
            <a:r>
              <a:rPr lang="en-US" sz="2000" kern="1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AI-powered diagnostics</a:t>
            </a:r>
            <a:r>
              <a:rPr lang="en-US" sz="2000" kern="100" dirty="0" smtClean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R="139065" indent="-8890" algn="ctr">
              <a:lnSpc>
                <a:spcPct val="112000"/>
              </a:lnSpc>
            </a:pPr>
            <a:r>
              <a:rPr lang="en-US" sz="2000" kern="100" dirty="0" smtClean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AR/VR </a:t>
            </a:r>
            <a:r>
              <a:rPr lang="en-US" sz="2000" kern="1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therapies, </a:t>
            </a:r>
          </a:p>
          <a:p>
            <a:pPr marR="139065" indent="-8890" algn="ctr">
              <a:lnSpc>
                <a:spcPct val="112000"/>
              </a:lnSpc>
            </a:pPr>
            <a:r>
              <a:rPr lang="en-US" sz="2000" kern="100" dirty="0" smtClean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Biosensors </a:t>
            </a:r>
            <a:r>
              <a:rPr lang="en-US" sz="2000" kern="1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implants </a:t>
            </a:r>
          </a:p>
          <a:p>
            <a:pPr marR="139065" indent="-8890" algn="ctr">
              <a:lnSpc>
                <a:spcPct val="112000"/>
              </a:lnSpc>
            </a:pPr>
            <a:r>
              <a:rPr lang="en-US" sz="2000" kern="100" dirty="0" smtClean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Biofeedback </a:t>
            </a:r>
            <a:r>
              <a:rPr lang="en-US" sz="2000" kern="100" dirty="0">
                <a:solidFill>
                  <a:schemeClr val="bg1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27761"/>
            <a:ext cx="8310282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Social Work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2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624130" y="548720"/>
            <a:ext cx="4727799" cy="4879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Project Overview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990925" y="1976719"/>
            <a:ext cx="471112" cy="578223"/>
          </a:xfrm>
          <a:prstGeom prst="rightArrow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990925" y="4961629"/>
            <a:ext cx="471112" cy="578223"/>
          </a:xfrm>
          <a:prstGeom prst="rightArrow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23B78C2-BC23-2B2E-8AB8-889F17BD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095956"/>
            <a:ext cx="12192000" cy="57305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27761"/>
            <a:ext cx="8310282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Social Work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2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115403"/>
              </p:ext>
            </p:extLst>
          </p:nvPr>
        </p:nvGraphicFramePr>
        <p:xfrm>
          <a:off x="2245658" y="1395254"/>
          <a:ext cx="7651377" cy="51816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679059"/>
                <a:gridCol w="207142"/>
                <a:gridCol w="3765176"/>
              </a:tblGrid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Phone Apps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(Paired with Wearables)</a:t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Use: Guided therapy, meditation, CBT exercises, symptom tracking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Tactile Feedback </a:t>
                      </a:r>
                      <a:r>
                        <a:rPr lang="en-GB" sz="20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Devices (haptic gloves)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Use: stress management, 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phobia,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touch therapy.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Smartwatches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Use: detect panic attacks, sleep tracking, activity monitoring.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endParaRPr lang="en-GB" sz="2000" b="1" kern="100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/>
                      <a:r>
                        <a:rPr lang="en-GB" sz="2000" b="1" kern="100" dirty="0" err="1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Vagus</a:t>
                      </a:r>
                      <a:r>
                        <a:rPr lang="en-GB" sz="20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Nerve Stimulation (VNS) Implants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Use: For treatment-resistant depression or epilepsy; 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mood-regulation.</a:t>
                      </a:r>
                    </a:p>
                    <a:p>
                      <a:pPr marL="0" marR="0"/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Biofeedback Wearables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Use: Provide real-time feedback on brain activity, breathing, stress reduction training.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Brain Stimulation (DBS) Devices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Use: Implanted electrodes used for severe OCD or depression not responsive to therapy or medication.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9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556895" y="548720"/>
            <a:ext cx="6059058" cy="4879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Applications / Devices in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Psychology</a:t>
            </a:r>
          </a:p>
        </p:txBody>
      </p:sp>
      <p:pic>
        <p:nvPicPr>
          <p:cNvPr id="20" name="Picture 19" descr="C:\Users\User\AppData\Local\Microsoft\Windows\Temporary Internet Files\Content.Word\images (24).jpe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208" y="1036662"/>
            <a:ext cx="1554116" cy="145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7" y="1218561"/>
            <a:ext cx="1438835" cy="15549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7" y="2995507"/>
            <a:ext cx="1479261" cy="14792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21" y="5081298"/>
            <a:ext cx="1667435" cy="103921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660" y="2995507"/>
            <a:ext cx="1233207" cy="12113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069" y="4599595"/>
            <a:ext cx="1438391" cy="16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23B78C2-BC23-2B2E-8AB8-889F17BD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095956"/>
            <a:ext cx="12192000" cy="57305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71" y="5060079"/>
            <a:ext cx="2621320" cy="1754000"/>
          </a:xfrm>
          <a:prstGeom prst="rect">
            <a:avLst/>
          </a:prstGeom>
        </p:spPr>
      </p:pic>
      <p:pic>
        <p:nvPicPr>
          <p:cNvPr id="6" name="Picture 12" descr="download (2)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27761"/>
            <a:ext cx="8310282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Social Work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2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30812"/>
              </p:ext>
            </p:extLst>
          </p:nvPr>
        </p:nvGraphicFramePr>
        <p:xfrm>
          <a:off x="2245659" y="1274231"/>
          <a:ext cx="7250136" cy="5543011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486128"/>
                <a:gridCol w="196279"/>
                <a:gridCol w="3567729"/>
              </a:tblGrid>
              <a:tr h="2122406"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EEG Headbands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Measure brainwaves to support neurofeedback therapy for ADHD, anxiety, PTSD.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Virtual Reality (VR) Headsets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Exposure therapy, PTSD treatment.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591805"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Skin Conductance Sensors </a:t>
                      </a:r>
                      <a:r>
                        <a:rPr lang="en-GB" sz="20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(Galvanic Skin Response [GSR])</a:t>
                      </a: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Detect stress levels through skin response to emotional stimuli.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Augmented Reality (AR) Glasses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Immersive therapy 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591805"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Smart Rings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Sleep quality, mood tracking and intervention timing.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Emotion AI Cameras / Tools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Track cues during therapy sessions.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556895" y="548720"/>
            <a:ext cx="6059058" cy="4879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Applications / Devices in 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Psychology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4" y="1095956"/>
            <a:ext cx="214312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4" y="3531009"/>
            <a:ext cx="2143125" cy="134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095" y="1155250"/>
            <a:ext cx="2619375" cy="1743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4" y="5060079"/>
            <a:ext cx="1650742" cy="165074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5927" y="323395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23B78C2-BC23-2B2E-8AB8-889F17BD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095956"/>
            <a:ext cx="12192000" cy="57305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702" y="4796522"/>
            <a:ext cx="2759298" cy="2029946"/>
          </a:xfrm>
          <a:prstGeom prst="rect">
            <a:avLst/>
          </a:prstGeom>
        </p:spPr>
      </p:pic>
      <p:pic>
        <p:nvPicPr>
          <p:cNvPr id="6" name="Picture 12" descr="download (2)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27761"/>
            <a:ext cx="8310282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Social Work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2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556895" y="548720"/>
            <a:ext cx="6059058" cy="4879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Applications / Devices in Social work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25059"/>
              </p:ext>
            </p:extLst>
          </p:nvPr>
        </p:nvGraphicFramePr>
        <p:xfrm>
          <a:off x="2312893" y="1406837"/>
          <a:ext cx="7288307" cy="5257800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504482"/>
                <a:gridCol w="197313"/>
                <a:gridCol w="358651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 Case Management Tablet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Enables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field documentation, referrals, and secure client data access.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 Fingerprint Scanner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Identifies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at-risk individuals in homeless outreach or disaster zones.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b="1" kern="100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Digital </a:t>
                      </a: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 Scanner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Verifies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 identity for accessing housing, benefits, or services.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Portable Printer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Prints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consent forms, referrals, or service agreements during field visits.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b="1" kern="100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 smtClean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Wi-Fi </a:t>
                      </a: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Hotspot Device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Provides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access for underserved families during case visits.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Smart Shelter Kiosk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Allows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clients to check bed availability or request shelter spots.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702" y="2721607"/>
            <a:ext cx="2590800" cy="1771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618" y="1155250"/>
            <a:ext cx="2291884" cy="1337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0" y="5417297"/>
            <a:ext cx="1615888" cy="1162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2" y="3574395"/>
            <a:ext cx="1857936" cy="1236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48" y="1092021"/>
            <a:ext cx="1261332" cy="23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23B78C2-BC23-2B2E-8AB8-889F17BD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095956"/>
            <a:ext cx="12192000" cy="57305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775" y="4740493"/>
            <a:ext cx="2181225" cy="2085975"/>
          </a:xfrm>
          <a:prstGeom prst="rect">
            <a:avLst/>
          </a:prstGeom>
        </p:spPr>
      </p:pic>
      <p:pic>
        <p:nvPicPr>
          <p:cNvPr id="6" name="Picture 12" descr="download (2)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5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27761"/>
            <a:ext cx="8310282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Master of Social Work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</a:t>
            </a:r>
            <a:r>
              <a:rPr lang="en-US" altLang="en-US" sz="2400" b="1" dirty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2400" b="1" dirty="0" smtClean="0">
                <a:solidFill>
                  <a:srgbClr val="C00000"/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21344"/>
              </p:ext>
            </p:extLst>
          </p:nvPr>
        </p:nvGraphicFramePr>
        <p:xfrm>
          <a:off x="2245658" y="1274231"/>
          <a:ext cx="7651377" cy="5306016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3679059"/>
                <a:gridCol w="207142"/>
                <a:gridCol w="3765176"/>
              </a:tblGrid>
              <a:tr h="21224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Emergency Alert Pendant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Worn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by elderly clients to request immediate help when needed.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Telepresence</a:t>
                      </a: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Robot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Enables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remote social workers to interact in care facilities.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5918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Child Location Tracker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Monitors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movement of children under protective or supervised custody.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 Lockbox with Timer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Prevents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overdose or misuse in homes with substance history.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15918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Document Scanner Wand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Scans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paperwork on-site for housing, immigration, or legal services.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Hygiene Kit Dispenser</a:t>
                      </a:r>
                      <a:br>
                        <a:rPr lang="en-GB" sz="2000" b="1" kern="1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2000" b="0" i="1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Use:</a:t>
                      </a:r>
                      <a:r>
                        <a:rPr lang="en-GB" sz="2000" b="0" kern="1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Dispenses </a:t>
                      </a:r>
                      <a:r>
                        <a:rPr lang="en-GB" sz="2000" b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essentials (soap, pads, sanitizer) in community outreach settings.</a:t>
                      </a:r>
                      <a:endParaRPr lang="en-US" sz="20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Title 8">
            <a:extLst>
              <a:ext uri="{FF2B5EF4-FFF2-40B4-BE49-F238E27FC236}">
                <a16:creationId xmlns:a16="http://schemas.microsoft.com/office/drawing/2014/main" xmlns="" id="{8E184754-74BF-C507-72BC-8A5A3AF9A037}"/>
              </a:ext>
            </a:extLst>
          </p:cNvPr>
          <p:cNvSpPr txBox="1">
            <a:spLocks/>
          </p:cNvSpPr>
          <p:nvPr/>
        </p:nvSpPr>
        <p:spPr>
          <a:xfrm>
            <a:off x="556895" y="548720"/>
            <a:ext cx="6059058" cy="4879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Applications / Devices in Social work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049" y="3408722"/>
            <a:ext cx="1640676" cy="13021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748" y="792691"/>
            <a:ext cx="1237970" cy="2475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" y="5136340"/>
            <a:ext cx="1479176" cy="1294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8" y="3361215"/>
            <a:ext cx="1471860" cy="1471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" y="1539795"/>
            <a:ext cx="1728836" cy="17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1210770"/>
          </a:xfrm>
        </p:spPr>
        <p:txBody>
          <a:bodyPr/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The Project Initiation</a:t>
            </a:r>
            <a:endParaRPr lang="en-US" sz="60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1282686"/>
            <a:ext cx="11131475" cy="5494631"/>
          </a:xfrm>
        </p:spPr>
        <p:txBody>
          <a:bodyPr>
            <a:noAutofit/>
          </a:bodyPr>
          <a:lstStyle/>
          <a:p>
            <a:pPr marL="2679700" indent="-26797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C00000"/>
                </a:solidFill>
                <a:latin typeface="Agency FB" panose="020B0503020202020204" pitchFamily="34" charset="0"/>
              </a:rPr>
              <a:t>Title of the project: </a:t>
            </a:r>
            <a:r>
              <a:rPr lang="en-US" sz="2800" dirty="0">
                <a:latin typeface="Agency FB" panose="020B0503020202020204" pitchFamily="34" charset="0"/>
              </a:rPr>
              <a:t>Establishing a five-year </a:t>
            </a:r>
            <a:r>
              <a:rPr lang="en-US" sz="2800" dirty="0" smtClean="0">
                <a:latin typeface="Agency FB" panose="020B0503020202020204" pitchFamily="34" charset="0"/>
              </a:rPr>
              <a:t>MSW Project in </a:t>
            </a:r>
            <a:r>
              <a:rPr lang="en-US" sz="2800" dirty="0">
                <a:latin typeface="Agency FB" panose="020B0503020202020204" pitchFamily="34" charset="0"/>
              </a:rPr>
              <a:t>Psychosocial Software Engineering in Ethiopia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marL="2679700" indent="-267970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Agency FB" panose="020B0503020202020204" pitchFamily="34" charset="0"/>
              </a:rPr>
              <a:t> </a:t>
            </a:r>
            <a:endParaRPr lang="en-US" sz="3600" dirty="0" smtClean="0">
              <a:latin typeface="Agency FB" panose="020B0503020202020204" pitchFamily="34" charset="0"/>
            </a:endParaRPr>
          </a:p>
          <a:p>
            <a:pPr marL="2460625" indent="-2460625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latin typeface="Agency FB" panose="020B0503020202020204" pitchFamily="34" charset="0"/>
              </a:rPr>
              <a:t>	</a:t>
            </a:r>
            <a:r>
              <a:rPr lang="en-US" sz="3600" dirty="0" smtClean="0">
                <a:latin typeface="Agency FB" panose="020B0503020202020204" pitchFamily="34" charset="0"/>
              </a:rPr>
              <a:t>The </a:t>
            </a:r>
            <a:r>
              <a:rPr lang="en-US" sz="3600" dirty="0">
                <a:latin typeface="Agency FB" panose="020B0503020202020204" pitchFamily="34" charset="0"/>
              </a:rPr>
              <a:t>project</a:t>
            </a:r>
            <a:r>
              <a:rPr lang="en-US" sz="3600" dirty="0" smtClean="0">
                <a:latin typeface="Agency FB" panose="020B0503020202020204" pitchFamily="34" charset="0"/>
              </a:rPr>
              <a:t> is</a:t>
            </a:r>
            <a:r>
              <a:rPr lang="en-US" sz="3600" dirty="0" smtClean="0">
                <a:latin typeface="Agency FB" panose="020B0503020202020204" pitchFamily="34" charset="0"/>
              </a:rPr>
              <a:t>:</a:t>
            </a:r>
            <a:endParaRPr lang="en-US" sz="3200" dirty="0" smtClean="0">
              <a:latin typeface="Agency FB" panose="020B0503020202020204" pitchFamily="34" charset="0"/>
            </a:endParaRPr>
          </a:p>
          <a:p>
            <a:pPr marL="2854325" lvl="1" indent="-393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rgbClr val="C00000"/>
              </a:solidFill>
              <a:latin typeface="Agency FB" panose="020B0503020202020204" pitchFamily="34" charset="0"/>
            </a:endParaRPr>
          </a:p>
          <a:p>
            <a:pPr marL="2854325" lvl="1" indent="-393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Hosted </a:t>
            </a:r>
            <a:r>
              <a:rPr lang="en-U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in School </a:t>
            </a:r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of Social Work </a:t>
            </a:r>
            <a:r>
              <a:rPr lang="en-US" sz="2400" dirty="0">
                <a:latin typeface="Agency FB" panose="020B0503020202020204" pitchFamily="34" charset="0"/>
              </a:rPr>
              <a:t>(</a:t>
            </a:r>
            <a:r>
              <a:rPr lang="en-US" sz="2400" dirty="0" err="1">
                <a:latin typeface="Agency FB" panose="020B0503020202020204" pitchFamily="34" charset="0"/>
              </a:rPr>
              <a:t>SoSW</a:t>
            </a:r>
            <a:r>
              <a:rPr lang="en-US" sz="2400" dirty="0">
                <a:latin typeface="Agency FB" panose="020B0503020202020204" pitchFamily="34" charset="0"/>
              </a:rPr>
              <a:t>), College of Social </a:t>
            </a:r>
            <a:r>
              <a:rPr lang="en-US" sz="2400" dirty="0" smtClean="0">
                <a:latin typeface="Agency FB" panose="020B0503020202020204" pitchFamily="34" charset="0"/>
              </a:rPr>
              <a:t>Sciences, </a:t>
            </a:r>
            <a:r>
              <a:rPr lang="en-US" sz="2400" dirty="0">
                <a:latin typeface="Agency FB" panose="020B0503020202020204" pitchFamily="34" charset="0"/>
              </a:rPr>
              <a:t>Arts, and Humanities (CSS-</a:t>
            </a:r>
            <a:r>
              <a:rPr lang="en-US" sz="2400" dirty="0" err="1">
                <a:latin typeface="Agency FB" panose="020B0503020202020204" pitchFamily="34" charset="0"/>
              </a:rPr>
              <a:t>ArtH</a:t>
            </a:r>
            <a:r>
              <a:rPr lang="en-US" sz="2400" dirty="0" smtClean="0">
                <a:latin typeface="Agency FB" panose="020B0503020202020204" pitchFamily="34" charset="0"/>
              </a:rPr>
              <a:t>), AAU</a:t>
            </a:r>
            <a:endParaRPr lang="en-US" sz="2400" dirty="0">
              <a:latin typeface="Agency FB" panose="020B0503020202020204" pitchFamily="34" charset="0"/>
            </a:endParaRPr>
          </a:p>
          <a:p>
            <a:pPr marL="2854325" indent="-393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School </a:t>
            </a:r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of Information Technology and Engineering </a:t>
            </a:r>
            <a:r>
              <a:rPr lang="en-US" sz="2400" dirty="0">
                <a:latin typeface="Agency FB" panose="020B0503020202020204" pitchFamily="34" charset="0"/>
              </a:rPr>
              <a:t>(SITE), Institute of Technology (IT), </a:t>
            </a:r>
            <a:r>
              <a:rPr lang="en-US" sz="2400" dirty="0" smtClean="0">
                <a:latin typeface="Agency FB" panose="020B0503020202020204" pitchFamily="34" charset="0"/>
              </a:rPr>
              <a:t>AAU</a:t>
            </a:r>
          </a:p>
          <a:p>
            <a:pPr marL="2854325" indent="-393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Project </a:t>
            </a:r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Supervision: </a:t>
            </a:r>
            <a:r>
              <a:rPr lang="en-US" sz="2400" dirty="0">
                <a:latin typeface="Agency FB" panose="020B0503020202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Project will be implemented jointly by a Joint Committee of Liaison Officers (JCLO) </a:t>
            </a:r>
            <a:r>
              <a:rPr lang="en-US" sz="2400" dirty="0">
                <a:latin typeface="Agency FB" panose="020B0503020202020204" pitchFamily="34" charset="0"/>
              </a:rPr>
              <a:t>assigned by the two partnering units in </a:t>
            </a:r>
            <a:r>
              <a:rPr lang="en-US" sz="2400" dirty="0" err="1">
                <a:latin typeface="Agency FB" panose="020B0503020202020204" pitchFamily="34" charset="0"/>
              </a:rPr>
              <a:t>SoSW</a:t>
            </a:r>
            <a:r>
              <a:rPr lang="en-US" sz="2400" dirty="0">
                <a:latin typeface="Agency FB" panose="020B0503020202020204" pitchFamily="34" charset="0"/>
              </a:rPr>
              <a:t> and </a:t>
            </a:r>
            <a:r>
              <a:rPr lang="en-US" sz="2400" dirty="0" smtClean="0">
                <a:latin typeface="Agency FB" panose="020B0503020202020204" pitchFamily="34" charset="0"/>
              </a:rPr>
              <a:t>SITE</a:t>
            </a:r>
          </a:p>
          <a:p>
            <a:pPr marL="2854325" indent="-3937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Project </a:t>
            </a:r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Coordination: </a:t>
            </a:r>
            <a:r>
              <a:rPr lang="en-US" sz="2400" dirty="0">
                <a:latin typeface="Agency FB" panose="020B0503020202020204" pitchFamily="34" charset="0"/>
              </a:rPr>
              <a:t>The day-to-day coordination of activities of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Project will be managed by a team of experts.</a:t>
            </a:r>
            <a:endParaRPr lang="en-US" sz="2400" dirty="0">
              <a:latin typeface="Agency FB" panose="020B0503020202020204" pitchFamily="34" charset="0"/>
            </a:endParaRPr>
          </a:p>
          <a:p>
            <a:pPr marL="2854325" indent="-393700">
              <a:buFont typeface="Wingdings" panose="05000000000000000000" pitchFamily="2" charset="2"/>
              <a:buChar char="§"/>
            </a:pP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3B92474-3B79-748E-903A-83F552AF4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AD1C1AC0-E6F1-F423-2534-8D07BCD84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2630" y="1012833"/>
            <a:ext cx="9506524" cy="1701100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7. Expected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</a:rPr>
              <a:t>Outcomes and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F2D9F5-B460-6C67-413F-F2039AB541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98579" y="4415034"/>
            <a:ext cx="7749012" cy="164592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900"/>
                </a:solidFill>
                <a:latin typeface="Agency FB" panose="020B0503020202020204" pitchFamily="34" charset="0"/>
              </a:rPr>
              <a:t>Short-term and Long-term </a:t>
            </a:r>
            <a:r>
              <a:rPr lang="en-US" sz="4000" dirty="0" smtClean="0">
                <a:solidFill>
                  <a:srgbClr val="009900"/>
                </a:solidFill>
                <a:latin typeface="Agency FB" panose="020B0503020202020204" pitchFamily="34" charset="0"/>
              </a:rPr>
              <a:t>Outcomes</a:t>
            </a:r>
          </a:p>
          <a:p>
            <a:r>
              <a:rPr lang="en-US" sz="4000" dirty="0" smtClean="0">
                <a:solidFill>
                  <a:srgbClr val="009900"/>
                </a:solidFill>
                <a:latin typeface="Agency FB" panose="020B0503020202020204" pitchFamily="34" charset="0"/>
              </a:rPr>
              <a:t>         Employment Opportunities</a:t>
            </a:r>
          </a:p>
          <a:p>
            <a:r>
              <a:rPr lang="en-US" sz="4000" dirty="0" smtClean="0">
                <a:solidFill>
                  <a:srgbClr val="009900"/>
                </a:solidFill>
                <a:latin typeface="Agency FB" panose="020B0503020202020204" pitchFamily="34" charset="0"/>
              </a:rPr>
              <a:t>                   Impact </a:t>
            </a:r>
            <a:r>
              <a:rPr lang="en-US" sz="4000" dirty="0">
                <a:solidFill>
                  <a:srgbClr val="009900"/>
                </a:solidFill>
                <a:latin typeface="Agency FB" panose="020B0503020202020204" pitchFamily="34" charset="0"/>
              </a:rPr>
              <a:t>on National Development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5832F9C-4919-0EB2-6BCA-0727CCB7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E3891-901A-4A14-FA97-6B4286A5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33" y="693682"/>
            <a:ext cx="9778365" cy="590311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Expected Outcomes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91C3D-9A3E-3861-B8CE-9517395C31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75133" y="1806885"/>
            <a:ext cx="3628656" cy="4641204"/>
          </a:xfrm>
          <a:solidFill>
            <a:schemeClr val="tx1"/>
          </a:solidFill>
          <a:ln>
            <a:solidFill>
              <a:srgbClr val="009900"/>
            </a:solidFill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Short-term </a:t>
            </a:r>
            <a:r>
              <a:rPr lang="en-US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and Long-term </a:t>
            </a:r>
            <a:r>
              <a:rPr lang="en-US" sz="32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Outcomes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1050" b="1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pPr marL="63500" lvl="2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C00000"/>
                </a:solidFill>
                <a:latin typeface="Agency FB" panose="020B0503020202020204" pitchFamily="34" charset="0"/>
              </a:rPr>
              <a:t>Short-term</a:t>
            </a:r>
            <a:r>
              <a:rPr lang="en-US" sz="2400" dirty="0" smtClean="0">
                <a:latin typeface="Agency FB" panose="020B0503020202020204" pitchFamily="34" charset="0"/>
              </a:rPr>
              <a:t>: Training </a:t>
            </a:r>
            <a:r>
              <a:rPr lang="en-US" sz="2400" dirty="0">
                <a:latin typeface="Agency FB" panose="020B0503020202020204" pitchFamily="34" charset="0"/>
              </a:rPr>
              <a:t>of 100 </a:t>
            </a:r>
            <a:r>
              <a:rPr lang="en-US" sz="2400" dirty="0" smtClean="0">
                <a:latin typeface="Agency FB" panose="020B0503020202020204" pitchFamily="34" charset="0"/>
              </a:rPr>
              <a:t>Qualified </a:t>
            </a:r>
            <a:r>
              <a:rPr lang="en-US" sz="2400" dirty="0">
                <a:latin typeface="Agency FB" panose="020B0503020202020204" pitchFamily="34" charset="0"/>
              </a:rPr>
              <a:t>Psychologists and Social Workers in Psychosocial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Software 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Engineering</a:t>
            </a:r>
          </a:p>
          <a:p>
            <a:pPr marL="63500" lvl="2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  <a:p>
            <a:pPr marL="63500" lvl="2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Long-term</a:t>
            </a:r>
            <a:r>
              <a:rPr lang="en-US" sz="2400" dirty="0" smtClean="0">
                <a:latin typeface="Agency FB" panose="020B0503020202020204" pitchFamily="34" charset="0"/>
              </a:rPr>
              <a:t>: </a:t>
            </a:r>
            <a:r>
              <a:rPr lang="en-US" sz="2400" dirty="0">
                <a:latin typeface="Agency FB" panose="020B0503020202020204" pitchFamily="34" charset="0"/>
              </a:rPr>
              <a:t>The program will enhance the efficiency, accessibility, and reach of psychosocial and mental health services</a:t>
            </a:r>
          </a:p>
          <a:p>
            <a:pPr lvl="2" algn="ctr"/>
            <a:endParaRPr lang="en-US" sz="18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E4523BF4-3DEC-B715-41DC-D37C3DB64F25}"/>
              </a:ext>
            </a:extLst>
          </p:cNvPr>
          <p:cNvSpPr txBox="1">
            <a:spLocks/>
          </p:cNvSpPr>
          <p:nvPr/>
        </p:nvSpPr>
        <p:spPr>
          <a:xfrm>
            <a:off x="4277446" y="1838417"/>
            <a:ext cx="3621077" cy="4609672"/>
          </a:xfrm>
          <a:prstGeom prst="rect">
            <a:avLst/>
          </a:prstGeom>
          <a:ln>
            <a:solidFill>
              <a:srgbClr val="009900"/>
            </a:solidFill>
          </a:ln>
        </p:spPr>
        <p:txBody>
          <a:bodyPr vert="horz" lIns="0" tIns="4572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00B050"/>
                </a:solidFill>
                <a:latin typeface="Agency FB" panose="020B0503020202020204" pitchFamily="34" charset="0"/>
              </a:rPr>
              <a:t>Employment Opportunities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3200" b="1" dirty="0">
              <a:solidFill>
                <a:srgbClr val="00B050"/>
              </a:solidFill>
              <a:latin typeface="Agency FB" panose="020B0503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latin typeface="Agency FB" panose="020B0503020202020204" pitchFamily="34" charset="0"/>
              </a:rPr>
              <a:t>The </a:t>
            </a:r>
            <a:r>
              <a:rPr lang="en-US" sz="2600" dirty="0">
                <a:latin typeface="Agency FB" panose="020B0503020202020204" pitchFamily="34" charset="0"/>
              </a:rPr>
              <a:t>program aims to </a:t>
            </a:r>
            <a:r>
              <a:rPr lang="en-US" sz="2600" dirty="0" smtClean="0">
                <a:latin typeface="Agency FB" panose="020B0503020202020204" pitchFamily="34" charset="0"/>
              </a:rPr>
              <a:t>create employment in higher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education</a:t>
            </a:r>
            <a:r>
              <a:rPr lang="en-US" sz="2600" dirty="0" smtClean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institutions</a:t>
            </a:r>
            <a:r>
              <a:rPr lang="en-US" sz="2600" dirty="0" smtClean="0">
                <a:latin typeface="Agency FB" panose="020B0503020202020204" pitchFamily="34" charset="0"/>
              </a:rPr>
              <a:t>,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research</a:t>
            </a:r>
            <a:r>
              <a:rPr lang="en-US" sz="2600" dirty="0" smtClean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institutes</a:t>
            </a:r>
            <a:r>
              <a:rPr lang="en-US" sz="2600" dirty="0" smtClean="0">
                <a:latin typeface="Agency FB" panose="020B0503020202020204" pitchFamily="34" charset="0"/>
              </a:rPr>
              <a:t>,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consultancy</a:t>
            </a:r>
            <a:r>
              <a:rPr lang="en-US" sz="2600" dirty="0" smtClean="0">
                <a:latin typeface="Agency FB" panose="020B0503020202020204" pitchFamily="34" charset="0"/>
              </a:rPr>
              <a:t>,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service</a:t>
            </a:r>
            <a:r>
              <a:rPr lang="en-US" sz="2600" dirty="0" smtClean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providers</a:t>
            </a:r>
            <a:r>
              <a:rPr lang="en-US" sz="2600" dirty="0" smtClean="0">
                <a:latin typeface="Agency FB" panose="020B0503020202020204" pitchFamily="34" charset="0"/>
              </a:rPr>
              <a:t>, etc., in </a:t>
            </a:r>
            <a:r>
              <a:rPr lang="en-US" sz="2600" dirty="0">
                <a:latin typeface="Agency FB" panose="020B0503020202020204" pitchFamily="34" charset="0"/>
              </a:rPr>
              <a:t>mental </a:t>
            </a:r>
            <a:r>
              <a:rPr lang="en-US" sz="2600" dirty="0" smtClean="0">
                <a:latin typeface="Agency FB" panose="020B0503020202020204" pitchFamily="34" charset="0"/>
              </a:rPr>
              <a:t>health and psychosocial services</a:t>
            </a:r>
            <a:r>
              <a:rPr lang="en-US" sz="2600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F2375F2-D0A8-45D9-0FD5-49665A73A827}"/>
              </a:ext>
            </a:extLst>
          </p:cNvPr>
          <p:cNvSpPr txBox="1">
            <a:spLocks/>
          </p:cNvSpPr>
          <p:nvPr/>
        </p:nvSpPr>
        <p:spPr>
          <a:xfrm>
            <a:off x="8403731" y="1838417"/>
            <a:ext cx="3558444" cy="4609672"/>
          </a:xfrm>
          <a:prstGeom prst="rect">
            <a:avLst/>
          </a:prstGeom>
          <a:solidFill>
            <a:schemeClr val="tx1"/>
          </a:solidFill>
          <a:ln>
            <a:solidFill>
              <a:srgbClr val="009900"/>
            </a:solidFill>
          </a:ln>
        </p:spPr>
        <p:txBody>
          <a:bodyPr vert="horz" lIns="0" tIns="4572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Impact on National Development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600" dirty="0" smtClean="0">
              <a:latin typeface="Agency FB" panose="020B0503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latin typeface="Agency FB" panose="020B0503020202020204" pitchFamily="34" charset="0"/>
              </a:rPr>
              <a:t>Improving </a:t>
            </a:r>
            <a:r>
              <a:rPr lang="en-US" sz="2600" dirty="0">
                <a:latin typeface="Agency FB" panose="020B0503020202020204" pitchFamily="34" charset="0"/>
              </a:rPr>
              <a:t>psychosocial and mental health services </a:t>
            </a:r>
            <a:r>
              <a:rPr lang="en-US" sz="2600" dirty="0" smtClean="0">
                <a:latin typeface="Agency FB" panose="020B0503020202020204" pitchFamily="34" charset="0"/>
              </a:rPr>
              <a:t>leads to </a:t>
            </a:r>
            <a:r>
              <a:rPr lang="en-US" sz="2600" dirty="0">
                <a:latin typeface="Agency FB" panose="020B0503020202020204" pitchFamily="34" charset="0"/>
              </a:rPr>
              <a:t>a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healthier population</a:t>
            </a:r>
            <a:r>
              <a:rPr lang="en-US" sz="2600" dirty="0">
                <a:latin typeface="Agency FB" panose="020B0503020202020204" pitchFamily="34" charset="0"/>
              </a:rPr>
              <a:t>, </a:t>
            </a:r>
            <a:endParaRPr lang="en-US" sz="2600" dirty="0" smtClean="0">
              <a:latin typeface="Agency FB" panose="020B0503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latin typeface="Agency FB" panose="020B0503020202020204" pitchFamily="34" charset="0"/>
              </a:rPr>
              <a:t>enhanced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productivity</a:t>
            </a:r>
            <a:r>
              <a:rPr lang="en-US" sz="2600" dirty="0">
                <a:latin typeface="Agency FB" panose="020B0503020202020204" pitchFamily="34" charset="0"/>
              </a:rPr>
              <a:t>, and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overall societal well-being</a:t>
            </a:r>
            <a:r>
              <a:rPr lang="en-US" sz="2600" dirty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12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2334" y="3357473"/>
            <a:ext cx="4729459" cy="198703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Conclusion and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       Call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to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1894" y="302815"/>
            <a:ext cx="6537895" cy="601471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Urgency of Establishing the Program</a:t>
            </a:r>
            <a:r>
              <a:rPr lang="en-US" sz="2800" dirty="0">
                <a:latin typeface="Agency FB" panose="020B0503020202020204" pitchFamily="34" charset="0"/>
              </a:rPr>
              <a:t>: The pressing </a:t>
            </a:r>
            <a:r>
              <a:rPr lang="en-US" sz="2800" dirty="0" smtClean="0">
                <a:latin typeface="Agency FB" panose="020B0503020202020204" pitchFamily="34" charset="0"/>
              </a:rPr>
              <a:t>psychosocial and mental </a:t>
            </a:r>
            <a:r>
              <a:rPr lang="en-US" sz="2800" dirty="0">
                <a:latin typeface="Agency FB" panose="020B0503020202020204" pitchFamily="34" charset="0"/>
              </a:rPr>
              <a:t>health challenges in Ethiopia </a:t>
            </a:r>
            <a:r>
              <a:rPr lang="en-US" sz="2800" dirty="0" smtClean="0">
                <a:latin typeface="Agency FB" panose="020B0503020202020204" pitchFamily="34" charset="0"/>
              </a:rPr>
              <a:t>necessitated </a:t>
            </a:r>
            <a:r>
              <a:rPr lang="en-US" sz="32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action </a:t>
            </a:r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0"/>
              </a:rPr>
              <a:t>to </a:t>
            </a:r>
            <a:r>
              <a:rPr lang="en-US" sz="3200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develop a program</a:t>
            </a:r>
            <a:r>
              <a:rPr lang="en-US" sz="3200" dirty="0" smtClean="0">
                <a:solidFill>
                  <a:srgbClr val="D3A707"/>
                </a:solidFill>
                <a:latin typeface="Agency FB" panose="020B0503020202020204" pitchFamily="34" charset="0"/>
              </a:rPr>
              <a:t> </a:t>
            </a:r>
            <a:r>
              <a:rPr lang="en-US" sz="2800" dirty="0">
                <a:latin typeface="Agency FB" panose="020B0503020202020204" pitchFamily="34" charset="0"/>
              </a:rPr>
              <a:t>that can address needs effectively and sustainably.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Support from Funders and Partners: </a:t>
            </a:r>
            <a:r>
              <a:rPr lang="en-US" sz="2800" dirty="0">
                <a:latin typeface="Agency FB" panose="020B0503020202020204" pitchFamily="34" charset="0"/>
              </a:rPr>
              <a:t>Engaging support from </a:t>
            </a:r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0"/>
              </a:rPr>
              <a:t>local and international funders </a:t>
            </a:r>
            <a:r>
              <a:rPr lang="en-US" sz="2800" dirty="0">
                <a:latin typeface="Agency FB" panose="020B0503020202020204" pitchFamily="34" charset="0"/>
              </a:rPr>
              <a:t>is critical for the successful implementation and sustainability of the program.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Vision for the Future of Psychosocial Services: </a:t>
            </a:r>
            <a:r>
              <a:rPr lang="en-US" sz="2800" dirty="0">
                <a:latin typeface="Agency FB" panose="020B0503020202020204" pitchFamily="34" charset="0"/>
              </a:rPr>
              <a:t>A forward-thinking perspective aims to </a:t>
            </a:r>
            <a:r>
              <a:rPr lang="en-US" sz="3200" b="1" dirty="0">
                <a:solidFill>
                  <a:srgbClr val="C00000"/>
                </a:solidFill>
                <a:latin typeface="Agency FB" panose="020B0503020202020204" pitchFamily="34" charset="0"/>
              </a:rPr>
              <a:t>establish a vibrant ecosystem of psychosocial services </a:t>
            </a:r>
            <a:r>
              <a:rPr lang="en-US" sz="2800" dirty="0">
                <a:latin typeface="Agency FB" panose="020B0503020202020204" pitchFamily="34" charset="0"/>
              </a:rPr>
              <a:t>that enhances community well-being and resilience.</a:t>
            </a:r>
          </a:p>
        </p:txBody>
      </p:sp>
      <p:pic>
        <p:nvPicPr>
          <p:cNvPr id="6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7742" y="1132602"/>
            <a:ext cx="5249917" cy="5447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8034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the first generation                               of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8034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Psychosocial Engineers in 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48" y="2770845"/>
            <a:ext cx="2948424" cy="31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8167C3-A556-943B-0C3C-1A89755D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BE6A9-5B87-DEB1-EDBC-18EAF0A2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>
                <a:solidFill>
                  <a:srgbClr val="3D8793"/>
                </a:solidFill>
              </a:rPr>
              <a:t>Thank you</a:t>
            </a:r>
          </a:p>
        </p:txBody>
      </p:sp>
      <p:pic>
        <p:nvPicPr>
          <p:cNvPr id="6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2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8167C3-A556-943B-0C3C-1A89755D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BE6A9-5B87-DEB1-EDBC-18EAF0A26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 smtClean="0">
                <a:solidFill>
                  <a:srgbClr val="3D87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Addenda</a:t>
            </a:r>
            <a:endParaRPr lang="en-US" dirty="0">
              <a:solidFill>
                <a:srgbClr val="3D87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9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8167C3-A556-943B-0C3C-1A89755D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305" y="1071047"/>
            <a:ext cx="8253752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342900" marR="0" lvl="0" indent="-342900">
              <a:tabLst>
                <a:tab pos="457200" algn="l"/>
              </a:tabLst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African Union Development Agency (AUDA-NEPAD). (2023).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Africa Infrastructure Development Index Report 2023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https://www.nepad.org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Central Statistical Agency (CSA) [Ethiopia] &amp; ICF. (2019).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Ethiopia Mini Demographic and Health Survey 2019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https://dhsprogram.com/pubs/pdf/FR363/FR363.pdf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DataReportal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(2025).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Digital 2025: Ethiopia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https://datareportal.com/reports/digital-2025-ethiopia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Futures (IFs) Model. (2024).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Ethiopia Country Profile and Projections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Pardee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Center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for International Futures, University of Denver.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https://www.ifs.du.edu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ISS Africa. (2023).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Ethiopia’s development trajectory: Current Path analysis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Institute for Security Studies.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https://futures.issafrica.org/geographic/countries/ethiopia/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Ministry of Health – Ethiopia. (2023).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Annual Health Sector Performance Report 2022/23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0"/>
              </a:rPr>
              <a:t>http://www.moh.gov.et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United Nations Children’s Fund (UNICEF). (2024).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Water, Sanitation and Hygiene (WASH) in Ethiopia: Progress and challenges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1"/>
              </a:rPr>
              <a:t>https://www.unicef.org/ethiopia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United Nations Office for the Coordination of Humanitarian Affairs (UNOCHA). (2024).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Ethiopia Humanitarian Needs Overview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2"/>
              </a:rPr>
              <a:t>https://reliefweb.int/country/eth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World Bank. (2023).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Ethiopia Economic Update: Pursuing Shared Prosperity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3"/>
              </a:rPr>
              <a:t>https://www.worldbank.org/en/country/ethiopia/publication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World Health Organization. (2021).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Mental Health Atlas 2020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4"/>
              </a:rPr>
              <a:t>https://www.who.int/publications/i/item/9789240036703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World Health Organization. (2022). </a:t>
            </a:r>
            <a:r>
              <a:rPr lang="en-GB" sz="1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Global Health Observatory (GHO) data repository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GB" sz="1600" u="sng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5"/>
              </a:rPr>
              <a:t>https://www.who.int/data/gho</a:t>
            </a:r>
            <a:endParaRPr lang="en-US" sz="7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305" y="364054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Sources used</a:t>
            </a:r>
            <a:endParaRPr lang="en-US" dirty="0"/>
          </a:p>
        </p:txBody>
      </p:sp>
      <p:sp>
        <p:nvSpPr>
          <p:cNvPr id="10" name="TextBox 9">
            <a:hlinkClick r:id="rId16" action="ppaction://hlinksldjump"/>
          </p:cNvPr>
          <p:cNvSpPr txBox="1"/>
          <p:nvPr/>
        </p:nvSpPr>
        <p:spPr>
          <a:xfrm>
            <a:off x="7792946" y="6548975"/>
            <a:ext cx="776873" cy="2462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Agency FB" panose="020B0503020202020204" pitchFamily="34" charset="0"/>
              </a:rPr>
              <a:t>Back to Page</a:t>
            </a:r>
            <a:endParaRPr lang="en-US" sz="1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 txBox="1">
            <a:spLocks/>
          </p:cNvSpPr>
          <p:nvPr/>
        </p:nvSpPr>
        <p:spPr>
          <a:xfrm>
            <a:off x="614956" y="1559858"/>
            <a:ext cx="5748383" cy="5604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Governmental</a:t>
            </a:r>
            <a:endParaRPr lang="en-US" sz="50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7091" y="3991809"/>
            <a:ext cx="1923924" cy="55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Ministry of Education </a:t>
            </a:r>
          </a:p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[FDRE]</a:t>
            </a:r>
          </a:p>
        </p:txBody>
      </p:sp>
      <p:pic>
        <p:nvPicPr>
          <p:cNvPr id="16" name="Picture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53" y="2545715"/>
            <a:ext cx="1371600" cy="137160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430" y="2324290"/>
            <a:ext cx="2468880" cy="17373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659976" y="3991809"/>
            <a:ext cx="3203366" cy="79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Ministry of </a:t>
            </a:r>
          </a:p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Innovation and Technology </a:t>
            </a:r>
          </a:p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[FDRE]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27487" y="3958531"/>
            <a:ext cx="2173992" cy="79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Ethiopian </a:t>
            </a:r>
          </a:p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Institute [FDRE]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96" y="2586931"/>
            <a:ext cx="1371600" cy="1371600"/>
          </a:xfrm>
          <a:prstGeom prst="rect">
            <a:avLst/>
          </a:prstGeom>
        </p:spPr>
      </p:pic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4" name="Picture 13" descr="C:\Users\User\AppData\Local\Microsoft\Windows\Temporary Internet Files\Content.Word\IMG_20250708_144257_956.jpg"/>
          <p:cNvPicPr/>
          <p:nvPr/>
        </p:nvPicPr>
        <p:blipFill>
          <a:blip r:embed="rId8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08" y="2729494"/>
            <a:ext cx="3431746" cy="118782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9031097" y="3991809"/>
            <a:ext cx="2173992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Ethio Telecom</a:t>
            </a:r>
          </a:p>
        </p:txBody>
      </p:sp>
      <p:sp>
        <p:nvSpPr>
          <p:cNvPr id="2" name="Rectangle 1"/>
          <p:cNvSpPr/>
          <p:nvPr/>
        </p:nvSpPr>
        <p:spPr>
          <a:xfrm>
            <a:off x="493933" y="364054"/>
            <a:ext cx="27045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Partners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45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20926" y="4320743"/>
            <a:ext cx="2396810" cy="824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Nations Educational, </a:t>
            </a:r>
          </a:p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Scientific and Cultural</a:t>
            </a:r>
          </a:p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</a:t>
            </a:r>
            <a:r>
              <a:rPr lang="en-US" sz="1600" b="1" kern="100" dirty="0" smtClean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b="1" kern="100" dirty="0">
              <a:solidFill>
                <a:schemeClr val="accent3">
                  <a:lumMod val="75000"/>
                </a:schemeClr>
              </a:solidFill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58274" y="4320743"/>
            <a:ext cx="1327607" cy="368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African Union</a:t>
            </a:r>
            <a:r>
              <a:rPr lang="en-US" sz="1600" b="1" kern="1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Picture 12" descr="C:\Users\User\AppData\Local\Microsoft\Windows\Temporary Internet Files\Content.Word\download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008" y="2649490"/>
            <a:ext cx="146304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738513" y="4273777"/>
            <a:ext cx="1645002" cy="55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African </a:t>
            </a:r>
          </a:p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Bank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69659" y="4320743"/>
            <a:ext cx="1497461" cy="3154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European Union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188" y="2638960"/>
            <a:ext cx="1463040" cy="14630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82" y="2711669"/>
            <a:ext cx="2011680" cy="133868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570" y="2758198"/>
            <a:ext cx="2011680" cy="1343802"/>
          </a:xfrm>
          <a:prstGeom prst="rect">
            <a:avLst/>
          </a:prstGeom>
        </p:spPr>
      </p:pic>
      <p:sp>
        <p:nvSpPr>
          <p:cNvPr id="22" name="TextBox 21">
            <a:hlinkClick r:id="rId8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 txBox="1">
            <a:spLocks/>
          </p:cNvSpPr>
          <p:nvPr/>
        </p:nvSpPr>
        <p:spPr>
          <a:xfrm>
            <a:off x="614956" y="1506070"/>
            <a:ext cx="7123557" cy="5604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International and Regional Organizations 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4956" y="364054"/>
            <a:ext cx="27045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Partners 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2548" y="2716852"/>
            <a:ext cx="2038350" cy="13335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607131" y="4273777"/>
            <a:ext cx="1489189" cy="55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Nations </a:t>
            </a:r>
          </a:p>
          <a:p>
            <a:pPr algn="ctr">
              <a:lnSpc>
                <a:spcPct val="112000"/>
              </a:lnSpc>
              <a:tabLst>
                <a:tab pos="2865120" algn="ctr"/>
                <a:tab pos="3907790" algn="l"/>
              </a:tabLst>
            </a:pPr>
            <a:r>
              <a:rPr lang="en-US" sz="1400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Children’s Fund </a:t>
            </a:r>
          </a:p>
        </p:txBody>
      </p:sp>
    </p:spTree>
    <p:extLst>
      <p:ext uri="{BB962C8B-B14F-4D97-AF65-F5344CB8AC3E}">
        <p14:creationId xmlns:p14="http://schemas.microsoft.com/office/powerpoint/2010/main" val="17291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1187264" y="3987070"/>
            <a:ext cx="2767942" cy="2254033"/>
            <a:chOff x="8935186" y="71763"/>
            <a:chExt cx="2767942" cy="2254033"/>
          </a:xfrm>
        </p:grpSpPr>
        <p:sp>
          <p:nvSpPr>
            <p:cNvPr id="27" name="Rectangle 26"/>
            <p:cNvSpPr/>
            <p:nvPr/>
          </p:nvSpPr>
          <p:spPr>
            <a:xfrm>
              <a:off x="9334675" y="651506"/>
              <a:ext cx="2243814" cy="574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1400" b="1" kern="10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German Agency for International Cooperation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65617" y="1285511"/>
              <a:ext cx="1355835" cy="1040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2600" b="1" kern="100" dirty="0">
                  <a:solidFill>
                    <a:schemeClr val="accent3">
                      <a:lumMod val="75000"/>
                    </a:schemeClr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[GIZ]</a:t>
              </a:r>
            </a:p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29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Germany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5186" y="71763"/>
              <a:ext cx="2767942" cy="763952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9797113" y="145865"/>
            <a:ext cx="2288839" cy="2823614"/>
            <a:chOff x="9946685" y="3513663"/>
            <a:chExt cx="2288839" cy="2823614"/>
          </a:xfrm>
        </p:grpSpPr>
        <p:sp>
          <p:nvSpPr>
            <p:cNvPr id="32" name="Rectangle 31"/>
            <p:cNvSpPr/>
            <p:nvPr/>
          </p:nvSpPr>
          <p:spPr>
            <a:xfrm>
              <a:off x="10053032" y="4687595"/>
              <a:ext cx="1875600" cy="798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1400" b="1" kern="10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Department for International Development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739" y="3513663"/>
              <a:ext cx="1724511" cy="1192787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>
            <a:xfrm>
              <a:off x="9946685" y="5331489"/>
              <a:ext cx="2288839" cy="1005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2400" b="1" kern="100" dirty="0" smtClean="0">
                  <a:solidFill>
                    <a:schemeClr val="accent3">
                      <a:lumMod val="75000"/>
                    </a:schemeClr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[DFID]</a:t>
              </a:r>
              <a:endParaRPr lang="en-US" sz="2400" b="1" kern="1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29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United Kingdom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764585" y="1973860"/>
            <a:ext cx="1875600" cy="2662049"/>
            <a:chOff x="10005857" y="303265"/>
            <a:chExt cx="1875600" cy="2662049"/>
          </a:xfrm>
        </p:grpSpPr>
        <p:sp>
          <p:nvSpPr>
            <p:cNvPr id="34" name="Rectangle 33"/>
            <p:cNvSpPr/>
            <p:nvPr/>
          </p:nvSpPr>
          <p:spPr>
            <a:xfrm>
              <a:off x="10005857" y="1324771"/>
              <a:ext cx="1875600" cy="55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1400" b="1" kern="10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Japan International Cooperation Agency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0243723" y="1959526"/>
              <a:ext cx="1355835" cy="1005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2400" b="1" kern="100" dirty="0" smtClean="0">
                  <a:solidFill>
                    <a:schemeClr val="accent3">
                      <a:lumMod val="75000"/>
                    </a:schemeClr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[JICA]</a:t>
              </a:r>
              <a:endParaRPr lang="en-US" sz="2400" b="1" kern="1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29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Japan</a:t>
              </a: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9974" y="303265"/>
              <a:ext cx="1216572" cy="991506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746532" y="989868"/>
            <a:ext cx="2103755" cy="3069859"/>
            <a:chOff x="4386429" y="2567427"/>
            <a:chExt cx="2103755" cy="3069859"/>
          </a:xfrm>
        </p:grpSpPr>
        <p:sp>
          <p:nvSpPr>
            <p:cNvPr id="22" name="Rectangle 21"/>
            <p:cNvSpPr/>
            <p:nvPr/>
          </p:nvSpPr>
          <p:spPr>
            <a:xfrm>
              <a:off x="4386429" y="3389343"/>
              <a:ext cx="2103755" cy="1298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1400" b="1" kern="10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Norwegian Program for Capacity Development in Higher Education and Research for Development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88066" y="4597001"/>
              <a:ext cx="1324303" cy="1040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2600" b="1" kern="100" dirty="0">
                  <a:solidFill>
                    <a:schemeClr val="accent3">
                      <a:lumMod val="75000"/>
                    </a:schemeClr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[NORAD]</a:t>
              </a:r>
            </a:p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29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Norway</a:t>
              </a: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266" y="2567427"/>
              <a:ext cx="1920365" cy="821916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197574" y="2709960"/>
            <a:ext cx="2495004" cy="2804150"/>
            <a:chOff x="7557819" y="900231"/>
            <a:chExt cx="2495004" cy="2804150"/>
          </a:xfrm>
        </p:grpSpPr>
        <p:sp>
          <p:nvSpPr>
            <p:cNvPr id="30" name="Rectangle 29"/>
            <p:cNvSpPr/>
            <p:nvPr/>
          </p:nvSpPr>
          <p:spPr>
            <a:xfrm>
              <a:off x="8177223" y="1804888"/>
              <a:ext cx="1875600" cy="7980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1400" b="1" kern="10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Swedish International Development Cooperation Agency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90523" y="2664096"/>
              <a:ext cx="1355835" cy="1040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2600" b="1" kern="100" dirty="0" smtClean="0">
                  <a:solidFill>
                    <a:schemeClr val="accent3">
                      <a:lumMod val="75000"/>
                    </a:schemeClr>
                  </a:solidFill>
                  <a:latin typeface="Agency FB" panose="020B0503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[SIDA]</a:t>
              </a:r>
              <a:endParaRPr lang="en-US" sz="2600" b="1" kern="100" dirty="0">
                <a:solidFill>
                  <a:schemeClr val="accent3">
                    <a:lumMod val="75000"/>
                  </a:schemeClr>
                </a:solidFill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12000"/>
                </a:lnSpc>
                <a:tabLst>
                  <a:tab pos="2865120" algn="ctr"/>
                  <a:tab pos="3907790" algn="l"/>
                </a:tabLst>
              </a:pPr>
              <a:r>
                <a:rPr lang="en-US" sz="2900" b="1" dirty="0">
                  <a:solidFill>
                    <a:srgbClr val="C00000"/>
                  </a:solidFill>
                  <a:latin typeface="Agency FB" panose="020B0503020202020204" pitchFamily="34" charset="0"/>
                </a:rPr>
                <a:t>Sweden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7819" y="900231"/>
              <a:ext cx="2307798" cy="904657"/>
            </a:xfrm>
            <a:prstGeom prst="rect">
              <a:avLst/>
            </a:prstGeom>
          </p:spPr>
        </p:pic>
      </p:grpSp>
      <p:sp>
        <p:nvSpPr>
          <p:cNvPr id="51" name="TextBox 50">
            <a:hlinkClick r:id="rId9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 txBox="1">
            <a:spLocks/>
          </p:cNvSpPr>
          <p:nvPr/>
        </p:nvSpPr>
        <p:spPr>
          <a:xfrm>
            <a:off x="614956" y="1506070"/>
            <a:ext cx="6824684" cy="5604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Multi-lateral and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Bilateral Organizations </a:t>
            </a:r>
            <a:endParaRPr lang="en-US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4956" y="364054"/>
            <a:ext cx="27045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Partners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1853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2352"/>
            <a:ext cx="12191999" cy="48582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12" descr="download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24" y="-31532"/>
            <a:ext cx="532267" cy="58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94138" y="3233743"/>
            <a:ext cx="2542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American Psychological Association</a:t>
            </a:r>
          </a:p>
        </p:txBody>
      </p:sp>
      <p:pic>
        <p:nvPicPr>
          <p:cNvPr id="11" name="Picture 10" descr="C:\Users\User\AppData\Local\Microsoft\Windows\Temporary Internet Files\Content.Word\American_Psychological_Association_logo.svg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515" y="2256945"/>
            <a:ext cx="2288903" cy="939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C:\Users\User\AppData\Local\Microsoft\Windows\Temporary Internet Files\Content.Word\download (2).jpe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3462" y="2131733"/>
            <a:ext cx="1391176" cy="110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30569" y="2250584"/>
            <a:ext cx="2426325" cy="99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C:\Users\User\AppData\Local\Microsoft\Windows\Temporary Internet Files\Content.Word\download (2).jpe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84591" y="2145934"/>
            <a:ext cx="1566740" cy="972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C:\Users\User\AppData\Local\Microsoft\Windows\Temporary Internet Files\Content.Word\Association_for_Psychological_Science_Logo_-_PNG (1).pn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47201" y="4482521"/>
            <a:ext cx="2061567" cy="83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66" y="4299485"/>
            <a:ext cx="1223591" cy="110293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207196" y="3243812"/>
            <a:ext cx="2773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Association of Schools of Social Work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14260" y="3243812"/>
            <a:ext cx="2542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Union of Psychological Science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87905" y="3243812"/>
            <a:ext cx="2542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Federation of Social Workers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058" y="5415959"/>
            <a:ext cx="340086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European Federation of Psychologists’ Association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380909" y="5430274"/>
            <a:ext cx="25426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Association for Psychological Science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48934" y="5512480"/>
            <a:ext cx="25426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Ethiopian Psychologists’ Association</a:t>
            </a:r>
          </a:p>
        </p:txBody>
      </p:sp>
      <p:sp>
        <p:nvSpPr>
          <p:cNvPr id="31" name="TextBox 30">
            <a:hlinkClick r:id="rId10" action="ppaction://hlinksldjump"/>
          </p:cNvPr>
          <p:cNvSpPr txBox="1"/>
          <p:nvPr/>
        </p:nvSpPr>
        <p:spPr>
          <a:xfrm>
            <a:off x="11370718" y="6580247"/>
            <a:ext cx="776873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Back to Menu</a:t>
            </a:r>
            <a:endParaRPr lang="en-US" sz="1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31" y="4283440"/>
            <a:ext cx="1188720" cy="11368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9" y="4299485"/>
            <a:ext cx="2185102" cy="12176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3170464" y="5420251"/>
            <a:ext cx="2985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Ethiopian Social Work Professionals Association </a:t>
            </a:r>
          </a:p>
        </p:txBody>
      </p:sp>
      <p:sp>
        <p:nvSpPr>
          <p:cNvPr id="33" name="Isosceles Triangle 32"/>
          <p:cNvSpPr/>
          <p:nvPr/>
        </p:nvSpPr>
        <p:spPr>
          <a:xfrm>
            <a:off x="10560214" y="-9543"/>
            <a:ext cx="1631786" cy="1361358"/>
          </a:xfrm>
          <a:prstGeom prst="triangle">
            <a:avLst>
              <a:gd name="adj" fmla="val 172"/>
            </a:avLst>
          </a:prstGeom>
          <a:solidFill>
            <a:srgbClr val="F8D527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2350" y="5569387"/>
            <a:ext cx="1631786" cy="1361358"/>
          </a:xfrm>
          <a:prstGeom prst="triangle">
            <a:avLst>
              <a:gd name="adj" fmla="val 172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 txBox="1">
            <a:spLocks/>
          </p:cNvSpPr>
          <p:nvPr/>
        </p:nvSpPr>
        <p:spPr>
          <a:xfrm>
            <a:off x="586900" y="1156010"/>
            <a:ext cx="6526594" cy="56046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Professional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Associations</a:t>
            </a:r>
            <a:endParaRPr lang="en-US" sz="28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5877" y="40888"/>
            <a:ext cx="27045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Partners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368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7930" y="2070847"/>
            <a:ext cx="12192000" cy="48013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:\Users\User\AppData\Local\Microsoft\Windows\Temporary Internet Files\Content.Word\IMG_20250427_160749_54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61" y="3561401"/>
            <a:ext cx="4546600" cy="118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234035" y="4912010"/>
            <a:ext cx="3976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Aha Psychological </a:t>
            </a:r>
          </a:p>
          <a:p>
            <a:pPr algn="ctr"/>
            <a:r>
              <a:rPr lang="en-GB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 Plc.</a:t>
            </a:r>
            <a:endParaRPr lang="en-US" b="1" kern="1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58619" y="4978173"/>
            <a:ext cx="3146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iCog Labs AI Research and Software Development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71" y="2907326"/>
            <a:ext cx="379095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Isosceles Triangle 9"/>
          <p:cNvSpPr/>
          <p:nvPr/>
        </p:nvSpPr>
        <p:spPr>
          <a:xfrm>
            <a:off x="0" y="4840941"/>
            <a:ext cx="2460812" cy="2017059"/>
          </a:xfrm>
          <a:prstGeom prst="triangle">
            <a:avLst>
              <a:gd name="adj" fmla="val 172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0" y="689855"/>
            <a:ext cx="1869141" cy="1367545"/>
          </a:xfrm>
          <a:prstGeom prst="triangle">
            <a:avLst>
              <a:gd name="adj" fmla="val 1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/>
        </p:nvSpPr>
        <p:spPr>
          <a:xfrm>
            <a:off x="9731188" y="0"/>
            <a:ext cx="2460812" cy="2043953"/>
          </a:xfrm>
          <a:prstGeom prst="triangle">
            <a:avLst>
              <a:gd name="adj" fmla="val 172"/>
            </a:avLst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5877" y="40888"/>
            <a:ext cx="27045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Partners </a:t>
            </a:r>
            <a:endParaRPr lang="en-US" sz="6000" b="1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 txBox="1">
            <a:spLocks/>
          </p:cNvSpPr>
          <p:nvPr/>
        </p:nvSpPr>
        <p:spPr>
          <a:xfrm>
            <a:off x="567466" y="740965"/>
            <a:ext cx="5308899" cy="8227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rPr>
              <a:t>Private Companies </a:t>
            </a:r>
            <a:endParaRPr lang="en-US" sz="2800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230e9df3-be65-4c73-a93b-d1236ebd677e"/>
    <ds:schemaRef ds:uri="16c05727-aa75-4e4a-9b5f-8a80a1165891"/>
    <ds:schemaRef ds:uri="http://schemas.microsoft.com/office/2006/documentManagement/types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{A7D64A71-20BB-4009-A848-0712FA79FBF1}tf78853419_win32</Template>
  <TotalTime>3139</TotalTime>
  <Words>2659</Words>
  <Application>Microsoft Office PowerPoint</Application>
  <PresentationFormat>Widescreen</PresentationFormat>
  <Paragraphs>612</Paragraphs>
  <Slides>46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Agency FB</vt:lpstr>
      <vt:lpstr>Arial</vt:lpstr>
      <vt:lpstr>Calibri</vt:lpstr>
      <vt:lpstr>Franklin Gothic Book</vt:lpstr>
      <vt:lpstr>Franklin Gothic Demi</vt:lpstr>
      <vt:lpstr>Times New Roman</vt:lpstr>
      <vt:lpstr>Wingdings</vt:lpstr>
      <vt:lpstr>Custom</vt:lpstr>
      <vt:lpstr>PowerPoint Presentation</vt:lpstr>
      <vt:lpstr>Menu</vt:lpstr>
      <vt:lpstr>1.  Introducing  The Master of Social Work  in  Psychosocial Software Engineering</vt:lpstr>
      <vt:lpstr>The Project Initiation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Identifying the Problem</vt:lpstr>
      <vt:lpstr>PowerPoint Presentation</vt:lpstr>
      <vt:lpstr>The Challenges </vt:lpstr>
      <vt:lpstr>The Challenges </vt:lpstr>
      <vt:lpstr>The Challenges</vt:lpstr>
      <vt:lpstr>The Challenges</vt:lpstr>
      <vt:lpstr>The Challenges</vt:lpstr>
      <vt:lpstr>The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Solution                    and Strategy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Expected Outcomes and Impact</vt:lpstr>
      <vt:lpstr>Expected Outcomes and Impact</vt:lpstr>
      <vt:lpstr>Conclusion and           Call to Action</vt:lpstr>
      <vt:lpstr>PowerPoint Presentation</vt:lpstr>
      <vt:lpstr>Thank you</vt:lpstr>
      <vt:lpstr>Addenda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in Psychosocial Software Engineering</dc:title>
  <dc:creator>Fantahun Bogale</dc:creator>
  <cp:lastModifiedBy>User</cp:lastModifiedBy>
  <cp:revision>206</cp:revision>
  <dcterms:created xsi:type="dcterms:W3CDTF">2025-04-27T06:50:07Z</dcterms:created>
  <dcterms:modified xsi:type="dcterms:W3CDTF">2025-07-10T02:39:47Z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