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Lobster"/>
      <p:regular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Source Code Pr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obster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Medium-italic.fntdata"/><Relationship Id="rId30" Type="http://schemas.openxmlformats.org/officeDocument/2006/relationships/font" Target="fonts/SourceCodePr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53ac7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53ac7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37192ae0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37192a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bc551c01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bc551c0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bc551c01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bc551c0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4f66136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4f661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www.topcoder.com/" TargetMode="External"/><Relationship Id="rId11" Type="http://schemas.openxmlformats.org/officeDocument/2006/relationships/hyperlink" Target="https://docs.google.com/spreadsheets/d/1wCqCzcAnPO7iTXZvtxYmDLF70_C0yyBaLZNPuLLmYb8/edit#gid=0" TargetMode="External"/><Relationship Id="rId10" Type="http://schemas.openxmlformats.org/officeDocument/2006/relationships/hyperlink" Target="https://codesignal.com/" TargetMode="External"/><Relationship Id="rId9" Type="http://schemas.openxmlformats.org/officeDocument/2006/relationships/hyperlink" Target="https://leetcode.com/" TargetMode="External"/><Relationship Id="rId5" Type="http://schemas.openxmlformats.org/officeDocument/2006/relationships/hyperlink" Target="https://arena.topcoder.com/" TargetMode="External"/><Relationship Id="rId6" Type="http://schemas.openxmlformats.org/officeDocument/2006/relationships/hyperlink" Target="https://community.topcoder.com/tc?module=Static&amp;d1=applet&amp;d2=full-support" TargetMode="External"/><Relationship Id="rId7" Type="http://schemas.openxmlformats.org/officeDocument/2006/relationships/hyperlink" Target="https://community.topcoder.com/tc?module=Static&amp;d1=applet&amp;d2=plugins" TargetMode="External"/><Relationship Id="rId8" Type="http://schemas.openxmlformats.org/officeDocument/2006/relationships/hyperlink" Target="http://codeforce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The_7_Habits_of_Highly_Effective_Peop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cw.mit.edu/courses/electrical-engineering-and-computer-science/6-006-introduction-to-algorithms-fall-2011/lecture-notes/" TargetMode="External"/><Relationship Id="rId4" Type="http://schemas.openxmlformats.org/officeDocument/2006/relationships/hyperlink" Target="https://www.coursera.org/learn/algorithms-divide-conquer" TargetMode="External"/><Relationship Id="rId5" Type="http://schemas.openxmlformats.org/officeDocument/2006/relationships/hyperlink" Target="https://www.coursera.org/learn/algorithms-graphs-data-structures" TargetMode="External"/><Relationship Id="rId6" Type="http://schemas.openxmlformats.org/officeDocument/2006/relationships/hyperlink" Target="https://www.coursera.org/learn/algorithms-greedy" TargetMode="External"/><Relationship Id="rId7" Type="http://schemas.openxmlformats.org/officeDocument/2006/relationships/hyperlink" Target="https://docs.google.com/document/d/18b-tv8XIjGioYI5Vxi_BhCwc2RL8xJXShaZqN-N3o48/edit?usp=sharing" TargetMode="External"/><Relationship Id="rId8" Type="http://schemas.openxmlformats.org/officeDocument/2006/relationships/hyperlink" Target="https://www.topcoder.com/community/competitive-programming/tutorial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November,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Homework #1 - Environment setup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71900" y="1919075"/>
            <a:ext cx="806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Create a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3"/>
              </a:rPr>
              <a:t>Github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profile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Create a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4"/>
              </a:rPr>
              <a:t>Topcoder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profile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Char char="○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Either login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5"/>
              </a:rPr>
              <a:t>arena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or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6"/>
              </a:rPr>
              <a:t>download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(requires JAVA)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ource Code Pro Medium"/>
              <a:buChar char="○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Check out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7"/>
              </a:rPr>
              <a:t>plugins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KawigiEdit 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is strongly recommended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Create a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8"/>
              </a:rPr>
              <a:t>Codeforces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profile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Create a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9"/>
              </a:rPr>
              <a:t>Leetcode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profile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Create a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10"/>
              </a:rPr>
              <a:t>Codesignal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profile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Update </a:t>
            </a:r>
            <a:r>
              <a:rPr lang="en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11"/>
              </a:rPr>
              <a:t>progress doc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(class only)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●"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Read about interview process, watch some videos, get excited!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Questions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 Medium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What’s your biggest achievement in life so far?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 Medium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Why do you want to intern at Silicon Valley?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 Medium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Where do you want to see yourself in 10 years?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596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 Medium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What kind of achievement would make you feel accomplished once you are 60 and look back?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“Seek first to understand, then to be understood.” - </a:t>
            </a:r>
            <a:r>
              <a:rPr lang="en" sz="3600" u="sng">
                <a:solidFill>
                  <a:schemeClr val="hlink"/>
                </a:solidFill>
                <a:latin typeface="Lobster"/>
                <a:ea typeface="Lobster"/>
                <a:cs typeface="Lobster"/>
                <a:sym typeface="Lobster"/>
                <a:hlinkClick r:id="rId3"/>
              </a:rPr>
              <a:t>7 Habits of Highly Effective People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Team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 2nd year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7 3rd year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15 4th year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27 students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Emre + Alazar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29 team members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08050" y="510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Objective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550825" y="346900"/>
            <a:ext cx="59013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get you to the level to succeed in job interviews with top Silicon Valley companies. 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50" y="1698025"/>
            <a:ext cx="57816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Materials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5720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highlight>
                  <a:srgbClr val="4A86E8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MIT Introduction to Algorithms</a:t>
            </a:r>
            <a:endParaRPr sz="1600">
              <a:highlight>
                <a:srgbClr val="4A86E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latin typeface="Calibri"/>
                <a:ea typeface="Calibri"/>
                <a:cs typeface="Calibri"/>
                <a:sym typeface="Calibri"/>
                <a:hlinkClick r:id="rId4"/>
              </a:rPr>
              <a:t>Stanford Design and Algorithms Part I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latin typeface="Calibri"/>
                <a:ea typeface="Calibri"/>
                <a:cs typeface="Calibri"/>
                <a:sym typeface="Calibri"/>
                <a:hlinkClick r:id="rId5"/>
              </a:rPr>
              <a:t>Stanford Design and Algorithms Part II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latin typeface="Calibri"/>
                <a:ea typeface="Calibri"/>
                <a:cs typeface="Calibri"/>
                <a:sym typeface="Calibri"/>
                <a:hlinkClick r:id="rId6"/>
              </a:rPr>
              <a:t>Stanford Design and Algorithms Part III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latin typeface="Calibri"/>
                <a:ea typeface="Calibri"/>
                <a:cs typeface="Calibri"/>
                <a:sym typeface="Calibri"/>
                <a:hlinkClick r:id="rId7"/>
              </a:rPr>
              <a:t>Interview Preparation Best Practices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latin typeface="Calibri"/>
                <a:ea typeface="Calibri"/>
                <a:cs typeface="Calibri"/>
                <a:sym typeface="Calibri"/>
                <a:hlinkClick r:id="rId8"/>
              </a:rPr>
              <a:t>Topcoder Tutorials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556159" y="3239125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556148" y="33766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</a:t>
            </a: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0 mins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1128045" y="2650340"/>
            <a:ext cx="198900" cy="593656"/>
            <a:chOff x="777447" y="1610215"/>
            <a:chExt cx="198900" cy="593656"/>
          </a:xfrm>
        </p:grpSpPr>
        <p:cxnSp>
          <p:nvCxnSpPr>
            <p:cNvPr id="95" name="Google Shape;95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162550" y="22340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First part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032279" y="323912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2341542" y="33766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</a:t>
            </a: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mins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481507" y="3979083"/>
            <a:ext cx="198900" cy="593656"/>
            <a:chOff x="2223534" y="2938958"/>
            <a:chExt cx="198900" cy="593656"/>
          </a:xfrm>
        </p:grpSpPr>
        <p:cxnSp>
          <p:nvCxnSpPr>
            <p:cNvPr id="101" name="Google Shape;101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1495175" y="4572750"/>
            <a:ext cx="2242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Break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687198" y="32391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3982980" y="33766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</a:t>
            </a: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0 mins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273957" y="2650340"/>
            <a:ext cx="198900" cy="593656"/>
            <a:chOff x="3918084" y="1610215"/>
            <a:chExt cx="198900" cy="593656"/>
          </a:xfrm>
        </p:grpSpPr>
        <p:cxnSp>
          <p:nvCxnSpPr>
            <p:cNvPr id="107" name="Google Shape;107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252000" y="2235375"/>
            <a:ext cx="2242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Second part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7"/>
          <p:cNvSpPr/>
          <p:nvPr/>
        </p:nvSpPr>
        <p:spPr>
          <a:xfrm>
            <a:off x="5342118" y="323912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5631924" y="33766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</a:t>
            </a: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mins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6188295" y="3979083"/>
            <a:ext cx="198900" cy="593656"/>
            <a:chOff x="5958946" y="2938958"/>
            <a:chExt cx="198900" cy="593656"/>
          </a:xfrm>
        </p:grpSpPr>
        <p:cxnSp>
          <p:nvCxnSpPr>
            <p:cNvPr id="113" name="Google Shape;113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5166350" y="4572750"/>
            <a:ext cx="2242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Break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997038" y="32391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7326737" y="337667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</a:t>
            </a: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mins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7885032" y="2650340"/>
            <a:ext cx="198900" cy="593656"/>
            <a:chOff x="3918084" y="1610215"/>
            <a:chExt cx="198900" cy="593656"/>
          </a:xfrm>
        </p:grpSpPr>
        <p:cxnSp>
          <p:nvCxnSpPr>
            <p:cNvPr id="119" name="Google Shape;11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6901200" y="2272100"/>
            <a:ext cx="22428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Recap</a:t>
            </a:r>
            <a:endParaRPr sz="1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2" name="Google Shape;122;p17"/>
          <p:cNvSpPr txBox="1"/>
          <p:nvPr/>
        </p:nvSpPr>
        <p:spPr>
          <a:xfrm>
            <a:off x="1769300" y="406150"/>
            <a:ext cx="5065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PROCEDURE FOR LECTURES</a:t>
            </a:r>
            <a:endParaRPr b="1" sz="24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96550" y="1228975"/>
            <a:ext cx="7446000" cy="104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 Medium"/>
              <a:buChar char="●"/>
            </a:pP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20% of the program</a:t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 Medium"/>
              <a:buChar char="●"/>
            </a:pP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Me: Prepare the slides, present in the class, make it enjoyable</a:t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 Medium"/>
              <a:buChar char="●"/>
            </a:pP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You: Focus and listen, ask questions when you don’t understand</a:t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 Medium"/>
              <a:buChar char="●"/>
            </a:pP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Monday, Tuesday, Wednesday, Thursday: 4:30p - 5:30p </a:t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Labs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71900" y="19190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80% of the program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Me: Helping each of you individually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You: 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○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Practicing by solving problems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○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Helping your peers when they get stuck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Using different platforms like Codeforces, Topcoder, Leetcode, etc.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contests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153150" y="565650"/>
            <a:ext cx="76620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Monday, Tuesday, Wednesday, Thursday: 5:30p - 7:30p Friday: 4:30p - 6:30p</a:t>
            </a:r>
            <a:endParaRPr sz="1800"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Q&amp;A Sessions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With actively working people from Silicon Valley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Engineers, sales representatives, recruiters, business developers, product managers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Google, Facebook, Amazon, Square, Liftoff, etc.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We will decide on pre-request questions - 25 mins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○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Interview preparation, tactiques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○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Life in SV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○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Role definition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○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Day to day challenges 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On the fly questions - 5 mins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Camp JAn 10 - JAn 30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We will decide on the dates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Optional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Camps are where the real magic happens (by experience)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All day problem solving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●"/>
            </a:pPr>
            <a:r>
              <a:rPr lang="en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Contests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Questions???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