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Amatic SC"/>
      <p:regular r:id="rId22"/>
      <p:bold r:id="rId23"/>
    </p:embeddedFont>
    <p:embeddedFont>
      <p:font typeface="Lobster"/>
      <p:regular r:id="rId24"/>
    </p:embeddedFont>
    <p:embeddedFont>
      <p:font typeface="Source Code Pro"/>
      <p:regular r:id="rId25"/>
      <p:bold r:id="rId26"/>
      <p:italic r:id="rId27"/>
      <p:boldItalic r:id="rId28"/>
    </p:embeddedFont>
    <p:embeddedFont>
      <p:font typeface="Source Code Pro Medium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AmaticSC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Lobster-regular.fntdata"/><Relationship Id="rId23" Type="http://schemas.openxmlformats.org/officeDocument/2006/relationships/font" Target="fonts/AmaticSC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bold.fntdata"/><Relationship Id="rId25" Type="http://schemas.openxmlformats.org/officeDocument/2006/relationships/font" Target="fonts/SourceCodePro-regular.fntdata"/><Relationship Id="rId28" Type="http://schemas.openxmlformats.org/officeDocument/2006/relationships/font" Target="fonts/SourceCodePro-boldItalic.fntdata"/><Relationship Id="rId27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Medium-italic.fntdata"/><Relationship Id="rId30" Type="http://schemas.openxmlformats.org/officeDocument/2006/relationships/font" Target="fonts/SourceCodeProMedium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SourceCodeProMedium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d07aa41c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d07aa41c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d07aa41c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d07aa41c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b37192ae0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b37192ae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91993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9199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60ebc59e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60ebc59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be9bc5dfb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be9bc5df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57db4c8a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57db4c8a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be9bc5df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be9bc5df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60ebc59e3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60ebc59e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d07aa41c1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d07aa41c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60ebc59e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60ebc59e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hyperlink" Target="https://leetcode.com/problems/fraction-to-recurring-decimal/" TargetMode="External"/><Relationship Id="rId10" Type="http://schemas.openxmlformats.org/officeDocument/2006/relationships/hyperlink" Target="https://leetcode.com/problems/nth-digit/" TargetMode="External"/><Relationship Id="rId13" Type="http://schemas.openxmlformats.org/officeDocument/2006/relationships/hyperlink" Target="https://codeforces.com/problemset/problem/1238/A" TargetMode="External"/><Relationship Id="rId12" Type="http://schemas.openxmlformats.org/officeDocument/2006/relationships/hyperlink" Target="https://codeforces.com/problemset/problem/1096/A" TargetMode="Externa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leetcode.com/problems/factorial-trailing-zeroes/" TargetMode="External"/><Relationship Id="rId4" Type="http://schemas.openxmlformats.org/officeDocument/2006/relationships/hyperlink" Target="https://leetcode.com/problems/perfect-number/" TargetMode="External"/><Relationship Id="rId9" Type="http://schemas.openxmlformats.org/officeDocument/2006/relationships/hyperlink" Target="https://leetcode.com/problems/smallest-integer-divisible-by-k/" TargetMode="External"/><Relationship Id="rId15" Type="http://schemas.openxmlformats.org/officeDocument/2006/relationships/hyperlink" Target="https://codeforces.com/problemset/problem/664/A" TargetMode="External"/><Relationship Id="rId14" Type="http://schemas.openxmlformats.org/officeDocument/2006/relationships/hyperlink" Target="https://codeforces.com/problemset/problem/854/A" TargetMode="External"/><Relationship Id="rId5" Type="http://schemas.openxmlformats.org/officeDocument/2006/relationships/hyperlink" Target="https://leetcode.com/problems/count-primes/" TargetMode="External"/><Relationship Id="rId6" Type="http://schemas.openxmlformats.org/officeDocument/2006/relationships/hyperlink" Target="https://leetcode.com/problems/complex-number-multiplication/" TargetMode="External"/><Relationship Id="rId7" Type="http://schemas.openxmlformats.org/officeDocument/2006/relationships/hyperlink" Target="https://leetcode.com/problems/fraction-addition-and-subtraction/" TargetMode="External"/><Relationship Id="rId8" Type="http://schemas.openxmlformats.org/officeDocument/2006/relationships/hyperlink" Target="https://leetcode.com/problems/powx-n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CS487-</a:t>
            </a: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Introduction to competitive programming: A2SV</a:t>
            </a:r>
            <a:endParaRPr b="1" sz="6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#11: Numerics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matic SC"/>
                <a:ea typeface="Amatic SC"/>
                <a:cs typeface="Amatic SC"/>
                <a:sym typeface="Amatic SC"/>
              </a:rPr>
              <a:t>Fraction Reduction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23" name="Google Shape;123;p22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24" name="Google Shape;124;p22"/>
          <p:cNvSpPr txBox="1"/>
          <p:nvPr>
            <p:ph idx="2" type="body"/>
          </p:nvPr>
        </p:nvSpPr>
        <p:spPr>
          <a:xfrm>
            <a:off x="4351100" y="724200"/>
            <a:ext cx="4620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 Medium"/>
              <a:buChar char="●"/>
            </a:pPr>
            <a:r>
              <a:rPr lang="en" sz="14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Basically we want to find the simplest form of the fraction</a:t>
            </a:r>
            <a:endParaRPr sz="1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public void reduceFraction(int[] a) {</a:t>
            </a:r>
            <a:endParaRPr sz="1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int b=GCD(a[0],a[1]);</a:t>
            </a:r>
            <a:endParaRPr sz="1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a[0]/=b;</a:t>
            </a:r>
            <a:endParaRPr sz="1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a[1]/=b;</a:t>
            </a:r>
            <a:endParaRPr sz="1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}</a:t>
            </a:r>
            <a:endParaRPr sz="1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matic SC"/>
                <a:ea typeface="Amatic SC"/>
                <a:cs typeface="Amatic SC"/>
                <a:sym typeface="Amatic SC"/>
              </a:rPr>
              <a:t>Programming Exercises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0" name="Google Shape;130;p23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1" name="Google Shape;131;p23"/>
          <p:cNvSpPr txBox="1"/>
          <p:nvPr>
            <p:ph idx="2" type="body"/>
          </p:nvPr>
        </p:nvSpPr>
        <p:spPr>
          <a:xfrm>
            <a:off x="4351100" y="724200"/>
            <a:ext cx="4620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 Medium"/>
              <a:buChar char="●"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Factorial Trailing Zeroes</a:t>
            </a:r>
            <a:endParaRPr sz="14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 Medium"/>
              <a:buChar char="●"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Perfect Number</a:t>
            </a:r>
            <a:endParaRPr sz="14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 Medium"/>
              <a:buChar char="●"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Count Primes</a:t>
            </a:r>
            <a:endParaRPr sz="14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 Medium"/>
              <a:buChar char="●"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Complex Number Multiplication</a:t>
            </a:r>
            <a:endParaRPr sz="14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 Medium"/>
              <a:buChar char="●"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Fraction Addition and Subtraction</a:t>
            </a:r>
            <a:endParaRPr sz="14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 Medium"/>
              <a:buChar char="●"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Pow(x,n)</a:t>
            </a:r>
            <a:endParaRPr sz="14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 Medium"/>
              <a:buChar char="●"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Smallest Integer Divisible by K</a:t>
            </a:r>
            <a:endParaRPr sz="14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 Medium"/>
              <a:buChar char="●"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Nth Digit</a:t>
            </a:r>
            <a:endParaRPr sz="14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 Medium"/>
              <a:buChar char="●"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Fraction to Recurring Decimal</a:t>
            </a:r>
            <a:endParaRPr sz="14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Find Divisible</a:t>
            </a:r>
            <a:endParaRPr sz="14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3"/>
              </a:rPr>
              <a:t>Prime Subtraction</a:t>
            </a:r>
            <a:endParaRPr sz="14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4"/>
              </a:rPr>
              <a:t>Fraction</a:t>
            </a:r>
            <a:endParaRPr sz="14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5"/>
              </a:rPr>
              <a:t>Complicated GCD</a:t>
            </a:r>
            <a:endParaRPr sz="14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0">
                <a:latin typeface="Amatic SC"/>
                <a:ea typeface="Amatic SC"/>
                <a:cs typeface="Amatic SC"/>
                <a:sym typeface="Amatic SC"/>
              </a:rPr>
              <a:t>Quote of the day</a:t>
            </a:r>
            <a:endParaRPr b="1" sz="9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471900" y="1769475"/>
            <a:ext cx="84402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latin typeface="Lobster"/>
                <a:ea typeface="Lobster"/>
                <a:cs typeface="Lobster"/>
                <a:sym typeface="Lobster"/>
              </a:rPr>
              <a:t>"“If one day, my words are against science, choose science.” - Mustafa Kemal Ataturk </a:t>
            </a:r>
            <a:endParaRPr sz="3600"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Prime Numbers</a:t>
            </a:r>
            <a:endParaRPr b="1" sz="6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4" name="Google Shape;74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Checking if a number is prime or not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Naive algorithm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Fast algorithm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Constructing prime numbers up to 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Sieve of Eratosthenes</a:t>
            </a:r>
            <a:endParaRPr b="1" sz="6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0" name="Google Shape;80;p15"/>
          <p:cNvSpPr txBox="1"/>
          <p:nvPr>
            <p:ph idx="2" type="body"/>
          </p:nvPr>
        </p:nvSpPr>
        <p:spPr>
          <a:xfrm>
            <a:off x="4061025" y="724200"/>
            <a:ext cx="47154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public boolean[] sieve(int n)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boolean[] prime=new boolean[n+1];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Arrays.fill(prime,true);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prime[0]=false;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prime[1]=false;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int m=Math.sqrt(n);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for (int i=2; i&lt;=m; i++)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if (prime[i])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for (int k=i*i; k&lt;=n; k+=i)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prime[k]=false;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return prime;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Greatest Common Divisor</a:t>
            </a:r>
            <a:endParaRPr b="1" sz="6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6" name="Google Shape;86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GCD of two numbers a and b is the greatest number that divides evenly into both a and b.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Naive algorithm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Fast algorithm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2" marL="18288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■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 = x*b + c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2" marL="18288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■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GCD(b,c) =? GCD(a,b)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00875" y="1457425"/>
            <a:ext cx="4045200" cy="23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Greatest Common Divisor</a:t>
            </a:r>
            <a:endParaRPr b="1" sz="60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Fast Algorithm</a:t>
            </a:r>
            <a:endParaRPr b="1" sz="6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2" name="Google Shape;92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public int GCD(int a, int b)</a:t>
            </a:r>
            <a:endParaRPr sz="16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{</a:t>
            </a:r>
            <a:endParaRPr sz="16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if (b==0) {</a:t>
            </a:r>
            <a:endParaRPr sz="16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return a;</a:t>
            </a:r>
            <a:endParaRPr sz="16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}</a:t>
            </a:r>
            <a:endParaRPr sz="16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return GCD(b,a%b);</a:t>
            </a:r>
            <a:endParaRPr sz="16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6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}</a:t>
            </a:r>
            <a:endParaRPr sz="16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279650" y="19336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Lowest Common Multiple</a:t>
            </a:r>
            <a:endParaRPr b="1" sz="6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8" name="Google Shape;98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ource Code Pro Medium"/>
              <a:buChar char="●"/>
            </a:pPr>
            <a:r>
              <a:rPr lang="en" sz="16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Lowest common multiple for a and b is the smallest number that can be divided evenly by both a and b</a:t>
            </a:r>
            <a:endParaRPr sz="16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ource Code Pro Medium"/>
              <a:buChar char="●"/>
            </a:pPr>
            <a:r>
              <a:rPr lang="en" sz="16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a*b = GCD(a,b) * LCM(a,b)</a:t>
            </a:r>
            <a:endParaRPr sz="16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br>
              <a:rPr lang="en" sz="1200">
                <a:latin typeface="Source Code Pro Medium"/>
                <a:ea typeface="Source Code Pro Medium"/>
                <a:cs typeface="Source Code Pro Medium"/>
                <a:sym typeface="Source Code Pro Medium"/>
              </a:rPr>
            </a:br>
            <a:r>
              <a:rPr lang="en" sz="12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public int LCM(int a, int b)</a:t>
            </a:r>
            <a:endParaRPr sz="12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{</a:t>
            </a:r>
            <a:endParaRPr sz="12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return a*b/GCD(a,b);</a:t>
            </a:r>
            <a:endParaRPr sz="12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}</a:t>
            </a:r>
            <a:endParaRPr sz="12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BASES</a:t>
            </a:r>
            <a:endParaRPr b="1" sz="6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4" name="Google Shape;104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Number conversions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From B To Decimal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From Decimal to B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Fractions</a:t>
            </a:r>
            <a:endParaRPr b="1" sz="6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0" name="Google Shape;110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Representation: The best way is to use a pair for numerator and denominator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Operations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Multiplication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"/>
                <a:ea typeface="Source Code Pro"/>
                <a:cs typeface="Source Code Pro"/>
                <a:sym typeface="Source Code Pro"/>
              </a:rPr>
              <a:t>public int[] multiplyFractions(int[] a, int[] b) {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"/>
                <a:ea typeface="Source Code Pro"/>
                <a:cs typeface="Source Code Pro"/>
                <a:sym typeface="Source Code Pro"/>
              </a:rPr>
              <a:t>int[] c={a[0]*b[0], a[1]*b[1]};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"/>
                <a:ea typeface="Source Code Pro"/>
                <a:cs typeface="Source Code Pro"/>
                <a:sym typeface="Source Code Pro"/>
              </a:rPr>
              <a:t>return c;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Summation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Reduction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matic SC"/>
                <a:ea typeface="Amatic SC"/>
                <a:cs typeface="Amatic SC"/>
                <a:sym typeface="Amatic SC"/>
              </a:rPr>
              <a:t>Fraction Summation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6" name="Google Shape;116;p2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7" name="Google Shape;117;p21"/>
          <p:cNvSpPr txBox="1"/>
          <p:nvPr>
            <p:ph idx="2" type="body"/>
          </p:nvPr>
        </p:nvSpPr>
        <p:spPr>
          <a:xfrm>
            <a:off x="4118800" y="724200"/>
            <a:ext cx="46683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public int[] addFractions(int[] a, int[]b) {</a:t>
            </a:r>
            <a:endParaRPr sz="1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int denom=LCM(a[1],b[1]);</a:t>
            </a:r>
            <a:endParaRPr sz="1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int[] c={denom/a[1]*a[0] + denom/b[1]*b[0], denom};</a:t>
            </a:r>
            <a:endParaRPr sz="1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return c;</a:t>
            </a:r>
            <a:endParaRPr sz="1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}</a:t>
            </a:r>
            <a:endParaRPr sz="1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