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matic SC"/>
      <p:regular r:id="rId26"/>
      <p:bold r:id="rId27"/>
    </p:embeddedFont>
    <p:embeddedFont>
      <p:font typeface="Lobster"/>
      <p:regular r:id="rId28"/>
    </p:embeddedFont>
    <p:embeddedFont>
      <p:font typeface="Source Code Pro"/>
      <p:regular r:id="rId29"/>
      <p:bold r:id="rId30"/>
      <p:italic r:id="rId31"/>
      <p:boldItalic r:id="rId32"/>
    </p:embeddedFont>
    <p:embeddedFont>
      <p:font typeface="Source Code Pro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obster-regular.fntdata"/><Relationship Id="rId27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33" Type="http://schemas.openxmlformats.org/officeDocument/2006/relationships/font" Target="fonts/SourceCodeProMedium-regular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CodeProMedium-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Medium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SourceCodePro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084a38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084a38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5d9ff18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5d9ff18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d9ff188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5d9ff188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d9ff188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d9ff188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d9ff188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5d9ff188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d9ff188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d9ff188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37192ae0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b37192a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4969779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496977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e9bc5df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e9bc5d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7db4c8a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7db4c8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e9bc5d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e9bc5d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e9bc5df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e9bc5df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e9bc5df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e9bc5df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b7f4db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b7f4db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eetcode.com/problems/range-sum-of-bst/" TargetMode="External"/><Relationship Id="rId4" Type="http://schemas.openxmlformats.org/officeDocument/2006/relationships/hyperlink" Target="https://leetcode.com/problems/merge-two-binary-trees/" TargetMode="External"/><Relationship Id="rId11" Type="http://schemas.openxmlformats.org/officeDocument/2006/relationships/hyperlink" Target="https://leetcode.com/problems/insert-into-a-binary-search-tree/" TargetMode="External"/><Relationship Id="rId10" Type="http://schemas.openxmlformats.org/officeDocument/2006/relationships/hyperlink" Target="https://leetcode.com/problems/maximum-binary-tree/" TargetMode="External"/><Relationship Id="rId12" Type="http://schemas.openxmlformats.org/officeDocument/2006/relationships/hyperlink" Target="https://leetcode.com/problems/binary-tree-postorder-traversal/" TargetMode="External"/><Relationship Id="rId9" Type="http://schemas.openxmlformats.org/officeDocument/2006/relationships/hyperlink" Target="https://leetcode.com/problems/construct-binary-search-tree-from-preorder-traversal/" TargetMode="External"/><Relationship Id="rId5" Type="http://schemas.openxmlformats.org/officeDocument/2006/relationships/hyperlink" Target="https://leetcode.com/problems/search-in-a-binary-search-tree/" TargetMode="External"/><Relationship Id="rId6" Type="http://schemas.openxmlformats.org/officeDocument/2006/relationships/hyperlink" Target="https://leetcode.com/problems/same-tree/" TargetMode="External"/><Relationship Id="rId7" Type="http://schemas.openxmlformats.org/officeDocument/2006/relationships/hyperlink" Target="https://leetcode.com/problems/lowest-common-ancestor-of-a-binary-search-tree/" TargetMode="External"/><Relationship Id="rId8" Type="http://schemas.openxmlformats.org/officeDocument/2006/relationships/hyperlink" Target="https://leetcode.com/problems/find-bottom-left-tree-value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eetcode.com/problems/reverse-linked-list/" TargetMode="External"/><Relationship Id="rId4" Type="http://schemas.openxmlformats.org/officeDocument/2006/relationships/hyperlink" Target="https://leetcode.com/problems/delete-node-in-a-linked-list/" TargetMode="External"/><Relationship Id="rId10" Type="http://schemas.openxmlformats.org/officeDocument/2006/relationships/hyperlink" Target="https://leetcode.com/problems/design-linked-list" TargetMode="External"/><Relationship Id="rId9" Type="http://schemas.openxmlformats.org/officeDocument/2006/relationships/hyperlink" Target="https://leetcode.com/problems/next-greater-node-in-linked-list/" TargetMode="External"/><Relationship Id="rId5" Type="http://schemas.openxmlformats.org/officeDocument/2006/relationships/hyperlink" Target="https://leetcode.com/problems/merge-two-sorted-lists/" TargetMode="External"/><Relationship Id="rId6" Type="http://schemas.openxmlformats.org/officeDocument/2006/relationships/hyperlink" Target="https://leetcode.com/problems/remove-duplicates-from-sorted-list/" TargetMode="External"/><Relationship Id="rId7" Type="http://schemas.openxmlformats.org/officeDocument/2006/relationships/hyperlink" Target="https://leetcode.com/problems/reverse-nodes-in-k-group/" TargetMode="External"/><Relationship Id="rId8" Type="http://schemas.openxmlformats.org/officeDocument/2006/relationships/hyperlink" Target="https://leetcode.com/problems/insertion-sort-li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CS487-</a:t>
            </a: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Introduction to competitive programming: A2SV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#9: Linked Lists, Binary Trees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Graph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 graph is a pair G = (V, E), where V is a set whose elements are called vertices, and E is a set of edges (sometimes links or lines).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 directed graph is a graph in which edges have orientations.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675" y="2715475"/>
            <a:ext cx="20955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675" y="61950"/>
            <a:ext cx="20955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Tree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7" name="Google Shape;137;p23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 tree is an undirected graph, in which any two vertices are connected by exactly one path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 tree with N vertices have N-1 edge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One can think of starting with only one vertice, and adding a vertice and an edge at each step to construct a tree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No cycles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50" y="2661150"/>
            <a:ext cx="17145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Binary </a:t>
            </a: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Tree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6" name="Google Shape;146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 tree with each node has at most 2 edges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Note that it does not have to be complete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 complete binary tree is completely filled except the last level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100" y="2715475"/>
            <a:ext cx="18288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275" y="201925"/>
            <a:ext cx="2915483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Tree As a Data Structure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5" name="Google Shape;155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Trees are hierarchical data structures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○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Unlike arrays, linked lists, stacks, queues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Maximum nodes at level i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Maximum # of nodes in a binary tree with height h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Min number of levels with L leaves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Full binary tree leaf count vs internal node count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275" y="201925"/>
            <a:ext cx="2915483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Binary Tree </a:t>
            </a: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Node in C++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Node {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public: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int data;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Node* left;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Node* right;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Programming exercises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9" name="Google Shape;169;p2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Binary Trees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0" name="Google Shape;170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Range Sum of BST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Merge Two Binary Trees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Search in a BST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Same Tree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Lowest Common Ancestor in a BST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Find Bottom Left Tree Value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Construct BST from Preorder Traversal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Maximum Binary Tree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Insert into BST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Binary Tree Postorder Traversal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latin typeface="Amatic SC"/>
                <a:ea typeface="Amatic SC"/>
                <a:cs typeface="Amatic SC"/>
                <a:sym typeface="Amatic SC"/>
              </a:rPr>
              <a:t>Quote of the day</a:t>
            </a:r>
            <a:endParaRPr b="1" sz="9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71900" y="1769475"/>
            <a:ext cx="844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"We are what we repeatedly do. Excellence then, is not an act, but a habit." —Will Durant 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Linked List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Linear data structure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Elements are not stored at a contiguous location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Elements are linked using pointers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096" y="3535621"/>
            <a:ext cx="5183799" cy="11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Linked List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Advantages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Dynamic size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Easy insert/delete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Disadvantages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 random access (need to access elements sequentially)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Extra memory use for pointers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Not cache friendly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Node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Elements of a linked list are called as nodes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Simple structures with data and next pointer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First node is conventionally called head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 linked list is usually referred and passed by its head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Node in C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Node {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int data;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struct Node* next;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Node in C++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Node {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public: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int data;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Node* next;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Node in Java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Node {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int data;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Node next;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Node(int d) {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data = d;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}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Node in Python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Node: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def __init__(self, data):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self.data = data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self.next = None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Programming exercises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Linked List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3"/>
              </a:rPr>
              <a:t>Reverse Linked List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4"/>
              </a:rPr>
              <a:t>Delete Node in a Linked List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5"/>
              </a:rPr>
              <a:t>Merge Two Sorted Lists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6"/>
              </a:rPr>
              <a:t>Remove Duplicates From a Sorted List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7"/>
              </a:rPr>
              <a:t>Reverse Nodes in K Group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8"/>
              </a:rPr>
              <a:t>Insertion Sort List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9"/>
              </a:rPr>
              <a:t>Next Greater Node in the Linked List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10"/>
              </a:rPr>
              <a:t>Design Linked List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