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Lexen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d5992446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d5992446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d5992446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d5992446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d5992446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d5992446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d5992446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d5992446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d5992446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d5992446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d5992446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d5992446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5992446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d5992446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d5992446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d5992446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d5992446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d5992446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d5992446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d5992446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d5992446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d5992446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d5992446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d5992446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d5992446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d5992446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d5992446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d5992446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d5992446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d5992446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Bitcoin Sentiment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00750" y="2571750"/>
            <a:ext cx="79674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Analysis and exploration on the nature of the Social Media Interactions around crypto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475" y="3409300"/>
            <a:ext cx="1307275" cy="13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825" y="3679550"/>
            <a:ext cx="1025425" cy="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9375" y="3633488"/>
            <a:ext cx="1146149" cy="9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1157288"/>
            <a:ext cx="752475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type="title"/>
          </p:nvPr>
        </p:nvSpPr>
        <p:spPr>
          <a:xfrm>
            <a:off x="634200" y="641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Then From this…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11499"/>
            <a:ext cx="3777124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10225"/>
            <a:ext cx="2635250" cy="14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887" y="3111500"/>
            <a:ext cx="3777112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9900" y="846675"/>
            <a:ext cx="4108101" cy="2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This…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25" y="1942750"/>
            <a:ext cx="43529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300" y="1763363"/>
            <a:ext cx="42005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Decrypting the Dialogue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❖"/>
            </a:pP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Are the thousands of conversations around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Bitcoin 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mere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noise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, or do they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hold the key to understanding 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market trends and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sentiments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b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An the big question: 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Does the sheer volume of social media data, once sorted and analyzed,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unveil deeper insights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into the world of Bitcoin and the broader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cryptocurrency market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b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❖"/>
            </a:pP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Taking as a sample and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example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the month of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December 2022 (a year ago)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I tried to analyze 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this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and discovered…</a:t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25" y="0"/>
            <a:ext cx="8001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Bulls and Bears: Decoding Market Sentiments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56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Bullish - The Market Optimists:</a:t>
            </a:r>
            <a:endParaRPr b="1" sz="56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s" sz="56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Represents a positive outlook on the market.</a:t>
            </a:r>
            <a:br>
              <a:rPr lang="es" sz="56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56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s" sz="56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Investors expect prices to rise and are more likely to buy, driving demand and prices up.</a:t>
            </a:r>
            <a:endParaRPr sz="56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56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Bearish - The Market Pessimists:</a:t>
            </a:r>
            <a:endParaRPr b="1" sz="56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s" sz="56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Indicates a negative or cautious stance towards the market.</a:t>
            </a:r>
            <a:br>
              <a:rPr lang="es" sz="56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56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s" sz="56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Investors anticipate a fall in prices, leading to selling off assets, which can drive prices down.</a:t>
            </a:r>
            <a:endParaRPr sz="56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 these sentiments have any connection to market prices?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204"/>
            <a:ext cx="9143999" cy="465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075" y="-275175"/>
            <a:ext cx="9144000" cy="60960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260000" dist="19050">
              <a:srgbClr val="000000">
                <a:alpha val="73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95" name="Google Shape;195;p28"/>
          <p:cNvSpPr txBox="1"/>
          <p:nvPr/>
        </p:nvSpPr>
        <p:spPr>
          <a:xfrm>
            <a:off x="306925" y="1318650"/>
            <a:ext cx="4614300" cy="35604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2154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“Be Fearful When Others Are Greedy and Greedy When Others Are Fearful”</a:t>
            </a:r>
            <a:endParaRPr b="1" sz="4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 Sentiment Analysis on Social Media</a:t>
            </a:r>
            <a:endParaRPr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Introduction</a:t>
            </a:r>
            <a:endParaRPr b="1" sz="5715">
              <a:solidFill>
                <a:srgbClr val="1F2328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Let’s dive in the </a:t>
            </a:r>
            <a:r>
              <a:rPr b="1"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fascinating</a:t>
            </a:r>
            <a:r>
              <a:rPr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world of the connection</a:t>
            </a:r>
            <a:r>
              <a:rPr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between </a:t>
            </a:r>
            <a:r>
              <a:rPr b="1"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social media sentiment</a:t>
            </a:r>
            <a:r>
              <a:rPr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, particularly on Twitter, and the price fluctuations of Bitcoin. Leveraging a </a:t>
            </a:r>
            <a:r>
              <a:rPr b="1"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comprehensive dataset</a:t>
            </a:r>
            <a:r>
              <a:rPr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of approximately </a:t>
            </a:r>
            <a:r>
              <a:rPr b="1"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91 million tweets</a:t>
            </a:r>
            <a:r>
              <a:rPr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, the aim is to uncover how public perception mirrored in social media can influence or reflect the volatile nature of </a:t>
            </a:r>
            <a:r>
              <a:rPr b="1"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cryptocurrency markets</a:t>
            </a:r>
            <a:r>
              <a:rPr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.</a:t>
            </a:r>
            <a:endParaRPr sz="5715">
              <a:solidFill>
                <a:srgbClr val="1F2328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Let’s also take a closer look on how can we </a:t>
            </a:r>
            <a:r>
              <a:rPr b="1"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fight the misinformation</a:t>
            </a:r>
            <a:r>
              <a:rPr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, fraud and scams present in this type of</a:t>
            </a:r>
            <a:r>
              <a:rPr b="1"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social media content</a:t>
            </a:r>
            <a:r>
              <a:rPr lang="es" sz="5715">
                <a:solidFill>
                  <a:srgbClr val="1F232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.</a:t>
            </a:r>
            <a:endParaRPr sz="5715">
              <a:solidFill>
                <a:srgbClr val="1F2328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SOURCE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❖"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The primary dataset for this analysis contains around 91 Million tweets about the most famous cryptocurrency of them all: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BITCOIN</a:t>
            </a:r>
            <a:br>
              <a:rPr lang="es" sz="1400">
                <a:latin typeface="Lexend"/>
                <a:ea typeface="Lexend"/>
                <a:cs typeface="Lexend"/>
                <a:sym typeface="Lexend"/>
              </a:rPr>
            </a:b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❖"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This  impressive number of interactions around the innovation of the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fungible non-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physical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 medium of exchange 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of value has been collected between the years 2021 and 2023.</a:t>
            </a:r>
            <a:br>
              <a:rPr lang="es" sz="1400">
                <a:latin typeface="Lexend"/>
                <a:ea typeface="Lexend"/>
                <a:cs typeface="Lexend"/>
                <a:sym typeface="Lexend"/>
              </a:rPr>
            </a:b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❖"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The novelty, the feeling of adventure it inspires in some people, and the fear and respect in inspires in others is the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main driver of the public discussion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 about this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new asset class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.</a:t>
            </a:r>
            <a:br>
              <a:rPr lang="es" sz="1400">
                <a:latin typeface="Lexend"/>
                <a:ea typeface="Lexend"/>
                <a:cs typeface="Lexend"/>
                <a:sym typeface="Lexend"/>
              </a:rPr>
            </a:b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❖"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But even though I am more that sure that you heard murmurs and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rumors about this technology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…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Exactly is Bitcoin?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❖"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Bitcoin is the first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decentralized digital currency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, allowing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peer-to-peer transactions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 without a central authority, like a bank or government.</a:t>
            </a:r>
            <a:br>
              <a:rPr lang="es" sz="1400">
                <a:latin typeface="Lexend"/>
                <a:ea typeface="Lexend"/>
                <a:cs typeface="Lexend"/>
                <a:sym typeface="Lexend"/>
              </a:rPr>
            </a:b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❖"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Introduced in a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2008 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white paper by an individual or group under the pseudonym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Satoshi Nakamoto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, its true identity remains a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mystery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.</a:t>
            </a:r>
            <a:br>
              <a:rPr lang="es" sz="1400">
                <a:latin typeface="Lexend"/>
                <a:ea typeface="Lexend"/>
                <a:cs typeface="Lexend"/>
                <a:sym typeface="Lexend"/>
              </a:rPr>
            </a:b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❖"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It operates on a revolutionary technology called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blockchain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, a public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ledger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 recording all transactions, ensuring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transparency and security.</a:t>
            </a:r>
            <a:br>
              <a:rPr lang="es" sz="1400">
                <a:latin typeface="Lexend"/>
                <a:ea typeface="Lexend"/>
                <a:cs typeface="Lexend"/>
                <a:sym typeface="Lexend"/>
              </a:rPr>
            </a:b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❖"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The first Bitcoin block, known as the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Genesis Block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, was mined in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2009, 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marking the start of a new era in digital finance, with Bitcoin evolving from a novel idea to a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major financial asset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From Digital Novelty to Social Media Sensation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❖"/>
            </a:pPr>
            <a:r>
              <a:rPr b="1"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2010 - First Real-world Transaction:</a:t>
            </a:r>
            <a:r>
              <a:rPr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A pivotal moment in 2010, when 10,000 Bitcoins were famously used to </a:t>
            </a:r>
            <a:r>
              <a:rPr b="1"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buy two pizzas</a:t>
            </a:r>
            <a:r>
              <a:rPr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, showcasing its potential as a viable currency. This is celebrated today as </a:t>
            </a:r>
            <a:r>
              <a:rPr b="1"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Bitcoin Pizza Day every May 22nd</a:t>
            </a:r>
            <a:r>
              <a:rPr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br>
              <a:rPr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❖"/>
            </a:pPr>
            <a:r>
              <a:rPr b="1"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2017 - The Bull Run:</a:t>
            </a:r>
            <a:r>
              <a:rPr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Bitcoin's value </a:t>
            </a:r>
            <a:r>
              <a:rPr b="1"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skyrocketed</a:t>
            </a:r>
            <a:r>
              <a:rPr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, reaching nearly $20,000 per coin in December 2017, fueling widespread media attention and </a:t>
            </a:r>
            <a:r>
              <a:rPr b="1"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public discourse</a:t>
            </a:r>
            <a:r>
              <a:rPr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. </a:t>
            </a:r>
            <a:br>
              <a:rPr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❖"/>
            </a:pPr>
            <a:r>
              <a:rPr b="1"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2021 and Beyond - Institutional Adoption:</a:t>
            </a:r>
            <a:r>
              <a:rPr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With major companies and </a:t>
            </a:r>
            <a:r>
              <a:rPr b="1"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financial institutions embracing Bitcoin</a:t>
            </a:r>
            <a:r>
              <a:rPr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, it has become a frequent topic of discussion in social media, reflecting its growing influence in the </a:t>
            </a:r>
            <a:r>
              <a:rPr b="1"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global financial landscape</a:t>
            </a:r>
            <a:r>
              <a:rPr lang="es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</a:t>
            </a:r>
            <a:r>
              <a:rPr lang="es"/>
              <a:t>Social Media Tsunami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25" y="2078875"/>
            <a:ext cx="9144000" cy="23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 How much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presence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 does Bitcoin have in social media? It's not just present; it's a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digital juggernaut: 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 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29050"/>
            <a:ext cx="7346851" cy="20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25" y="4398475"/>
            <a:ext cx="9144000" cy="25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Daily, Bitcoin generates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millions of interactions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, ranging from tweets, shares, to in-depth discussions, highlighting its enormous </a:t>
            </a:r>
            <a:r>
              <a:rPr b="1" lang="es" sz="1400">
                <a:latin typeface="Lexend"/>
                <a:ea typeface="Lexend"/>
                <a:cs typeface="Lexend"/>
                <a:sym typeface="Lexend"/>
              </a:rPr>
              <a:t>footprint in the digital realm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Navigating the Digital Maze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7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But w</a:t>
            </a:r>
            <a:r>
              <a:rPr lang="es" sz="1400">
                <a:latin typeface="Lexend"/>
                <a:ea typeface="Lexend"/>
                <a:cs typeface="Lexend"/>
                <a:sym typeface="Lexend"/>
              </a:rPr>
              <a:t>hile rich in insights, platforms like Twitter are also riddled with great challenges such as:</a:t>
            </a:r>
            <a:br>
              <a:rPr lang="es" sz="1400">
                <a:latin typeface="Lexend"/>
                <a:ea typeface="Lexend"/>
                <a:cs typeface="Lexend"/>
                <a:sym typeface="Lexend"/>
              </a:rPr>
            </a:b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Misinformation &amp; Noise: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Beyond the valuable data lies a clutter of misinformation,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irrelevant posts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using Bitcoin to gain traction, and the ever-present issue of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deciphering what's genuine.</a:t>
            </a:r>
            <a:b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Frauds and Scams: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A critical aspect of analysis involves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identifying and filtering 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out numerous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frauds and scams 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that often mar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the Bitcoin conversation 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on these platforms.</a:t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Digital Alchemy: Turning Data Chaos into Clarity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Data Analysis: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In the complex realm of social media,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data analysis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emerges as a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critical skill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for navigating through the noise.</a:t>
            </a:r>
            <a:b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Harnessing Natural Language Processing (NLP):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NLP techniques become indispensable in interpreting and understanding the vast array of tweets and posts about Bitcoin.</a:t>
            </a:r>
            <a:b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Clustering for Coherence: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By clustering tweets into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groups of similar meaning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, we create a structured space </a:t>
            </a:r>
            <a:r>
              <a:rPr b="1"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to discern patterns</a:t>
            </a:r>
            <a:r>
              <a:rPr lang="es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and insights.</a:t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Visual Journey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25950"/>
            <a:ext cx="280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latin typeface="Lexend"/>
                <a:ea typeface="Lexend"/>
                <a:cs typeface="Lexend"/>
                <a:sym typeface="Lexend"/>
              </a:rPr>
              <a:t>That’s how we go from this: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5612850" y="1979075"/>
            <a:ext cx="2805300" cy="21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To this:</a:t>
            </a:r>
            <a:endParaRPr sz="14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75" y="2470800"/>
            <a:ext cx="4762574" cy="25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42175"/>
            <a:ext cx="46101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