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4"/>
  </p:notesMasterIdLst>
  <p:sldIdLst>
    <p:sldId id="256" r:id="rId2"/>
    <p:sldId id="257" r:id="rId3"/>
    <p:sldId id="258" r:id="rId4"/>
    <p:sldId id="273" r:id="rId5"/>
    <p:sldId id="259" r:id="rId6"/>
    <p:sldId id="275" r:id="rId7"/>
    <p:sldId id="274" r:id="rId8"/>
    <p:sldId id="276" r:id="rId9"/>
    <p:sldId id="288" r:id="rId10"/>
    <p:sldId id="260" r:id="rId11"/>
    <p:sldId id="277" r:id="rId12"/>
    <p:sldId id="278" r:id="rId13"/>
    <p:sldId id="261" r:id="rId14"/>
    <p:sldId id="279" r:id="rId15"/>
    <p:sldId id="280" r:id="rId16"/>
    <p:sldId id="263" r:id="rId17"/>
    <p:sldId id="281" r:id="rId18"/>
    <p:sldId id="282" r:id="rId19"/>
    <p:sldId id="283" r:id="rId20"/>
    <p:sldId id="262" r:id="rId21"/>
    <p:sldId id="265" r:id="rId22"/>
    <p:sldId id="264" r:id="rId23"/>
    <p:sldId id="284" r:id="rId24"/>
    <p:sldId id="266" r:id="rId25"/>
    <p:sldId id="267" r:id="rId26"/>
    <p:sldId id="268" r:id="rId27"/>
    <p:sldId id="285" r:id="rId28"/>
    <p:sldId id="269" r:id="rId29"/>
    <p:sldId id="270" r:id="rId30"/>
    <p:sldId id="286" r:id="rId31"/>
    <p:sldId id="271" r:id="rId32"/>
    <p:sldId id="287" r:id="rId33"/>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Times New Roman" pitchFamily="18" charset="0"/>
        <a:ea typeface="新細明體" charset="-120"/>
        <a:cs typeface="+mn-cs"/>
      </a:defRPr>
    </a:lvl1pPr>
    <a:lvl2pPr marL="457200" algn="l" rtl="0" fontAlgn="base">
      <a:spcBef>
        <a:spcPct val="0"/>
      </a:spcBef>
      <a:spcAft>
        <a:spcPct val="0"/>
      </a:spcAft>
      <a:defRPr kumimoji="1"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kern="1200">
        <a:solidFill>
          <a:schemeClr val="tx1"/>
        </a:solidFill>
        <a:latin typeface="Times New Roman" pitchFamily="18" charset="0"/>
        <a:ea typeface="新細明體" charset="-120"/>
        <a:cs typeface="+mn-cs"/>
      </a:defRPr>
    </a:lvl5pPr>
    <a:lvl6pPr marL="2286000" algn="l" defTabSz="914400" rtl="0" eaLnBrk="1" latinLnBrk="0" hangingPunct="1">
      <a:defRPr kumimoji="1" kern="1200">
        <a:solidFill>
          <a:schemeClr val="tx1"/>
        </a:solidFill>
        <a:latin typeface="Times New Roman" pitchFamily="18" charset="0"/>
        <a:ea typeface="新細明體" charset="-120"/>
        <a:cs typeface="+mn-cs"/>
      </a:defRPr>
    </a:lvl6pPr>
    <a:lvl7pPr marL="2743200" algn="l" defTabSz="914400" rtl="0" eaLnBrk="1" latinLnBrk="0" hangingPunct="1">
      <a:defRPr kumimoji="1" kern="1200">
        <a:solidFill>
          <a:schemeClr val="tx1"/>
        </a:solidFill>
        <a:latin typeface="Times New Roman" pitchFamily="18" charset="0"/>
        <a:ea typeface="新細明體" charset="-120"/>
        <a:cs typeface="+mn-cs"/>
      </a:defRPr>
    </a:lvl7pPr>
    <a:lvl8pPr marL="3200400" algn="l" defTabSz="914400" rtl="0" eaLnBrk="1" latinLnBrk="0" hangingPunct="1">
      <a:defRPr kumimoji="1" kern="1200">
        <a:solidFill>
          <a:schemeClr val="tx1"/>
        </a:solidFill>
        <a:latin typeface="Times New Roman" pitchFamily="18" charset="0"/>
        <a:ea typeface="新細明體" charset="-120"/>
        <a:cs typeface="+mn-cs"/>
      </a:defRPr>
    </a:lvl8pPr>
    <a:lvl9pPr marL="3657600" algn="l" defTabSz="914400" rtl="0" eaLnBrk="1" latinLnBrk="0" hangingPunct="1">
      <a:defRPr kumimoji="1" kern="1200">
        <a:solidFill>
          <a:schemeClr val="tx1"/>
        </a:solidFill>
        <a:latin typeface="Times New Roman" pitchFamily="18"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29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標楷體" pitchFamily="65" charset="-120"/>
              </a:defRPr>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標楷體" pitchFamily="65" charset="-120"/>
              </a:defRPr>
            </a:lvl1pPr>
          </a:lstStyle>
          <a:p>
            <a:pPr>
              <a:defRPr/>
            </a:pPr>
            <a:fld id="{E1431B49-DC75-4F99-8DAD-DCDBD6140A12}" type="datetimeFigureOut">
              <a:rPr lang="zh-TW" altLang="en-US"/>
              <a:pPr>
                <a:defRPr/>
              </a:pPr>
              <a:t>2016/6/27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標楷體" pitchFamily="65" charset="-120"/>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標楷體" pitchFamily="65" charset="-120"/>
              </a:defRPr>
            </a:lvl1pPr>
          </a:lstStyle>
          <a:p>
            <a:pPr>
              <a:defRPr/>
            </a:pPr>
            <a:fld id="{67212351-AA24-405D-902E-B6298A2962F0}" type="slidenum">
              <a:rPr lang="zh-TW" altLang="en-US"/>
              <a:pPr>
                <a:defRPr/>
              </a:pPr>
              <a:t>‹#›</a:t>
            </a:fld>
            <a:endParaRPr lang="zh-TW" altLang="en-US"/>
          </a:p>
        </p:txBody>
      </p:sp>
    </p:spTree>
    <p:extLst>
      <p:ext uri="{BB962C8B-B14F-4D97-AF65-F5344CB8AC3E}">
        <p14:creationId xmlns:p14="http://schemas.microsoft.com/office/powerpoint/2010/main" val="10606444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2150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Times New Roman" pitchFamily="18" charset="0"/>
                <a:ea typeface="新細明體" charset="-120"/>
              </a:defRPr>
            </a:lvl1pPr>
            <a:lvl2pPr marL="742950" indent="-285750" eaLnBrk="0" hangingPunct="0">
              <a:defRPr kumimoji="1">
                <a:solidFill>
                  <a:schemeClr val="tx1"/>
                </a:solidFill>
                <a:latin typeface="Times New Roman" pitchFamily="18" charset="0"/>
                <a:ea typeface="新細明體" charset="-120"/>
              </a:defRPr>
            </a:lvl2pPr>
            <a:lvl3pPr marL="1143000" indent="-228600" eaLnBrk="0" hangingPunct="0">
              <a:defRPr kumimoji="1">
                <a:solidFill>
                  <a:schemeClr val="tx1"/>
                </a:solidFill>
                <a:latin typeface="Times New Roman" pitchFamily="18" charset="0"/>
                <a:ea typeface="新細明體" charset="-120"/>
              </a:defRPr>
            </a:lvl3pPr>
            <a:lvl4pPr marL="1600200" indent="-228600" eaLnBrk="0" hangingPunct="0">
              <a:defRPr kumimoji="1">
                <a:solidFill>
                  <a:schemeClr val="tx1"/>
                </a:solidFill>
                <a:latin typeface="Times New Roman" pitchFamily="18" charset="0"/>
                <a:ea typeface="新細明體" charset="-120"/>
              </a:defRPr>
            </a:lvl4pPr>
            <a:lvl5pPr marL="2057400" indent="-228600" eaLnBrk="0" hangingPunct="0">
              <a:defRPr kumimoji="1">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a:solidFill>
                  <a:schemeClr val="tx1"/>
                </a:solidFill>
                <a:latin typeface="Times New Roman" pitchFamily="18" charset="0"/>
                <a:ea typeface="新細明體" charset="-120"/>
              </a:defRPr>
            </a:lvl9pPr>
          </a:lstStyle>
          <a:p>
            <a:pPr eaLnBrk="1" hangingPunct="1"/>
            <a:fld id="{727EDE75-9FB7-4B4B-9F31-64FBC690E5B3}" type="slidenum">
              <a:rPr lang="zh-TW" altLang="en-US" smtClean="0">
                <a:ea typeface="標楷體" pitchFamily="65" charset="-120"/>
              </a:rPr>
              <a:pPr eaLnBrk="1" hangingPunct="1"/>
              <a:t>2</a:t>
            </a:fld>
            <a:endParaRPr lang="zh-TW" altLang="en-US" smtClean="0">
              <a:ea typeface="標楷體" pitchFamily="65" charset="-120"/>
            </a:endParaRPr>
          </a:p>
        </p:txBody>
      </p:sp>
    </p:spTree>
    <p:extLst>
      <p:ext uri="{BB962C8B-B14F-4D97-AF65-F5344CB8AC3E}">
        <p14:creationId xmlns:p14="http://schemas.microsoft.com/office/powerpoint/2010/main" val="139825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2253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Times New Roman" pitchFamily="18" charset="0"/>
                <a:ea typeface="新細明體" charset="-120"/>
              </a:defRPr>
            </a:lvl1pPr>
            <a:lvl2pPr marL="742950" indent="-285750" eaLnBrk="0" hangingPunct="0">
              <a:defRPr kumimoji="1">
                <a:solidFill>
                  <a:schemeClr val="tx1"/>
                </a:solidFill>
                <a:latin typeface="Times New Roman" pitchFamily="18" charset="0"/>
                <a:ea typeface="新細明體" charset="-120"/>
              </a:defRPr>
            </a:lvl2pPr>
            <a:lvl3pPr marL="1143000" indent="-228600" eaLnBrk="0" hangingPunct="0">
              <a:defRPr kumimoji="1">
                <a:solidFill>
                  <a:schemeClr val="tx1"/>
                </a:solidFill>
                <a:latin typeface="Times New Roman" pitchFamily="18" charset="0"/>
                <a:ea typeface="新細明體" charset="-120"/>
              </a:defRPr>
            </a:lvl3pPr>
            <a:lvl4pPr marL="1600200" indent="-228600" eaLnBrk="0" hangingPunct="0">
              <a:defRPr kumimoji="1">
                <a:solidFill>
                  <a:schemeClr val="tx1"/>
                </a:solidFill>
                <a:latin typeface="Times New Roman" pitchFamily="18" charset="0"/>
                <a:ea typeface="新細明體" charset="-120"/>
              </a:defRPr>
            </a:lvl4pPr>
            <a:lvl5pPr marL="2057400" indent="-228600" eaLnBrk="0" hangingPunct="0">
              <a:defRPr kumimoji="1">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a:solidFill>
                  <a:schemeClr val="tx1"/>
                </a:solidFill>
                <a:latin typeface="Times New Roman" pitchFamily="18" charset="0"/>
                <a:ea typeface="新細明體" charset="-120"/>
              </a:defRPr>
            </a:lvl9pPr>
          </a:lstStyle>
          <a:p>
            <a:pPr eaLnBrk="1" hangingPunct="1"/>
            <a:fld id="{6CCE0CCE-326C-4AAD-8ED8-271792B26952}" type="slidenum">
              <a:rPr lang="zh-TW" altLang="en-US" smtClean="0">
                <a:ea typeface="標楷體" pitchFamily="65" charset="-120"/>
              </a:rPr>
              <a:pPr eaLnBrk="1" hangingPunct="1"/>
              <a:t>10</a:t>
            </a:fld>
            <a:endParaRPr lang="zh-TW" altLang="en-US" smtClean="0">
              <a:ea typeface="標楷體" pitchFamily="65" charset="-120"/>
            </a:endParaRPr>
          </a:p>
        </p:txBody>
      </p:sp>
    </p:spTree>
    <p:extLst>
      <p:ext uri="{BB962C8B-B14F-4D97-AF65-F5344CB8AC3E}">
        <p14:creationId xmlns:p14="http://schemas.microsoft.com/office/powerpoint/2010/main" val="1145162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圓角化對角線角落矩形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標題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zh-TW" altLang="en-US" smtClean="0"/>
              <a:t>按一下以編輯母片標題樣式</a:t>
            </a:r>
            <a:endParaRPr kumimoji="0" lang="en-US"/>
          </a:p>
        </p:txBody>
      </p:sp>
      <p:sp>
        <p:nvSpPr>
          <p:cNvPr id="9" name="副標題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sp>
        <p:nvSpPr>
          <p:cNvPr id="10" name="日期版面配置區 9"/>
          <p:cNvSpPr>
            <a:spLocks noGrp="1"/>
          </p:cNvSpPr>
          <p:nvPr>
            <p:ph type="dt" sz="half" idx="10"/>
          </p:nvPr>
        </p:nvSpPr>
        <p:spPr>
          <a:xfrm>
            <a:off x="5562600" y="6509004"/>
            <a:ext cx="3002280" cy="274320"/>
          </a:xfrm>
        </p:spPr>
        <p:txBody>
          <a:bodyPr vert="horz" rtlCol="0"/>
          <a:lstStyle>
            <a:extLst/>
          </a:lstStyle>
          <a:p>
            <a:pPr>
              <a:defRPr/>
            </a:pPr>
            <a:endParaRPr lang="en-US" altLang="zh-TW"/>
          </a:p>
        </p:txBody>
      </p:sp>
      <p:sp>
        <p:nvSpPr>
          <p:cNvPr id="11" name="投影片編號版面配置區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defRPr/>
            </a:pPr>
            <a:fld id="{D0B13159-F214-4FB9-A31B-CF312973F2A0}" type="slidenum">
              <a:rPr lang="en-US" altLang="zh-TW" smtClean="0"/>
              <a:pPr>
                <a:defRPr/>
              </a:pPr>
              <a:t>‹#›</a:t>
            </a:fld>
            <a:endParaRPr lang="en-US" altLang="zh-TW"/>
          </a:p>
        </p:txBody>
      </p:sp>
      <p:sp>
        <p:nvSpPr>
          <p:cNvPr id="12" name="頁尾版面配置區 11"/>
          <p:cNvSpPr>
            <a:spLocks noGrp="1"/>
          </p:cNvSpPr>
          <p:nvPr>
            <p:ph type="ftr" sz="quarter" idx="12"/>
          </p:nvPr>
        </p:nvSpPr>
        <p:spPr>
          <a:xfrm>
            <a:off x="1600200" y="6509004"/>
            <a:ext cx="3907464" cy="274320"/>
          </a:xfrm>
        </p:spPr>
        <p:txBody>
          <a:bodyPr vert="horz" rtlCol="0"/>
          <a:lstStyle>
            <a:extLst/>
          </a:lstStyle>
          <a:p>
            <a:pPr>
              <a:defRPr/>
            </a:pPr>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pPr>
              <a:defRPr/>
            </a:pPr>
            <a:endParaRPr lang="en-US" altLang="zh-TW"/>
          </a:p>
        </p:txBody>
      </p:sp>
      <p:sp>
        <p:nvSpPr>
          <p:cNvPr id="5" name="頁尾版面配置區 4"/>
          <p:cNvSpPr>
            <a:spLocks noGrp="1"/>
          </p:cNvSpPr>
          <p:nvPr>
            <p:ph type="ftr" sz="quarter" idx="11"/>
          </p:nvPr>
        </p:nvSpPr>
        <p:spPr/>
        <p:txBody>
          <a:bodyPr/>
          <a:lstStyle>
            <a:extLst/>
          </a:lstStyle>
          <a:p>
            <a:pPr>
              <a:defRPr/>
            </a:pPr>
            <a:endParaRPr lang="en-US" altLang="zh-TW"/>
          </a:p>
        </p:txBody>
      </p:sp>
      <p:sp>
        <p:nvSpPr>
          <p:cNvPr id="6" name="投影片編號版面配置區 5"/>
          <p:cNvSpPr>
            <a:spLocks noGrp="1"/>
          </p:cNvSpPr>
          <p:nvPr>
            <p:ph type="sldNum" sz="quarter" idx="12"/>
          </p:nvPr>
        </p:nvSpPr>
        <p:spPr/>
        <p:txBody>
          <a:bodyPr/>
          <a:lstStyle>
            <a:extLst/>
          </a:lstStyle>
          <a:p>
            <a:pPr>
              <a:defRPr/>
            </a:pPr>
            <a:fld id="{68188B12-D8C3-4861-9FE9-E10B47EC951F}" type="slidenum">
              <a:rPr lang="en-US" altLang="zh-TW" smtClean="0"/>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lvl1pPr algn="l">
              <a:defRPr/>
            </a:lvl1pPr>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pPr>
              <a:defRPr/>
            </a:pPr>
            <a:endParaRPr lang="en-US" altLang="zh-TW"/>
          </a:p>
        </p:txBody>
      </p:sp>
      <p:sp>
        <p:nvSpPr>
          <p:cNvPr id="5" name="頁尾版面配置區 4"/>
          <p:cNvSpPr>
            <a:spLocks noGrp="1"/>
          </p:cNvSpPr>
          <p:nvPr>
            <p:ph type="ftr" sz="quarter" idx="11"/>
          </p:nvPr>
        </p:nvSpPr>
        <p:spPr/>
        <p:txBody>
          <a:bodyPr/>
          <a:lstStyle>
            <a:extLst/>
          </a:lstStyle>
          <a:p>
            <a:pPr>
              <a:defRPr/>
            </a:pPr>
            <a:endParaRPr lang="en-US" altLang="zh-TW"/>
          </a:p>
        </p:txBody>
      </p:sp>
      <p:sp>
        <p:nvSpPr>
          <p:cNvPr id="6" name="投影片編號版面配置區 5"/>
          <p:cNvSpPr>
            <a:spLocks noGrp="1"/>
          </p:cNvSpPr>
          <p:nvPr>
            <p:ph type="sldNum" sz="quarter" idx="12"/>
          </p:nvPr>
        </p:nvSpPr>
        <p:spPr/>
        <p:txBody>
          <a:bodyPr/>
          <a:lstStyle>
            <a:extLst/>
          </a:lstStyle>
          <a:p>
            <a:pPr>
              <a:defRPr/>
            </a:pPr>
            <a:fld id="{DDE5AF82-D7C4-41C9-A406-9C95C3AC2C91}" type="slidenum">
              <a:rPr lang="en-US" altLang="zh-TW" smtClean="0"/>
              <a:pPr>
                <a:defRPr/>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304800"/>
            <a:ext cx="77724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685800" y="1849438"/>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849438"/>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2"/>
          <p:cNvSpPr>
            <a:spLocks noGrp="1" noChangeArrowheads="1"/>
          </p:cNvSpPr>
          <p:nvPr>
            <p:ph type="sldNum" sz="quarter" idx="12"/>
          </p:nvPr>
        </p:nvSpPr>
        <p:spPr>
          <a:ln/>
        </p:spPr>
        <p:txBody>
          <a:bodyPr/>
          <a:lstStyle>
            <a:lvl1pPr>
              <a:defRPr/>
            </a:lvl1pPr>
          </a:lstStyle>
          <a:p>
            <a:pPr>
              <a:defRPr/>
            </a:pPr>
            <a:fld id="{5FC6024E-C050-4871-BE37-8E797B7F6FDF}" type="slidenum">
              <a:rPr lang="en-US" altLang="zh-TW"/>
              <a:pPr>
                <a:defRPr/>
              </a:pPr>
              <a:t>‹#›</a:t>
            </a:fld>
            <a:endParaRPr lang="en-US" altLang="zh-TW"/>
          </a:p>
        </p:txBody>
      </p:sp>
    </p:spTree>
    <p:extLst>
      <p:ext uri="{BB962C8B-B14F-4D97-AF65-F5344CB8AC3E}">
        <p14:creationId xmlns:p14="http://schemas.microsoft.com/office/powerpoint/2010/main" val="2950791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pPr>
              <a:defRPr/>
            </a:pPr>
            <a:endParaRPr lang="en-US" altLang="zh-TW"/>
          </a:p>
        </p:txBody>
      </p:sp>
      <p:sp>
        <p:nvSpPr>
          <p:cNvPr id="5" name="頁尾版面配置區 4"/>
          <p:cNvSpPr>
            <a:spLocks noGrp="1"/>
          </p:cNvSpPr>
          <p:nvPr>
            <p:ph type="ftr" sz="quarter" idx="11"/>
          </p:nvPr>
        </p:nvSpPr>
        <p:spPr/>
        <p:txBody>
          <a:bodyPr/>
          <a:lstStyle>
            <a:extLst/>
          </a:lstStyle>
          <a:p>
            <a:pPr>
              <a:defRPr/>
            </a:pPr>
            <a:endParaRPr lang="en-US" altLang="zh-TW"/>
          </a:p>
        </p:txBody>
      </p:sp>
      <p:sp>
        <p:nvSpPr>
          <p:cNvPr id="6" name="投影片編號版面配置區 5"/>
          <p:cNvSpPr>
            <a:spLocks noGrp="1"/>
          </p:cNvSpPr>
          <p:nvPr>
            <p:ph type="sldNum" sz="quarter" idx="12"/>
          </p:nvPr>
        </p:nvSpPr>
        <p:spPr/>
        <p:txBody>
          <a:bodyPr/>
          <a:lstStyle>
            <a:extLst/>
          </a:lstStyle>
          <a:p>
            <a:pPr>
              <a:defRPr/>
            </a:pPr>
            <a:fld id="{10FC26DE-0849-4FDB-B01F-A48F70179050}" type="slidenum">
              <a:rPr lang="en-US" altLang="zh-TW" smtClean="0"/>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7" name="矩形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8" name="日期版面配置區 7"/>
          <p:cNvSpPr>
            <a:spLocks noGrp="1"/>
          </p:cNvSpPr>
          <p:nvPr>
            <p:ph type="dt" sz="half" idx="10"/>
          </p:nvPr>
        </p:nvSpPr>
        <p:spPr>
          <a:xfrm>
            <a:off x="5562600" y="6513670"/>
            <a:ext cx="3002280" cy="274320"/>
          </a:xfrm>
        </p:spPr>
        <p:txBody>
          <a:bodyPr vert="horz" rtlCol="0"/>
          <a:lstStyle>
            <a:extLst/>
          </a:lstStyle>
          <a:p>
            <a:pPr>
              <a:defRPr/>
            </a:pPr>
            <a:endParaRPr lang="en-US" altLang="zh-TW"/>
          </a:p>
        </p:txBody>
      </p:sp>
      <p:sp>
        <p:nvSpPr>
          <p:cNvPr id="9" name="投影片編號版面配置區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defRPr/>
            </a:pPr>
            <a:fld id="{0AD1D292-BA49-4CD9-A6B5-E2038F2DF074}" type="slidenum">
              <a:rPr lang="en-US" altLang="zh-TW" smtClean="0"/>
              <a:pPr>
                <a:defRPr/>
              </a:pPr>
              <a:t>‹#›</a:t>
            </a:fld>
            <a:endParaRPr lang="en-US" altLang="zh-TW"/>
          </a:p>
        </p:txBody>
      </p:sp>
      <p:sp>
        <p:nvSpPr>
          <p:cNvPr id="10" name="頁尾版面配置區 9"/>
          <p:cNvSpPr>
            <a:spLocks noGrp="1"/>
          </p:cNvSpPr>
          <p:nvPr>
            <p:ph type="ftr" sz="quarter" idx="12"/>
          </p:nvPr>
        </p:nvSpPr>
        <p:spPr>
          <a:xfrm>
            <a:off x="1600200" y="6513670"/>
            <a:ext cx="3907464" cy="274320"/>
          </a:xfrm>
        </p:spPr>
        <p:txBody>
          <a:bodyPr vert="horz" rtlCol="0"/>
          <a:lstStyle>
            <a:extLst/>
          </a:lstStyle>
          <a:p>
            <a:pPr>
              <a:defRPr/>
            </a:pPr>
            <a:endParaRPr lang="en-US" altLang="zh-TW"/>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pPr>
              <a:defRPr/>
            </a:pPr>
            <a:endParaRPr lang="en-US" altLang="zh-TW"/>
          </a:p>
        </p:txBody>
      </p:sp>
      <p:sp>
        <p:nvSpPr>
          <p:cNvPr id="6" name="頁尾版面配置區 5"/>
          <p:cNvSpPr>
            <a:spLocks noGrp="1"/>
          </p:cNvSpPr>
          <p:nvPr>
            <p:ph type="ftr" sz="quarter" idx="11"/>
          </p:nvPr>
        </p:nvSpPr>
        <p:spPr/>
        <p:txBody>
          <a:bodyPr/>
          <a:lstStyle>
            <a:extLst/>
          </a:lstStyle>
          <a:p>
            <a:pPr>
              <a:defRPr/>
            </a:pPr>
            <a:endParaRPr lang="en-US" altLang="zh-TW"/>
          </a:p>
        </p:txBody>
      </p:sp>
      <p:sp>
        <p:nvSpPr>
          <p:cNvPr id="7" name="投影片編號版面配置區 6"/>
          <p:cNvSpPr>
            <a:spLocks noGrp="1"/>
          </p:cNvSpPr>
          <p:nvPr>
            <p:ph type="sldNum" sz="quarter" idx="12"/>
          </p:nvPr>
        </p:nvSpPr>
        <p:spPr>
          <a:xfrm>
            <a:off x="8641080" y="6514568"/>
            <a:ext cx="464288" cy="274320"/>
          </a:xfrm>
        </p:spPr>
        <p:txBody>
          <a:bodyPr/>
          <a:lstStyle>
            <a:extLst/>
          </a:lstStyle>
          <a:p>
            <a:pPr>
              <a:defRPr/>
            </a:pPr>
            <a:fld id="{47B6B3F6-D1E5-43EA-903F-99F9EB0B595E}" type="slidenum">
              <a:rPr lang="en-US" altLang="zh-TW" smtClean="0"/>
              <a:pPr>
                <a:defRPr/>
              </a:pPr>
              <a:t>‹#›</a:t>
            </a:fld>
            <a:endParaRPr lang="en-US" altLang="zh-TW"/>
          </a:p>
        </p:txBody>
      </p:sp>
      <p:sp>
        <p:nvSpPr>
          <p:cNvPr id="10" name="矩形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矩形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矩形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標題 1"/>
          <p:cNvSpPr>
            <a:spLocks noGrp="1"/>
          </p:cNvSpPr>
          <p:nvPr>
            <p:ph type="title"/>
          </p:nvPr>
        </p:nvSpPr>
        <p:spPr>
          <a:xfrm>
            <a:off x="457200" y="251948"/>
            <a:ext cx="8229600" cy="1143000"/>
          </a:xfrm>
        </p:spPr>
        <p:txBody>
          <a:bodyPr anchor="b"/>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pPr>
              <a:defRPr/>
            </a:pPr>
            <a:endParaRPr lang="en-US" altLang="zh-TW"/>
          </a:p>
        </p:txBody>
      </p:sp>
      <p:sp>
        <p:nvSpPr>
          <p:cNvPr id="8" name="頁尾版面配置區 7"/>
          <p:cNvSpPr>
            <a:spLocks noGrp="1"/>
          </p:cNvSpPr>
          <p:nvPr>
            <p:ph type="ftr" sz="quarter" idx="11"/>
          </p:nvPr>
        </p:nvSpPr>
        <p:spPr/>
        <p:txBody>
          <a:bodyPr/>
          <a:lstStyle>
            <a:extLst/>
          </a:lstStyle>
          <a:p>
            <a:pPr>
              <a:defRPr/>
            </a:pPr>
            <a:endParaRPr lang="en-US" altLang="zh-TW"/>
          </a:p>
        </p:txBody>
      </p:sp>
      <p:sp>
        <p:nvSpPr>
          <p:cNvPr id="9" name="投影片編號版面配置區 8"/>
          <p:cNvSpPr>
            <a:spLocks noGrp="1"/>
          </p:cNvSpPr>
          <p:nvPr>
            <p:ph type="sldNum" sz="quarter" idx="12"/>
          </p:nvPr>
        </p:nvSpPr>
        <p:spPr>
          <a:xfrm>
            <a:off x="8641080" y="6514568"/>
            <a:ext cx="464288" cy="274320"/>
          </a:xfrm>
        </p:spPr>
        <p:txBody>
          <a:bodyPr/>
          <a:lstStyle>
            <a:extLst/>
          </a:lstStyle>
          <a:p>
            <a:pPr>
              <a:defRPr/>
            </a:pPr>
            <a:fld id="{365B9B88-0498-44A9-8DB1-C0331B907A13}" type="slidenum">
              <a:rPr lang="en-US" altLang="zh-TW" smtClean="0"/>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53218"/>
            <a:ext cx="8229600" cy="1143000"/>
          </a:xfrm>
        </p:spPr>
        <p:txBody>
          <a:bodyPr/>
          <a:lstStyle>
            <a:extLst/>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extLst/>
          </a:lstStyle>
          <a:p>
            <a:pPr>
              <a:defRPr/>
            </a:pPr>
            <a:endParaRPr lang="en-US" altLang="zh-TW"/>
          </a:p>
        </p:txBody>
      </p:sp>
      <p:sp>
        <p:nvSpPr>
          <p:cNvPr id="4" name="頁尾版面配置區 3"/>
          <p:cNvSpPr>
            <a:spLocks noGrp="1"/>
          </p:cNvSpPr>
          <p:nvPr>
            <p:ph type="ftr" sz="quarter" idx="11"/>
          </p:nvPr>
        </p:nvSpPr>
        <p:spPr/>
        <p:txBody>
          <a:bodyPr/>
          <a:lstStyle>
            <a:extLst/>
          </a:lstStyle>
          <a:p>
            <a:pPr>
              <a:defRPr/>
            </a:pPr>
            <a:endParaRPr lang="en-US" altLang="zh-TW"/>
          </a:p>
        </p:txBody>
      </p:sp>
      <p:sp>
        <p:nvSpPr>
          <p:cNvPr id="5" name="投影片編號版面配置區 4"/>
          <p:cNvSpPr>
            <a:spLocks noGrp="1"/>
          </p:cNvSpPr>
          <p:nvPr>
            <p:ph type="sldNum" sz="quarter" idx="12"/>
          </p:nvPr>
        </p:nvSpPr>
        <p:spPr/>
        <p:txBody>
          <a:bodyPr/>
          <a:lstStyle>
            <a:extLst/>
          </a:lstStyle>
          <a:p>
            <a:pPr>
              <a:defRPr/>
            </a:pPr>
            <a:fld id="{8916F6D6-CA8B-41F1-BFAE-8E9BA6048779}" type="slidenum">
              <a:rPr lang="en-US" altLang="zh-TW" smtClean="0"/>
              <a:pPr>
                <a:defRPr/>
              </a:pPr>
              <a:t>‹#›</a:t>
            </a:fld>
            <a:endParaRPr lang="en-US" altLang="zh-TW"/>
          </a:p>
        </p:txBody>
      </p:sp>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extLst/>
          </a:lstStyle>
          <a:p>
            <a:pPr>
              <a:defRPr/>
            </a:pPr>
            <a:endParaRPr lang="en-US" altLang="zh-TW"/>
          </a:p>
        </p:txBody>
      </p:sp>
      <p:sp>
        <p:nvSpPr>
          <p:cNvPr id="3" name="頁尾版面配置區 2"/>
          <p:cNvSpPr>
            <a:spLocks noGrp="1"/>
          </p:cNvSpPr>
          <p:nvPr>
            <p:ph type="ftr" sz="quarter" idx="11"/>
          </p:nvPr>
        </p:nvSpPr>
        <p:spPr/>
        <p:txBody>
          <a:bodyPr/>
          <a:lstStyle>
            <a:extLst/>
          </a:lstStyle>
          <a:p>
            <a:pPr>
              <a:defRPr/>
            </a:pPr>
            <a:endParaRPr lang="en-US" altLang="zh-TW"/>
          </a:p>
        </p:txBody>
      </p:sp>
      <p:sp>
        <p:nvSpPr>
          <p:cNvPr id="4" name="投影片編號版面配置區 3"/>
          <p:cNvSpPr>
            <a:spLocks noGrp="1"/>
          </p:cNvSpPr>
          <p:nvPr>
            <p:ph type="sldNum" sz="quarter" idx="12"/>
          </p:nvPr>
        </p:nvSpPr>
        <p:spPr/>
        <p:txBody>
          <a:bodyPr/>
          <a:lstStyle>
            <a:extLst/>
          </a:lstStyle>
          <a:p>
            <a:pPr>
              <a:defRPr/>
            </a:pPr>
            <a:fld id="{E0A1835A-79F8-41B4-903B-121624D1F4ED}" type="slidenum">
              <a:rPr lang="en-US" altLang="zh-TW" smtClean="0"/>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1">
        <a:schemeClr val="bg2"/>
      </p:bgRef>
    </p:bg>
    <p:spTree>
      <p:nvGrpSpPr>
        <p:cNvPr id="1" name=""/>
        <p:cNvGrpSpPr/>
        <p:nvPr/>
      </p:nvGrpSpPr>
      <p:grpSpPr>
        <a:xfrm>
          <a:off x="0" y="0"/>
          <a:ext cx="0" cy="0"/>
          <a:chOff x="0" y="0"/>
          <a:chExt cx="0" cy="0"/>
        </a:xfrm>
      </p:grpSpPr>
      <p:sp>
        <p:nvSpPr>
          <p:cNvPr id="8" name="矩形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a:xfrm>
            <a:off x="4963136" y="304800"/>
            <a:ext cx="3931920" cy="762000"/>
          </a:xfrm>
        </p:spPr>
        <p:txBody>
          <a:bodyPr anchor="b"/>
          <a:lstStyle>
            <a:lvl1pPr marL="0" algn="r">
              <a:buNone/>
              <a:defRPr sz="2000" b="1"/>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9" name="日期版面配置區 8"/>
          <p:cNvSpPr>
            <a:spLocks noGrp="1"/>
          </p:cNvSpPr>
          <p:nvPr>
            <p:ph type="dt" sz="half" idx="10"/>
          </p:nvPr>
        </p:nvSpPr>
        <p:spPr>
          <a:xfrm>
            <a:off x="5562600" y="6513670"/>
            <a:ext cx="3002280" cy="274320"/>
          </a:xfrm>
        </p:spPr>
        <p:txBody>
          <a:bodyPr vert="horz" rtlCol="0"/>
          <a:lstStyle>
            <a:extLst/>
          </a:lstStyle>
          <a:p>
            <a:pPr>
              <a:defRPr/>
            </a:pPr>
            <a:endParaRPr lang="en-US" altLang="zh-TW"/>
          </a:p>
        </p:txBody>
      </p:sp>
      <p:sp>
        <p:nvSpPr>
          <p:cNvPr id="10" name="投影片編號版面配置區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defRPr/>
            </a:pPr>
            <a:fld id="{1216EF14-B809-427B-97A2-4152AD18C369}" type="slidenum">
              <a:rPr lang="en-US" altLang="zh-TW" smtClean="0"/>
              <a:pPr>
                <a:defRPr/>
              </a:pPr>
              <a:t>‹#›</a:t>
            </a:fld>
            <a:endParaRPr lang="en-US" altLang="zh-TW"/>
          </a:p>
        </p:txBody>
      </p:sp>
      <p:sp>
        <p:nvSpPr>
          <p:cNvPr id="11" name="頁尾版面配置區 10"/>
          <p:cNvSpPr>
            <a:spLocks noGrp="1"/>
          </p:cNvSpPr>
          <p:nvPr>
            <p:ph type="ftr" sz="quarter" idx="12"/>
          </p:nvPr>
        </p:nvSpPr>
        <p:spPr>
          <a:xfrm>
            <a:off x="1600200" y="6513670"/>
            <a:ext cx="3907464" cy="274320"/>
          </a:xfrm>
        </p:spPr>
        <p:txBody>
          <a:bodyPr vert="horz" rtlCol="0"/>
          <a:lstStyle>
            <a:extLst/>
          </a:lstStyle>
          <a:p>
            <a:pPr>
              <a:defRPr/>
            </a:pPr>
            <a:endParaRPr lang="en-US" altLang="zh-TW"/>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3040443" y="4724400"/>
            <a:ext cx="5486400" cy="664536"/>
          </a:xfrm>
        </p:spPr>
        <p:txBody>
          <a:bodyPr anchor="b"/>
          <a:lstStyle>
            <a:lvl1pPr marL="0" algn="r">
              <a:buNone/>
              <a:defRPr sz="2000" b="1"/>
            </a:lvl1pPr>
            <a:extLst/>
          </a:lstStyle>
          <a:p>
            <a:r>
              <a:rPr kumimoji="0" lang="zh-TW" altLang="en-US" smtClean="0"/>
              <a:t>按一下以編輯母片標題樣式</a:t>
            </a:r>
            <a:endParaRPr kumimoji="0" lang="en-US"/>
          </a:p>
        </p:txBody>
      </p:sp>
      <p:sp>
        <p:nvSpPr>
          <p:cNvPr id="4" name="文字版面配置區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
        <p:nvSpPr>
          <p:cNvPr id="13" name="圖片版面配置區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zh-TW" altLang="en-US" smtClean="0">
                <a:solidFill>
                  <a:schemeClr val="lt1"/>
                </a:solidFill>
                <a:latin typeface="+mn-lt"/>
                <a:ea typeface="+mn-ea"/>
                <a:cs typeface="+mn-cs"/>
              </a:rPr>
              <a:t>按一下圖示以新增圖片</a:t>
            </a:r>
            <a:endParaRPr kumimoji="0" lang="en-US" dirty="0">
              <a:solidFill>
                <a:schemeClr val="lt1"/>
              </a:solidFill>
              <a:latin typeface="+mn-lt"/>
              <a:ea typeface="+mn-ea"/>
              <a:cs typeface="+mn-cs"/>
            </a:endParaRPr>
          </a:p>
        </p:txBody>
      </p:sp>
      <p:sp>
        <p:nvSpPr>
          <p:cNvPr id="8" name="日期版面配置區 7"/>
          <p:cNvSpPr>
            <a:spLocks noGrp="1"/>
          </p:cNvSpPr>
          <p:nvPr>
            <p:ph type="dt" sz="half" idx="10"/>
          </p:nvPr>
        </p:nvSpPr>
        <p:spPr>
          <a:xfrm>
            <a:off x="5562600" y="6509004"/>
            <a:ext cx="3002280" cy="274320"/>
          </a:xfrm>
        </p:spPr>
        <p:txBody>
          <a:bodyPr vert="horz" rtlCol="0"/>
          <a:lstStyle>
            <a:extLst/>
          </a:lstStyle>
          <a:p>
            <a:pPr>
              <a:defRPr/>
            </a:pPr>
            <a:endParaRPr lang="en-US" altLang="zh-TW"/>
          </a:p>
        </p:txBody>
      </p:sp>
      <p:sp>
        <p:nvSpPr>
          <p:cNvPr id="9" name="投影片編號版面配置區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defRPr/>
            </a:pPr>
            <a:fld id="{57775FFB-0F2A-4A90-81BB-4A246877E5B0}" type="slidenum">
              <a:rPr lang="en-US" altLang="zh-TW" smtClean="0"/>
              <a:pPr>
                <a:defRPr/>
              </a:pPr>
              <a:t>‹#›</a:t>
            </a:fld>
            <a:endParaRPr lang="en-US" altLang="zh-TW"/>
          </a:p>
        </p:txBody>
      </p:sp>
      <p:sp>
        <p:nvSpPr>
          <p:cNvPr id="10" name="頁尾版面配置區 9"/>
          <p:cNvSpPr>
            <a:spLocks noGrp="1"/>
          </p:cNvSpPr>
          <p:nvPr>
            <p:ph type="ftr" sz="quarter" idx="12"/>
          </p:nvPr>
        </p:nvSpPr>
        <p:spPr>
          <a:xfrm>
            <a:off x="1600200" y="6509004"/>
            <a:ext cx="3907464" cy="274320"/>
          </a:xfrm>
        </p:spPr>
        <p:txBody>
          <a:bodyPr vert="horz" rtlCol="0"/>
          <a:lstStyle>
            <a:extLst/>
          </a:lstStyle>
          <a:p>
            <a:pPr>
              <a:defRPr/>
            </a:pPr>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圓角化對角線角落矩形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頁尾版面配置區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pPr>
              <a:defRPr/>
            </a:pPr>
            <a:endParaRPr lang="en-US" altLang="zh-TW"/>
          </a:p>
        </p:txBody>
      </p:sp>
      <p:sp>
        <p:nvSpPr>
          <p:cNvPr id="14" name="日期版面配置區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pPr>
              <a:defRPr/>
            </a:pPr>
            <a:endParaRPr lang="en-US" altLang="zh-TW"/>
          </a:p>
        </p:txBody>
      </p:sp>
      <p:sp>
        <p:nvSpPr>
          <p:cNvPr id="23" name="投影片編號版面配置區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pPr>
              <a:defRPr/>
            </a:pPr>
            <a:fld id="{0AD1D292-BA49-4CD9-A6B5-E2038F2DF074}" type="slidenum">
              <a:rPr lang="en-US" altLang="zh-TW" smtClean="0"/>
              <a:pPr>
                <a:defRPr/>
              </a:pPr>
              <a:t>‹#›</a:t>
            </a:fld>
            <a:endParaRPr lang="en-US" altLang="zh-TW"/>
          </a:p>
        </p:txBody>
      </p:sp>
      <p:sp>
        <p:nvSpPr>
          <p:cNvPr id="22" name="標題版面配置區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Tree>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defRPr/>
            </a:pPr>
            <a:r>
              <a:rPr lang="zh-TW" altLang="en-US" b="1" dirty="0" smtClean="0">
                <a:solidFill>
                  <a:schemeClr val="tx2"/>
                </a:solidFill>
                <a:latin typeface="微軟正黑體" pitchFamily="34" charset="-120"/>
                <a:ea typeface="微軟正黑體" pitchFamily="34" charset="-120"/>
              </a:rPr>
              <a:t>網頁導向技術與網頁狀態管理</a:t>
            </a:r>
            <a:endParaRPr lang="zh-TW" altLang="en-US" b="1" dirty="0">
              <a:solidFill>
                <a:schemeClr val="tx2"/>
              </a:solidFill>
              <a:latin typeface="微軟正黑體" pitchFamily="34" charset="-120"/>
              <a:ea typeface="微軟正黑體" pitchFamily="34" charset="-120"/>
            </a:endParaRPr>
          </a:p>
        </p:txBody>
      </p:sp>
      <p:sp>
        <p:nvSpPr>
          <p:cNvPr id="3075" name="Rectangle 3"/>
          <p:cNvSpPr>
            <a:spLocks noGrp="1" noChangeArrowheads="1"/>
          </p:cNvSpPr>
          <p:nvPr>
            <p:ph type="subTitle" idx="1"/>
          </p:nvPr>
        </p:nvSpPr>
        <p:spPr/>
        <p:txBody>
          <a:bodyPr/>
          <a:lstStyle/>
          <a:p>
            <a:pPr eaLnBrk="1" hangingPunct="1"/>
            <a:r>
              <a:rPr lang="zh-TW" altLang="en-US" sz="2400" dirty="0" smtClean="0"/>
              <a:t>黃謙順編著</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Grp="1" noChangeArrowheads="1"/>
          </p:cNvSpPr>
          <p:nvPr>
            <p:ph type="title"/>
          </p:nvPr>
        </p:nvSpPr>
        <p:spPr/>
        <p:txBody>
          <a:bodyPr/>
          <a:lstStyle/>
          <a:p>
            <a:pPr marL="1117600" indent="-1117600" eaLnBrk="1" hangingPunct="1">
              <a:defRPr/>
            </a:pPr>
            <a:r>
              <a:rPr lang="en-US" altLang="zh-TW" b="1" dirty="0" smtClean="0"/>
              <a:t>HTML</a:t>
            </a:r>
            <a:r>
              <a:rPr lang="zh-TW" altLang="zh-TW" b="1" dirty="0" smtClean="0"/>
              <a:t>表單傳遞方式</a:t>
            </a:r>
            <a:endParaRPr lang="zh-TW" altLang="en-US" dirty="0" smtClean="0"/>
          </a:p>
        </p:txBody>
      </p:sp>
      <p:sp>
        <p:nvSpPr>
          <p:cNvPr id="7171" name="Rectangle 3"/>
          <p:cNvSpPr>
            <a:spLocks noGrp="1" noChangeArrowheads="1"/>
          </p:cNvSpPr>
          <p:nvPr>
            <p:ph type="body" sz="half" idx="1"/>
          </p:nvPr>
        </p:nvSpPr>
        <p:spPr>
          <a:xfrm>
            <a:off x="468313" y="1844675"/>
            <a:ext cx="8064500" cy="4392613"/>
          </a:xfrm>
        </p:spPr>
        <p:txBody>
          <a:bodyPr>
            <a:normAutofit fontScale="85000" lnSpcReduction="20000"/>
          </a:bodyPr>
          <a:lstStyle/>
          <a:p>
            <a:pPr>
              <a:buFont typeface="Wingdings" pitchFamily="2" charset="2"/>
              <a:buChar char="Ø"/>
              <a:defRPr/>
            </a:pPr>
            <a:r>
              <a:rPr lang="en-US" altLang="zh-TW" sz="2800" dirty="0" smtClean="0"/>
              <a:t>HTML</a:t>
            </a:r>
            <a:r>
              <a:rPr lang="zh-TW" altLang="zh-TW" sz="2800" dirty="0" smtClean="0"/>
              <a:t>表單可透過兩種方式將資料傳送至伺服器程式：</a:t>
            </a:r>
            <a:r>
              <a:rPr lang="en-US" altLang="zh-TW" sz="2800" dirty="0" smtClean="0">
                <a:solidFill>
                  <a:srgbClr val="FFC000"/>
                </a:solidFill>
              </a:rPr>
              <a:t>Get</a:t>
            </a:r>
            <a:r>
              <a:rPr lang="zh-TW" altLang="zh-TW" sz="2800" dirty="0" smtClean="0"/>
              <a:t>和</a:t>
            </a:r>
            <a:r>
              <a:rPr lang="en-US" altLang="zh-TW" sz="2800" dirty="0" smtClean="0">
                <a:solidFill>
                  <a:srgbClr val="FFC000"/>
                </a:solidFill>
              </a:rPr>
              <a:t>Post</a:t>
            </a:r>
            <a:r>
              <a:rPr lang="zh-TW" altLang="zh-TW" sz="2800" dirty="0" smtClean="0"/>
              <a:t>。若要資料傳送須先設定</a:t>
            </a:r>
            <a:r>
              <a:rPr lang="en-US" altLang="zh-TW" sz="2800" dirty="0" smtClean="0"/>
              <a:t>&lt;form&gt;</a:t>
            </a:r>
            <a:r>
              <a:rPr lang="zh-TW" altLang="zh-TW" sz="2800" dirty="0" smtClean="0"/>
              <a:t>表單標籤的</a:t>
            </a:r>
            <a:r>
              <a:rPr lang="en-US" altLang="zh-TW" sz="2800" dirty="0" smtClean="0"/>
              <a:t>method</a:t>
            </a:r>
            <a:r>
              <a:rPr lang="zh-TW" altLang="zh-TW" sz="2800" dirty="0" smtClean="0"/>
              <a:t>和</a:t>
            </a:r>
            <a:r>
              <a:rPr lang="en-US" altLang="zh-TW" sz="2800" dirty="0" smtClean="0"/>
              <a:t>action</a:t>
            </a:r>
            <a:r>
              <a:rPr lang="zh-TW" altLang="zh-TW" sz="2800" dirty="0" smtClean="0"/>
              <a:t>屬性。</a:t>
            </a:r>
          </a:p>
          <a:p>
            <a:pPr algn="ctr">
              <a:buFontTx/>
              <a:buNone/>
              <a:defRPr/>
            </a:pPr>
            <a:r>
              <a:rPr lang="en-US" altLang="zh-TW" sz="2800" b="1" dirty="0" smtClean="0">
                <a:solidFill>
                  <a:schemeClr val="accent2"/>
                </a:solidFill>
              </a:rPr>
              <a:t>&lt;form method=</a:t>
            </a:r>
            <a:r>
              <a:rPr lang="en-US" altLang="zh-TW" sz="2800" b="1" dirty="0" err="1" smtClean="0">
                <a:solidFill>
                  <a:schemeClr val="accent2"/>
                </a:solidFill>
              </a:rPr>
              <a:t>get|post</a:t>
            </a:r>
            <a:r>
              <a:rPr lang="en-US" altLang="zh-TW" sz="2800" b="1" dirty="0" smtClean="0">
                <a:solidFill>
                  <a:schemeClr val="accent2"/>
                </a:solidFill>
              </a:rPr>
              <a:t> action=ASP.NET</a:t>
            </a:r>
            <a:r>
              <a:rPr lang="zh-TW" altLang="zh-TW" sz="2800" b="1" dirty="0" smtClean="0">
                <a:solidFill>
                  <a:schemeClr val="accent2"/>
                </a:solidFill>
              </a:rPr>
              <a:t>程式名稱</a:t>
            </a:r>
            <a:r>
              <a:rPr lang="en-US" altLang="zh-TW" sz="2800" b="1" dirty="0" smtClean="0">
                <a:solidFill>
                  <a:schemeClr val="accent2"/>
                </a:solidFill>
              </a:rPr>
              <a:t>&gt;</a:t>
            </a:r>
            <a:endParaRPr lang="zh-TW" altLang="zh-TW" sz="2800" dirty="0" smtClean="0">
              <a:solidFill>
                <a:schemeClr val="accent2"/>
              </a:solidFill>
            </a:endParaRPr>
          </a:p>
          <a:p>
            <a:pPr lvl="1">
              <a:defRPr/>
            </a:pPr>
            <a:r>
              <a:rPr lang="en-US" altLang="zh-TW" sz="2400" dirty="0" smtClean="0">
                <a:solidFill>
                  <a:srgbClr val="FFC000"/>
                </a:solidFill>
              </a:rPr>
              <a:t>Get</a:t>
            </a:r>
            <a:r>
              <a:rPr lang="zh-TW" altLang="zh-TW" sz="2400" dirty="0" smtClean="0"/>
              <a:t>方法：使用</a:t>
            </a:r>
            <a:r>
              <a:rPr lang="en-US" altLang="zh-TW" sz="2400" dirty="0" smtClean="0"/>
              <a:t>Get</a:t>
            </a:r>
            <a:r>
              <a:rPr lang="zh-TW" altLang="zh-TW" sz="2400" dirty="0" smtClean="0"/>
              <a:t>方法時，</a:t>
            </a:r>
            <a:r>
              <a:rPr lang="zh-TW" altLang="zh-TW" sz="2400" dirty="0" smtClean="0">
                <a:solidFill>
                  <a:srgbClr val="00B0F0"/>
                </a:solidFill>
              </a:rPr>
              <a:t>在瀏覽器的網址列會顯示所傳送的網址和資料内容</a:t>
            </a:r>
            <a:r>
              <a:rPr lang="zh-TW" altLang="zh-TW" sz="2400" dirty="0" smtClean="0"/>
              <a:t>。伺服器程式可使用</a:t>
            </a:r>
            <a:r>
              <a:rPr lang="en-US" altLang="zh-TW" sz="2400" dirty="0" smtClean="0"/>
              <a:t>Request</a:t>
            </a:r>
            <a:r>
              <a:rPr lang="zh-TW" altLang="zh-TW" sz="2400" dirty="0" smtClean="0"/>
              <a:t>物件的</a:t>
            </a:r>
            <a:r>
              <a:rPr lang="en-US" altLang="zh-TW" sz="2400" dirty="0" err="1" smtClean="0">
                <a:solidFill>
                  <a:srgbClr val="FFC000"/>
                </a:solidFill>
              </a:rPr>
              <a:t>QueryString</a:t>
            </a:r>
            <a:r>
              <a:rPr lang="zh-TW" altLang="zh-TW" sz="2400" dirty="0" smtClean="0"/>
              <a:t>方法來讀取傳送的元件內容。</a:t>
            </a:r>
          </a:p>
          <a:p>
            <a:pPr algn="ctr">
              <a:buFontTx/>
              <a:buNone/>
              <a:defRPr/>
            </a:pPr>
            <a:r>
              <a:rPr lang="en-US" altLang="zh-TW" sz="2800" b="1" dirty="0" err="1" smtClean="0">
                <a:solidFill>
                  <a:schemeClr val="accent2"/>
                </a:solidFill>
              </a:rPr>
              <a:t>Request.QueryString</a:t>
            </a:r>
            <a:r>
              <a:rPr lang="en-US" altLang="zh-TW" sz="2800" b="1" dirty="0" smtClean="0">
                <a:solidFill>
                  <a:schemeClr val="accent2"/>
                </a:solidFill>
              </a:rPr>
              <a:t>[“</a:t>
            </a:r>
            <a:r>
              <a:rPr lang="zh-TW" altLang="zh-TW" sz="2800" b="1" dirty="0" smtClean="0">
                <a:solidFill>
                  <a:schemeClr val="accent2"/>
                </a:solidFill>
              </a:rPr>
              <a:t>表單元件名稱</a:t>
            </a:r>
            <a:r>
              <a:rPr lang="en-US" altLang="zh-TW" sz="2800" b="1" dirty="0" smtClean="0">
                <a:solidFill>
                  <a:schemeClr val="accent2"/>
                </a:solidFill>
              </a:rPr>
              <a:t>”];</a:t>
            </a:r>
            <a:endParaRPr lang="zh-TW" altLang="zh-TW" sz="2800" dirty="0" smtClean="0">
              <a:solidFill>
                <a:schemeClr val="accent2"/>
              </a:solidFill>
            </a:endParaRPr>
          </a:p>
          <a:p>
            <a:pPr lvl="1">
              <a:defRPr/>
            </a:pPr>
            <a:r>
              <a:rPr lang="en-US" altLang="zh-TW" sz="2400" dirty="0" smtClean="0">
                <a:solidFill>
                  <a:srgbClr val="FFC000"/>
                </a:solidFill>
              </a:rPr>
              <a:t>Post</a:t>
            </a:r>
            <a:r>
              <a:rPr lang="zh-TW" altLang="zh-TW" sz="2400" dirty="0" smtClean="0"/>
              <a:t>方法：使用</a:t>
            </a:r>
            <a:r>
              <a:rPr lang="en-US" altLang="zh-TW" sz="2400" dirty="0" smtClean="0"/>
              <a:t>Post</a:t>
            </a:r>
            <a:r>
              <a:rPr lang="zh-TW" altLang="zh-TW" sz="2400" dirty="0" smtClean="0"/>
              <a:t>方法時，在瀏覽器的網址列</a:t>
            </a:r>
            <a:r>
              <a:rPr lang="zh-TW" altLang="zh-TW" sz="2400" dirty="0" smtClean="0">
                <a:solidFill>
                  <a:srgbClr val="00B0F0"/>
                </a:solidFill>
              </a:rPr>
              <a:t>不會顯示所傳送</a:t>
            </a:r>
            <a:r>
              <a:rPr lang="zh-TW" altLang="zh-TW" sz="2400" dirty="0" smtClean="0">
                <a:solidFill>
                  <a:srgbClr val="00B0F0"/>
                </a:solidFill>
              </a:rPr>
              <a:t>的資料</a:t>
            </a:r>
            <a:r>
              <a:rPr lang="zh-TW" altLang="zh-TW" sz="2400" dirty="0" smtClean="0">
                <a:solidFill>
                  <a:srgbClr val="00B0F0"/>
                </a:solidFill>
              </a:rPr>
              <a:t>内容</a:t>
            </a:r>
            <a:r>
              <a:rPr lang="zh-TW" altLang="zh-TW" sz="2400" dirty="0" smtClean="0"/>
              <a:t>。伺服器程式可使用</a:t>
            </a:r>
            <a:r>
              <a:rPr lang="en-US" altLang="zh-TW" sz="2400" dirty="0" smtClean="0"/>
              <a:t>Request</a:t>
            </a:r>
            <a:r>
              <a:rPr lang="zh-TW" altLang="zh-TW" sz="2400" dirty="0" smtClean="0"/>
              <a:t>物件的</a:t>
            </a:r>
            <a:r>
              <a:rPr lang="en-US" altLang="zh-TW" sz="2400" dirty="0" smtClean="0">
                <a:solidFill>
                  <a:srgbClr val="FFC000"/>
                </a:solidFill>
              </a:rPr>
              <a:t>Form</a:t>
            </a:r>
            <a:r>
              <a:rPr lang="zh-TW" altLang="zh-TW" sz="2400" dirty="0" smtClean="0"/>
              <a:t>方法來讀取傳送的元件內容。</a:t>
            </a:r>
          </a:p>
          <a:p>
            <a:pPr algn="ctr">
              <a:buFontTx/>
              <a:buNone/>
              <a:defRPr/>
            </a:pPr>
            <a:r>
              <a:rPr lang="en-US" altLang="zh-TW" sz="2800" b="1" dirty="0" err="1" smtClean="0">
                <a:solidFill>
                  <a:schemeClr val="accent2"/>
                </a:solidFill>
              </a:rPr>
              <a:t>Request.Form</a:t>
            </a:r>
            <a:r>
              <a:rPr lang="en-US" altLang="zh-TW" sz="2800" b="1" dirty="0" smtClean="0">
                <a:solidFill>
                  <a:schemeClr val="accent2"/>
                </a:solidFill>
              </a:rPr>
              <a:t>[“</a:t>
            </a:r>
            <a:r>
              <a:rPr lang="zh-TW" altLang="zh-TW" sz="2800" b="1" dirty="0" smtClean="0">
                <a:solidFill>
                  <a:schemeClr val="accent2"/>
                </a:solidFill>
              </a:rPr>
              <a:t>表單元件名稱</a:t>
            </a:r>
            <a:r>
              <a:rPr lang="en-US" altLang="zh-TW" sz="2800" b="1" dirty="0" smtClean="0">
                <a:solidFill>
                  <a:schemeClr val="accent2"/>
                </a:solidFill>
              </a:rPr>
              <a:t>”];</a:t>
            </a:r>
            <a:endParaRPr lang="zh-TW" altLang="zh-TW" sz="2800" dirty="0" smtClean="0">
              <a:solidFill>
                <a:schemeClr val="accent2"/>
              </a:solidFill>
            </a:endParaRPr>
          </a:p>
          <a:p>
            <a:pPr>
              <a:buFont typeface="Wingdings" pitchFamily="2" charset="2"/>
              <a:buChar char="Ø"/>
              <a:defRPr/>
            </a:pPr>
            <a:r>
              <a:rPr lang="zh-TW" altLang="zh-TW" sz="2800" dirty="0" smtClean="0"/>
              <a:t>若伺服器程式無法確認呼叫的程式是使用哪一種方法時，可直接使用</a:t>
            </a:r>
            <a:r>
              <a:rPr lang="en-US" altLang="zh-TW" sz="2800" dirty="0" smtClean="0"/>
              <a:t>Request</a:t>
            </a:r>
            <a:r>
              <a:rPr lang="zh-TW" altLang="zh-TW" sz="2800" dirty="0" smtClean="0"/>
              <a:t>命令。</a:t>
            </a:r>
          </a:p>
          <a:p>
            <a:pPr algn="ctr">
              <a:buFontTx/>
              <a:buNone/>
              <a:defRPr/>
            </a:pPr>
            <a:r>
              <a:rPr lang="en-US" altLang="zh-TW" sz="2800" b="1" dirty="0" smtClean="0">
                <a:solidFill>
                  <a:schemeClr val="accent2"/>
                </a:solidFill>
              </a:rPr>
              <a:t>Request[“</a:t>
            </a:r>
            <a:r>
              <a:rPr lang="zh-TW" altLang="zh-TW" sz="2800" b="1" dirty="0" smtClean="0">
                <a:solidFill>
                  <a:schemeClr val="accent2"/>
                </a:solidFill>
              </a:rPr>
              <a:t>表單元件名稱</a:t>
            </a:r>
            <a:r>
              <a:rPr lang="en-US" altLang="zh-TW" sz="2800" b="1" dirty="0" smtClean="0">
                <a:solidFill>
                  <a:schemeClr val="accent2"/>
                </a:solidFill>
              </a:rPr>
              <a:t>”];</a:t>
            </a:r>
            <a:endParaRPr lang="zh-TW" altLang="zh-TW" sz="2800" dirty="0" smtClean="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fade">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fade">
                                      <p:cBhvr>
                                        <p:cTn id="17" dur="500"/>
                                        <p:tgtEl>
                                          <p:spTgt spid="7171">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171">
                                            <p:txEl>
                                              <p:pRg st="3" end="3"/>
                                            </p:txEl>
                                          </p:spTgt>
                                        </p:tgtEl>
                                        <p:attrNameLst>
                                          <p:attrName>style.visibility</p:attrName>
                                        </p:attrNameLst>
                                      </p:cBhvr>
                                      <p:to>
                                        <p:strVal val="visible"/>
                                      </p:to>
                                    </p:set>
                                    <p:animEffect transition="in" filter="fade">
                                      <p:cBhvr>
                                        <p:cTn id="20" dur="500"/>
                                        <p:tgtEl>
                                          <p:spTgt spid="717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7171">
                                            <p:txEl>
                                              <p:pRg st="4" end="4"/>
                                            </p:txEl>
                                          </p:spTgt>
                                        </p:tgtEl>
                                        <p:attrNameLst>
                                          <p:attrName>style.visibility</p:attrName>
                                        </p:attrNameLst>
                                      </p:cBhvr>
                                      <p:to>
                                        <p:strVal val="visible"/>
                                      </p:to>
                                    </p:set>
                                    <p:animEffect transition="in" filter="fade">
                                      <p:cBhvr>
                                        <p:cTn id="25" dur="500"/>
                                        <p:tgtEl>
                                          <p:spTgt spid="7171">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171">
                                            <p:txEl>
                                              <p:pRg st="5" end="5"/>
                                            </p:txEl>
                                          </p:spTgt>
                                        </p:tgtEl>
                                        <p:attrNameLst>
                                          <p:attrName>style.visibility</p:attrName>
                                        </p:attrNameLst>
                                      </p:cBhvr>
                                      <p:to>
                                        <p:strVal val="visible"/>
                                      </p:to>
                                    </p:set>
                                    <p:animEffect transition="in" filter="fade">
                                      <p:cBhvr>
                                        <p:cTn id="28" dur="500"/>
                                        <p:tgtEl>
                                          <p:spTgt spid="7171">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7171">
                                            <p:txEl>
                                              <p:pRg st="6" end="6"/>
                                            </p:txEl>
                                          </p:spTgt>
                                        </p:tgtEl>
                                        <p:attrNameLst>
                                          <p:attrName>style.visibility</p:attrName>
                                        </p:attrNameLst>
                                      </p:cBhvr>
                                      <p:to>
                                        <p:strVal val="visible"/>
                                      </p:to>
                                    </p:set>
                                    <p:animEffect transition="in" filter="fade">
                                      <p:cBhvr>
                                        <p:cTn id="33" dur="500"/>
                                        <p:tgtEl>
                                          <p:spTgt spid="7171">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171">
                                            <p:txEl>
                                              <p:pRg st="7" end="7"/>
                                            </p:txEl>
                                          </p:spTgt>
                                        </p:tgtEl>
                                        <p:attrNameLst>
                                          <p:attrName>style.visibility</p:attrName>
                                        </p:attrNameLst>
                                      </p:cBhvr>
                                      <p:to>
                                        <p:strVal val="visible"/>
                                      </p:to>
                                    </p:set>
                                    <p:animEffect transition="in" filter="fade">
                                      <p:cBhvr>
                                        <p:cTn id="36" dur="5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HTML sent by GET</a:t>
            </a:r>
            <a:endParaRPr lang="zh-TW"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4392488" cy="4876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772816"/>
            <a:ext cx="2446337" cy="18970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4293096"/>
            <a:ext cx="1768475" cy="860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 name="矩形 4"/>
          <p:cNvSpPr/>
          <p:nvPr/>
        </p:nvSpPr>
        <p:spPr>
          <a:xfrm>
            <a:off x="3203848" y="1916832"/>
            <a:ext cx="1659429" cy="369332"/>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r>
              <a:rPr lang="en-US" altLang="zh-TW" dirty="0" smtClean="0"/>
              <a:t>HTMLGet.htm</a:t>
            </a:r>
            <a:endParaRPr lang="zh-TW" altLang="en-US" dirty="0"/>
          </a:p>
        </p:txBody>
      </p:sp>
      <p:sp>
        <p:nvSpPr>
          <p:cNvPr id="6" name="矩形 5"/>
          <p:cNvSpPr/>
          <p:nvPr/>
        </p:nvSpPr>
        <p:spPr>
          <a:xfrm>
            <a:off x="3419872" y="4797152"/>
            <a:ext cx="2088232"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altLang="zh-TW" dirty="0"/>
              <a:t>QueryString.aspx</a:t>
            </a:r>
            <a:endParaRPr lang="zh-TW" altLang="en-US" dirty="0"/>
          </a:p>
        </p:txBody>
      </p:sp>
    </p:spTree>
    <p:extLst>
      <p:ext uri="{BB962C8B-B14F-4D97-AF65-F5344CB8AC3E}">
        <p14:creationId xmlns:p14="http://schemas.microsoft.com/office/powerpoint/2010/main" val="3310702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HTML sent by POST</a:t>
            </a:r>
            <a:endParaRPr lang="zh-TW"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00808"/>
            <a:ext cx="4333964"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844824"/>
            <a:ext cx="2673688" cy="20162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4653136"/>
            <a:ext cx="2128204" cy="9361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矩形 2"/>
          <p:cNvSpPr/>
          <p:nvPr/>
        </p:nvSpPr>
        <p:spPr>
          <a:xfrm>
            <a:off x="3131840" y="2276872"/>
            <a:ext cx="1653017" cy="369332"/>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r>
              <a:rPr lang="en-US" altLang="zh-TW" dirty="0"/>
              <a:t>HTMLPost.htm</a:t>
            </a:r>
            <a:endParaRPr lang="zh-TW" altLang="en-US" dirty="0"/>
          </a:p>
        </p:txBody>
      </p:sp>
      <p:sp>
        <p:nvSpPr>
          <p:cNvPr id="4" name="矩形 3"/>
          <p:cNvSpPr/>
          <p:nvPr/>
        </p:nvSpPr>
        <p:spPr>
          <a:xfrm>
            <a:off x="3347864" y="4869160"/>
            <a:ext cx="1368152"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altLang="zh-TW" dirty="0"/>
              <a:t>Form.aspx</a:t>
            </a:r>
            <a:endParaRPr lang="zh-TW" altLang="en-US" dirty="0"/>
          </a:p>
        </p:txBody>
      </p:sp>
    </p:spTree>
    <p:extLst>
      <p:ext uri="{BB962C8B-B14F-4D97-AF65-F5344CB8AC3E}">
        <p14:creationId xmlns:p14="http://schemas.microsoft.com/office/powerpoint/2010/main" val="2515472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p:cNvSpPr>
            <a:spLocks noGrp="1" noChangeArrowheads="1"/>
          </p:cNvSpPr>
          <p:nvPr>
            <p:ph type="title"/>
          </p:nvPr>
        </p:nvSpPr>
        <p:spPr/>
        <p:txBody>
          <a:bodyPr/>
          <a:lstStyle/>
          <a:p>
            <a:pPr eaLnBrk="1" hangingPunct="1">
              <a:defRPr/>
            </a:pPr>
            <a:r>
              <a:rPr lang="en-US" altLang="zh-TW" b="1" dirty="0" smtClean="0"/>
              <a:t>ASP.NET Web</a:t>
            </a:r>
            <a:r>
              <a:rPr lang="zh-TW" altLang="zh-TW" b="1" dirty="0" smtClean="0"/>
              <a:t>表單傳遞方式</a:t>
            </a:r>
            <a:endParaRPr lang="zh-TW" altLang="zh-TW" dirty="0" smtClean="0"/>
          </a:p>
        </p:txBody>
      </p:sp>
      <p:sp>
        <p:nvSpPr>
          <p:cNvPr id="8195" name="Rectangle 3"/>
          <p:cNvSpPr>
            <a:spLocks noGrp="1" noChangeArrowheads="1"/>
          </p:cNvSpPr>
          <p:nvPr>
            <p:ph type="body" sz="half" idx="1"/>
          </p:nvPr>
        </p:nvSpPr>
        <p:spPr>
          <a:xfrm>
            <a:off x="395288" y="1844675"/>
            <a:ext cx="8280400" cy="4608513"/>
          </a:xfrm>
        </p:spPr>
        <p:txBody>
          <a:bodyPr>
            <a:normAutofit fontScale="92500"/>
          </a:bodyPr>
          <a:lstStyle/>
          <a:p>
            <a:pPr>
              <a:buFont typeface="Wingdings" pitchFamily="2" charset="2"/>
              <a:buChar char="Ø"/>
              <a:defRPr/>
            </a:pPr>
            <a:r>
              <a:rPr lang="en-US" altLang="zh-TW" sz="3000" dirty="0" smtClean="0"/>
              <a:t>ASP.NET</a:t>
            </a:r>
            <a:r>
              <a:rPr lang="zh-TW" altLang="zh-TW" sz="3000" dirty="0" smtClean="0"/>
              <a:t>程式間來傳送資料</a:t>
            </a:r>
            <a:r>
              <a:rPr lang="zh-TW" altLang="en-US" sz="3000" dirty="0" smtClean="0"/>
              <a:t>的</a:t>
            </a:r>
            <a:r>
              <a:rPr lang="zh-TW" altLang="zh-TW" sz="3000" dirty="0" smtClean="0"/>
              <a:t>四種方式：</a:t>
            </a:r>
          </a:p>
          <a:p>
            <a:pPr marL="971550" lvl="1" indent="-514350">
              <a:buFont typeface="+mj-lt"/>
              <a:buAutoNum type="arabicPeriod"/>
              <a:defRPr/>
            </a:pPr>
            <a:r>
              <a:rPr lang="zh-TW" altLang="zh-TW" sz="2600" dirty="0" smtClean="0">
                <a:solidFill>
                  <a:srgbClr val="FFC000"/>
                </a:solidFill>
              </a:rPr>
              <a:t>使用</a:t>
            </a:r>
            <a:r>
              <a:rPr lang="en-US" altLang="zh-TW" sz="2600" dirty="0" smtClean="0">
                <a:solidFill>
                  <a:srgbClr val="FFC000"/>
                </a:solidFill>
              </a:rPr>
              <a:t>Response</a:t>
            </a:r>
            <a:r>
              <a:rPr lang="zh-TW" altLang="zh-TW" sz="2600" dirty="0" smtClean="0">
                <a:solidFill>
                  <a:srgbClr val="FFC000"/>
                </a:solidFill>
              </a:rPr>
              <a:t>或</a:t>
            </a:r>
            <a:r>
              <a:rPr lang="en-US" altLang="zh-TW" sz="2600" dirty="0" smtClean="0">
                <a:solidFill>
                  <a:srgbClr val="FFC000"/>
                </a:solidFill>
              </a:rPr>
              <a:t>Server</a:t>
            </a:r>
            <a:r>
              <a:rPr lang="zh-TW" altLang="zh-TW" sz="2600" dirty="0" smtClean="0">
                <a:solidFill>
                  <a:srgbClr val="FFC000"/>
                </a:solidFill>
              </a:rPr>
              <a:t>物件</a:t>
            </a:r>
            <a:r>
              <a:rPr lang="zh-TW" altLang="zh-TW" sz="2600" dirty="0" smtClean="0"/>
              <a:t>：使用</a:t>
            </a:r>
            <a:r>
              <a:rPr lang="en-US" altLang="zh-TW" sz="2600" dirty="0" err="1" smtClean="0"/>
              <a:t>Response.Redirect</a:t>
            </a:r>
            <a:r>
              <a:rPr lang="zh-TW" altLang="zh-TW" sz="2600" dirty="0" smtClean="0"/>
              <a:t>或</a:t>
            </a:r>
            <a:r>
              <a:rPr lang="en-US" altLang="zh-TW" sz="2600" dirty="0" err="1" smtClean="0"/>
              <a:t>Server.Transfer</a:t>
            </a:r>
            <a:r>
              <a:rPr lang="zh-TW" altLang="zh-TW" sz="2600" dirty="0" smtClean="0"/>
              <a:t>方法來切換到另一個</a:t>
            </a:r>
            <a:r>
              <a:rPr lang="en-US" altLang="zh-TW" sz="2600" dirty="0" smtClean="0"/>
              <a:t>ASP.NET</a:t>
            </a:r>
            <a:r>
              <a:rPr lang="zh-TW" altLang="zh-TW" sz="2600" dirty="0" smtClean="0"/>
              <a:t>網頁。主要差異在使用</a:t>
            </a:r>
            <a:r>
              <a:rPr lang="en-US" altLang="zh-TW" sz="2600" dirty="0" smtClean="0"/>
              <a:t> </a:t>
            </a:r>
            <a:r>
              <a:rPr lang="en-US" altLang="zh-TW" sz="2600" dirty="0" err="1" smtClean="0"/>
              <a:t>Response.Redirect</a:t>
            </a:r>
            <a:r>
              <a:rPr lang="zh-TW" altLang="zh-TW" sz="2600" dirty="0" smtClean="0"/>
              <a:t>時網址與資料會顯示在</a:t>
            </a:r>
            <a:r>
              <a:rPr lang="zh-TW" altLang="zh-TW" sz="2600" dirty="0" smtClean="0">
                <a:solidFill>
                  <a:srgbClr val="00B0F0"/>
                </a:solidFill>
              </a:rPr>
              <a:t>瀏覽器的網址列</a:t>
            </a:r>
            <a:r>
              <a:rPr lang="zh-TW" altLang="zh-TW" sz="2600" dirty="0" smtClean="0"/>
              <a:t>；使用</a:t>
            </a:r>
            <a:r>
              <a:rPr lang="en-US" altLang="zh-TW" sz="2600" dirty="0" err="1" smtClean="0"/>
              <a:t>Server.Transfer</a:t>
            </a:r>
            <a:r>
              <a:rPr lang="zh-TW" altLang="zh-TW" sz="2600" dirty="0" smtClean="0"/>
              <a:t>則不會改變網址列內容。另外，兩種方法皆可將欲傳送的資料以參數方式傳送。</a:t>
            </a:r>
          </a:p>
          <a:p>
            <a:pPr marL="0" indent="0">
              <a:buFontTx/>
              <a:buNone/>
              <a:defRPr/>
            </a:pPr>
            <a:r>
              <a:rPr lang="en-US" altLang="zh-TW" sz="1800" b="1" dirty="0" smtClean="0">
                <a:solidFill>
                  <a:schemeClr val="accent2"/>
                </a:solidFill>
                <a:latin typeface="Arial Narrow" pitchFamily="34" charset="0"/>
              </a:rPr>
              <a:t>   </a:t>
            </a:r>
            <a:r>
              <a:rPr lang="en-US" altLang="zh-TW" sz="2200" b="1" dirty="0" err="1" smtClean="0">
                <a:solidFill>
                  <a:schemeClr val="accent2"/>
                </a:solidFill>
                <a:latin typeface="Arial Narrow" pitchFamily="34" charset="0"/>
              </a:rPr>
              <a:t>Response.Redirect</a:t>
            </a:r>
            <a:r>
              <a:rPr lang="en-US" altLang="zh-TW" sz="2200" b="1" dirty="0" smtClean="0">
                <a:solidFill>
                  <a:schemeClr val="accent2"/>
                </a:solidFill>
                <a:latin typeface="Arial Narrow" pitchFamily="34" charset="0"/>
              </a:rPr>
              <a:t>(“ASP.NET</a:t>
            </a:r>
            <a:r>
              <a:rPr lang="zh-TW" altLang="zh-TW" sz="2200" b="1" dirty="0" smtClean="0">
                <a:solidFill>
                  <a:schemeClr val="accent2"/>
                </a:solidFill>
                <a:latin typeface="Arial Narrow" pitchFamily="34" charset="0"/>
              </a:rPr>
              <a:t>程式名稱</a:t>
            </a:r>
            <a:r>
              <a:rPr lang="en-US" altLang="zh-TW" sz="2200" b="1" dirty="0" smtClean="0">
                <a:solidFill>
                  <a:schemeClr val="accent2"/>
                </a:solidFill>
                <a:latin typeface="Arial Narrow" pitchFamily="34" charset="0"/>
              </a:rPr>
              <a:t>?</a:t>
            </a:r>
            <a:r>
              <a:rPr lang="zh-TW" altLang="zh-TW" sz="2200" b="1" dirty="0" smtClean="0">
                <a:solidFill>
                  <a:schemeClr val="accent2"/>
                </a:solidFill>
                <a:latin typeface="Arial Narrow" pitchFamily="34" charset="0"/>
              </a:rPr>
              <a:t>參數</a:t>
            </a:r>
            <a:r>
              <a:rPr lang="en-US" altLang="zh-TW" sz="2200" b="1" dirty="0" smtClean="0">
                <a:solidFill>
                  <a:schemeClr val="accent2"/>
                </a:solidFill>
                <a:latin typeface="Arial Narrow" pitchFamily="34" charset="0"/>
              </a:rPr>
              <a:t>1=” + </a:t>
            </a:r>
            <a:r>
              <a:rPr lang="zh-TW" altLang="zh-TW" sz="2200" b="1" dirty="0" smtClean="0">
                <a:solidFill>
                  <a:schemeClr val="accent2"/>
                </a:solidFill>
                <a:latin typeface="Arial Narrow" pitchFamily="34" charset="0"/>
              </a:rPr>
              <a:t>值</a:t>
            </a:r>
            <a:r>
              <a:rPr lang="en-US" altLang="zh-TW" sz="2200" b="1" dirty="0" smtClean="0">
                <a:solidFill>
                  <a:schemeClr val="accent2"/>
                </a:solidFill>
                <a:latin typeface="Arial Narrow" pitchFamily="34" charset="0"/>
              </a:rPr>
              <a:t>1  + ” </a:t>
            </a:r>
            <a:r>
              <a:rPr lang="en-US" altLang="zh-TW" sz="2200" b="1" dirty="0">
                <a:solidFill>
                  <a:schemeClr val="accent2"/>
                </a:solidFill>
                <a:latin typeface="Arial Narrow" pitchFamily="34" charset="0"/>
              </a:rPr>
              <a:t>&amp;</a:t>
            </a:r>
            <a:r>
              <a:rPr lang="zh-TW" altLang="zh-TW" sz="2200" b="1" dirty="0" smtClean="0">
                <a:solidFill>
                  <a:schemeClr val="accent2"/>
                </a:solidFill>
                <a:latin typeface="Arial Narrow" pitchFamily="34" charset="0"/>
              </a:rPr>
              <a:t>參數</a:t>
            </a:r>
            <a:r>
              <a:rPr lang="en-US" altLang="zh-TW" sz="2200" b="1" dirty="0" smtClean="0">
                <a:solidFill>
                  <a:schemeClr val="accent2"/>
                </a:solidFill>
                <a:latin typeface="Arial Narrow" pitchFamily="34" charset="0"/>
              </a:rPr>
              <a:t>2=” + </a:t>
            </a:r>
            <a:r>
              <a:rPr lang="zh-TW" altLang="zh-TW" sz="2200" b="1" dirty="0" smtClean="0">
                <a:solidFill>
                  <a:schemeClr val="accent2"/>
                </a:solidFill>
                <a:latin typeface="Arial Narrow" pitchFamily="34" charset="0"/>
              </a:rPr>
              <a:t>值</a:t>
            </a:r>
            <a:r>
              <a:rPr lang="en-US" altLang="zh-TW" sz="2200" b="1" dirty="0" smtClean="0">
                <a:solidFill>
                  <a:schemeClr val="accent2"/>
                </a:solidFill>
                <a:latin typeface="Arial Narrow" pitchFamily="34" charset="0"/>
              </a:rPr>
              <a:t>2…)</a:t>
            </a:r>
            <a:endParaRPr lang="zh-TW" altLang="zh-TW" sz="2200" dirty="0" smtClean="0">
              <a:solidFill>
                <a:schemeClr val="accent2"/>
              </a:solidFill>
              <a:latin typeface="Arial Narrow" pitchFamily="34" charset="0"/>
            </a:endParaRPr>
          </a:p>
          <a:p>
            <a:pPr>
              <a:buFontTx/>
              <a:buNone/>
              <a:defRPr/>
            </a:pPr>
            <a:r>
              <a:rPr lang="en-US" altLang="zh-TW" sz="2200" b="1" dirty="0" smtClean="0">
                <a:solidFill>
                  <a:schemeClr val="accent2"/>
                </a:solidFill>
                <a:latin typeface="Arial Narrow" pitchFamily="34" charset="0"/>
              </a:rPr>
              <a:t>   </a:t>
            </a:r>
            <a:r>
              <a:rPr lang="en-US" altLang="zh-TW" sz="2200" b="1" dirty="0" err="1" smtClean="0">
                <a:solidFill>
                  <a:schemeClr val="accent2"/>
                </a:solidFill>
                <a:latin typeface="Arial Narrow" pitchFamily="34" charset="0"/>
              </a:rPr>
              <a:t>Server.Transfer</a:t>
            </a:r>
            <a:r>
              <a:rPr lang="en-US" altLang="zh-TW" sz="2200" b="1" dirty="0" smtClean="0">
                <a:solidFill>
                  <a:schemeClr val="accent2"/>
                </a:solidFill>
                <a:latin typeface="Arial Narrow" pitchFamily="34" charset="0"/>
              </a:rPr>
              <a:t> </a:t>
            </a:r>
            <a:r>
              <a:rPr lang="en-US" altLang="zh-TW" sz="2200" b="1" dirty="0">
                <a:solidFill>
                  <a:schemeClr val="accent2"/>
                </a:solidFill>
                <a:latin typeface="Arial Narrow" pitchFamily="34" charset="0"/>
              </a:rPr>
              <a:t>(“ASP.NET</a:t>
            </a:r>
            <a:r>
              <a:rPr lang="zh-TW" altLang="zh-TW" sz="2200" b="1" dirty="0">
                <a:solidFill>
                  <a:schemeClr val="accent2"/>
                </a:solidFill>
                <a:latin typeface="Arial Narrow" pitchFamily="34" charset="0"/>
              </a:rPr>
              <a:t>程式名稱</a:t>
            </a:r>
            <a:r>
              <a:rPr lang="en-US" altLang="zh-TW" sz="2200" b="1" dirty="0">
                <a:solidFill>
                  <a:schemeClr val="accent2"/>
                </a:solidFill>
                <a:latin typeface="Arial Narrow" pitchFamily="34" charset="0"/>
              </a:rPr>
              <a:t>?</a:t>
            </a:r>
            <a:r>
              <a:rPr lang="zh-TW" altLang="zh-TW" sz="2200" b="1" dirty="0">
                <a:solidFill>
                  <a:schemeClr val="accent2"/>
                </a:solidFill>
                <a:latin typeface="Arial Narrow" pitchFamily="34" charset="0"/>
              </a:rPr>
              <a:t>參數</a:t>
            </a:r>
            <a:r>
              <a:rPr lang="en-US" altLang="zh-TW" sz="2200" b="1" dirty="0">
                <a:solidFill>
                  <a:schemeClr val="accent2"/>
                </a:solidFill>
                <a:latin typeface="Arial Narrow" pitchFamily="34" charset="0"/>
              </a:rPr>
              <a:t>1=” + </a:t>
            </a:r>
            <a:r>
              <a:rPr lang="zh-TW" altLang="zh-TW" sz="2200" b="1" dirty="0">
                <a:solidFill>
                  <a:schemeClr val="accent2"/>
                </a:solidFill>
                <a:latin typeface="Arial Narrow" pitchFamily="34" charset="0"/>
              </a:rPr>
              <a:t>值</a:t>
            </a:r>
            <a:r>
              <a:rPr lang="en-US" altLang="zh-TW" sz="2200" b="1" dirty="0">
                <a:solidFill>
                  <a:schemeClr val="accent2"/>
                </a:solidFill>
                <a:latin typeface="Arial Narrow" pitchFamily="34" charset="0"/>
              </a:rPr>
              <a:t>1  + ” &amp;</a:t>
            </a:r>
            <a:r>
              <a:rPr lang="zh-TW" altLang="zh-TW" sz="2200" b="1" dirty="0">
                <a:solidFill>
                  <a:schemeClr val="accent2"/>
                </a:solidFill>
                <a:latin typeface="Arial Narrow" pitchFamily="34" charset="0"/>
              </a:rPr>
              <a:t>參數</a:t>
            </a:r>
            <a:r>
              <a:rPr lang="en-US" altLang="zh-TW" sz="2200" b="1" dirty="0">
                <a:solidFill>
                  <a:schemeClr val="accent2"/>
                </a:solidFill>
                <a:latin typeface="Arial Narrow" pitchFamily="34" charset="0"/>
              </a:rPr>
              <a:t>2=” + </a:t>
            </a:r>
            <a:r>
              <a:rPr lang="zh-TW" altLang="zh-TW" sz="2200" b="1" dirty="0">
                <a:solidFill>
                  <a:schemeClr val="accent2"/>
                </a:solidFill>
                <a:latin typeface="Arial Narrow" pitchFamily="34" charset="0"/>
              </a:rPr>
              <a:t>值</a:t>
            </a:r>
            <a:r>
              <a:rPr lang="en-US" altLang="zh-TW" sz="2200" b="1" dirty="0">
                <a:solidFill>
                  <a:schemeClr val="accent2"/>
                </a:solidFill>
                <a:latin typeface="Arial Narrow" pitchFamily="34" charset="0"/>
              </a:rPr>
              <a:t>2 </a:t>
            </a:r>
            <a:r>
              <a:rPr lang="en-US" altLang="zh-TW" sz="2200" b="1" dirty="0" smtClean="0">
                <a:solidFill>
                  <a:schemeClr val="accent2"/>
                </a:solidFill>
                <a:latin typeface="Arial Narrow" pitchFamily="34" charset="0"/>
              </a:rPr>
              <a:t>…)</a:t>
            </a:r>
            <a:endParaRPr lang="en-US" altLang="zh-TW" sz="2200" b="1" dirty="0">
              <a:solidFill>
                <a:schemeClr val="accent2"/>
              </a:solidFill>
              <a:latin typeface="Arial Narrow" pitchFamily="34" charset="0"/>
            </a:endParaRPr>
          </a:p>
          <a:p>
            <a:pPr>
              <a:buFontTx/>
              <a:buNone/>
              <a:defRPr/>
            </a:pPr>
            <a:r>
              <a:rPr lang="en-US" altLang="zh-TW" sz="2600" dirty="0" smtClean="0"/>
              <a:t>  </a:t>
            </a:r>
            <a:r>
              <a:rPr lang="zh-TW" altLang="zh-TW" sz="2600" dirty="0" smtClean="0"/>
              <a:t>在另一端，接受資料的</a:t>
            </a:r>
            <a:r>
              <a:rPr lang="en-US" altLang="zh-TW" sz="2600" dirty="0" smtClean="0"/>
              <a:t>ASP.NET</a:t>
            </a:r>
            <a:r>
              <a:rPr lang="zh-TW" altLang="zh-TW" sz="2600" dirty="0" smtClean="0"/>
              <a:t>網頁則可使用</a:t>
            </a:r>
            <a:r>
              <a:rPr lang="en-US" altLang="zh-TW" sz="2600" dirty="0" err="1" smtClean="0">
                <a:solidFill>
                  <a:srgbClr val="FFC000"/>
                </a:solidFill>
              </a:rPr>
              <a:t>QueryString</a:t>
            </a:r>
            <a:r>
              <a:rPr lang="zh-TW" altLang="zh-TW" sz="2600" dirty="0" smtClean="0"/>
              <a:t>屬性來讀取所傳送的參數內容。</a:t>
            </a:r>
            <a:endParaRPr lang="zh-TW" altLang="en-US" sz="26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500"/>
                                        <p:tgtEl>
                                          <p:spTgt spid="819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195">
                                            <p:txEl>
                                              <p:pRg st="3" end="3"/>
                                            </p:txEl>
                                          </p:spTgt>
                                        </p:tgtEl>
                                        <p:attrNameLst>
                                          <p:attrName>style.visibility</p:attrName>
                                        </p:attrNameLst>
                                      </p:cBhvr>
                                      <p:to>
                                        <p:strVal val="visible"/>
                                      </p:to>
                                    </p:set>
                                    <p:animEffect transition="in" filter="fade">
                                      <p:cBhvr>
                                        <p:cTn id="20" dur="500"/>
                                        <p:tgtEl>
                                          <p:spTgt spid="819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8195">
                                            <p:txEl>
                                              <p:pRg st="4" end="4"/>
                                            </p:txEl>
                                          </p:spTgt>
                                        </p:tgtEl>
                                        <p:attrNameLst>
                                          <p:attrName>style.visibility</p:attrName>
                                        </p:attrNameLst>
                                      </p:cBhvr>
                                      <p:to>
                                        <p:strVal val="visible"/>
                                      </p:to>
                                    </p:set>
                                    <p:animEffect transition="in" filter="fade">
                                      <p:cBhvr>
                                        <p:cTn id="25"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Response.Redirect</a:t>
            </a:r>
            <a:endParaRPr lang="zh-TW"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1700808"/>
            <a:ext cx="5179595"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916832"/>
            <a:ext cx="3978738" cy="10801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4149080"/>
            <a:ext cx="2906238" cy="720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 name="矩形 4"/>
          <p:cNvSpPr/>
          <p:nvPr/>
        </p:nvSpPr>
        <p:spPr>
          <a:xfrm>
            <a:off x="2195736" y="2420888"/>
            <a:ext cx="2664296"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altLang="zh-TW" dirty="0"/>
              <a:t>ResponseRedirect.aspx</a:t>
            </a:r>
            <a:endParaRPr lang="zh-TW" altLang="en-US" dirty="0"/>
          </a:p>
        </p:txBody>
      </p:sp>
      <p:sp>
        <p:nvSpPr>
          <p:cNvPr id="6" name="矩形 5"/>
          <p:cNvSpPr/>
          <p:nvPr/>
        </p:nvSpPr>
        <p:spPr>
          <a:xfrm>
            <a:off x="3563888" y="4653136"/>
            <a:ext cx="1512168"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altLang="zh-TW" dirty="0"/>
              <a:t>Page2.aspx</a:t>
            </a:r>
            <a:endParaRPr lang="zh-TW" altLang="en-US" dirty="0"/>
          </a:p>
        </p:txBody>
      </p:sp>
    </p:spTree>
    <p:extLst>
      <p:ext uri="{BB962C8B-B14F-4D97-AF65-F5344CB8AC3E}">
        <p14:creationId xmlns:p14="http://schemas.microsoft.com/office/powerpoint/2010/main" val="3026358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6152312"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645024"/>
            <a:ext cx="3978738" cy="10801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4941168"/>
            <a:ext cx="2906238" cy="720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1" name="矩形 10"/>
          <p:cNvSpPr/>
          <p:nvPr/>
        </p:nvSpPr>
        <p:spPr>
          <a:xfrm>
            <a:off x="3635896" y="1844824"/>
            <a:ext cx="2304256"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altLang="zh-TW" dirty="0" smtClean="0"/>
              <a:t>ServerTransfer.aspx</a:t>
            </a:r>
            <a:endParaRPr lang="zh-TW" altLang="en-US" dirty="0"/>
          </a:p>
        </p:txBody>
      </p:sp>
      <p:sp>
        <p:nvSpPr>
          <p:cNvPr id="12" name="矩形 11"/>
          <p:cNvSpPr/>
          <p:nvPr/>
        </p:nvSpPr>
        <p:spPr>
          <a:xfrm>
            <a:off x="3558200" y="4628770"/>
            <a:ext cx="1445848"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altLang="zh-TW" dirty="0"/>
              <a:t>Page2.aspx</a:t>
            </a:r>
            <a:endParaRPr lang="zh-TW" altLang="en-US" dirty="0"/>
          </a:p>
        </p:txBody>
      </p:sp>
      <p:sp>
        <p:nvSpPr>
          <p:cNvPr id="3" name="矩形 2"/>
          <p:cNvSpPr/>
          <p:nvPr/>
        </p:nvSpPr>
        <p:spPr>
          <a:xfrm>
            <a:off x="2699792" y="2636912"/>
            <a:ext cx="5032147"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zh-TW" altLang="en-US" sz="1400" dirty="0">
                <a:solidFill>
                  <a:srgbClr val="0070C0"/>
                </a:solidFill>
                <a:latin typeface="+mj-ea"/>
                <a:ea typeface="+mj-ea"/>
              </a:rPr>
              <a:t>用於</a:t>
            </a:r>
            <a:r>
              <a:rPr lang="zh-TW" altLang="en-US" sz="1400" dirty="0" smtClean="0">
                <a:solidFill>
                  <a:srgbClr val="0070C0"/>
                </a:solidFill>
                <a:latin typeface="+mj-ea"/>
                <a:ea typeface="+mj-ea"/>
              </a:rPr>
              <a:t>主要</a:t>
            </a:r>
            <a:r>
              <a:rPr lang="zh-TW" altLang="en-US" sz="1400" dirty="0">
                <a:solidFill>
                  <a:srgbClr val="0070C0"/>
                </a:solidFill>
                <a:latin typeface="+mj-ea"/>
                <a:ea typeface="+mj-ea"/>
              </a:rPr>
              <a:t>傳</a:t>
            </a:r>
            <a:r>
              <a:rPr lang="en-US" altLang="zh-TW" sz="1400" dirty="0" err="1">
                <a:solidFill>
                  <a:srgbClr val="0070C0"/>
                </a:solidFill>
                <a:latin typeface="+mj-ea"/>
                <a:ea typeface="+mj-ea"/>
              </a:rPr>
              <a:t>url</a:t>
            </a:r>
            <a:r>
              <a:rPr lang="zh-TW" altLang="en-US" sz="1400" dirty="0">
                <a:solidFill>
                  <a:srgbClr val="0070C0"/>
                </a:solidFill>
                <a:latin typeface="+mj-ea"/>
                <a:ea typeface="+mj-ea"/>
              </a:rPr>
              <a:t>參數時  避免特殊字元產生</a:t>
            </a:r>
            <a:r>
              <a:rPr lang="zh-TW" altLang="en-US" sz="1400" dirty="0" smtClean="0">
                <a:solidFill>
                  <a:srgbClr val="0070C0"/>
                </a:solidFill>
                <a:latin typeface="+mj-ea"/>
                <a:ea typeface="+mj-ea"/>
              </a:rPr>
              <a:t>錯誤，例如</a:t>
            </a:r>
            <a:r>
              <a:rPr lang="en-US" altLang="zh-TW" sz="1400" dirty="0" smtClean="0">
                <a:solidFill>
                  <a:srgbClr val="0070C0"/>
                </a:solidFill>
                <a:latin typeface="+mj-ea"/>
                <a:ea typeface="+mj-ea"/>
              </a:rPr>
              <a:t>&amp;</a:t>
            </a:r>
            <a:r>
              <a:rPr lang="zh-TW" altLang="en-US" sz="1400" dirty="0" smtClean="0">
                <a:solidFill>
                  <a:srgbClr val="0070C0"/>
                </a:solidFill>
                <a:latin typeface="+mj-ea"/>
                <a:ea typeface="+mj-ea"/>
              </a:rPr>
              <a:t>字元。</a:t>
            </a:r>
            <a:endParaRPr lang="zh-TW" altLang="en-US" sz="1400" dirty="0">
              <a:solidFill>
                <a:srgbClr val="0070C0"/>
              </a:solidFill>
              <a:latin typeface="+mj-ea"/>
              <a:ea typeface="+mj-ea"/>
            </a:endParaRPr>
          </a:p>
        </p:txBody>
      </p:sp>
    </p:spTree>
    <p:extLst>
      <p:ext uri="{BB962C8B-B14F-4D97-AF65-F5344CB8AC3E}">
        <p14:creationId xmlns:p14="http://schemas.microsoft.com/office/powerpoint/2010/main" val="134630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p:cNvSpPr>
            <a:spLocks noGrp="1" noChangeArrowheads="1"/>
          </p:cNvSpPr>
          <p:nvPr>
            <p:ph type="title"/>
          </p:nvPr>
        </p:nvSpPr>
        <p:spPr/>
        <p:txBody>
          <a:bodyPr>
            <a:normAutofit fontScale="90000"/>
          </a:bodyPr>
          <a:lstStyle/>
          <a:p>
            <a:pPr eaLnBrk="1" hangingPunct="1">
              <a:defRPr/>
            </a:pPr>
            <a:r>
              <a:rPr lang="en-US" altLang="zh-TW" b="1" dirty="0" smtClean="0"/>
              <a:t>ASP.NET Web</a:t>
            </a:r>
            <a:r>
              <a:rPr lang="zh-TW" altLang="zh-TW" b="1" dirty="0" smtClean="0"/>
              <a:t>表單傳遞方式</a:t>
            </a:r>
            <a:r>
              <a:rPr lang="en-US" altLang="zh-TW" b="1" dirty="0" smtClean="0"/>
              <a:t>(</a:t>
            </a:r>
            <a:r>
              <a:rPr lang="zh-TW" altLang="en-US" b="1" dirty="0" smtClean="0"/>
              <a:t>續</a:t>
            </a:r>
            <a:r>
              <a:rPr lang="en-US" altLang="zh-TW" b="1" dirty="0" smtClean="0"/>
              <a:t>)</a:t>
            </a:r>
            <a:endParaRPr lang="zh-TW" altLang="zh-TW" dirty="0" smtClean="0"/>
          </a:p>
        </p:txBody>
      </p:sp>
      <p:sp>
        <p:nvSpPr>
          <p:cNvPr id="8195" name="Rectangle 3"/>
          <p:cNvSpPr>
            <a:spLocks noGrp="1" noChangeArrowheads="1"/>
          </p:cNvSpPr>
          <p:nvPr>
            <p:ph type="body" sz="half" idx="1"/>
          </p:nvPr>
        </p:nvSpPr>
        <p:spPr>
          <a:xfrm>
            <a:off x="468313" y="1844675"/>
            <a:ext cx="8280400" cy="4248150"/>
          </a:xfrm>
        </p:spPr>
        <p:txBody>
          <a:bodyPr>
            <a:normAutofit fontScale="92500"/>
          </a:bodyPr>
          <a:lstStyle/>
          <a:p>
            <a:pPr marL="514350" indent="-514350">
              <a:buClrTx/>
              <a:buFont typeface="+mj-lt"/>
              <a:buAutoNum type="arabicPeriod" startAt="2"/>
              <a:defRPr/>
            </a:pPr>
            <a:r>
              <a:rPr lang="zh-TW" altLang="zh-TW" sz="2800" dirty="0" smtClean="0">
                <a:solidFill>
                  <a:srgbClr val="FFC000"/>
                </a:solidFill>
              </a:rPr>
              <a:t>使用</a:t>
            </a:r>
            <a:r>
              <a:rPr lang="en-US" altLang="zh-TW" sz="2800" dirty="0" err="1" smtClean="0">
                <a:solidFill>
                  <a:srgbClr val="FFC000"/>
                </a:solidFill>
              </a:rPr>
              <a:t>PostBackURL</a:t>
            </a:r>
            <a:r>
              <a:rPr lang="zh-TW" altLang="zh-TW" sz="2800" dirty="0" smtClean="0">
                <a:solidFill>
                  <a:srgbClr val="FFC000"/>
                </a:solidFill>
              </a:rPr>
              <a:t>屬性</a:t>
            </a:r>
            <a:r>
              <a:rPr lang="zh-TW" altLang="zh-TW" sz="2800" dirty="0" smtClean="0"/>
              <a:t>：此種方法可傳送整個表單資料，在傳送端</a:t>
            </a:r>
            <a:r>
              <a:rPr lang="en-US" altLang="zh-TW" sz="2800" dirty="0" smtClean="0"/>
              <a:t>ASP.NET</a:t>
            </a:r>
            <a:r>
              <a:rPr lang="zh-TW" altLang="zh-TW" sz="2800" dirty="0" smtClean="0"/>
              <a:t>網頁無須寫伺服端程式，只須透過按鈕的</a:t>
            </a:r>
            <a:r>
              <a:rPr lang="en-US" altLang="zh-TW" sz="2800" dirty="0" err="1" smtClean="0"/>
              <a:t>PostBackURL</a:t>
            </a:r>
            <a:r>
              <a:rPr lang="zh-TW" altLang="zh-TW" sz="2800" dirty="0" smtClean="0"/>
              <a:t>屬性來設定「欲連結的網頁名稱」即可。接受端的</a:t>
            </a:r>
            <a:r>
              <a:rPr lang="en-US" altLang="zh-TW" sz="2800" dirty="0" smtClean="0"/>
              <a:t>ASP.NET</a:t>
            </a:r>
            <a:r>
              <a:rPr lang="zh-TW" altLang="zh-TW" sz="2800" dirty="0" smtClean="0"/>
              <a:t>網頁則可使用</a:t>
            </a:r>
            <a:r>
              <a:rPr lang="en-US" altLang="zh-TW" sz="2800" dirty="0" smtClean="0"/>
              <a:t>Request</a:t>
            </a:r>
            <a:r>
              <a:rPr lang="zh-TW" altLang="zh-TW" sz="2800" dirty="0" smtClean="0"/>
              <a:t>物件的</a:t>
            </a:r>
            <a:r>
              <a:rPr lang="en-US" altLang="zh-TW" sz="2800" dirty="0" smtClean="0"/>
              <a:t>Form</a:t>
            </a:r>
            <a:r>
              <a:rPr lang="zh-TW" altLang="zh-TW" sz="2800" dirty="0" smtClean="0"/>
              <a:t>方法或</a:t>
            </a:r>
            <a:r>
              <a:rPr lang="en-US" altLang="zh-TW" sz="2800" dirty="0" err="1" smtClean="0"/>
              <a:t>PreviousPage</a:t>
            </a:r>
            <a:r>
              <a:rPr lang="zh-TW" altLang="zh-TW" sz="2800" dirty="0" smtClean="0"/>
              <a:t>物件的</a:t>
            </a:r>
            <a:r>
              <a:rPr lang="en-US" altLang="zh-TW" sz="2800" dirty="0" err="1" smtClean="0"/>
              <a:t>FindControl</a:t>
            </a:r>
            <a:r>
              <a:rPr lang="zh-TW" altLang="zh-TW" sz="2800" dirty="0" smtClean="0"/>
              <a:t>方法來讀取傳送的元件內容</a:t>
            </a:r>
          </a:p>
          <a:p>
            <a:pPr marL="514350" indent="-514350">
              <a:buClrTx/>
              <a:buFont typeface="+mj-lt"/>
              <a:buAutoNum type="arabicPeriod" startAt="2"/>
              <a:defRPr/>
            </a:pPr>
            <a:r>
              <a:rPr lang="zh-TW" altLang="zh-TW" sz="2800" dirty="0" smtClean="0">
                <a:solidFill>
                  <a:srgbClr val="FFC000"/>
                </a:solidFill>
              </a:rPr>
              <a:t>使用</a:t>
            </a:r>
            <a:r>
              <a:rPr lang="en-US" altLang="zh-TW" sz="2800" dirty="0" smtClean="0">
                <a:solidFill>
                  <a:srgbClr val="FFC000"/>
                </a:solidFill>
              </a:rPr>
              <a:t>Session</a:t>
            </a:r>
            <a:r>
              <a:rPr lang="zh-TW" altLang="zh-TW" sz="2800" dirty="0" smtClean="0">
                <a:solidFill>
                  <a:srgbClr val="FFC000"/>
                </a:solidFill>
              </a:rPr>
              <a:t>變數</a:t>
            </a:r>
            <a:r>
              <a:rPr lang="zh-TW" altLang="zh-TW" sz="2800" dirty="0" smtClean="0"/>
              <a:t>：將欲傳送的資料儲存在</a:t>
            </a:r>
            <a:r>
              <a:rPr lang="en-US" altLang="zh-TW" sz="2800" dirty="0" smtClean="0"/>
              <a:t>Session</a:t>
            </a:r>
            <a:r>
              <a:rPr lang="zh-TW" altLang="zh-TW" sz="2800" dirty="0" smtClean="0"/>
              <a:t>變數中，再由另一個網頁來存取。過多的</a:t>
            </a:r>
            <a:r>
              <a:rPr lang="en-US" altLang="zh-TW" sz="2800" dirty="0" smtClean="0"/>
              <a:t>Session</a:t>
            </a:r>
            <a:r>
              <a:rPr lang="zh-TW" altLang="zh-TW" sz="2800" dirty="0" smtClean="0"/>
              <a:t>變數會增加伺服器負擔，所以資料讀取後，建議將不需要的變數刪除。</a:t>
            </a:r>
            <a:endParaRPr lang="zh-TW" altLang="zh-TW"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500"/>
                                        <p:tgtEl>
                                          <p:spTgt spid="8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err="1" smtClean="0"/>
              <a:t>PostbackUrl_PreviousPage</a:t>
            </a:r>
            <a:endParaRPr lang="zh-TW" altLang="en-US"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00808"/>
            <a:ext cx="6624736" cy="4779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4860032" y="1700808"/>
            <a:ext cx="3102131" cy="369332"/>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r>
              <a:rPr lang="en-US" altLang="zh-TW" dirty="0"/>
              <a:t>PostBackUrlPreviousPage.aspx</a:t>
            </a:r>
            <a:endParaRPr lang="zh-TW" altLang="en-US" dirty="0"/>
          </a:p>
        </p:txBody>
      </p:sp>
      <p:sp>
        <p:nvSpPr>
          <p:cNvPr id="3" name="橢圓 2"/>
          <p:cNvSpPr/>
          <p:nvPr/>
        </p:nvSpPr>
        <p:spPr>
          <a:xfrm>
            <a:off x="4860032" y="2780928"/>
            <a:ext cx="2808312" cy="432048"/>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6" name="矩形 5"/>
          <p:cNvSpPr/>
          <p:nvPr/>
        </p:nvSpPr>
        <p:spPr>
          <a:xfrm>
            <a:off x="4860032" y="3501008"/>
            <a:ext cx="2486578" cy="369332"/>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r>
              <a:rPr lang="en-US" altLang="zh-TW" dirty="0" smtClean="0"/>
              <a:t>PreviousPagePage2.aspx</a:t>
            </a:r>
            <a:endParaRPr lang="zh-TW" altLang="en-US" dirty="0"/>
          </a:p>
        </p:txBody>
      </p:sp>
      <p:sp>
        <p:nvSpPr>
          <p:cNvPr id="4" name="文字方塊 3"/>
          <p:cNvSpPr txBox="1"/>
          <p:nvPr/>
        </p:nvSpPr>
        <p:spPr>
          <a:xfrm>
            <a:off x="4427984" y="4653136"/>
            <a:ext cx="2232248"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zh-TW" altLang="en-US" b="1" dirty="0" smtClean="0">
                <a:solidFill>
                  <a:schemeClr val="tx1"/>
                </a:solidFill>
                <a:latin typeface="+mj-ea"/>
                <a:ea typeface="+mj-ea"/>
              </a:rPr>
              <a:t>請參考最新範例</a:t>
            </a:r>
            <a:endParaRPr lang="zh-TW" altLang="en-US" b="1" dirty="0">
              <a:solidFill>
                <a:schemeClr val="tx1"/>
              </a:solidFill>
              <a:latin typeface="+mj-ea"/>
              <a:ea typeface="+mj-ea"/>
            </a:endParaRPr>
          </a:p>
        </p:txBody>
      </p:sp>
    </p:spTree>
    <p:extLst>
      <p:ext uri="{BB962C8B-B14F-4D97-AF65-F5344CB8AC3E}">
        <p14:creationId xmlns:p14="http://schemas.microsoft.com/office/powerpoint/2010/main" val="63229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err="1" smtClean="0"/>
              <a:t>PostbackUrl_RequestForm</a:t>
            </a:r>
            <a:endParaRPr lang="zh-TW" altLang="en-US"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60848"/>
            <a:ext cx="7374193"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4644008" y="2060848"/>
            <a:ext cx="3089307" cy="369332"/>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r>
              <a:rPr lang="en-US" altLang="zh-TW" dirty="0" smtClean="0"/>
              <a:t>PostBackUrlRequestForm.aspx</a:t>
            </a:r>
            <a:endParaRPr lang="zh-TW" altLang="en-US" dirty="0"/>
          </a:p>
        </p:txBody>
      </p:sp>
      <p:sp>
        <p:nvSpPr>
          <p:cNvPr id="6" name="橢圓 5"/>
          <p:cNvSpPr/>
          <p:nvPr/>
        </p:nvSpPr>
        <p:spPr>
          <a:xfrm>
            <a:off x="4932040" y="3284984"/>
            <a:ext cx="2808312" cy="432048"/>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7" name="矩形 6"/>
          <p:cNvSpPr/>
          <p:nvPr/>
        </p:nvSpPr>
        <p:spPr>
          <a:xfrm>
            <a:off x="4644008" y="3933056"/>
            <a:ext cx="2473754" cy="369332"/>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r>
              <a:rPr lang="en-US" altLang="zh-TW" dirty="0" smtClean="0"/>
              <a:t>RequestFormPage2.aspx</a:t>
            </a:r>
            <a:endParaRPr lang="zh-TW" altLang="en-US" dirty="0"/>
          </a:p>
        </p:txBody>
      </p:sp>
    </p:spTree>
    <p:extLst>
      <p:ext uri="{BB962C8B-B14F-4D97-AF65-F5344CB8AC3E}">
        <p14:creationId xmlns:p14="http://schemas.microsoft.com/office/powerpoint/2010/main" val="333743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Session</a:t>
            </a:r>
            <a:r>
              <a:rPr lang="zh-TW" altLang="en-US" b="1" dirty="0" smtClean="0"/>
              <a:t>變數</a:t>
            </a:r>
            <a:endParaRPr lang="zh-TW" altLang="en-US"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484784"/>
            <a:ext cx="6264696" cy="5015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4644008" y="1916832"/>
            <a:ext cx="2448272"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altLang="zh-TW" dirty="0" smtClean="0"/>
              <a:t>SessionVariable.aspx</a:t>
            </a:r>
            <a:endParaRPr lang="zh-TW" altLang="en-US" dirty="0"/>
          </a:p>
        </p:txBody>
      </p:sp>
      <p:sp>
        <p:nvSpPr>
          <p:cNvPr id="6" name="矩形 5"/>
          <p:cNvSpPr/>
          <p:nvPr/>
        </p:nvSpPr>
        <p:spPr>
          <a:xfrm>
            <a:off x="4716016" y="4509120"/>
            <a:ext cx="2232248"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altLang="zh-TW" dirty="0" smtClean="0"/>
              <a:t>SessionPage2.aspx</a:t>
            </a:r>
            <a:endParaRPr lang="zh-TW" altLang="en-US" dirty="0"/>
          </a:p>
        </p:txBody>
      </p:sp>
    </p:spTree>
    <p:extLst>
      <p:ext uri="{BB962C8B-B14F-4D97-AF65-F5344CB8AC3E}">
        <p14:creationId xmlns:p14="http://schemas.microsoft.com/office/powerpoint/2010/main" val="1360255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zh-TW" altLang="zh-TW" b="1" dirty="0" smtClean="0"/>
              <a:t>網頁傳遞技術</a:t>
            </a:r>
            <a:endParaRPr lang="zh-TW" altLang="en-US" dirty="0" smtClean="0"/>
          </a:p>
        </p:txBody>
      </p:sp>
      <p:sp>
        <p:nvSpPr>
          <p:cNvPr id="4099" name="Rectangle 3"/>
          <p:cNvSpPr>
            <a:spLocks noGrp="1" noChangeArrowheads="1"/>
          </p:cNvSpPr>
          <p:nvPr>
            <p:ph idx="1"/>
          </p:nvPr>
        </p:nvSpPr>
        <p:spPr>
          <a:xfrm>
            <a:off x="395288" y="1773238"/>
            <a:ext cx="8278812" cy="4114800"/>
          </a:xfrm>
        </p:spPr>
        <p:txBody>
          <a:bodyPr>
            <a:normAutofit fontScale="92500" lnSpcReduction="10000"/>
          </a:bodyPr>
          <a:lstStyle/>
          <a:p>
            <a:pPr>
              <a:buFont typeface="Wingdings" pitchFamily="2" charset="2"/>
              <a:buChar char="Ø"/>
              <a:defRPr/>
            </a:pPr>
            <a:r>
              <a:rPr lang="zh-TW" altLang="zh-TW" sz="2800" dirty="0" smtClean="0"/>
              <a:t>網頁間的切換移轉技術主要分為兩大類：</a:t>
            </a:r>
            <a:r>
              <a:rPr lang="en-US" altLang="zh-TW" sz="2800" dirty="0" smtClean="0"/>
              <a:t> Client</a:t>
            </a:r>
            <a:r>
              <a:rPr lang="zh-TW" altLang="zh-TW" sz="2800" dirty="0" smtClean="0"/>
              <a:t>端的頁面切換類型和</a:t>
            </a:r>
            <a:r>
              <a:rPr lang="en-US" altLang="zh-TW" sz="2800" dirty="0" smtClean="0"/>
              <a:t> Server</a:t>
            </a:r>
            <a:r>
              <a:rPr lang="zh-TW" altLang="zh-TW" sz="2800" dirty="0" smtClean="0"/>
              <a:t>端的頁面切換類型。</a:t>
            </a:r>
          </a:p>
          <a:p>
            <a:pPr marL="868680" lvl="1" indent="-457200">
              <a:buFont typeface="+mj-lt"/>
              <a:buAutoNum type="arabicPeriod"/>
              <a:defRPr/>
            </a:pPr>
            <a:r>
              <a:rPr lang="en-US" altLang="zh-TW" sz="2400" dirty="0" smtClean="0">
                <a:solidFill>
                  <a:srgbClr val="FFC000"/>
                </a:solidFill>
              </a:rPr>
              <a:t>Client</a:t>
            </a:r>
            <a:r>
              <a:rPr lang="zh-TW" altLang="zh-TW" sz="2400" dirty="0" smtClean="0">
                <a:solidFill>
                  <a:srgbClr val="FFC000"/>
                </a:solidFill>
              </a:rPr>
              <a:t>端的網頁切換移轉技術</a:t>
            </a:r>
            <a:r>
              <a:rPr lang="zh-TW" altLang="zh-TW" sz="2400" dirty="0" smtClean="0"/>
              <a:t>，完全是在</a:t>
            </a:r>
            <a:r>
              <a:rPr lang="en-US" altLang="zh-TW" sz="2400" dirty="0" smtClean="0"/>
              <a:t>Client</a:t>
            </a:r>
            <a:r>
              <a:rPr lang="zh-TW" altLang="zh-TW" sz="2400" dirty="0" smtClean="0"/>
              <a:t>端進行，不必提交回伺服器處理，直接在前端就能進行網頁的切換移轉，常見的程式指令有：</a:t>
            </a:r>
            <a:r>
              <a:rPr lang="en-US" altLang="zh-TW" sz="2400" dirty="0" smtClean="0"/>
              <a:t> </a:t>
            </a:r>
            <a:r>
              <a:rPr lang="en-US" altLang="zh-TW" sz="2400" dirty="0" err="1" smtClean="0"/>
              <a:t>Location.href</a:t>
            </a:r>
            <a:r>
              <a:rPr lang="zh-TW" altLang="zh-TW" sz="2400" dirty="0" smtClean="0"/>
              <a:t>、</a:t>
            </a:r>
            <a:r>
              <a:rPr lang="en-US" altLang="zh-TW" sz="2400" dirty="0" err="1" smtClean="0"/>
              <a:t>Window.navigate</a:t>
            </a:r>
            <a:r>
              <a:rPr lang="en-US" altLang="zh-TW" sz="2400" dirty="0" smtClean="0"/>
              <a:t>()</a:t>
            </a:r>
            <a:r>
              <a:rPr lang="zh-TW" altLang="zh-TW" sz="2400" dirty="0" smtClean="0"/>
              <a:t>、</a:t>
            </a:r>
            <a:r>
              <a:rPr lang="en-US" altLang="zh-TW" sz="2400" dirty="0" err="1" smtClean="0"/>
              <a:t>Window.open</a:t>
            </a:r>
            <a:r>
              <a:rPr lang="en-US" altLang="zh-TW" sz="2400" dirty="0" smtClean="0"/>
              <a:t>()</a:t>
            </a:r>
            <a:r>
              <a:rPr lang="zh-TW" altLang="zh-TW" sz="2400" dirty="0" smtClean="0"/>
              <a:t>與</a:t>
            </a:r>
            <a:r>
              <a:rPr lang="en-US" altLang="zh-TW" sz="2400" dirty="0" smtClean="0"/>
              <a:t>&lt;a </a:t>
            </a:r>
            <a:r>
              <a:rPr lang="en-US" altLang="zh-TW" sz="2400" dirty="0" err="1" smtClean="0"/>
              <a:t>href</a:t>
            </a:r>
            <a:r>
              <a:rPr lang="en-US" altLang="zh-TW" sz="2400" dirty="0" smtClean="0"/>
              <a:t>=""&gt;&lt;/a&gt;</a:t>
            </a:r>
            <a:r>
              <a:rPr lang="zh-TW" altLang="zh-TW" sz="2400" dirty="0" smtClean="0"/>
              <a:t>四種。</a:t>
            </a:r>
          </a:p>
          <a:p>
            <a:pPr marL="868680" lvl="1" indent="-457200">
              <a:buFont typeface="+mj-lt"/>
              <a:buAutoNum type="arabicPeriod"/>
              <a:defRPr/>
            </a:pPr>
            <a:r>
              <a:rPr lang="en-US" altLang="zh-TW" sz="2400" dirty="0" smtClean="0">
                <a:solidFill>
                  <a:srgbClr val="FFC000"/>
                </a:solidFill>
              </a:rPr>
              <a:t>Server</a:t>
            </a:r>
            <a:r>
              <a:rPr lang="zh-TW" altLang="zh-TW" sz="2400" dirty="0" smtClean="0">
                <a:solidFill>
                  <a:srgbClr val="FFC000"/>
                </a:solidFill>
              </a:rPr>
              <a:t>端的網頁切換移轉技術</a:t>
            </a:r>
            <a:r>
              <a:rPr lang="zh-TW" altLang="zh-TW" sz="2400" dirty="0" smtClean="0"/>
              <a:t>，是依賴後端伺服器的指令來處理，通常由</a:t>
            </a:r>
            <a:r>
              <a:rPr lang="en-US" altLang="zh-TW" sz="2400" dirty="0" smtClean="0"/>
              <a:t>ASP.NET</a:t>
            </a:r>
            <a:r>
              <a:rPr lang="zh-TW" altLang="zh-TW" sz="2400" dirty="0" smtClean="0"/>
              <a:t>控制項所引發，進而將</a:t>
            </a:r>
            <a:r>
              <a:rPr lang="en-US" altLang="zh-TW" sz="2400" dirty="0" smtClean="0"/>
              <a:t>Request</a:t>
            </a:r>
            <a:r>
              <a:rPr lang="zh-TW" altLang="zh-TW" sz="2400" dirty="0" smtClean="0"/>
              <a:t>提交回伺服端，再由伺服端產生網頁切換移轉的指令，常見的程式指令有：</a:t>
            </a:r>
            <a:r>
              <a:rPr lang="en-US" altLang="zh-TW" sz="2400" dirty="0" smtClean="0"/>
              <a:t> </a:t>
            </a:r>
            <a:r>
              <a:rPr lang="en-US" altLang="zh-TW" sz="2400" dirty="0" err="1" smtClean="0"/>
              <a:t>Response.Redirect</a:t>
            </a:r>
            <a:r>
              <a:rPr lang="en-US" altLang="zh-TW" sz="2400" dirty="0" smtClean="0"/>
              <a:t>()</a:t>
            </a:r>
            <a:r>
              <a:rPr lang="zh-TW" altLang="zh-TW" sz="2400" dirty="0" smtClean="0"/>
              <a:t>、</a:t>
            </a:r>
            <a:r>
              <a:rPr lang="en-US" altLang="zh-TW" sz="2400" dirty="0" err="1" smtClean="0"/>
              <a:t>Server.Transfer</a:t>
            </a:r>
            <a:r>
              <a:rPr lang="en-US" altLang="zh-TW" sz="2400" dirty="0" smtClean="0"/>
              <a:t>()</a:t>
            </a:r>
            <a:r>
              <a:rPr lang="zh-TW" altLang="zh-TW" sz="2400" dirty="0" smtClean="0"/>
              <a:t>與跨網頁公佈（</a:t>
            </a:r>
            <a:r>
              <a:rPr lang="en-US" altLang="zh-TW" sz="2400" dirty="0" smtClean="0"/>
              <a:t>Cross-Page Posting</a:t>
            </a:r>
            <a:r>
              <a:rPr lang="zh-TW" altLang="zh-TW" sz="2400" dirty="0" smtClean="0"/>
              <a:t>）三種。</a:t>
            </a:r>
          </a:p>
          <a:p>
            <a:pPr lvl="1" eaLnBrk="1" hangingPunct="1">
              <a:lnSpc>
                <a:spcPct val="85000"/>
              </a:lnSpc>
              <a:defRPr/>
            </a:pPr>
            <a:endParaRPr lang="zh-TW" altLang="en-US" sz="2400" dirty="0" smtClean="0"/>
          </a:p>
          <a:p>
            <a:pPr eaLnBrk="1" hangingPunct="1">
              <a:defRPr/>
            </a:pPr>
            <a:endParaRPr lang="en-US" altLang="zh-TW" sz="2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marL="1117600" indent="-1117600" eaLnBrk="1" hangingPunct="1">
              <a:defRPr/>
            </a:pPr>
            <a:r>
              <a:rPr lang="zh-TW" altLang="zh-TW" b="1" dirty="0" smtClean="0"/>
              <a:t>網頁的狀態</a:t>
            </a:r>
            <a:endParaRPr lang="zh-TW" altLang="en-US" dirty="0" smtClean="0"/>
          </a:p>
        </p:txBody>
      </p:sp>
      <p:sp>
        <p:nvSpPr>
          <p:cNvPr id="10243" name="Rectangle 3"/>
          <p:cNvSpPr>
            <a:spLocks noGrp="1" noChangeArrowheads="1"/>
          </p:cNvSpPr>
          <p:nvPr>
            <p:ph idx="1"/>
          </p:nvPr>
        </p:nvSpPr>
        <p:spPr>
          <a:xfrm>
            <a:off x="684213" y="1700213"/>
            <a:ext cx="7920037" cy="4465637"/>
          </a:xfrm>
        </p:spPr>
        <p:txBody>
          <a:bodyPr/>
          <a:lstStyle/>
          <a:p>
            <a:pPr>
              <a:buFont typeface="Wingdings" pitchFamily="2" charset="2"/>
              <a:buChar char="Ø"/>
            </a:pPr>
            <a:r>
              <a:rPr lang="zh-TW" altLang="zh-TW" sz="2400" dirty="0" smtClean="0"/>
              <a:t>一個網頁從開始執行到下載</a:t>
            </a:r>
            <a:r>
              <a:rPr lang="zh-TW" altLang="en-US" sz="2400" dirty="0" smtClean="0"/>
              <a:t>，</a:t>
            </a:r>
            <a:r>
              <a:rPr lang="en-US" altLang="zh-TW" sz="2400" dirty="0" smtClean="0"/>
              <a:t> </a:t>
            </a:r>
            <a:r>
              <a:rPr lang="zh-TW" altLang="zh-TW" sz="2400" dirty="0" smtClean="0"/>
              <a:t>其生命其實在伺服器送出後便已經結束。</a:t>
            </a:r>
            <a:r>
              <a:rPr lang="en-US" altLang="zh-TW" sz="2400" dirty="0" smtClean="0"/>
              <a:t>HTTP </a:t>
            </a:r>
            <a:r>
              <a:rPr lang="zh-TW" altLang="zh-TW" sz="2400" dirty="0" smtClean="0"/>
              <a:t>通訊協定沒有設計保存</a:t>
            </a:r>
            <a:r>
              <a:rPr lang="zh-TW" altLang="zh-TW" sz="2400" dirty="0" smtClean="0">
                <a:solidFill>
                  <a:srgbClr val="FFC000"/>
                </a:solidFill>
              </a:rPr>
              <a:t>連線狀態</a:t>
            </a:r>
            <a:r>
              <a:rPr lang="zh-TW" altLang="zh-TW" sz="2400" dirty="0" smtClean="0"/>
              <a:t>的能力</a:t>
            </a:r>
            <a:r>
              <a:rPr lang="en-US" altLang="zh-TW" sz="2400" dirty="0" smtClean="0"/>
              <a:t>(Stateless Connection)</a:t>
            </a:r>
            <a:r>
              <a:rPr lang="zh-TW" altLang="en-US" sz="2400" dirty="0" smtClean="0"/>
              <a:t>，</a:t>
            </a:r>
            <a:r>
              <a:rPr lang="zh-TW" altLang="zh-TW" sz="2400" dirty="0" smtClean="0"/>
              <a:t>所以伺服器無法得知瀏覽端有哪些使用者正在瀏覽與其狀態。當連結至其他</a:t>
            </a:r>
            <a:r>
              <a:rPr lang="en-US" altLang="zh-TW" sz="2400" dirty="0" smtClean="0"/>
              <a:t>ASP.NET</a:t>
            </a:r>
            <a:r>
              <a:rPr lang="zh-TW" altLang="zh-TW" sz="2400" dirty="0" smtClean="0"/>
              <a:t>網頁時，</a:t>
            </a:r>
            <a:r>
              <a:rPr lang="zh-TW" altLang="zh-TW" sz="2400" dirty="0" smtClean="0">
                <a:solidFill>
                  <a:srgbClr val="FFC000"/>
                </a:solidFill>
              </a:rPr>
              <a:t>使用者的狀態不會自動傳給下一頁</a:t>
            </a:r>
            <a:r>
              <a:rPr lang="zh-TW" altLang="zh-TW" sz="2400" dirty="0" smtClean="0"/>
              <a:t>。</a:t>
            </a:r>
            <a:endParaRPr lang="en-US" altLang="zh-TW" sz="2400" dirty="0" smtClean="0"/>
          </a:p>
          <a:p>
            <a:pPr>
              <a:buFont typeface="Wingdings" pitchFamily="2" charset="2"/>
              <a:buChar char="Ø"/>
            </a:pPr>
            <a:r>
              <a:rPr lang="en-US" altLang="zh-TW" sz="2400" dirty="0" smtClean="0"/>
              <a:t>ASP.NET</a:t>
            </a:r>
            <a:r>
              <a:rPr lang="zh-TW" altLang="zh-TW" sz="2400" dirty="0" smtClean="0"/>
              <a:t>提供了一些豐富的物件以資料共用的方式來傳遞資料。我們將此狀態管理分為「用戶端」與「伺服器端」狀態管理。</a:t>
            </a:r>
          </a:p>
          <a:p>
            <a:pPr lvl="1"/>
            <a:r>
              <a:rPr lang="zh-TW" altLang="zh-TW" sz="2000" dirty="0" smtClean="0">
                <a:solidFill>
                  <a:srgbClr val="FFC000"/>
                </a:solidFill>
              </a:rPr>
              <a:t>用戶端狀態管理</a:t>
            </a:r>
            <a:r>
              <a:rPr lang="zh-TW" altLang="zh-TW" sz="2000" dirty="0" smtClean="0"/>
              <a:t>：將狀態資訊存在瀏覽器或使用者端電腦。其特性為安全性較低、容許較小、伺服器的效能較高。</a:t>
            </a:r>
          </a:p>
          <a:p>
            <a:pPr lvl="1"/>
            <a:r>
              <a:rPr lang="zh-TW" altLang="zh-TW" sz="2000" dirty="0" smtClean="0">
                <a:solidFill>
                  <a:srgbClr val="FFC000"/>
                </a:solidFill>
              </a:rPr>
              <a:t>伺服器端狀態管理</a:t>
            </a:r>
            <a:r>
              <a:rPr lang="zh-TW" altLang="zh-TW" sz="2000" dirty="0" smtClean="0"/>
              <a:t>：將狀態資訊存在伺服器端。其特性為安全性高但使用較多伺服器端資源。</a:t>
            </a:r>
            <a:endParaRPr lang="en-US" altLang="zh-TW" sz="2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fade">
                                      <p:cBhvr>
                                        <p:cTn id="17" dur="500"/>
                                        <p:tgtEl>
                                          <p:spTgt spid="1024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243">
                                            <p:txEl>
                                              <p:pRg st="3" end="3"/>
                                            </p:txEl>
                                          </p:spTgt>
                                        </p:tgtEl>
                                        <p:attrNameLst>
                                          <p:attrName>style.visibility</p:attrName>
                                        </p:attrNameLst>
                                      </p:cBhvr>
                                      <p:to>
                                        <p:strVal val="visible"/>
                                      </p:to>
                                    </p:set>
                                    <p:animEffect transition="in" filter="fade">
                                      <p:cBhvr>
                                        <p:cTn id="20"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zh-TW" altLang="zh-TW" b="1" dirty="0" smtClean="0"/>
              <a:t>狀態</a:t>
            </a:r>
            <a:r>
              <a:rPr lang="zh-TW" altLang="en-US" b="1" dirty="0" smtClean="0"/>
              <a:t>管理技術</a:t>
            </a:r>
            <a:endParaRPr lang="zh-TW" altLang="en-US" dirty="0"/>
          </a:p>
        </p:txBody>
      </p:sp>
      <p:pic>
        <p:nvPicPr>
          <p:cNvPr id="112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557338"/>
            <a:ext cx="7416800" cy="503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fade">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b="1" dirty="0" err="1" smtClean="0"/>
              <a:t>ViewState</a:t>
            </a:r>
            <a:endParaRPr lang="zh-TW" altLang="en-US" b="1" dirty="0"/>
          </a:p>
        </p:txBody>
      </p:sp>
      <p:sp>
        <p:nvSpPr>
          <p:cNvPr id="3" name="內容版面配置區 2"/>
          <p:cNvSpPr>
            <a:spLocks noGrp="1"/>
          </p:cNvSpPr>
          <p:nvPr>
            <p:ph idx="1"/>
          </p:nvPr>
        </p:nvSpPr>
        <p:spPr>
          <a:xfrm>
            <a:off x="179388" y="1628775"/>
            <a:ext cx="8856662" cy="4752975"/>
          </a:xfrm>
        </p:spPr>
        <p:txBody>
          <a:bodyPr>
            <a:normAutofit fontScale="70000" lnSpcReduction="20000"/>
          </a:bodyPr>
          <a:lstStyle/>
          <a:p>
            <a:pPr>
              <a:buFont typeface="Wingdings" pitchFamily="2" charset="2"/>
              <a:buChar char="Ø"/>
              <a:defRPr/>
            </a:pPr>
            <a:r>
              <a:rPr lang="en-US" altLang="zh-TW" sz="3600" dirty="0" err="1" smtClean="0">
                <a:solidFill>
                  <a:srgbClr val="FFC000"/>
                </a:solidFill>
              </a:rPr>
              <a:t>ViewState</a:t>
            </a:r>
            <a:r>
              <a:rPr lang="zh-TW" altLang="zh-TW" sz="3600" dirty="0" smtClean="0"/>
              <a:t>是</a:t>
            </a:r>
            <a:r>
              <a:rPr lang="en-US" altLang="zh-TW" sz="3600" dirty="0" smtClean="0"/>
              <a:t>ASP.NET</a:t>
            </a:r>
            <a:r>
              <a:rPr lang="zh-TW" altLang="zh-TW" sz="3600" dirty="0" smtClean="0"/>
              <a:t>用來在</a:t>
            </a:r>
            <a:r>
              <a:rPr lang="zh-TW" altLang="zh-TW" sz="3600" dirty="0" smtClean="0">
                <a:solidFill>
                  <a:srgbClr val="FFC000"/>
                </a:solidFill>
              </a:rPr>
              <a:t>同一網頁</a:t>
            </a:r>
            <a:r>
              <a:rPr lang="zh-TW" altLang="zh-TW" sz="3600" dirty="0" smtClean="0"/>
              <a:t>的前後連線間</a:t>
            </a:r>
            <a:r>
              <a:rPr lang="zh-TW" altLang="zh-TW" sz="3600" dirty="0" smtClean="0">
                <a:solidFill>
                  <a:srgbClr val="FFC000"/>
                </a:solidFill>
              </a:rPr>
              <a:t>保留狀態</a:t>
            </a:r>
            <a:r>
              <a:rPr lang="zh-TW" altLang="zh-TW" sz="3600" dirty="0" smtClean="0"/>
              <a:t>的方法。</a:t>
            </a:r>
            <a:r>
              <a:rPr lang="en-US" altLang="zh-TW" sz="3600" dirty="0" smtClean="0"/>
              <a:t>ASP.NET Web </a:t>
            </a:r>
            <a:r>
              <a:rPr lang="zh-TW" altLang="zh-TW" sz="3600" dirty="0" smtClean="0"/>
              <a:t>網頁架構預設會使用這個方法保留來回存取之間網頁和控制項的值。當呈現網頁的</a:t>
            </a:r>
            <a:r>
              <a:rPr lang="en-US" altLang="zh-TW" sz="3600" dirty="0" smtClean="0"/>
              <a:t> HTML </a:t>
            </a:r>
            <a:r>
              <a:rPr lang="zh-TW" altLang="zh-TW" sz="3600" dirty="0" smtClean="0"/>
              <a:t>時，網頁的目前狀態和回傳期間需要保留的值都會序列化為檢視狀態</a:t>
            </a:r>
            <a:r>
              <a:rPr lang="zh-TW" altLang="zh-TW" sz="3600" dirty="0" smtClean="0">
                <a:solidFill>
                  <a:srgbClr val="00B0F0"/>
                </a:solidFill>
              </a:rPr>
              <a:t>隱藏欄位</a:t>
            </a:r>
            <a:r>
              <a:rPr lang="zh-TW" altLang="zh-TW" sz="3600" dirty="0" smtClean="0"/>
              <a:t>中</a:t>
            </a:r>
            <a:r>
              <a:rPr lang="en-US" altLang="zh-TW" sz="3600" dirty="0" smtClean="0"/>
              <a:t> </a:t>
            </a:r>
            <a:r>
              <a:rPr lang="en-US" altLang="zh-TW" sz="3600" dirty="0" smtClean="0">
                <a:solidFill>
                  <a:srgbClr val="FFC000"/>
                </a:solidFill>
              </a:rPr>
              <a:t>Base64 </a:t>
            </a:r>
            <a:r>
              <a:rPr lang="zh-TW" altLang="zh-TW" sz="3600" dirty="0" smtClean="0">
                <a:solidFill>
                  <a:srgbClr val="FFC000"/>
                </a:solidFill>
              </a:rPr>
              <a:t>編碼</a:t>
            </a:r>
            <a:r>
              <a:rPr lang="zh-TW" altLang="zh-TW" sz="3600" dirty="0" smtClean="0"/>
              <a:t>的字串和輸出。我們查看網頁的原始碼可看到隱藏欄位的標籤。</a:t>
            </a:r>
          </a:p>
          <a:p>
            <a:pPr>
              <a:buFontTx/>
              <a:buNone/>
              <a:defRPr/>
            </a:pPr>
            <a:r>
              <a:rPr lang="en-US" altLang="zh-TW" sz="2900" b="1" dirty="0" smtClean="0">
                <a:solidFill>
                  <a:schemeClr val="accent2"/>
                </a:solidFill>
              </a:rPr>
              <a:t>&lt;input type="hidden" name="__VIEWSTATE" id="__VIEWSTATE" value="/wEPDwULLTExNTc2NTI3OTlkZNq6uY9J0Rf48UA3GisWocCSIp7K" /&gt;</a:t>
            </a:r>
            <a:endParaRPr lang="zh-TW" altLang="zh-TW" sz="2900" dirty="0" smtClean="0">
              <a:solidFill>
                <a:schemeClr val="accent2"/>
              </a:solidFill>
            </a:endParaRPr>
          </a:p>
          <a:p>
            <a:pPr>
              <a:buFont typeface="Wingdings" pitchFamily="2" charset="2"/>
              <a:buChar char="Ø"/>
              <a:defRPr/>
            </a:pPr>
            <a:r>
              <a:rPr lang="zh-TW" altLang="zh-TW" sz="3600" dirty="0" smtClean="0"/>
              <a:t>如果想將程式內部的資料儲存於</a:t>
            </a:r>
            <a:r>
              <a:rPr lang="en-US" altLang="zh-TW" sz="3600" dirty="0" err="1" smtClean="0">
                <a:solidFill>
                  <a:srgbClr val="FFC000"/>
                </a:solidFill>
              </a:rPr>
              <a:t>ViewState</a:t>
            </a:r>
            <a:r>
              <a:rPr lang="en-US" altLang="zh-TW" sz="3600" dirty="0" smtClean="0"/>
              <a:t>,</a:t>
            </a:r>
            <a:r>
              <a:rPr lang="zh-TW" altLang="zh-TW" sz="3600" dirty="0" smtClean="0"/>
              <a:t>可透過網頁的</a:t>
            </a:r>
            <a:r>
              <a:rPr lang="en-US" altLang="zh-TW" sz="3600" dirty="0" smtClean="0"/>
              <a:t> </a:t>
            </a:r>
            <a:r>
              <a:rPr lang="en-US" altLang="zh-TW" sz="3600" dirty="0" err="1" smtClean="0"/>
              <a:t>ViewState</a:t>
            </a:r>
            <a:r>
              <a:rPr lang="en-US" altLang="zh-TW" sz="3600" dirty="0" smtClean="0"/>
              <a:t> </a:t>
            </a:r>
            <a:r>
              <a:rPr lang="zh-TW" altLang="zh-TW" sz="3600" dirty="0" smtClean="0"/>
              <a:t>屬性</a:t>
            </a:r>
            <a:r>
              <a:rPr lang="en-US" altLang="zh-TW" sz="3600" dirty="0" smtClean="0"/>
              <a:t>, </a:t>
            </a:r>
            <a:r>
              <a:rPr lang="zh-TW" altLang="zh-TW" sz="3600" dirty="0" smtClean="0"/>
              <a:t>語法如下：</a:t>
            </a:r>
          </a:p>
          <a:p>
            <a:pPr algn="ctr">
              <a:lnSpc>
                <a:spcPct val="120000"/>
              </a:lnSpc>
              <a:buFontTx/>
              <a:buNone/>
              <a:defRPr/>
            </a:pPr>
            <a:r>
              <a:rPr lang="en-US" altLang="zh-TW" b="1" dirty="0" smtClean="0"/>
              <a:t>	</a:t>
            </a:r>
            <a:r>
              <a:rPr lang="en-US" altLang="zh-TW" sz="2900" b="1" dirty="0" err="1" smtClean="0">
                <a:solidFill>
                  <a:schemeClr val="accent2"/>
                </a:solidFill>
              </a:rPr>
              <a:t>ViewState</a:t>
            </a:r>
            <a:r>
              <a:rPr lang="en-US" altLang="zh-TW" sz="2900" b="1" dirty="0" smtClean="0">
                <a:solidFill>
                  <a:schemeClr val="accent2"/>
                </a:solidFill>
              </a:rPr>
              <a:t>[“</a:t>
            </a:r>
            <a:r>
              <a:rPr lang="zh-TW" altLang="zh-TW" sz="2900" b="1" dirty="0" smtClean="0">
                <a:solidFill>
                  <a:schemeClr val="accent2"/>
                </a:solidFill>
              </a:rPr>
              <a:t>變數名稱</a:t>
            </a:r>
            <a:r>
              <a:rPr lang="en-US" altLang="zh-TW" sz="2900" b="1" dirty="0" smtClean="0">
                <a:solidFill>
                  <a:schemeClr val="accent2"/>
                </a:solidFill>
              </a:rPr>
              <a:t>”] = </a:t>
            </a:r>
            <a:r>
              <a:rPr lang="zh-TW" altLang="zh-TW" sz="2900" b="1" dirty="0" smtClean="0">
                <a:solidFill>
                  <a:schemeClr val="accent2"/>
                </a:solidFill>
              </a:rPr>
              <a:t>變數值</a:t>
            </a:r>
            <a:r>
              <a:rPr lang="en-US" altLang="zh-TW" sz="2900" b="1" dirty="0" smtClean="0">
                <a:solidFill>
                  <a:schemeClr val="accent2"/>
                </a:solidFill>
              </a:rPr>
              <a:t>;</a:t>
            </a:r>
            <a:r>
              <a:rPr lang="zh-TW" altLang="en-US" sz="2900" b="1" dirty="0" smtClean="0">
                <a:solidFill>
                  <a:schemeClr val="accent2"/>
                </a:solidFill>
              </a:rPr>
              <a:t>       </a:t>
            </a:r>
            <a:r>
              <a:rPr lang="zh-TW" altLang="zh-TW" sz="2900" b="1" dirty="0" smtClean="0">
                <a:solidFill>
                  <a:schemeClr val="accent2"/>
                </a:solidFill>
              </a:rPr>
              <a:t>或</a:t>
            </a:r>
            <a:endParaRPr lang="en-US" altLang="zh-TW" sz="2900" b="1" dirty="0" smtClean="0">
              <a:solidFill>
                <a:schemeClr val="accent2"/>
              </a:solidFill>
            </a:endParaRPr>
          </a:p>
          <a:p>
            <a:pPr algn="ctr">
              <a:lnSpc>
                <a:spcPct val="120000"/>
              </a:lnSpc>
              <a:buFontTx/>
              <a:buNone/>
              <a:defRPr/>
            </a:pPr>
            <a:r>
              <a:rPr lang="en-US" altLang="zh-TW" sz="2900" b="1" dirty="0" err="1" smtClean="0">
                <a:solidFill>
                  <a:schemeClr val="accent2"/>
                </a:solidFill>
              </a:rPr>
              <a:t>ViewState.Add</a:t>
            </a:r>
            <a:r>
              <a:rPr lang="en-US" altLang="zh-TW" sz="2900" b="1" dirty="0">
                <a:solidFill>
                  <a:schemeClr val="accent2"/>
                </a:solidFill>
              </a:rPr>
              <a:t>(</a:t>
            </a:r>
            <a:r>
              <a:rPr lang="en-US" altLang="zh-TW" sz="2900" b="1" dirty="0" smtClean="0">
                <a:solidFill>
                  <a:schemeClr val="accent2"/>
                </a:solidFill>
              </a:rPr>
              <a:t>“</a:t>
            </a:r>
            <a:r>
              <a:rPr lang="zh-TW" altLang="zh-TW" sz="2900" b="1" dirty="0" smtClean="0">
                <a:solidFill>
                  <a:schemeClr val="accent2"/>
                </a:solidFill>
              </a:rPr>
              <a:t>變數名稱</a:t>
            </a:r>
            <a:r>
              <a:rPr lang="en-US" altLang="zh-TW" sz="2900" b="1" dirty="0" smtClean="0">
                <a:solidFill>
                  <a:schemeClr val="accent2"/>
                </a:solidFill>
              </a:rPr>
              <a:t>”, </a:t>
            </a:r>
            <a:r>
              <a:rPr lang="zh-TW" altLang="zh-TW" sz="2900" b="1" dirty="0" smtClean="0">
                <a:solidFill>
                  <a:schemeClr val="accent2"/>
                </a:solidFill>
              </a:rPr>
              <a:t>變數值</a:t>
            </a:r>
            <a:r>
              <a:rPr lang="en-US" altLang="zh-TW" sz="2900" b="1" dirty="0">
                <a:solidFill>
                  <a:schemeClr val="accent2"/>
                </a:solidFill>
              </a:rPr>
              <a:t>)</a:t>
            </a:r>
            <a:r>
              <a:rPr lang="en-US" altLang="zh-TW" sz="2900" b="1" dirty="0" smtClean="0">
                <a:solidFill>
                  <a:schemeClr val="accent2"/>
                </a:solidFill>
              </a:rPr>
              <a:t>; </a:t>
            </a:r>
            <a:endParaRPr lang="zh-TW" altLang="zh-TW" sz="2900" dirty="0" smtClean="0">
              <a:solidFill>
                <a:schemeClr val="accent2"/>
              </a:solidFill>
            </a:endParaRPr>
          </a:p>
          <a:p>
            <a:pPr>
              <a:buFont typeface="Wingdings" pitchFamily="2" charset="2"/>
              <a:buChar char="Ø"/>
              <a:defRPr/>
            </a:pPr>
            <a:r>
              <a:rPr lang="zh-TW" altLang="zh-TW" sz="3600" dirty="0" smtClean="0"/>
              <a:t>如果想要移除</a:t>
            </a:r>
            <a:r>
              <a:rPr lang="en-US" altLang="zh-TW" sz="3600" dirty="0" err="1" smtClean="0"/>
              <a:t>ViewState</a:t>
            </a:r>
            <a:r>
              <a:rPr lang="zh-TW" altLang="zh-TW" sz="3600" dirty="0" smtClean="0"/>
              <a:t>中的名稱，可透過下列</a:t>
            </a:r>
            <a:r>
              <a:rPr lang="zh-TW" altLang="en-US" sz="3600" dirty="0" smtClean="0"/>
              <a:t>方法</a:t>
            </a:r>
            <a:r>
              <a:rPr lang="zh-TW" altLang="zh-TW" sz="3600" dirty="0" smtClean="0"/>
              <a:t>：</a:t>
            </a:r>
          </a:p>
          <a:p>
            <a:pPr algn="ctr">
              <a:lnSpc>
                <a:spcPct val="120000"/>
              </a:lnSpc>
              <a:buFontTx/>
              <a:buNone/>
              <a:defRPr/>
            </a:pPr>
            <a:r>
              <a:rPr lang="en-US" altLang="zh-TW" sz="2900" b="1" dirty="0" err="1" smtClean="0">
                <a:solidFill>
                  <a:schemeClr val="accent2"/>
                </a:solidFill>
              </a:rPr>
              <a:t>ViewState.Remove</a:t>
            </a:r>
            <a:r>
              <a:rPr lang="en-US" altLang="zh-TW" sz="2900" b="1" dirty="0">
                <a:solidFill>
                  <a:schemeClr val="accent2"/>
                </a:solidFill>
              </a:rPr>
              <a:t>(</a:t>
            </a:r>
            <a:r>
              <a:rPr lang="en-US" altLang="zh-TW" sz="2900" b="1" dirty="0" smtClean="0">
                <a:solidFill>
                  <a:schemeClr val="accent2"/>
                </a:solidFill>
              </a:rPr>
              <a:t>“</a:t>
            </a:r>
            <a:r>
              <a:rPr lang="zh-TW" altLang="zh-TW" sz="2900" b="1" dirty="0" smtClean="0">
                <a:solidFill>
                  <a:schemeClr val="accent2"/>
                </a:solidFill>
              </a:rPr>
              <a:t>變數名稱</a:t>
            </a:r>
            <a:r>
              <a:rPr lang="en-US" altLang="zh-TW" sz="2900" b="1" dirty="0" smtClean="0">
                <a:solidFill>
                  <a:schemeClr val="accent2"/>
                </a:solidFill>
              </a:rPr>
              <a:t>”); </a:t>
            </a:r>
            <a:endParaRPr lang="zh-TW" altLang="en-US" sz="29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err="1" smtClean="0"/>
              <a:t>ViewState</a:t>
            </a:r>
            <a:r>
              <a:rPr lang="zh-TW" altLang="en-US" b="1" dirty="0" smtClean="0"/>
              <a:t>範例</a:t>
            </a:r>
            <a:endParaRPr lang="zh-TW" altLang="en-US" b="1" dirty="0"/>
          </a:p>
        </p:txBody>
      </p:sp>
      <p:sp>
        <p:nvSpPr>
          <p:cNvPr id="3" name="內容版面配置區 2"/>
          <p:cNvSpPr>
            <a:spLocks noGrp="1"/>
          </p:cNvSpPr>
          <p:nvPr>
            <p:ph idx="1"/>
          </p:nvPr>
        </p:nvSpPr>
        <p:spPr/>
        <p:txBody>
          <a:bodyPr/>
          <a:lstStyle/>
          <a:p>
            <a:endParaRPr lang="zh-TW"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6792"/>
            <a:ext cx="5439794"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844824"/>
            <a:ext cx="2736304" cy="18010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7" y="4149080"/>
            <a:ext cx="2736305" cy="18010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546424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b="1" dirty="0" smtClean="0"/>
              <a:t>Cookie</a:t>
            </a:r>
            <a:endParaRPr lang="zh-TW" altLang="en-US" dirty="0"/>
          </a:p>
        </p:txBody>
      </p:sp>
      <p:sp>
        <p:nvSpPr>
          <p:cNvPr id="13315" name="內容版面配置區 2"/>
          <p:cNvSpPr>
            <a:spLocks noGrp="1"/>
          </p:cNvSpPr>
          <p:nvPr>
            <p:ph idx="1"/>
          </p:nvPr>
        </p:nvSpPr>
        <p:spPr>
          <a:xfrm>
            <a:off x="684213" y="1628775"/>
            <a:ext cx="7772400" cy="4532313"/>
          </a:xfrm>
        </p:spPr>
        <p:txBody>
          <a:bodyPr>
            <a:normAutofit/>
          </a:bodyPr>
          <a:lstStyle/>
          <a:p>
            <a:pPr>
              <a:buFont typeface="Wingdings" pitchFamily="2" charset="2"/>
              <a:buChar char="Ø"/>
              <a:defRPr/>
            </a:pPr>
            <a:r>
              <a:rPr lang="en-US" altLang="zh-TW" sz="2400" dirty="0" smtClean="0"/>
              <a:t>Cookie</a:t>
            </a:r>
            <a:r>
              <a:rPr lang="zh-TW" altLang="zh-TW" sz="2400" dirty="0" smtClean="0"/>
              <a:t>是在</a:t>
            </a:r>
            <a:r>
              <a:rPr lang="en-US" altLang="zh-TW" sz="2400" dirty="0" smtClean="0"/>
              <a:t>Web</a:t>
            </a:r>
            <a:r>
              <a:rPr lang="zh-TW" altLang="zh-TW" sz="2400" dirty="0" smtClean="0"/>
              <a:t>伺服器和瀏覽器之間，伴隨要求和網頁傳送的一小段文字。</a:t>
            </a:r>
            <a:endParaRPr lang="en-US" altLang="zh-TW" sz="2400" dirty="0" smtClean="0"/>
          </a:p>
          <a:p>
            <a:pPr>
              <a:buFont typeface="Wingdings" pitchFamily="2" charset="2"/>
              <a:buChar char="Ø"/>
              <a:defRPr/>
            </a:pPr>
            <a:r>
              <a:rPr lang="en-US" altLang="zh-TW" sz="2400" dirty="0" smtClean="0"/>
              <a:t>Cookie</a:t>
            </a:r>
            <a:r>
              <a:rPr lang="zh-TW" altLang="zh-TW" sz="2400" dirty="0" smtClean="0"/>
              <a:t>包含</a:t>
            </a:r>
            <a:r>
              <a:rPr lang="en-US" altLang="zh-TW" sz="2400" dirty="0" smtClean="0"/>
              <a:t> Web </a:t>
            </a:r>
            <a:r>
              <a:rPr lang="zh-TW" altLang="zh-TW" sz="2400" dirty="0" smtClean="0"/>
              <a:t>應用程式能夠在</a:t>
            </a:r>
            <a:r>
              <a:rPr lang="zh-TW" altLang="zh-TW" sz="2400" dirty="0" smtClean="0">
                <a:solidFill>
                  <a:srgbClr val="FFC000"/>
                </a:solidFill>
              </a:rPr>
              <a:t>使用者造訪網站</a:t>
            </a:r>
            <a:r>
              <a:rPr lang="zh-TW" altLang="zh-TW" sz="2400" dirty="0" smtClean="0"/>
              <a:t>時讀取的資訊。</a:t>
            </a:r>
            <a:endParaRPr lang="en-US" altLang="zh-TW" sz="2400" dirty="0" smtClean="0"/>
          </a:p>
          <a:p>
            <a:pPr lvl="1">
              <a:buFont typeface="Times New Roman" pitchFamily="18" charset="0"/>
              <a:buChar char="‒"/>
              <a:defRPr/>
            </a:pPr>
            <a:r>
              <a:rPr lang="zh-TW" altLang="zh-TW" sz="2000" dirty="0" smtClean="0"/>
              <a:t>例如，如果使用者要求網站的網頁，應用程式除了傳送網頁以外，也會</a:t>
            </a:r>
            <a:r>
              <a:rPr lang="zh-TW" altLang="zh-TW" sz="2000" dirty="0" smtClean="0">
                <a:solidFill>
                  <a:srgbClr val="FFC000"/>
                </a:solidFill>
              </a:rPr>
              <a:t>傳送包含日期和時間的</a:t>
            </a:r>
            <a:r>
              <a:rPr lang="en-US" altLang="zh-TW" sz="2000" dirty="0" smtClean="0">
                <a:solidFill>
                  <a:srgbClr val="FFC000"/>
                </a:solidFill>
              </a:rPr>
              <a:t>Cookie</a:t>
            </a:r>
            <a:r>
              <a:rPr lang="zh-TW" altLang="zh-TW" sz="2000" dirty="0" smtClean="0"/>
              <a:t>。</a:t>
            </a:r>
            <a:endParaRPr lang="en-US" altLang="zh-TW" sz="2000" dirty="0" smtClean="0"/>
          </a:p>
          <a:p>
            <a:pPr lvl="1">
              <a:buFont typeface="Times New Roman" pitchFamily="18" charset="0"/>
              <a:buChar char="‒"/>
              <a:defRPr/>
            </a:pPr>
            <a:r>
              <a:rPr lang="zh-TW" altLang="zh-TW" sz="2000" dirty="0" smtClean="0"/>
              <a:t>當使用者的瀏覽器取得網頁時，瀏覽器也會取得儲存在使用者硬碟資料夾中的</a:t>
            </a:r>
            <a:r>
              <a:rPr lang="en-US" altLang="zh-TW" sz="2000" dirty="0" smtClean="0"/>
              <a:t>Cookie</a:t>
            </a:r>
            <a:r>
              <a:rPr lang="zh-TW" altLang="zh-TW" sz="2000" dirty="0" smtClean="0"/>
              <a:t>。</a:t>
            </a:r>
            <a:endParaRPr lang="en-US" altLang="zh-TW" sz="2000" dirty="0" smtClean="0"/>
          </a:p>
          <a:p>
            <a:pPr lvl="1">
              <a:buFont typeface="Times New Roman" pitchFamily="18" charset="0"/>
              <a:buChar char="‒"/>
              <a:defRPr/>
            </a:pPr>
            <a:r>
              <a:rPr lang="zh-TW" altLang="zh-TW" sz="2000" dirty="0" smtClean="0"/>
              <a:t>如果使用者稍後再次要求網站的網頁，當使用者輸入</a:t>
            </a:r>
            <a:r>
              <a:rPr lang="en-US" altLang="zh-TW" sz="2000" dirty="0" smtClean="0"/>
              <a:t>URL</a:t>
            </a:r>
            <a:r>
              <a:rPr lang="zh-TW" altLang="zh-TW" sz="2000" dirty="0" smtClean="0"/>
              <a:t>時，瀏覽器會在硬碟中尋找與</a:t>
            </a:r>
            <a:r>
              <a:rPr lang="en-US" altLang="zh-TW" sz="2000" dirty="0" smtClean="0"/>
              <a:t>URL</a:t>
            </a:r>
            <a:r>
              <a:rPr lang="zh-TW" altLang="zh-TW" sz="2000" dirty="0" smtClean="0"/>
              <a:t>關聯的</a:t>
            </a:r>
            <a:r>
              <a:rPr lang="en-US" altLang="zh-TW" sz="2000" dirty="0" smtClean="0"/>
              <a:t>Cookie</a:t>
            </a:r>
            <a:r>
              <a:rPr lang="zh-TW" altLang="zh-TW" sz="2000" dirty="0" smtClean="0"/>
              <a:t>。如果</a:t>
            </a:r>
            <a:r>
              <a:rPr lang="en-US" altLang="zh-TW" sz="2000" dirty="0" smtClean="0"/>
              <a:t>Cookie</a:t>
            </a:r>
            <a:r>
              <a:rPr lang="zh-TW" altLang="zh-TW" sz="2000" dirty="0" smtClean="0"/>
              <a:t>存在，瀏覽器會將</a:t>
            </a:r>
            <a:r>
              <a:rPr lang="en-US" altLang="zh-TW" sz="2000" dirty="0" smtClean="0"/>
              <a:t> Cookie</a:t>
            </a:r>
            <a:r>
              <a:rPr lang="zh-TW" altLang="zh-TW" sz="2000" dirty="0" smtClean="0"/>
              <a:t>跟網頁要求一起傳送到您的網站。然後您的應用程式可以</a:t>
            </a:r>
            <a:r>
              <a:rPr lang="zh-TW" altLang="zh-TW" sz="2000" dirty="0" smtClean="0">
                <a:solidFill>
                  <a:srgbClr val="FFC000"/>
                </a:solidFill>
              </a:rPr>
              <a:t>判斷使用者上次造訪網站的日期和時間</a:t>
            </a:r>
            <a:r>
              <a:rPr lang="zh-TW" altLang="zh-TW" sz="2000" dirty="0" smtClean="0"/>
              <a:t>。您可以使用這項資訊對使用者顯示訊息或檢查過期日。</a:t>
            </a:r>
            <a:endParaRPr lang="zh-TW" altLang="en-US" sz="2000" dirty="0" smtClean="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fade">
                                      <p:cBhvr>
                                        <p:cTn id="12" dur="500"/>
                                        <p:tgtEl>
                                          <p:spTgt spid="1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fade">
                                      <p:cBhvr>
                                        <p:cTn id="17" dur="500"/>
                                        <p:tgtEl>
                                          <p:spTgt spid="13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fade">
                                      <p:cBhvr>
                                        <p:cTn id="22" dur="500"/>
                                        <p:tgtEl>
                                          <p:spTgt spid="13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315">
                                            <p:txEl>
                                              <p:pRg st="4" end="4"/>
                                            </p:txEl>
                                          </p:spTgt>
                                        </p:tgtEl>
                                        <p:attrNameLst>
                                          <p:attrName>style.visibility</p:attrName>
                                        </p:attrNameLst>
                                      </p:cBhvr>
                                      <p:to>
                                        <p:strVal val="visible"/>
                                      </p:to>
                                    </p:set>
                                    <p:animEffect transition="in" filter="fade">
                                      <p:cBhvr>
                                        <p:cTn id="27"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b="1" dirty="0" smtClean="0"/>
              <a:t>Cookie(</a:t>
            </a:r>
            <a:r>
              <a:rPr lang="zh-TW" altLang="en-US" b="1" dirty="0" smtClean="0"/>
              <a:t>續</a:t>
            </a:r>
            <a:r>
              <a:rPr lang="en-US" altLang="zh-TW" b="1" dirty="0" smtClean="0"/>
              <a:t>)</a:t>
            </a:r>
            <a:endParaRPr lang="zh-TW" altLang="en-US" dirty="0"/>
          </a:p>
        </p:txBody>
      </p:sp>
      <p:sp>
        <p:nvSpPr>
          <p:cNvPr id="3" name="內容版面配置區 2"/>
          <p:cNvSpPr>
            <a:spLocks noGrp="1"/>
          </p:cNvSpPr>
          <p:nvPr>
            <p:ph idx="1"/>
          </p:nvPr>
        </p:nvSpPr>
        <p:spPr>
          <a:xfrm>
            <a:off x="685800" y="1849438"/>
            <a:ext cx="7989888" cy="4532312"/>
          </a:xfrm>
        </p:spPr>
        <p:txBody>
          <a:bodyPr>
            <a:normAutofit fontScale="85000" lnSpcReduction="20000"/>
          </a:bodyPr>
          <a:lstStyle/>
          <a:p>
            <a:pPr>
              <a:buFont typeface="Wingdings" pitchFamily="2" charset="2"/>
              <a:buChar char="Ø"/>
              <a:defRPr/>
            </a:pPr>
            <a:r>
              <a:rPr lang="zh-TW" altLang="zh-TW" dirty="0" smtClean="0"/>
              <a:t>因為</a:t>
            </a:r>
            <a:r>
              <a:rPr lang="en-US" altLang="zh-TW" dirty="0" smtClean="0"/>
              <a:t>Cookie</a:t>
            </a:r>
            <a:r>
              <a:rPr lang="zh-TW" altLang="zh-TW" dirty="0" smtClean="0"/>
              <a:t>儲存在</a:t>
            </a:r>
            <a:r>
              <a:rPr lang="zh-TW" altLang="zh-TW" dirty="0" smtClean="0">
                <a:solidFill>
                  <a:srgbClr val="FFC000"/>
                </a:solidFill>
              </a:rPr>
              <a:t>用戶端電腦</a:t>
            </a:r>
            <a:r>
              <a:rPr lang="zh-TW" altLang="zh-TW" dirty="0" smtClean="0"/>
              <a:t>上，只要使用者不將之刪除，資料即可保留一段時間，不會因為關閉瀏覽器而消失，而且多個網頁之間也可以共享資料。</a:t>
            </a:r>
            <a:endParaRPr lang="en-US" altLang="zh-TW" dirty="0" smtClean="0"/>
          </a:p>
          <a:p>
            <a:pPr>
              <a:buFont typeface="Wingdings" pitchFamily="2" charset="2"/>
              <a:buChar char="Ø"/>
              <a:defRPr/>
            </a:pPr>
            <a:r>
              <a:rPr lang="zh-TW" altLang="zh-TW" dirty="0" smtClean="0"/>
              <a:t>使用</a:t>
            </a:r>
            <a:r>
              <a:rPr lang="en-US" altLang="zh-TW" dirty="0" smtClean="0"/>
              <a:t>Cookie</a:t>
            </a:r>
            <a:r>
              <a:rPr lang="zh-TW" altLang="zh-TW" dirty="0" smtClean="0"/>
              <a:t>注意事項</a:t>
            </a:r>
            <a:r>
              <a:rPr lang="zh-TW" altLang="en-US" dirty="0" smtClean="0"/>
              <a:t>：</a:t>
            </a:r>
            <a:endParaRPr lang="en-US" altLang="zh-TW" dirty="0" smtClean="0"/>
          </a:p>
          <a:p>
            <a:pPr lvl="1">
              <a:defRPr/>
            </a:pPr>
            <a:r>
              <a:rPr lang="zh-TW" altLang="zh-TW" dirty="0" smtClean="0"/>
              <a:t>大部分瀏覽器支援最多</a:t>
            </a:r>
            <a:r>
              <a:rPr lang="en-US" altLang="zh-TW" dirty="0" smtClean="0">
                <a:solidFill>
                  <a:srgbClr val="FFC000"/>
                </a:solidFill>
              </a:rPr>
              <a:t>4096</a:t>
            </a:r>
            <a:r>
              <a:rPr lang="zh-TW" altLang="zh-TW" dirty="0" smtClean="0">
                <a:solidFill>
                  <a:srgbClr val="FFC000"/>
                </a:solidFill>
              </a:rPr>
              <a:t>位元組</a:t>
            </a:r>
            <a:r>
              <a:rPr lang="zh-TW" altLang="zh-TW" dirty="0" smtClean="0"/>
              <a:t>的</a:t>
            </a:r>
            <a:r>
              <a:rPr lang="en-US" altLang="zh-TW" dirty="0" smtClean="0"/>
              <a:t>Cookie</a:t>
            </a:r>
            <a:r>
              <a:rPr lang="zh-TW" altLang="zh-TW" dirty="0" smtClean="0"/>
              <a:t>。因為這項容量大小限制，所以</a:t>
            </a:r>
            <a:r>
              <a:rPr lang="en-US" altLang="zh-TW" dirty="0" smtClean="0"/>
              <a:t>Cookie</a:t>
            </a:r>
            <a:r>
              <a:rPr lang="zh-TW" altLang="zh-TW" dirty="0" smtClean="0"/>
              <a:t>最好用來儲存少量的資料，或最好儲存像是使用者</a:t>
            </a:r>
            <a:r>
              <a:rPr lang="en-US" altLang="zh-TW" dirty="0" smtClean="0"/>
              <a:t>ID</a:t>
            </a:r>
            <a:r>
              <a:rPr lang="zh-TW" altLang="zh-TW" dirty="0" smtClean="0"/>
              <a:t>的識別項。</a:t>
            </a:r>
            <a:endParaRPr lang="en-US" altLang="zh-TW" dirty="0" smtClean="0"/>
          </a:p>
          <a:p>
            <a:pPr lvl="1">
              <a:defRPr/>
            </a:pPr>
            <a:r>
              <a:rPr lang="zh-TW" altLang="zh-TW" dirty="0" smtClean="0"/>
              <a:t>瀏覽器也會強制限制在使用者電腦上能夠儲存的網站</a:t>
            </a:r>
            <a:r>
              <a:rPr lang="en-US" altLang="zh-TW" dirty="0" smtClean="0"/>
              <a:t>Cookie</a:t>
            </a:r>
            <a:r>
              <a:rPr lang="zh-TW" altLang="zh-TW" dirty="0" smtClean="0"/>
              <a:t>數量。大部分的瀏覽器只允許每個網站儲存</a:t>
            </a:r>
            <a:r>
              <a:rPr lang="en-US" altLang="zh-TW" dirty="0" smtClean="0">
                <a:solidFill>
                  <a:srgbClr val="FFC000"/>
                </a:solidFill>
              </a:rPr>
              <a:t>20</a:t>
            </a:r>
            <a:r>
              <a:rPr lang="zh-TW" altLang="zh-TW" dirty="0" smtClean="0">
                <a:solidFill>
                  <a:srgbClr val="FFC000"/>
                </a:solidFill>
              </a:rPr>
              <a:t>個</a:t>
            </a:r>
            <a:r>
              <a:rPr lang="en-US" altLang="zh-TW" dirty="0" smtClean="0"/>
              <a:t>Cookie</a:t>
            </a:r>
            <a:r>
              <a:rPr lang="zh-TW" altLang="zh-TW" dirty="0" smtClean="0"/>
              <a:t>。如果您嘗試儲存更多，就會捨棄最舊的</a:t>
            </a:r>
            <a:r>
              <a:rPr lang="en-US" altLang="zh-TW" dirty="0" smtClean="0"/>
              <a:t>Cookie</a:t>
            </a:r>
            <a:r>
              <a:rPr lang="zh-TW" altLang="zh-TW" dirty="0" smtClean="0"/>
              <a:t>。</a:t>
            </a:r>
            <a:endParaRPr lang="en-US" altLang="zh-TW" dirty="0" smtClean="0"/>
          </a:p>
          <a:p>
            <a:pPr lvl="1">
              <a:defRPr/>
            </a:pPr>
            <a:r>
              <a:rPr lang="en-US" altLang="zh-TW" dirty="0" smtClean="0"/>
              <a:t>Cookie</a:t>
            </a:r>
            <a:r>
              <a:rPr lang="zh-TW" altLang="zh-TW" dirty="0" smtClean="0"/>
              <a:t>是以</a:t>
            </a:r>
            <a:r>
              <a:rPr lang="zh-TW" altLang="zh-TW" dirty="0" smtClean="0">
                <a:solidFill>
                  <a:srgbClr val="FFC000"/>
                </a:solidFill>
              </a:rPr>
              <a:t>純文字的方式儲存與傳送</a:t>
            </a:r>
            <a:r>
              <a:rPr lang="zh-TW" altLang="zh-TW" dirty="0" smtClean="0"/>
              <a:t>，所以可能會被檢視、攔截或是竄改，故重要或機密資料</a:t>
            </a:r>
            <a:r>
              <a:rPr lang="en-US" altLang="zh-TW" dirty="0" smtClean="0"/>
              <a:t> (</a:t>
            </a:r>
            <a:r>
              <a:rPr lang="zh-TW" altLang="zh-TW" dirty="0" smtClean="0"/>
              <a:t>例如使用者密碼</a:t>
            </a:r>
            <a:r>
              <a:rPr lang="en-US" altLang="zh-TW" dirty="0" smtClean="0"/>
              <a:t>)</a:t>
            </a:r>
            <a:r>
              <a:rPr lang="zh-TW" altLang="zh-TW" dirty="0" smtClean="0"/>
              <a:t>請勿存放於</a:t>
            </a:r>
            <a:r>
              <a:rPr lang="en-US" altLang="zh-TW" dirty="0" smtClean="0"/>
              <a:t> Cookie</a:t>
            </a:r>
            <a:r>
              <a:rPr lang="zh-TW" altLang="zh-TW" dirty="0" smtClean="0"/>
              <a:t>中。</a:t>
            </a:r>
            <a:endParaRPr lang="zh-TW" altLang="zh-TW"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b="1" dirty="0" smtClean="0"/>
              <a:t>Cookie(</a:t>
            </a:r>
            <a:r>
              <a:rPr lang="zh-TW" altLang="en-US" b="1" dirty="0" smtClean="0"/>
              <a:t>續</a:t>
            </a:r>
            <a:r>
              <a:rPr lang="en-US" altLang="zh-TW" b="1" dirty="0" smtClean="0"/>
              <a:t>)</a:t>
            </a:r>
            <a:endParaRPr lang="zh-TW" altLang="en-US" dirty="0"/>
          </a:p>
        </p:txBody>
      </p:sp>
      <p:sp>
        <p:nvSpPr>
          <p:cNvPr id="3" name="內容版面配置區 2"/>
          <p:cNvSpPr>
            <a:spLocks noGrp="1"/>
          </p:cNvSpPr>
          <p:nvPr>
            <p:ph idx="1"/>
          </p:nvPr>
        </p:nvSpPr>
        <p:spPr>
          <a:xfrm>
            <a:off x="395288" y="1557338"/>
            <a:ext cx="8497887" cy="5111750"/>
          </a:xfrm>
        </p:spPr>
        <p:txBody>
          <a:bodyPr>
            <a:normAutofit fontScale="55000" lnSpcReduction="20000"/>
          </a:bodyPr>
          <a:lstStyle/>
          <a:p>
            <a:pPr>
              <a:lnSpc>
                <a:spcPct val="120000"/>
              </a:lnSpc>
              <a:buFont typeface="Wingdings" pitchFamily="2" charset="2"/>
              <a:buChar char="Ø"/>
              <a:defRPr/>
            </a:pPr>
            <a:r>
              <a:rPr lang="zh-TW" altLang="en-US" sz="3400" b="1" dirty="0">
                <a:solidFill>
                  <a:srgbClr val="00B0F0"/>
                </a:solidFill>
                <a:latin typeface="+mn-ea"/>
              </a:rPr>
              <a:t>不同</a:t>
            </a:r>
            <a:r>
              <a:rPr lang="zh-TW" altLang="en-US" sz="3400" b="1" dirty="0" smtClean="0">
                <a:solidFill>
                  <a:srgbClr val="FFC000"/>
                </a:solidFill>
                <a:latin typeface="+mn-ea"/>
              </a:rPr>
              <a:t>瀏覽器</a:t>
            </a:r>
            <a:r>
              <a:rPr lang="zh-TW" altLang="en-US" sz="3400" b="1" dirty="0" smtClean="0">
                <a:solidFill>
                  <a:srgbClr val="00B0F0"/>
                </a:solidFill>
                <a:latin typeface="+mn-ea"/>
              </a:rPr>
              <a:t>在不同</a:t>
            </a:r>
            <a:r>
              <a:rPr lang="zh-TW" altLang="en-US" sz="3400" b="1" dirty="0" smtClean="0">
                <a:solidFill>
                  <a:srgbClr val="FFC000"/>
                </a:solidFill>
                <a:latin typeface="+mn-ea"/>
              </a:rPr>
              <a:t>作業系統</a:t>
            </a:r>
            <a:r>
              <a:rPr lang="zh-TW" altLang="en-US" sz="3400" b="1" dirty="0" smtClean="0">
                <a:solidFill>
                  <a:srgbClr val="00B0F0"/>
                </a:solidFill>
                <a:latin typeface="+mn-ea"/>
              </a:rPr>
              <a:t>是使用不同位置來儲存</a:t>
            </a:r>
            <a:r>
              <a:rPr lang="en-US" altLang="zh-TW" sz="3400" b="1" dirty="0" smtClean="0">
                <a:solidFill>
                  <a:srgbClr val="00B0F0"/>
                </a:solidFill>
                <a:latin typeface="+mn-ea"/>
              </a:rPr>
              <a:t>Cookies</a:t>
            </a:r>
            <a:r>
              <a:rPr lang="zh-TW" altLang="en-US" sz="3400" b="1" dirty="0" smtClean="0">
                <a:solidFill>
                  <a:srgbClr val="00B0F0"/>
                </a:solidFill>
                <a:latin typeface="+mn-ea"/>
              </a:rPr>
              <a:t>。</a:t>
            </a:r>
            <a:endParaRPr lang="en-US" altLang="zh-TW" sz="3400" b="1" dirty="0" smtClean="0">
              <a:solidFill>
                <a:srgbClr val="00B0F0"/>
              </a:solidFill>
              <a:latin typeface="+mn-ea"/>
            </a:endParaRPr>
          </a:p>
          <a:p>
            <a:pPr>
              <a:lnSpc>
                <a:spcPct val="120000"/>
              </a:lnSpc>
              <a:buFont typeface="Wingdings" pitchFamily="2" charset="2"/>
              <a:buChar char="Ø"/>
              <a:defRPr/>
            </a:pPr>
            <a:r>
              <a:rPr lang="zh-TW" altLang="en-US" sz="3400" dirty="0" smtClean="0">
                <a:latin typeface="+mn-ea"/>
              </a:rPr>
              <a:t>例如</a:t>
            </a:r>
            <a:r>
              <a:rPr lang="en-US" altLang="zh-TW" sz="3400" dirty="0" smtClean="0">
                <a:latin typeface="+mn-ea"/>
              </a:rPr>
              <a:t>IE</a:t>
            </a:r>
            <a:r>
              <a:rPr lang="zh-TW" altLang="en-US" sz="3400" dirty="0" smtClean="0">
                <a:latin typeface="+mn-ea"/>
              </a:rPr>
              <a:t>在</a:t>
            </a:r>
            <a:r>
              <a:rPr lang="en-US" altLang="zh-TW" sz="3400" dirty="0" smtClean="0">
                <a:latin typeface="+mn-ea"/>
              </a:rPr>
              <a:t>Windows 7 </a:t>
            </a:r>
            <a:r>
              <a:rPr lang="zh-TW" altLang="en-US" sz="3400" dirty="0" smtClean="0">
                <a:latin typeface="+mn-ea"/>
              </a:rPr>
              <a:t>下它是儲存在「</a:t>
            </a:r>
            <a:r>
              <a:rPr lang="en-US" altLang="zh-TW" sz="3400" dirty="0" smtClean="0">
                <a:latin typeface="+mn-ea"/>
              </a:rPr>
              <a:t>Cookies</a:t>
            </a:r>
            <a:r>
              <a:rPr lang="zh-TW" altLang="en-US" sz="3400" dirty="0" smtClean="0">
                <a:latin typeface="+mn-ea"/>
              </a:rPr>
              <a:t>」資料夾中。</a:t>
            </a:r>
            <a:endParaRPr lang="en-US" altLang="zh-TW" sz="3400" dirty="0" smtClean="0">
              <a:latin typeface="+mn-ea"/>
            </a:endParaRPr>
          </a:p>
          <a:p>
            <a:pPr>
              <a:lnSpc>
                <a:spcPct val="120000"/>
              </a:lnSpc>
              <a:buFont typeface="Wingdings" pitchFamily="2" charset="2"/>
              <a:buChar char="Ø"/>
              <a:defRPr/>
            </a:pPr>
            <a:endParaRPr lang="en-US" altLang="zh-TW" sz="3400" dirty="0" smtClean="0">
              <a:latin typeface="+mn-ea"/>
            </a:endParaRPr>
          </a:p>
          <a:p>
            <a:pPr>
              <a:lnSpc>
                <a:spcPct val="120000"/>
              </a:lnSpc>
              <a:buFont typeface="Wingdings" pitchFamily="2" charset="2"/>
              <a:buChar char="Ø"/>
              <a:defRPr/>
            </a:pPr>
            <a:endParaRPr lang="en-US" altLang="zh-TW" sz="3500" dirty="0" smtClean="0"/>
          </a:p>
          <a:p>
            <a:pPr>
              <a:lnSpc>
                <a:spcPct val="120000"/>
              </a:lnSpc>
              <a:buFont typeface="Wingdings" pitchFamily="2" charset="2"/>
              <a:buChar char="Ø"/>
              <a:defRPr/>
            </a:pPr>
            <a:r>
              <a:rPr lang="zh-TW" altLang="zh-TW" sz="3400" dirty="0" smtClean="0"/>
              <a:t>瀏覽器負責管理使用者系統上的</a:t>
            </a:r>
            <a:r>
              <a:rPr lang="en-US" altLang="zh-TW" sz="3400" dirty="0" smtClean="0"/>
              <a:t>Cookie</a:t>
            </a:r>
            <a:r>
              <a:rPr lang="zh-TW" altLang="zh-TW" sz="3400" dirty="0" smtClean="0"/>
              <a:t>。伺服器透過</a:t>
            </a:r>
            <a:r>
              <a:rPr lang="en-US" altLang="zh-TW" sz="3400" dirty="0" smtClean="0">
                <a:solidFill>
                  <a:srgbClr val="FFC000"/>
                </a:solidFill>
              </a:rPr>
              <a:t>Response</a:t>
            </a:r>
            <a:r>
              <a:rPr lang="en-US" altLang="zh-TW" sz="3400" dirty="0" smtClean="0"/>
              <a:t> </a:t>
            </a:r>
            <a:r>
              <a:rPr lang="zh-TW" altLang="zh-TW" sz="3400" dirty="0" smtClean="0"/>
              <a:t>連線送出</a:t>
            </a:r>
            <a:r>
              <a:rPr lang="en-US" altLang="zh-TW" sz="3400" dirty="0" smtClean="0"/>
              <a:t>Cookie</a:t>
            </a:r>
            <a:r>
              <a:rPr lang="zh-TW" altLang="zh-TW" sz="3400" dirty="0" smtClean="0"/>
              <a:t>請用戶端儲存；而用戶端則透過</a:t>
            </a:r>
            <a:r>
              <a:rPr lang="en-US" altLang="zh-TW" sz="3400" dirty="0" smtClean="0">
                <a:solidFill>
                  <a:srgbClr val="FFC000"/>
                </a:solidFill>
              </a:rPr>
              <a:t>Request</a:t>
            </a:r>
            <a:r>
              <a:rPr lang="zh-TW" altLang="zh-TW" sz="3400" dirty="0" smtClean="0"/>
              <a:t>連線傳回</a:t>
            </a:r>
            <a:r>
              <a:rPr lang="en-US" altLang="zh-TW" sz="3400" dirty="0" smtClean="0"/>
              <a:t>Cookie</a:t>
            </a:r>
            <a:r>
              <a:rPr lang="zh-TW" altLang="zh-TW" sz="3400" dirty="0" smtClean="0"/>
              <a:t>。當建立</a:t>
            </a:r>
            <a:r>
              <a:rPr lang="en-US" altLang="zh-TW" sz="3400" dirty="0" smtClean="0"/>
              <a:t>Cookie </a:t>
            </a:r>
            <a:r>
              <a:rPr lang="zh-TW" altLang="zh-TW" sz="3400" dirty="0" smtClean="0"/>
              <a:t>時，可指定</a:t>
            </a:r>
            <a:r>
              <a:rPr lang="en-US" altLang="zh-TW" sz="3400" dirty="0" smtClean="0"/>
              <a:t> Name </a:t>
            </a:r>
            <a:r>
              <a:rPr lang="zh-TW" altLang="zh-TW" sz="3400" dirty="0" smtClean="0"/>
              <a:t>和</a:t>
            </a:r>
            <a:r>
              <a:rPr lang="en-US" altLang="zh-TW" sz="3400" dirty="0" smtClean="0"/>
              <a:t> Value</a:t>
            </a:r>
            <a:r>
              <a:rPr lang="zh-TW" altLang="zh-TW" sz="3400" dirty="0" smtClean="0"/>
              <a:t>。</a:t>
            </a:r>
            <a:endParaRPr lang="en-US" altLang="zh-TW" sz="3400" dirty="0" smtClean="0">
              <a:latin typeface="微軟正黑體" pitchFamily="34" charset="-120"/>
              <a:ea typeface="微軟正黑體" pitchFamily="34" charset="-120"/>
            </a:endParaRPr>
          </a:p>
          <a:p>
            <a:pPr>
              <a:lnSpc>
                <a:spcPct val="120000"/>
              </a:lnSpc>
              <a:buFont typeface="Wingdings" pitchFamily="2" charset="2"/>
              <a:buChar char="Ø"/>
              <a:defRPr/>
            </a:pPr>
            <a:r>
              <a:rPr lang="zh-TW" altLang="en-US" sz="3400" dirty="0" smtClean="0">
                <a:latin typeface="+mn-ea"/>
              </a:rPr>
              <a:t>建立</a:t>
            </a:r>
            <a:r>
              <a:rPr lang="en-US" altLang="zh-TW" sz="3400" dirty="0" smtClean="0">
                <a:latin typeface="+mn-ea"/>
              </a:rPr>
              <a:t>Cookies</a:t>
            </a:r>
            <a:r>
              <a:rPr lang="zh-TW" altLang="en-US" sz="3400" dirty="0" smtClean="0">
                <a:latin typeface="+mn-ea"/>
              </a:rPr>
              <a:t>宣告的基本語法： </a:t>
            </a:r>
          </a:p>
          <a:p>
            <a:pPr lvl="1">
              <a:lnSpc>
                <a:spcPct val="120000"/>
              </a:lnSpc>
              <a:spcBef>
                <a:spcPts val="0"/>
              </a:spcBef>
              <a:tabLst>
                <a:tab pos="180975" algn="l"/>
                <a:tab pos="288925" algn="l"/>
                <a:tab pos="396875" algn="l"/>
                <a:tab pos="504825" algn="l"/>
                <a:tab pos="612775" algn="l"/>
              </a:tabLst>
              <a:defRPr/>
            </a:pPr>
            <a:r>
              <a:rPr lang="en-US" altLang="zh-TW" dirty="0" smtClean="0">
                <a:latin typeface="+mn-ea"/>
              </a:rPr>
              <a:t>//</a:t>
            </a:r>
            <a:r>
              <a:rPr lang="zh-TW" altLang="en-US" dirty="0" smtClean="0">
                <a:latin typeface="+mn-ea"/>
              </a:rPr>
              <a:t>設定</a:t>
            </a:r>
            <a:r>
              <a:rPr lang="en-US" altLang="zh-TW" dirty="0" err="1" smtClean="0">
                <a:latin typeface="+mn-ea"/>
              </a:rPr>
              <a:t>UserName</a:t>
            </a:r>
            <a:r>
              <a:rPr lang="zh-TW" altLang="en-US" dirty="0" smtClean="0">
                <a:latin typeface="+mn-ea"/>
              </a:rPr>
              <a:t>的</a:t>
            </a:r>
            <a:r>
              <a:rPr lang="en-US" altLang="zh-TW" dirty="0" smtClean="0">
                <a:latin typeface="+mn-ea"/>
              </a:rPr>
              <a:t>Cookie</a:t>
            </a:r>
            <a:r>
              <a:rPr lang="zh-TW" altLang="en-US" dirty="0" smtClean="0">
                <a:latin typeface="+mn-ea"/>
              </a:rPr>
              <a:t>值</a:t>
            </a:r>
            <a:r>
              <a:rPr lang="en-US" altLang="zh-TW" dirty="0" smtClean="0">
                <a:latin typeface="+mn-ea"/>
              </a:rPr>
              <a:t>,</a:t>
            </a:r>
            <a:r>
              <a:rPr lang="zh-TW" altLang="en-US" dirty="0" smtClean="0">
                <a:latin typeface="+mn-ea"/>
              </a:rPr>
              <a:t>加入</a:t>
            </a:r>
            <a:r>
              <a:rPr lang="en-US" altLang="zh-TW" dirty="0" smtClean="0">
                <a:latin typeface="+mn-ea"/>
              </a:rPr>
              <a:t>Cookies</a:t>
            </a:r>
            <a:r>
              <a:rPr lang="zh-TW" altLang="en-US" dirty="0" smtClean="0">
                <a:latin typeface="+mn-ea"/>
              </a:rPr>
              <a:t>集合</a:t>
            </a:r>
          </a:p>
          <a:p>
            <a:pPr algn="ctr">
              <a:lnSpc>
                <a:spcPct val="120000"/>
              </a:lnSpc>
              <a:buFontTx/>
              <a:buNone/>
              <a:tabLst>
                <a:tab pos="180975" algn="l"/>
                <a:tab pos="288925" algn="l"/>
                <a:tab pos="396875" algn="l"/>
                <a:tab pos="504825" algn="l"/>
                <a:tab pos="612775" algn="l"/>
              </a:tabLst>
              <a:defRPr/>
            </a:pPr>
            <a:r>
              <a:rPr lang="en-US" altLang="zh-TW" sz="2900" dirty="0" err="1" smtClean="0">
                <a:solidFill>
                  <a:schemeClr val="accent2"/>
                </a:solidFill>
                <a:latin typeface="+mn-ea"/>
              </a:rPr>
              <a:t>Response.Cookies</a:t>
            </a:r>
            <a:r>
              <a:rPr lang="en-US" altLang="zh-TW" sz="2900" dirty="0" smtClean="0">
                <a:solidFill>
                  <a:schemeClr val="accent2"/>
                </a:solidFill>
                <a:latin typeface="+mn-ea"/>
              </a:rPr>
              <a:t>[“</a:t>
            </a:r>
            <a:r>
              <a:rPr lang="en-US" altLang="zh-TW" sz="2900" dirty="0" err="1" smtClean="0">
                <a:solidFill>
                  <a:schemeClr val="accent2"/>
                </a:solidFill>
                <a:latin typeface="+mn-ea"/>
              </a:rPr>
              <a:t>UserName</a:t>
            </a:r>
            <a:r>
              <a:rPr lang="en-US" altLang="zh-TW" sz="2900" dirty="0" smtClean="0">
                <a:solidFill>
                  <a:schemeClr val="accent2"/>
                </a:solidFill>
                <a:latin typeface="+mn-ea"/>
              </a:rPr>
              <a:t>"].Value="Patrick";</a:t>
            </a:r>
            <a:r>
              <a:rPr lang="en-US" altLang="zh-TW" sz="2900" dirty="0" smtClean="0">
                <a:latin typeface="+mn-ea"/>
              </a:rPr>
              <a:t>  </a:t>
            </a:r>
          </a:p>
          <a:p>
            <a:pPr lvl="1">
              <a:lnSpc>
                <a:spcPct val="120000"/>
              </a:lnSpc>
              <a:spcBef>
                <a:spcPts val="0"/>
              </a:spcBef>
              <a:tabLst>
                <a:tab pos="180975" algn="l"/>
                <a:tab pos="288925" algn="l"/>
                <a:tab pos="396875" algn="l"/>
                <a:tab pos="504825" algn="l"/>
                <a:tab pos="612775" algn="l"/>
              </a:tabLst>
              <a:defRPr/>
            </a:pPr>
            <a:r>
              <a:rPr lang="en-US" altLang="zh-TW" dirty="0" smtClean="0">
                <a:latin typeface="+mn-ea"/>
              </a:rPr>
              <a:t>//</a:t>
            </a:r>
            <a:r>
              <a:rPr lang="zh-TW" altLang="en-US" dirty="0" smtClean="0">
                <a:latin typeface="+mn-ea"/>
              </a:rPr>
              <a:t>設定</a:t>
            </a:r>
            <a:r>
              <a:rPr lang="en-US" altLang="zh-TW" dirty="0" smtClean="0">
                <a:latin typeface="+mn-ea"/>
              </a:rPr>
              <a:t>Cookie</a:t>
            </a:r>
            <a:r>
              <a:rPr lang="zh-TW" altLang="en-US" dirty="0" smtClean="0">
                <a:latin typeface="+mn-ea"/>
              </a:rPr>
              <a:t>逾時作廢時間為</a:t>
            </a:r>
            <a:r>
              <a:rPr lang="en-US" altLang="zh-TW" dirty="0" smtClean="0">
                <a:latin typeface="+mn-ea"/>
              </a:rPr>
              <a:t>1</a:t>
            </a:r>
            <a:r>
              <a:rPr lang="zh-TW" altLang="en-US" dirty="0" smtClean="0">
                <a:latin typeface="+mn-ea"/>
              </a:rPr>
              <a:t>天</a:t>
            </a:r>
          </a:p>
          <a:p>
            <a:pPr algn="ctr">
              <a:lnSpc>
                <a:spcPct val="120000"/>
              </a:lnSpc>
              <a:buFontTx/>
              <a:buNone/>
              <a:tabLst>
                <a:tab pos="180975" algn="l"/>
                <a:tab pos="288925" algn="l"/>
                <a:tab pos="396875" algn="l"/>
                <a:tab pos="504825" algn="l"/>
                <a:tab pos="612775" algn="l"/>
              </a:tabLst>
              <a:defRPr/>
            </a:pPr>
            <a:r>
              <a:rPr lang="en-US" altLang="zh-TW" sz="2900" dirty="0" err="1" smtClean="0">
                <a:solidFill>
                  <a:schemeClr val="accent2"/>
                </a:solidFill>
                <a:latin typeface="+mn-ea"/>
              </a:rPr>
              <a:t>Response.Cookies</a:t>
            </a:r>
            <a:r>
              <a:rPr lang="en-US" altLang="zh-TW" sz="2900" dirty="0" smtClean="0">
                <a:solidFill>
                  <a:schemeClr val="accent2"/>
                </a:solidFill>
                <a:latin typeface="+mn-ea"/>
              </a:rPr>
              <a:t>[“</a:t>
            </a:r>
            <a:r>
              <a:rPr lang="en-US" altLang="zh-TW" sz="2900" dirty="0" err="1" smtClean="0">
                <a:solidFill>
                  <a:schemeClr val="accent2"/>
                </a:solidFill>
                <a:latin typeface="+mn-ea"/>
              </a:rPr>
              <a:t>UserName</a:t>
            </a:r>
            <a:r>
              <a:rPr lang="en-US" altLang="zh-TW" sz="2900" dirty="0" smtClean="0">
                <a:solidFill>
                  <a:schemeClr val="accent2"/>
                </a:solidFill>
                <a:latin typeface="+mn-ea"/>
              </a:rPr>
              <a:t>"].Expires = </a:t>
            </a:r>
            <a:r>
              <a:rPr lang="en-US" altLang="zh-TW" sz="2900" dirty="0" err="1" smtClean="0">
                <a:solidFill>
                  <a:schemeClr val="accent2"/>
                </a:solidFill>
                <a:latin typeface="+mn-ea"/>
              </a:rPr>
              <a:t>DateTime.Now.AddDays</a:t>
            </a:r>
            <a:r>
              <a:rPr lang="en-US" altLang="zh-TW" sz="2900" dirty="0" smtClean="0">
                <a:solidFill>
                  <a:schemeClr val="accent2"/>
                </a:solidFill>
                <a:latin typeface="+mn-ea"/>
              </a:rPr>
              <a:t>(1); </a:t>
            </a:r>
          </a:p>
          <a:p>
            <a:pPr>
              <a:lnSpc>
                <a:spcPct val="120000"/>
              </a:lnSpc>
              <a:buFont typeface="Wingdings" pitchFamily="2" charset="2"/>
              <a:buChar char="Ø"/>
              <a:defRPr/>
            </a:pPr>
            <a:r>
              <a:rPr lang="zh-TW" altLang="en-US" sz="3400" dirty="0" smtClean="0">
                <a:latin typeface="+mn-ea"/>
              </a:rPr>
              <a:t>讀取</a:t>
            </a:r>
            <a:r>
              <a:rPr lang="en-US" altLang="zh-TW" sz="3400" dirty="0" smtClean="0">
                <a:latin typeface="+mn-ea"/>
              </a:rPr>
              <a:t>Cookies</a:t>
            </a:r>
            <a:r>
              <a:rPr lang="zh-TW" altLang="en-US" sz="3400" dirty="0" smtClean="0">
                <a:latin typeface="+mn-ea"/>
              </a:rPr>
              <a:t>的</a:t>
            </a:r>
            <a:r>
              <a:rPr lang="zh-TW" altLang="en-US" sz="3400" dirty="0">
                <a:latin typeface="+mn-ea"/>
              </a:rPr>
              <a:t>基本語法： </a:t>
            </a:r>
          </a:p>
          <a:p>
            <a:pPr lvl="1">
              <a:lnSpc>
                <a:spcPct val="120000"/>
              </a:lnSpc>
              <a:spcBef>
                <a:spcPts val="0"/>
              </a:spcBef>
              <a:tabLst>
                <a:tab pos="180975" algn="l"/>
                <a:tab pos="288925" algn="l"/>
                <a:tab pos="396875" algn="l"/>
                <a:tab pos="504825" algn="l"/>
                <a:tab pos="612775" algn="l"/>
              </a:tabLst>
              <a:defRPr/>
            </a:pPr>
            <a:r>
              <a:rPr lang="en-US" altLang="zh-TW" dirty="0" smtClean="0">
                <a:latin typeface="+mn-ea"/>
              </a:rPr>
              <a:t>//</a:t>
            </a:r>
            <a:r>
              <a:rPr lang="zh-TW" altLang="en-US" dirty="0" smtClean="0">
                <a:latin typeface="+mn-ea"/>
              </a:rPr>
              <a:t>讀取</a:t>
            </a:r>
            <a:r>
              <a:rPr lang="en-US" altLang="zh-TW" dirty="0" err="1" smtClean="0">
                <a:latin typeface="+mn-ea"/>
              </a:rPr>
              <a:t>UserName</a:t>
            </a:r>
            <a:r>
              <a:rPr lang="zh-TW" altLang="en-US" dirty="0">
                <a:latin typeface="+mn-ea"/>
              </a:rPr>
              <a:t>的</a:t>
            </a:r>
            <a:r>
              <a:rPr lang="en-US" altLang="zh-TW" dirty="0" smtClean="0">
                <a:latin typeface="+mn-ea"/>
              </a:rPr>
              <a:t>Cookie</a:t>
            </a:r>
            <a:r>
              <a:rPr lang="zh-TW" altLang="en-US" dirty="0" smtClean="0">
                <a:latin typeface="+mn-ea"/>
              </a:rPr>
              <a:t>的值</a:t>
            </a:r>
            <a:endParaRPr lang="zh-TW" altLang="en-US" dirty="0">
              <a:latin typeface="+mn-ea"/>
            </a:endParaRPr>
          </a:p>
          <a:p>
            <a:pPr algn="ctr">
              <a:lnSpc>
                <a:spcPct val="120000"/>
              </a:lnSpc>
              <a:buFontTx/>
              <a:buNone/>
              <a:tabLst>
                <a:tab pos="180975" algn="l"/>
                <a:tab pos="288925" algn="l"/>
                <a:tab pos="396875" algn="l"/>
                <a:tab pos="504825" algn="l"/>
                <a:tab pos="612775" algn="l"/>
              </a:tabLst>
              <a:defRPr/>
            </a:pPr>
            <a:r>
              <a:rPr lang="en-US" altLang="zh-TW" sz="2900" dirty="0" err="1" smtClean="0">
                <a:solidFill>
                  <a:schemeClr val="accent2"/>
                </a:solidFill>
                <a:latin typeface="+mn-ea"/>
              </a:rPr>
              <a:t>Request.Cookies</a:t>
            </a:r>
            <a:r>
              <a:rPr lang="en-US" altLang="zh-TW" sz="2900" dirty="0" smtClean="0">
                <a:solidFill>
                  <a:schemeClr val="accent2"/>
                </a:solidFill>
                <a:latin typeface="+mn-ea"/>
              </a:rPr>
              <a:t>[“</a:t>
            </a:r>
            <a:r>
              <a:rPr lang="en-US" altLang="zh-TW" sz="2900" dirty="0" err="1" smtClean="0">
                <a:solidFill>
                  <a:schemeClr val="accent2"/>
                </a:solidFill>
                <a:latin typeface="+mn-ea"/>
              </a:rPr>
              <a:t>UserName</a:t>
            </a:r>
            <a:r>
              <a:rPr lang="en-US" altLang="zh-TW" sz="2900" dirty="0">
                <a:solidFill>
                  <a:schemeClr val="accent2"/>
                </a:solidFill>
                <a:latin typeface="+mn-ea"/>
              </a:rPr>
              <a:t>"].</a:t>
            </a:r>
            <a:r>
              <a:rPr lang="en-US" altLang="zh-TW" sz="2900" dirty="0" smtClean="0">
                <a:solidFill>
                  <a:schemeClr val="accent2"/>
                </a:solidFill>
                <a:latin typeface="+mn-ea"/>
              </a:rPr>
              <a:t>Value;</a:t>
            </a:r>
            <a:r>
              <a:rPr lang="en-US" altLang="zh-TW" sz="2900" dirty="0" smtClean="0">
                <a:latin typeface="+mn-ea"/>
              </a:rPr>
              <a:t>  </a:t>
            </a:r>
          </a:p>
          <a:p>
            <a:pPr>
              <a:lnSpc>
                <a:spcPct val="120000"/>
              </a:lnSpc>
              <a:buFont typeface="Wingdings" pitchFamily="2" charset="2"/>
              <a:buChar char="Ø"/>
              <a:defRPr/>
            </a:pPr>
            <a:r>
              <a:rPr lang="zh-TW" altLang="en-US" sz="3400" dirty="0">
                <a:latin typeface="+mn-ea"/>
              </a:rPr>
              <a:t>刪除</a:t>
            </a:r>
            <a:r>
              <a:rPr lang="en-US" altLang="zh-TW" sz="3400" dirty="0" smtClean="0">
                <a:latin typeface="+mn-ea"/>
              </a:rPr>
              <a:t>Cookies</a:t>
            </a:r>
            <a:r>
              <a:rPr lang="zh-TW" altLang="en-US" sz="3400" dirty="0">
                <a:latin typeface="+mn-ea"/>
              </a:rPr>
              <a:t>的基本語法： </a:t>
            </a:r>
          </a:p>
          <a:p>
            <a:pPr lvl="1">
              <a:lnSpc>
                <a:spcPct val="120000"/>
              </a:lnSpc>
              <a:spcBef>
                <a:spcPts val="0"/>
              </a:spcBef>
              <a:tabLst>
                <a:tab pos="180975" algn="l"/>
                <a:tab pos="288925" algn="l"/>
                <a:tab pos="396875" algn="l"/>
                <a:tab pos="504825" algn="l"/>
                <a:tab pos="612775" algn="l"/>
              </a:tabLst>
              <a:defRPr/>
            </a:pPr>
            <a:r>
              <a:rPr lang="en-US" altLang="zh-TW" dirty="0" smtClean="0">
                <a:latin typeface="+mn-ea"/>
              </a:rPr>
              <a:t>//</a:t>
            </a:r>
            <a:r>
              <a:rPr lang="zh-TW" altLang="en-US" dirty="0" smtClean="0">
                <a:latin typeface="+mn-ea"/>
              </a:rPr>
              <a:t>刪除</a:t>
            </a:r>
            <a:r>
              <a:rPr lang="en-US" altLang="zh-TW" dirty="0" err="1" smtClean="0">
                <a:latin typeface="+mn-ea"/>
              </a:rPr>
              <a:t>UserName</a:t>
            </a:r>
            <a:r>
              <a:rPr lang="zh-TW" altLang="en-US" dirty="0">
                <a:latin typeface="+mn-ea"/>
              </a:rPr>
              <a:t>的</a:t>
            </a:r>
            <a:r>
              <a:rPr lang="en-US" altLang="zh-TW" dirty="0" smtClean="0">
                <a:latin typeface="+mn-ea"/>
              </a:rPr>
              <a:t>Cookie</a:t>
            </a:r>
            <a:endParaRPr lang="zh-TW" altLang="en-US" dirty="0">
              <a:latin typeface="+mn-ea"/>
            </a:endParaRPr>
          </a:p>
          <a:p>
            <a:pPr algn="ctr">
              <a:lnSpc>
                <a:spcPct val="120000"/>
              </a:lnSpc>
              <a:buFontTx/>
              <a:buNone/>
              <a:tabLst>
                <a:tab pos="180975" algn="l"/>
                <a:tab pos="288925" algn="l"/>
                <a:tab pos="396875" algn="l"/>
                <a:tab pos="504825" algn="l"/>
                <a:tab pos="612775" algn="l"/>
              </a:tabLst>
              <a:defRPr/>
            </a:pPr>
            <a:r>
              <a:rPr lang="en-US" altLang="zh-TW" sz="2900" dirty="0" err="1" smtClean="0">
                <a:solidFill>
                  <a:srgbClr val="FFC000"/>
                </a:solidFill>
                <a:latin typeface="+mn-ea"/>
              </a:rPr>
              <a:t>Response</a:t>
            </a:r>
            <a:r>
              <a:rPr lang="en-US" altLang="zh-TW" sz="2900" dirty="0" err="1" smtClean="0">
                <a:solidFill>
                  <a:schemeClr val="accent2"/>
                </a:solidFill>
                <a:latin typeface="+mn-ea"/>
              </a:rPr>
              <a:t>.Cookies</a:t>
            </a:r>
            <a:r>
              <a:rPr lang="en-US" altLang="zh-TW" sz="2900" dirty="0" smtClean="0">
                <a:solidFill>
                  <a:schemeClr val="accent2"/>
                </a:solidFill>
                <a:latin typeface="+mn-ea"/>
              </a:rPr>
              <a:t>[“</a:t>
            </a:r>
            <a:r>
              <a:rPr lang="en-US" altLang="zh-TW" sz="2900" dirty="0" err="1" smtClean="0">
                <a:solidFill>
                  <a:schemeClr val="accent2"/>
                </a:solidFill>
                <a:latin typeface="+mn-ea"/>
              </a:rPr>
              <a:t>UserName</a:t>
            </a:r>
            <a:r>
              <a:rPr lang="en-US" altLang="zh-TW" sz="2900" dirty="0" smtClean="0">
                <a:solidFill>
                  <a:schemeClr val="accent2"/>
                </a:solidFill>
                <a:latin typeface="+mn-ea"/>
              </a:rPr>
              <a:t>"].Expires </a:t>
            </a:r>
            <a:r>
              <a:rPr lang="en-US" altLang="zh-TW" sz="2900" dirty="0">
                <a:solidFill>
                  <a:schemeClr val="accent2"/>
                </a:solidFill>
                <a:latin typeface="+mn-ea"/>
              </a:rPr>
              <a:t>= </a:t>
            </a:r>
            <a:r>
              <a:rPr lang="en-US" altLang="zh-TW" sz="2900" dirty="0" err="1" smtClean="0">
                <a:solidFill>
                  <a:schemeClr val="accent2"/>
                </a:solidFill>
                <a:latin typeface="+mn-ea"/>
              </a:rPr>
              <a:t>DateTime.Now.AddDays</a:t>
            </a:r>
            <a:r>
              <a:rPr lang="en-US" altLang="zh-TW" sz="2900" dirty="0" smtClean="0">
                <a:solidFill>
                  <a:schemeClr val="accent2"/>
                </a:solidFill>
                <a:latin typeface="+mn-ea"/>
              </a:rPr>
              <a:t>(-1</a:t>
            </a:r>
            <a:r>
              <a:rPr lang="en-US" altLang="zh-TW" sz="2900" dirty="0">
                <a:solidFill>
                  <a:schemeClr val="accent2"/>
                </a:solidFill>
                <a:latin typeface="+mn-ea"/>
              </a:rPr>
              <a:t>); </a:t>
            </a:r>
          </a:p>
          <a:p>
            <a:pPr algn="ctr">
              <a:lnSpc>
                <a:spcPct val="120000"/>
              </a:lnSpc>
              <a:buFontTx/>
              <a:buNone/>
              <a:tabLst>
                <a:tab pos="180975" algn="l"/>
                <a:tab pos="288925" algn="l"/>
                <a:tab pos="396875" algn="l"/>
                <a:tab pos="504825" algn="l"/>
                <a:tab pos="612775" algn="l"/>
              </a:tabLst>
              <a:defRPr/>
            </a:pPr>
            <a:endParaRPr lang="en-US" altLang="zh-TW" sz="2900" dirty="0">
              <a:latin typeface="+mn-ea"/>
            </a:endParaRPr>
          </a:p>
        </p:txBody>
      </p:sp>
      <p:sp>
        <p:nvSpPr>
          <p:cNvPr id="15364" name="Rectangle 4"/>
          <p:cNvSpPr>
            <a:spLocks noChangeArrowheads="1"/>
          </p:cNvSpPr>
          <p:nvPr/>
        </p:nvSpPr>
        <p:spPr bwMode="auto">
          <a:xfrm>
            <a:off x="755576" y="2276872"/>
            <a:ext cx="7921625" cy="338554"/>
          </a:xfrm>
          <a:prstGeom prst="rect">
            <a:avLst/>
          </a:prstGeom>
          <a:ln/>
          <a:extLst/>
        </p:spPr>
        <p:style>
          <a:lnRef idx="3">
            <a:schemeClr val="lt1"/>
          </a:lnRef>
          <a:fillRef idx="1">
            <a:schemeClr val="accent1"/>
          </a:fillRef>
          <a:effectRef idx="1">
            <a:schemeClr val="accent1"/>
          </a:effectRef>
          <a:fontRef idx="minor">
            <a:schemeClr val="lt1"/>
          </a:fontRef>
        </p:style>
        <p:txBody>
          <a:bodyPr lIns="36501" rIns="36501" anchor="ctr">
            <a:spAutoFit/>
          </a:bodyPr>
          <a:lstStyle>
            <a:lvl1pPr eaLnBrk="0" hangingPunct="0">
              <a:tabLst>
                <a:tab pos="180975" algn="l"/>
                <a:tab pos="288925" algn="l"/>
                <a:tab pos="396875" algn="l"/>
                <a:tab pos="504825" algn="l"/>
                <a:tab pos="612775" algn="l"/>
              </a:tabLst>
              <a:defRPr kumimoji="1">
                <a:solidFill>
                  <a:schemeClr val="tx1"/>
                </a:solidFill>
                <a:latin typeface="Times New Roman" pitchFamily="18" charset="0"/>
                <a:ea typeface="新細明體" charset="-120"/>
              </a:defRPr>
            </a:lvl1pPr>
            <a:lvl2pPr marL="742950" indent="-285750" eaLnBrk="0" hangingPunct="0">
              <a:tabLst>
                <a:tab pos="180975" algn="l"/>
                <a:tab pos="288925" algn="l"/>
                <a:tab pos="396875" algn="l"/>
                <a:tab pos="504825" algn="l"/>
                <a:tab pos="612775" algn="l"/>
              </a:tabLst>
              <a:defRPr kumimoji="1">
                <a:solidFill>
                  <a:schemeClr val="tx1"/>
                </a:solidFill>
                <a:latin typeface="Times New Roman" pitchFamily="18" charset="0"/>
                <a:ea typeface="新細明體" charset="-120"/>
              </a:defRPr>
            </a:lvl2pPr>
            <a:lvl3pPr marL="1143000" indent="-228600" eaLnBrk="0" hangingPunct="0">
              <a:tabLst>
                <a:tab pos="180975" algn="l"/>
                <a:tab pos="288925" algn="l"/>
                <a:tab pos="396875" algn="l"/>
                <a:tab pos="504825" algn="l"/>
                <a:tab pos="612775" algn="l"/>
              </a:tabLst>
              <a:defRPr kumimoji="1">
                <a:solidFill>
                  <a:schemeClr val="tx1"/>
                </a:solidFill>
                <a:latin typeface="Times New Roman" pitchFamily="18" charset="0"/>
                <a:ea typeface="新細明體" charset="-120"/>
              </a:defRPr>
            </a:lvl3pPr>
            <a:lvl4pPr marL="1600200" indent="-228600" eaLnBrk="0" hangingPunct="0">
              <a:tabLst>
                <a:tab pos="180975" algn="l"/>
                <a:tab pos="288925" algn="l"/>
                <a:tab pos="396875" algn="l"/>
                <a:tab pos="504825" algn="l"/>
                <a:tab pos="612775" algn="l"/>
              </a:tabLst>
              <a:defRPr kumimoji="1">
                <a:solidFill>
                  <a:schemeClr val="tx1"/>
                </a:solidFill>
                <a:latin typeface="Times New Roman" pitchFamily="18" charset="0"/>
                <a:ea typeface="新細明體" charset="-120"/>
              </a:defRPr>
            </a:lvl4pPr>
            <a:lvl5pPr marL="2057400" indent="-228600" eaLnBrk="0" hangingPunct="0">
              <a:tabLst>
                <a:tab pos="180975" algn="l"/>
                <a:tab pos="288925" algn="l"/>
                <a:tab pos="396875" algn="l"/>
                <a:tab pos="504825" algn="l"/>
                <a:tab pos="612775" algn="l"/>
              </a:tabLst>
              <a:defRPr kumimoji="1">
                <a:solidFill>
                  <a:schemeClr val="tx1"/>
                </a:solidFill>
                <a:latin typeface="Times New Roman" pitchFamily="18" charset="0"/>
                <a:ea typeface="新細明體" charset="-120"/>
              </a:defRPr>
            </a:lvl5pPr>
            <a:lvl6pPr marL="2514600" indent="-228600" eaLnBrk="0" fontAlgn="base" hangingPunct="0">
              <a:spcBef>
                <a:spcPct val="0"/>
              </a:spcBef>
              <a:spcAft>
                <a:spcPct val="0"/>
              </a:spcAft>
              <a:tabLst>
                <a:tab pos="180975" algn="l"/>
                <a:tab pos="288925" algn="l"/>
                <a:tab pos="396875" algn="l"/>
                <a:tab pos="504825" algn="l"/>
                <a:tab pos="612775" algn="l"/>
              </a:tabLst>
              <a:defRPr kumimoji="1">
                <a:solidFill>
                  <a:schemeClr val="tx1"/>
                </a:solidFill>
                <a:latin typeface="Times New Roman" pitchFamily="18" charset="0"/>
                <a:ea typeface="新細明體" charset="-120"/>
              </a:defRPr>
            </a:lvl6pPr>
            <a:lvl7pPr marL="2971800" indent="-228600" eaLnBrk="0" fontAlgn="base" hangingPunct="0">
              <a:spcBef>
                <a:spcPct val="0"/>
              </a:spcBef>
              <a:spcAft>
                <a:spcPct val="0"/>
              </a:spcAft>
              <a:tabLst>
                <a:tab pos="180975" algn="l"/>
                <a:tab pos="288925" algn="l"/>
                <a:tab pos="396875" algn="l"/>
                <a:tab pos="504825" algn="l"/>
                <a:tab pos="612775" algn="l"/>
              </a:tabLst>
              <a:defRPr kumimoji="1">
                <a:solidFill>
                  <a:schemeClr val="tx1"/>
                </a:solidFill>
                <a:latin typeface="Times New Roman" pitchFamily="18" charset="0"/>
                <a:ea typeface="新細明體" charset="-120"/>
              </a:defRPr>
            </a:lvl7pPr>
            <a:lvl8pPr marL="3429000" indent="-228600" eaLnBrk="0" fontAlgn="base" hangingPunct="0">
              <a:spcBef>
                <a:spcPct val="0"/>
              </a:spcBef>
              <a:spcAft>
                <a:spcPct val="0"/>
              </a:spcAft>
              <a:tabLst>
                <a:tab pos="180975" algn="l"/>
                <a:tab pos="288925" algn="l"/>
                <a:tab pos="396875" algn="l"/>
                <a:tab pos="504825" algn="l"/>
                <a:tab pos="612775" algn="l"/>
              </a:tabLst>
              <a:defRPr kumimoji="1">
                <a:solidFill>
                  <a:schemeClr val="tx1"/>
                </a:solidFill>
                <a:latin typeface="Times New Roman" pitchFamily="18" charset="0"/>
                <a:ea typeface="新細明體" charset="-120"/>
              </a:defRPr>
            </a:lvl8pPr>
            <a:lvl9pPr marL="3886200" indent="-228600" eaLnBrk="0" fontAlgn="base" hangingPunct="0">
              <a:spcBef>
                <a:spcPct val="0"/>
              </a:spcBef>
              <a:spcAft>
                <a:spcPct val="0"/>
              </a:spcAft>
              <a:tabLst>
                <a:tab pos="180975" algn="l"/>
                <a:tab pos="288925" algn="l"/>
                <a:tab pos="396875" algn="l"/>
                <a:tab pos="504825" algn="l"/>
                <a:tab pos="612775" algn="l"/>
              </a:tabLst>
              <a:defRPr kumimoji="1">
                <a:solidFill>
                  <a:schemeClr val="tx1"/>
                </a:solidFill>
                <a:latin typeface="Times New Roman" pitchFamily="18" charset="0"/>
                <a:ea typeface="新細明體" charset="-120"/>
              </a:defRPr>
            </a:lvl9pPr>
          </a:lstStyle>
          <a:p>
            <a:r>
              <a:rPr lang="en-US" altLang="zh-TW" sz="1600" dirty="0"/>
              <a:t>C:\Users\username\AppData\Roaming\Microsoft\Windows\Cookies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4"/>
                                        </p:tgtEl>
                                        <p:attrNameLst>
                                          <p:attrName>style.visibility</p:attrName>
                                        </p:attrNameLst>
                                      </p:cBhvr>
                                      <p:to>
                                        <p:strVal val="visible"/>
                                      </p:to>
                                    </p:set>
                                    <p:animEffect transition="in" filter="fade">
                                      <p:cBhvr>
                                        <p:cTn id="17" dur="500"/>
                                        <p:tgtEl>
                                          <p:spTgt spid="1536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500"/>
                                        <p:tgtEl>
                                          <p:spTgt spid="3">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fade">
                                      <p:cBhvr>
                                        <p:cTn id="55" dur="500"/>
                                        <p:tgtEl>
                                          <p:spTgt spid="3">
                                            <p:txEl>
                                              <p:pRg st="13" end="1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4" end="14"/>
                                            </p:txEl>
                                          </p:spTgt>
                                        </p:tgtEl>
                                        <p:attrNameLst>
                                          <p:attrName>style.visibility</p:attrName>
                                        </p:attrNameLst>
                                      </p:cBhvr>
                                      <p:to>
                                        <p:strVal val="visible"/>
                                      </p:to>
                                    </p:set>
                                    <p:animEffect transition="in" filter="fade">
                                      <p:cBhvr>
                                        <p:cTn id="58" dur="500"/>
                                        <p:tgtEl>
                                          <p:spTgt spid="3">
                                            <p:txEl>
                                              <p:pRg st="14" end="14"/>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15" end="15"/>
                                            </p:txEl>
                                          </p:spTgt>
                                        </p:tgtEl>
                                        <p:attrNameLst>
                                          <p:attrName>style.visibility</p:attrName>
                                        </p:attrNameLst>
                                      </p:cBhvr>
                                      <p:to>
                                        <p:strVal val="visible"/>
                                      </p:to>
                                    </p:set>
                                    <p:animEffect transition="in" filter="fade">
                                      <p:cBhvr>
                                        <p:cTn id="61"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1772816"/>
            <a:ext cx="6705923"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p:txBody>
          <a:bodyPr/>
          <a:lstStyle/>
          <a:p>
            <a:r>
              <a:rPr lang="en-US" altLang="zh-TW" b="1" dirty="0" smtClean="0"/>
              <a:t>Cookie </a:t>
            </a:r>
            <a:r>
              <a:rPr lang="zh-TW" altLang="en-US" b="1" dirty="0" smtClean="0"/>
              <a:t>範例</a:t>
            </a:r>
            <a:endParaRPr lang="zh-TW" altLang="en-US" b="1"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556792"/>
            <a:ext cx="2797175" cy="15462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4077072"/>
            <a:ext cx="2713037" cy="1958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矩形 3"/>
          <p:cNvSpPr/>
          <p:nvPr/>
        </p:nvSpPr>
        <p:spPr>
          <a:xfrm>
            <a:off x="4283968" y="2132856"/>
            <a:ext cx="1584176"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altLang="zh-TW" dirty="0"/>
              <a:t>Cookie.aspx</a:t>
            </a:r>
            <a:endParaRPr lang="zh-TW" altLang="en-US" dirty="0"/>
          </a:p>
        </p:txBody>
      </p:sp>
    </p:spTree>
    <p:extLst>
      <p:ext uri="{BB962C8B-B14F-4D97-AF65-F5344CB8AC3E}">
        <p14:creationId xmlns:p14="http://schemas.microsoft.com/office/powerpoint/2010/main" val="8594752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zh-TW" altLang="zh-TW" b="1" dirty="0" smtClean="0"/>
              <a:t>伺服器端狀態管理</a:t>
            </a:r>
            <a:endParaRPr lang="zh-TW" altLang="en-US" dirty="0"/>
          </a:p>
        </p:txBody>
      </p:sp>
      <p:sp>
        <p:nvSpPr>
          <p:cNvPr id="3" name="內容版面配置區 2"/>
          <p:cNvSpPr>
            <a:spLocks noGrp="1"/>
          </p:cNvSpPr>
          <p:nvPr>
            <p:ph idx="1"/>
          </p:nvPr>
        </p:nvSpPr>
        <p:spPr>
          <a:xfrm>
            <a:off x="684213" y="1773238"/>
            <a:ext cx="7772400" cy="4530725"/>
          </a:xfrm>
        </p:spPr>
        <p:txBody>
          <a:bodyPr>
            <a:normAutofit fontScale="85000" lnSpcReduction="10000"/>
          </a:bodyPr>
          <a:lstStyle/>
          <a:p>
            <a:pPr>
              <a:buFont typeface="Wingdings" pitchFamily="2" charset="2"/>
              <a:buChar char="Ø"/>
              <a:defRPr/>
            </a:pPr>
            <a:r>
              <a:rPr lang="en-US" altLang="zh-TW" sz="3800" dirty="0" smtClean="0"/>
              <a:t>Application</a:t>
            </a:r>
            <a:r>
              <a:rPr lang="zh-TW" altLang="en-US" sz="3800" dirty="0" smtClean="0">
                <a:latin typeface="+mj-ea"/>
                <a:ea typeface="+mj-ea"/>
              </a:rPr>
              <a:t>應用程式狀態管理</a:t>
            </a:r>
            <a:endParaRPr lang="en-US" altLang="zh-TW" sz="3800" dirty="0" smtClean="0">
              <a:latin typeface="+mj-ea"/>
              <a:ea typeface="+mj-ea"/>
            </a:endParaRPr>
          </a:p>
          <a:p>
            <a:pPr lvl="1">
              <a:defRPr/>
            </a:pPr>
            <a:r>
              <a:rPr lang="en-US" altLang="zh-TW" dirty="0" smtClean="0"/>
              <a:t>	</a:t>
            </a:r>
            <a:r>
              <a:rPr lang="zh-TW" altLang="zh-TW" sz="2500" dirty="0" smtClean="0"/>
              <a:t>當任何使用者的第一個要求進入某一個網站時，</a:t>
            </a:r>
            <a:r>
              <a:rPr lang="en-US" altLang="zh-TW" sz="2500" dirty="0" smtClean="0"/>
              <a:t>ASP.NET</a:t>
            </a:r>
            <a:r>
              <a:rPr lang="zh-TW" altLang="zh-TW" sz="2500" dirty="0" smtClean="0"/>
              <a:t>會為該網站建立一個</a:t>
            </a:r>
            <a:r>
              <a:rPr lang="en-US" altLang="zh-TW" sz="2500" dirty="0" smtClean="0"/>
              <a:t> </a:t>
            </a:r>
            <a:r>
              <a:rPr lang="en-US" altLang="zh-TW" sz="2500" dirty="0" smtClean="0">
                <a:solidFill>
                  <a:srgbClr val="FFC000"/>
                </a:solidFill>
              </a:rPr>
              <a:t>Application</a:t>
            </a:r>
            <a:r>
              <a:rPr lang="en-US" altLang="zh-TW" sz="2500" dirty="0" smtClean="0"/>
              <a:t> </a:t>
            </a:r>
            <a:r>
              <a:rPr lang="zh-TW" altLang="zh-TW" sz="2500" dirty="0" smtClean="0"/>
              <a:t>物件。此物件會</a:t>
            </a:r>
            <a:r>
              <a:rPr lang="zh-TW" altLang="zh-TW" sz="2500" dirty="0" smtClean="0">
                <a:solidFill>
                  <a:srgbClr val="FFC000"/>
                </a:solidFill>
              </a:rPr>
              <a:t>一直保留</a:t>
            </a:r>
            <a:r>
              <a:rPr lang="zh-TW" altLang="zh-TW" sz="2500" dirty="0" smtClean="0"/>
              <a:t>在伺服器中，</a:t>
            </a:r>
            <a:r>
              <a:rPr lang="en-US" altLang="zh-TW" sz="2500" dirty="0" smtClean="0"/>
              <a:t>ASP.NET</a:t>
            </a:r>
            <a:r>
              <a:rPr lang="zh-TW" altLang="zh-TW" sz="2500" dirty="0" smtClean="0"/>
              <a:t>應用程式都可存取此</a:t>
            </a:r>
            <a:r>
              <a:rPr lang="en-US" altLang="zh-TW" sz="2500" dirty="0" smtClean="0"/>
              <a:t>Application </a:t>
            </a:r>
            <a:r>
              <a:rPr lang="zh-TW" altLang="zh-TW" sz="2500" dirty="0" smtClean="0"/>
              <a:t>物件。其存留週期開始於第一個使用者的第一個連線，結束於網頁</a:t>
            </a:r>
            <a:r>
              <a:rPr lang="zh-TW" altLang="zh-TW" sz="2500" dirty="0" smtClean="0">
                <a:solidFill>
                  <a:srgbClr val="FFC000"/>
                </a:solidFill>
              </a:rPr>
              <a:t>伺服器關閉</a:t>
            </a:r>
            <a:r>
              <a:rPr lang="zh-TW" altLang="zh-TW" sz="2500" dirty="0" smtClean="0"/>
              <a:t>或是</a:t>
            </a:r>
            <a:r>
              <a:rPr lang="zh-TW" altLang="zh-TW" sz="2500" dirty="0" smtClean="0">
                <a:solidFill>
                  <a:srgbClr val="FFC000"/>
                </a:solidFill>
              </a:rPr>
              <a:t>重新啟動</a:t>
            </a:r>
            <a:r>
              <a:rPr lang="zh-TW" altLang="zh-TW" sz="2500" dirty="0" smtClean="0"/>
              <a:t>。</a:t>
            </a:r>
            <a:endParaRPr lang="en-US" altLang="zh-TW" sz="2500" dirty="0" smtClean="0"/>
          </a:p>
          <a:p>
            <a:pPr lvl="1">
              <a:defRPr/>
            </a:pPr>
            <a:r>
              <a:rPr lang="en-US" altLang="zh-TW" sz="2500" dirty="0" smtClean="0"/>
              <a:t>	</a:t>
            </a:r>
            <a:r>
              <a:rPr lang="zh-TW" altLang="zh-TW" sz="2500" dirty="0" smtClean="0"/>
              <a:t>因為</a:t>
            </a:r>
            <a:r>
              <a:rPr lang="en-US" altLang="zh-TW" sz="2500" dirty="0" smtClean="0">
                <a:solidFill>
                  <a:srgbClr val="FFC000"/>
                </a:solidFill>
              </a:rPr>
              <a:t>Application</a:t>
            </a:r>
            <a:r>
              <a:rPr lang="zh-TW" altLang="zh-TW" sz="2500" dirty="0" smtClean="0"/>
              <a:t>物件內的資料是儲存在伺服器上，所以不像</a:t>
            </a:r>
            <a:r>
              <a:rPr lang="en-US" altLang="zh-TW" sz="2500" dirty="0" smtClean="0"/>
              <a:t> Cookie </a:t>
            </a:r>
            <a:r>
              <a:rPr lang="zh-TW" altLang="zh-TW" sz="2500" dirty="0" smtClean="0"/>
              <a:t>可能被使用者檢視或是竄改，但是因為在所有連線中，程式存取的都是同一個</a:t>
            </a:r>
            <a:r>
              <a:rPr lang="en-US" altLang="zh-TW" sz="2500" dirty="0" smtClean="0">
                <a:solidFill>
                  <a:srgbClr val="FFC000"/>
                </a:solidFill>
              </a:rPr>
              <a:t>Application</a:t>
            </a:r>
            <a:r>
              <a:rPr lang="en-US" altLang="zh-TW" sz="2500" dirty="0" smtClean="0"/>
              <a:t> </a:t>
            </a:r>
            <a:r>
              <a:rPr lang="zh-TW" altLang="zh-TW" sz="2500" dirty="0" smtClean="0"/>
              <a:t>物件，所以</a:t>
            </a:r>
            <a:r>
              <a:rPr lang="en-US" altLang="zh-TW" sz="2500" dirty="0" smtClean="0">
                <a:solidFill>
                  <a:srgbClr val="FFC000"/>
                </a:solidFill>
              </a:rPr>
              <a:t>Application</a:t>
            </a:r>
            <a:r>
              <a:rPr lang="en-US" altLang="zh-TW" sz="2500" dirty="0" smtClean="0"/>
              <a:t> </a:t>
            </a:r>
            <a:r>
              <a:rPr lang="zh-TW" altLang="zh-TW" sz="2500" dirty="0" smtClean="0"/>
              <a:t>物件只適合存放所有使用者共用的</a:t>
            </a:r>
            <a:r>
              <a:rPr lang="zh-TW" altLang="zh-TW" sz="2500" dirty="0" smtClean="0">
                <a:solidFill>
                  <a:srgbClr val="FFC000"/>
                </a:solidFill>
              </a:rPr>
              <a:t>全域變數</a:t>
            </a:r>
            <a:r>
              <a:rPr lang="zh-TW" altLang="zh-TW" sz="2500" dirty="0" smtClean="0"/>
              <a:t>與資料，不應該放置</a:t>
            </a:r>
            <a:r>
              <a:rPr lang="zh-TW" altLang="zh-TW" sz="2500" dirty="0" smtClean="0">
                <a:solidFill>
                  <a:srgbClr val="FFC000"/>
                </a:solidFill>
              </a:rPr>
              <a:t>隱密性或具差異性</a:t>
            </a:r>
            <a:r>
              <a:rPr lang="zh-TW" altLang="zh-TW" sz="2500" dirty="0" smtClean="0"/>
              <a:t>的使用者資料。</a:t>
            </a:r>
          </a:p>
          <a:p>
            <a:pPr lvl="1">
              <a:defRPr/>
            </a:pPr>
            <a:r>
              <a:rPr lang="en-US" altLang="zh-TW" sz="2500" dirty="0" smtClean="0"/>
              <a:t>	</a:t>
            </a:r>
            <a:r>
              <a:rPr lang="en-US" altLang="zh-TW" sz="2500" dirty="0" smtClean="0">
                <a:solidFill>
                  <a:srgbClr val="FFC000"/>
                </a:solidFill>
              </a:rPr>
              <a:t>Application</a:t>
            </a:r>
            <a:r>
              <a:rPr lang="en-US" altLang="zh-TW" sz="2500" dirty="0" smtClean="0"/>
              <a:t> </a:t>
            </a:r>
            <a:r>
              <a:rPr lang="zh-TW" altLang="zh-TW" sz="2500" dirty="0" smtClean="0"/>
              <a:t>儲存資料的方式如下：</a:t>
            </a:r>
          </a:p>
          <a:p>
            <a:pPr algn="ctr">
              <a:buFontTx/>
              <a:buNone/>
              <a:defRPr/>
            </a:pPr>
            <a:r>
              <a:rPr lang="en-US" altLang="zh-TW" sz="2400" dirty="0" smtClean="0">
                <a:solidFill>
                  <a:schemeClr val="accent2"/>
                </a:solidFill>
              </a:rPr>
              <a:t>Application[“</a:t>
            </a:r>
            <a:r>
              <a:rPr lang="zh-TW" altLang="zh-TW" sz="2400" dirty="0" smtClean="0">
                <a:solidFill>
                  <a:schemeClr val="accent2"/>
                </a:solidFill>
              </a:rPr>
              <a:t>變數名稱</a:t>
            </a:r>
            <a:r>
              <a:rPr lang="en-US" altLang="zh-TW" sz="2400" dirty="0" smtClean="0">
                <a:solidFill>
                  <a:schemeClr val="accent2"/>
                </a:solidFill>
              </a:rPr>
              <a:t>”] = </a:t>
            </a:r>
            <a:r>
              <a:rPr lang="zh-TW" altLang="zh-TW" sz="2400" dirty="0" smtClean="0">
                <a:solidFill>
                  <a:schemeClr val="accent2"/>
                </a:solidFill>
              </a:rPr>
              <a:t>變數值</a:t>
            </a:r>
            <a:r>
              <a:rPr lang="en-US" altLang="zh-TW" sz="2400" dirty="0" smtClean="0">
                <a:solidFill>
                  <a:schemeClr val="accent2"/>
                </a:solidFill>
              </a:rPr>
              <a:t>;</a:t>
            </a:r>
            <a:endParaRPr lang="zh-TW" altLang="zh-TW" sz="2400" dirty="0" smtClean="0">
              <a:solidFill>
                <a:schemeClr val="accent2"/>
              </a:solidFill>
            </a:endParaRPr>
          </a:p>
          <a:p>
            <a:pPr>
              <a:buFontTx/>
              <a:buNone/>
              <a:defRPr/>
            </a:pPr>
            <a:endParaRPr lang="zh-TW" altLang="zh-TW" sz="36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defRPr/>
            </a:pPr>
            <a:r>
              <a:rPr lang="en-US" altLang="zh-TW" b="1" dirty="0" smtClean="0"/>
              <a:t>Application</a:t>
            </a:r>
            <a:r>
              <a:rPr lang="zh-TW" altLang="en-US" b="1" dirty="0" smtClean="0">
                <a:latin typeface="+mj-ea"/>
              </a:rPr>
              <a:t>應用程式狀態管理</a:t>
            </a:r>
            <a:endParaRPr lang="en-US" altLang="zh-TW" b="1" dirty="0" smtClean="0">
              <a:latin typeface="+mj-ea"/>
            </a:endParaRPr>
          </a:p>
        </p:txBody>
      </p:sp>
      <p:sp>
        <p:nvSpPr>
          <p:cNvPr id="17411" name="內容版面配置區 2"/>
          <p:cNvSpPr>
            <a:spLocks noGrp="1"/>
          </p:cNvSpPr>
          <p:nvPr>
            <p:ph idx="1"/>
          </p:nvPr>
        </p:nvSpPr>
        <p:spPr>
          <a:xfrm>
            <a:off x="684213" y="1773238"/>
            <a:ext cx="7772400" cy="4530725"/>
          </a:xfrm>
        </p:spPr>
        <p:txBody>
          <a:bodyPr/>
          <a:lstStyle/>
          <a:p>
            <a:pPr>
              <a:buFont typeface="Wingdings" pitchFamily="2" charset="2"/>
              <a:buChar char="Ø"/>
            </a:pPr>
            <a:r>
              <a:rPr lang="zh-TW" altLang="zh-TW" sz="2400" dirty="0" smtClean="0"/>
              <a:t>為了防止同時存取的情況發生，我們可使用 </a:t>
            </a:r>
            <a:r>
              <a:rPr lang="en-US" altLang="zh-TW" sz="2400" dirty="0" smtClean="0">
                <a:solidFill>
                  <a:srgbClr val="FFC000"/>
                </a:solidFill>
              </a:rPr>
              <a:t>Lock</a:t>
            </a:r>
            <a:r>
              <a:rPr lang="en-US" altLang="zh-TW" sz="2400" dirty="0" smtClean="0"/>
              <a:t> </a:t>
            </a:r>
            <a:r>
              <a:rPr lang="zh-TW" altLang="zh-TW" sz="2400" dirty="0" smtClean="0"/>
              <a:t>和 </a:t>
            </a:r>
            <a:r>
              <a:rPr lang="en-US" altLang="zh-TW" sz="2400" dirty="0" err="1" smtClean="0">
                <a:solidFill>
                  <a:srgbClr val="FFC000"/>
                </a:solidFill>
              </a:rPr>
              <a:t>UnLock</a:t>
            </a:r>
            <a:r>
              <a:rPr lang="en-US" altLang="zh-TW" sz="2400" dirty="0" smtClean="0"/>
              <a:t> </a:t>
            </a:r>
            <a:r>
              <a:rPr lang="zh-TW" altLang="zh-TW" sz="2400" dirty="0" smtClean="0"/>
              <a:t>方法，來防止其他工作階段在本機工作階段尚未變更兩個應用程式變數的值之前變更它們。例如：</a:t>
            </a:r>
          </a:p>
          <a:p>
            <a:pPr>
              <a:buFontTx/>
              <a:buNone/>
            </a:pPr>
            <a:r>
              <a:rPr lang="en-US" altLang="zh-TW" sz="2400" b="1" dirty="0" smtClean="0"/>
              <a:t>	</a:t>
            </a:r>
            <a:r>
              <a:rPr lang="en-US" altLang="zh-TW" sz="2000" b="1" dirty="0" err="1" smtClean="0">
                <a:solidFill>
                  <a:schemeClr val="accent2"/>
                </a:solidFill>
              </a:rPr>
              <a:t>Application.Lock</a:t>
            </a:r>
            <a:r>
              <a:rPr lang="en-US" altLang="zh-TW" sz="2000" b="1" dirty="0" smtClean="0">
                <a:solidFill>
                  <a:schemeClr val="accent2"/>
                </a:solidFill>
              </a:rPr>
              <a:t>();</a:t>
            </a:r>
            <a:endParaRPr lang="zh-TW" altLang="zh-TW" sz="2000" dirty="0" smtClean="0">
              <a:solidFill>
                <a:schemeClr val="accent2"/>
              </a:solidFill>
            </a:endParaRPr>
          </a:p>
          <a:p>
            <a:pPr>
              <a:buFontTx/>
              <a:buNone/>
            </a:pPr>
            <a:r>
              <a:rPr lang="en-US" altLang="zh-TW" sz="2000" b="1" dirty="0" smtClean="0">
                <a:solidFill>
                  <a:schemeClr val="accent2"/>
                </a:solidFill>
              </a:rPr>
              <a:t>	Application["</a:t>
            </a:r>
            <a:r>
              <a:rPr lang="en-US" altLang="zh-TW" sz="2000" b="1" dirty="0" err="1" smtClean="0">
                <a:solidFill>
                  <a:schemeClr val="accent2"/>
                </a:solidFill>
              </a:rPr>
              <a:t>MyCode</a:t>
            </a:r>
            <a:r>
              <a:rPr lang="en-US" altLang="zh-TW" sz="2000" b="1" dirty="0" smtClean="0">
                <a:solidFill>
                  <a:schemeClr val="accent2"/>
                </a:solidFill>
              </a:rPr>
              <a:t>"] = 21;</a:t>
            </a:r>
            <a:endParaRPr lang="zh-TW" altLang="zh-TW" sz="2000" dirty="0" smtClean="0">
              <a:solidFill>
                <a:schemeClr val="accent2"/>
              </a:solidFill>
            </a:endParaRPr>
          </a:p>
          <a:p>
            <a:pPr>
              <a:buFontTx/>
              <a:buNone/>
            </a:pPr>
            <a:r>
              <a:rPr lang="en-US" altLang="zh-TW" sz="2000" b="1" dirty="0" smtClean="0">
                <a:solidFill>
                  <a:schemeClr val="accent2"/>
                </a:solidFill>
              </a:rPr>
              <a:t>	Application["</a:t>
            </a:r>
            <a:r>
              <a:rPr lang="en-US" altLang="zh-TW" sz="2000" b="1" dirty="0" err="1" smtClean="0">
                <a:solidFill>
                  <a:schemeClr val="accent2"/>
                </a:solidFill>
              </a:rPr>
              <a:t>MyCount</a:t>
            </a:r>
            <a:r>
              <a:rPr lang="en-US" altLang="zh-TW" sz="2000" b="1" dirty="0" smtClean="0">
                <a:solidFill>
                  <a:schemeClr val="accent2"/>
                </a:solidFill>
              </a:rPr>
              <a:t>"] = Application["</a:t>
            </a:r>
            <a:r>
              <a:rPr lang="en-US" altLang="zh-TW" sz="2000" b="1" dirty="0" err="1" smtClean="0">
                <a:solidFill>
                  <a:schemeClr val="accent2"/>
                </a:solidFill>
              </a:rPr>
              <a:t>MyCount</a:t>
            </a:r>
            <a:r>
              <a:rPr lang="en-US" altLang="zh-TW" sz="2000" b="1" dirty="0" smtClean="0">
                <a:solidFill>
                  <a:schemeClr val="accent2"/>
                </a:solidFill>
              </a:rPr>
              <a:t>"] + 1;</a:t>
            </a:r>
            <a:endParaRPr lang="zh-TW" altLang="zh-TW" sz="2000" dirty="0" smtClean="0">
              <a:solidFill>
                <a:schemeClr val="accent2"/>
              </a:solidFill>
            </a:endParaRPr>
          </a:p>
          <a:p>
            <a:pPr>
              <a:buFontTx/>
              <a:buNone/>
            </a:pPr>
            <a:r>
              <a:rPr lang="en-US" altLang="zh-TW" sz="2000" b="1" dirty="0" smtClean="0">
                <a:solidFill>
                  <a:schemeClr val="accent2"/>
                </a:solidFill>
              </a:rPr>
              <a:t>	</a:t>
            </a:r>
            <a:r>
              <a:rPr lang="en-US" altLang="zh-TW" sz="2000" b="1" dirty="0" err="1" smtClean="0">
                <a:solidFill>
                  <a:schemeClr val="accent2"/>
                </a:solidFill>
              </a:rPr>
              <a:t>Application.UnLock</a:t>
            </a:r>
            <a:r>
              <a:rPr lang="en-US" altLang="zh-TW" sz="2000" b="1" dirty="0" smtClean="0">
                <a:solidFill>
                  <a:schemeClr val="accent2"/>
                </a:solidFill>
              </a:rPr>
              <a:t>();</a:t>
            </a:r>
            <a:endParaRPr lang="zh-TW" altLang="zh-TW" sz="2000" dirty="0" smtClean="0">
              <a:solidFill>
                <a:schemeClr val="accent2"/>
              </a:solidFill>
            </a:endParaRPr>
          </a:p>
          <a:p>
            <a:pPr>
              <a:buFont typeface="Wingdings" pitchFamily="2" charset="2"/>
              <a:buChar char="Ø"/>
            </a:pPr>
            <a:r>
              <a:rPr lang="zh-TW" altLang="zh-TW" sz="2400" dirty="0" smtClean="0"/>
              <a:t>當網站關閉或當機後</a:t>
            </a:r>
            <a:r>
              <a:rPr lang="en-US" altLang="zh-TW" sz="2400" dirty="0" smtClean="0"/>
              <a:t>Application</a:t>
            </a:r>
            <a:r>
              <a:rPr lang="zh-TW" altLang="zh-TW" sz="2400" dirty="0" smtClean="0"/>
              <a:t>變數的資料會重新設定，我們可在</a:t>
            </a:r>
            <a:r>
              <a:rPr lang="en-US" altLang="zh-TW" sz="2400" dirty="0" err="1" smtClean="0">
                <a:solidFill>
                  <a:srgbClr val="FFC000"/>
                </a:solidFill>
              </a:rPr>
              <a:t>Global.asax</a:t>
            </a:r>
            <a:r>
              <a:rPr lang="zh-TW" altLang="zh-TW" sz="2400" dirty="0" smtClean="0"/>
              <a:t>的</a:t>
            </a:r>
            <a:r>
              <a:rPr lang="en-US" altLang="zh-TW" sz="2400" dirty="0" err="1" smtClean="0"/>
              <a:t>Application_End</a:t>
            </a:r>
            <a:r>
              <a:rPr lang="zh-TW" altLang="zh-TW" sz="2400" dirty="0" smtClean="0"/>
              <a:t>程序內將資料儲存於檔案，然後在</a:t>
            </a:r>
            <a:r>
              <a:rPr lang="en-US" altLang="zh-TW" sz="2400" dirty="0" err="1" smtClean="0"/>
              <a:t>Application_Start</a:t>
            </a:r>
            <a:r>
              <a:rPr lang="zh-TW" altLang="zh-TW" sz="2400" dirty="0" smtClean="0"/>
              <a:t>程序內從檔案將資料讀出。</a:t>
            </a:r>
          </a:p>
          <a:p>
            <a:endParaRPr lang="zh-TW" altLang="zh-TW" sz="2400" dirty="0" smtClean="0">
              <a:solidFill>
                <a:schemeClr val="accent2"/>
              </a:solidFill>
            </a:endParaRPr>
          </a:p>
          <a:p>
            <a:pPr>
              <a:buFontTx/>
              <a:buNone/>
            </a:pPr>
            <a:endParaRPr lang="zh-TW" altLang="zh-TW" sz="36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fade">
                                      <p:cBhvr>
                                        <p:cTn id="12" dur="500"/>
                                        <p:tgtEl>
                                          <p:spTgt spid="1741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fade">
                                      <p:cBhvr>
                                        <p:cTn id="15" dur="500"/>
                                        <p:tgtEl>
                                          <p:spTgt spid="1741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7411">
                                            <p:txEl>
                                              <p:pRg st="3" end="3"/>
                                            </p:txEl>
                                          </p:spTgt>
                                        </p:tgtEl>
                                        <p:attrNameLst>
                                          <p:attrName>style.visibility</p:attrName>
                                        </p:attrNameLst>
                                      </p:cBhvr>
                                      <p:to>
                                        <p:strVal val="visible"/>
                                      </p:to>
                                    </p:set>
                                    <p:animEffect transition="in" filter="fade">
                                      <p:cBhvr>
                                        <p:cTn id="18" dur="500"/>
                                        <p:tgtEl>
                                          <p:spTgt spid="1741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7411">
                                            <p:txEl>
                                              <p:pRg st="4" end="4"/>
                                            </p:txEl>
                                          </p:spTgt>
                                        </p:tgtEl>
                                        <p:attrNameLst>
                                          <p:attrName>style.visibility</p:attrName>
                                        </p:attrNameLst>
                                      </p:cBhvr>
                                      <p:to>
                                        <p:strVal val="visible"/>
                                      </p:to>
                                    </p:set>
                                    <p:animEffect transition="in" filter="fade">
                                      <p:cBhvr>
                                        <p:cTn id="21" dur="500"/>
                                        <p:tgtEl>
                                          <p:spTgt spid="1741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7411">
                                            <p:txEl>
                                              <p:pRg st="5" end="5"/>
                                            </p:txEl>
                                          </p:spTgt>
                                        </p:tgtEl>
                                        <p:attrNameLst>
                                          <p:attrName>style.visibility</p:attrName>
                                        </p:attrNameLst>
                                      </p:cBhvr>
                                      <p:to>
                                        <p:strVal val="visible"/>
                                      </p:to>
                                    </p:set>
                                    <p:animEffect transition="in" filter="fade">
                                      <p:cBhvr>
                                        <p:cTn id="26"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altLang="zh-TW" b="1" dirty="0" smtClean="0">
                <a:effectLst>
                  <a:outerShdw blurRad="38100" dist="38100" dir="2700000" algn="tl">
                    <a:srgbClr val="000000">
                      <a:alpha val="43137"/>
                    </a:srgbClr>
                  </a:outerShdw>
                </a:effectLst>
                <a:latin typeface="+mj-ea"/>
              </a:rPr>
              <a:t>Client</a:t>
            </a:r>
            <a:r>
              <a:rPr lang="zh-TW" altLang="en-US" b="1" dirty="0" smtClean="0">
                <a:effectLst>
                  <a:outerShdw blurRad="38100" dist="38100" dir="2700000" algn="tl">
                    <a:srgbClr val="000000">
                      <a:alpha val="43137"/>
                    </a:srgbClr>
                  </a:outerShdw>
                </a:effectLst>
                <a:latin typeface="+mj-ea"/>
              </a:rPr>
              <a:t>端的頁面切換類型</a:t>
            </a:r>
            <a:endParaRPr lang="zh-TW" altLang="en-US" dirty="0" smtClean="0">
              <a:effectLst>
                <a:outerShdw blurRad="38100" dist="38100" dir="2700000" algn="tl">
                  <a:srgbClr val="000000">
                    <a:alpha val="43137"/>
                  </a:srgbClr>
                </a:outerShdw>
              </a:effectLst>
              <a:latin typeface="+mj-ea"/>
            </a:endParaRPr>
          </a:p>
        </p:txBody>
      </p:sp>
      <p:sp>
        <p:nvSpPr>
          <p:cNvPr id="5123" name="Rectangle 5"/>
          <p:cNvSpPr>
            <a:spLocks noChangeArrowheads="1"/>
          </p:cNvSpPr>
          <p:nvPr/>
        </p:nvSpPr>
        <p:spPr bwMode="auto">
          <a:xfrm>
            <a:off x="468313" y="3792161"/>
            <a:ext cx="7794226" cy="2605842"/>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501" rIns="36501" anchor="ctr">
            <a:spAutoFit/>
          </a:bodyPr>
          <a:lstStyle>
            <a:lvl1pPr eaLnBrk="0" hangingPunct="0">
              <a:tabLst>
                <a:tab pos="180975" algn="l"/>
                <a:tab pos="288925" algn="l"/>
                <a:tab pos="396875" algn="l"/>
                <a:tab pos="504825" algn="l"/>
                <a:tab pos="612775" algn="l"/>
              </a:tabLst>
              <a:defRPr kumimoji="1">
                <a:solidFill>
                  <a:schemeClr val="tx1"/>
                </a:solidFill>
                <a:latin typeface="Times New Roman" pitchFamily="18" charset="0"/>
                <a:ea typeface="新細明體" charset="-120"/>
              </a:defRPr>
            </a:lvl1pPr>
            <a:lvl2pPr marL="742950" indent="-285750" eaLnBrk="0" hangingPunct="0">
              <a:tabLst>
                <a:tab pos="180975" algn="l"/>
                <a:tab pos="288925" algn="l"/>
                <a:tab pos="396875" algn="l"/>
                <a:tab pos="504825" algn="l"/>
                <a:tab pos="612775" algn="l"/>
              </a:tabLst>
              <a:defRPr kumimoji="1">
                <a:solidFill>
                  <a:schemeClr val="tx1"/>
                </a:solidFill>
                <a:latin typeface="Times New Roman" pitchFamily="18" charset="0"/>
                <a:ea typeface="新細明體" charset="-120"/>
              </a:defRPr>
            </a:lvl2pPr>
            <a:lvl3pPr marL="1143000" indent="-228600" eaLnBrk="0" hangingPunct="0">
              <a:tabLst>
                <a:tab pos="180975" algn="l"/>
                <a:tab pos="288925" algn="l"/>
                <a:tab pos="396875" algn="l"/>
                <a:tab pos="504825" algn="l"/>
                <a:tab pos="612775" algn="l"/>
              </a:tabLst>
              <a:defRPr kumimoji="1">
                <a:solidFill>
                  <a:schemeClr val="tx1"/>
                </a:solidFill>
                <a:latin typeface="Times New Roman" pitchFamily="18" charset="0"/>
                <a:ea typeface="新細明體" charset="-120"/>
              </a:defRPr>
            </a:lvl3pPr>
            <a:lvl4pPr marL="1600200" indent="-228600" eaLnBrk="0" hangingPunct="0">
              <a:tabLst>
                <a:tab pos="180975" algn="l"/>
                <a:tab pos="288925" algn="l"/>
                <a:tab pos="396875" algn="l"/>
                <a:tab pos="504825" algn="l"/>
                <a:tab pos="612775" algn="l"/>
              </a:tabLst>
              <a:defRPr kumimoji="1">
                <a:solidFill>
                  <a:schemeClr val="tx1"/>
                </a:solidFill>
                <a:latin typeface="Times New Roman" pitchFamily="18" charset="0"/>
                <a:ea typeface="新細明體" charset="-120"/>
              </a:defRPr>
            </a:lvl4pPr>
            <a:lvl5pPr marL="2057400" indent="-228600" eaLnBrk="0" hangingPunct="0">
              <a:tabLst>
                <a:tab pos="180975" algn="l"/>
                <a:tab pos="288925" algn="l"/>
                <a:tab pos="396875" algn="l"/>
                <a:tab pos="504825" algn="l"/>
                <a:tab pos="612775" algn="l"/>
              </a:tabLst>
              <a:defRPr kumimoji="1">
                <a:solidFill>
                  <a:schemeClr val="tx1"/>
                </a:solidFill>
                <a:latin typeface="Times New Roman" pitchFamily="18" charset="0"/>
                <a:ea typeface="新細明體" charset="-120"/>
              </a:defRPr>
            </a:lvl5pPr>
            <a:lvl6pPr marL="2514600" indent="-228600" eaLnBrk="0" fontAlgn="base" hangingPunct="0">
              <a:spcBef>
                <a:spcPct val="0"/>
              </a:spcBef>
              <a:spcAft>
                <a:spcPct val="0"/>
              </a:spcAft>
              <a:tabLst>
                <a:tab pos="180975" algn="l"/>
                <a:tab pos="288925" algn="l"/>
                <a:tab pos="396875" algn="l"/>
                <a:tab pos="504825" algn="l"/>
                <a:tab pos="612775" algn="l"/>
              </a:tabLst>
              <a:defRPr kumimoji="1">
                <a:solidFill>
                  <a:schemeClr val="tx1"/>
                </a:solidFill>
                <a:latin typeface="Times New Roman" pitchFamily="18" charset="0"/>
                <a:ea typeface="新細明體" charset="-120"/>
              </a:defRPr>
            </a:lvl6pPr>
            <a:lvl7pPr marL="2971800" indent="-228600" eaLnBrk="0" fontAlgn="base" hangingPunct="0">
              <a:spcBef>
                <a:spcPct val="0"/>
              </a:spcBef>
              <a:spcAft>
                <a:spcPct val="0"/>
              </a:spcAft>
              <a:tabLst>
                <a:tab pos="180975" algn="l"/>
                <a:tab pos="288925" algn="l"/>
                <a:tab pos="396875" algn="l"/>
                <a:tab pos="504825" algn="l"/>
                <a:tab pos="612775" algn="l"/>
              </a:tabLst>
              <a:defRPr kumimoji="1">
                <a:solidFill>
                  <a:schemeClr val="tx1"/>
                </a:solidFill>
                <a:latin typeface="Times New Roman" pitchFamily="18" charset="0"/>
                <a:ea typeface="新細明體" charset="-120"/>
              </a:defRPr>
            </a:lvl7pPr>
            <a:lvl8pPr marL="3429000" indent="-228600" eaLnBrk="0" fontAlgn="base" hangingPunct="0">
              <a:spcBef>
                <a:spcPct val="0"/>
              </a:spcBef>
              <a:spcAft>
                <a:spcPct val="0"/>
              </a:spcAft>
              <a:tabLst>
                <a:tab pos="180975" algn="l"/>
                <a:tab pos="288925" algn="l"/>
                <a:tab pos="396875" algn="l"/>
                <a:tab pos="504825" algn="l"/>
                <a:tab pos="612775" algn="l"/>
              </a:tabLst>
              <a:defRPr kumimoji="1">
                <a:solidFill>
                  <a:schemeClr val="tx1"/>
                </a:solidFill>
                <a:latin typeface="Times New Roman" pitchFamily="18" charset="0"/>
                <a:ea typeface="新細明體" charset="-120"/>
              </a:defRPr>
            </a:lvl8pPr>
            <a:lvl9pPr marL="3886200" indent="-228600" eaLnBrk="0" fontAlgn="base" hangingPunct="0">
              <a:spcBef>
                <a:spcPct val="0"/>
              </a:spcBef>
              <a:spcAft>
                <a:spcPct val="0"/>
              </a:spcAft>
              <a:tabLst>
                <a:tab pos="180975" algn="l"/>
                <a:tab pos="288925" algn="l"/>
                <a:tab pos="396875" algn="l"/>
                <a:tab pos="504825" algn="l"/>
                <a:tab pos="612775" algn="l"/>
              </a:tabLst>
              <a:defRPr kumimoji="1">
                <a:solidFill>
                  <a:schemeClr val="tx1"/>
                </a:solidFill>
                <a:latin typeface="Times New Roman" pitchFamily="18" charset="0"/>
                <a:ea typeface="新細明體" charset="-120"/>
              </a:defRPr>
            </a:lvl9pPr>
          </a:lstStyle>
          <a:p>
            <a:pPr eaLnBrk="1" hangingPunct="1">
              <a:lnSpc>
                <a:spcPts val="2800"/>
              </a:lnSpc>
            </a:pPr>
            <a:r>
              <a:rPr lang="en-US" altLang="zh-TW" dirty="0">
                <a:solidFill>
                  <a:schemeClr val="bg1"/>
                </a:solidFill>
                <a:ea typeface="標楷體" pitchFamily="65" charset="-120"/>
              </a:rPr>
              <a:t>&lt;input id="</a:t>
            </a:r>
            <a:r>
              <a:rPr lang="en-US" altLang="zh-TW" dirty="0" err="1">
                <a:solidFill>
                  <a:schemeClr val="bg1"/>
                </a:solidFill>
                <a:ea typeface="標楷體" pitchFamily="65" charset="-120"/>
              </a:rPr>
              <a:t>btnLocation</a:t>
            </a:r>
            <a:r>
              <a:rPr lang="en-US" altLang="zh-TW" dirty="0">
                <a:solidFill>
                  <a:schemeClr val="bg1"/>
                </a:solidFill>
                <a:ea typeface="標楷體" pitchFamily="65" charset="-120"/>
              </a:rPr>
              <a:t>" </a:t>
            </a:r>
            <a:r>
              <a:rPr lang="en-US" altLang="zh-TW" dirty="0" err="1">
                <a:solidFill>
                  <a:schemeClr val="bg1"/>
                </a:solidFill>
                <a:ea typeface="標楷體" pitchFamily="65" charset="-120"/>
              </a:rPr>
              <a:t>onclick</a:t>
            </a:r>
            <a:r>
              <a:rPr lang="en-US" altLang="zh-TW" dirty="0">
                <a:solidFill>
                  <a:schemeClr val="bg1"/>
                </a:solidFill>
                <a:ea typeface="標楷體" pitchFamily="65" charset="-120"/>
              </a:rPr>
              <a:t>="</a:t>
            </a:r>
            <a:r>
              <a:rPr lang="en-US" altLang="zh-TW" dirty="0" err="1">
                <a:solidFill>
                  <a:schemeClr val="bg1"/>
                </a:solidFill>
                <a:ea typeface="標楷體" pitchFamily="65" charset="-120"/>
              </a:rPr>
              <a:t>location.href</a:t>
            </a:r>
            <a:r>
              <a:rPr lang="en-US" altLang="zh-TW" dirty="0">
                <a:solidFill>
                  <a:schemeClr val="bg1"/>
                </a:solidFill>
                <a:ea typeface="標楷體" pitchFamily="65" charset="-120"/>
              </a:rPr>
              <a:t>='http://www.sina.com.tw'"</a:t>
            </a:r>
            <a:br>
              <a:rPr lang="en-US" altLang="zh-TW" dirty="0">
                <a:solidFill>
                  <a:schemeClr val="bg1"/>
                </a:solidFill>
                <a:ea typeface="標楷體" pitchFamily="65" charset="-120"/>
              </a:rPr>
            </a:br>
            <a:r>
              <a:rPr lang="en-US" altLang="zh-TW" dirty="0">
                <a:solidFill>
                  <a:schemeClr val="bg1"/>
                </a:solidFill>
                <a:ea typeface="標楷體" pitchFamily="65" charset="-120"/>
              </a:rPr>
              <a:t>   type="button" value="</a:t>
            </a:r>
            <a:r>
              <a:rPr lang="en-US" altLang="zh-TW" dirty="0" err="1">
                <a:solidFill>
                  <a:schemeClr val="bg1"/>
                </a:solidFill>
                <a:ea typeface="標楷體" pitchFamily="65" charset="-120"/>
              </a:rPr>
              <a:t>location.href</a:t>
            </a:r>
            <a:r>
              <a:rPr lang="en-US" altLang="zh-TW" dirty="0">
                <a:solidFill>
                  <a:schemeClr val="bg1"/>
                </a:solidFill>
                <a:ea typeface="標楷體" pitchFamily="65" charset="-120"/>
              </a:rPr>
              <a:t>" /&gt;</a:t>
            </a:r>
          </a:p>
          <a:p>
            <a:pPr eaLnBrk="1" hangingPunct="1">
              <a:lnSpc>
                <a:spcPts val="2800"/>
              </a:lnSpc>
            </a:pPr>
            <a:r>
              <a:rPr lang="en-US" altLang="zh-TW" dirty="0">
                <a:solidFill>
                  <a:schemeClr val="bg1"/>
                </a:solidFill>
                <a:ea typeface="標楷體" pitchFamily="65" charset="-120"/>
              </a:rPr>
              <a:t>&lt;input id="</a:t>
            </a:r>
            <a:r>
              <a:rPr lang="en-US" altLang="zh-TW" dirty="0" err="1">
                <a:solidFill>
                  <a:schemeClr val="bg1"/>
                </a:solidFill>
                <a:ea typeface="標楷體" pitchFamily="65" charset="-120"/>
              </a:rPr>
              <a:t>btnNavigate</a:t>
            </a:r>
            <a:r>
              <a:rPr lang="en-US" altLang="zh-TW" dirty="0">
                <a:solidFill>
                  <a:schemeClr val="bg1"/>
                </a:solidFill>
                <a:ea typeface="標楷體" pitchFamily="65" charset="-120"/>
              </a:rPr>
              <a:t>" </a:t>
            </a:r>
            <a:r>
              <a:rPr lang="en-US" altLang="zh-TW" dirty="0" err="1">
                <a:solidFill>
                  <a:schemeClr val="bg1"/>
                </a:solidFill>
                <a:ea typeface="標楷體" pitchFamily="65" charset="-120"/>
              </a:rPr>
              <a:t>onclick</a:t>
            </a:r>
            <a:r>
              <a:rPr lang="en-US" altLang="zh-TW" dirty="0">
                <a:solidFill>
                  <a:schemeClr val="bg1"/>
                </a:solidFill>
                <a:ea typeface="標楷體" pitchFamily="65" charset="-120"/>
              </a:rPr>
              <a:t>="</a:t>
            </a:r>
            <a:r>
              <a:rPr lang="en-US" altLang="zh-TW" dirty="0" err="1">
                <a:solidFill>
                  <a:schemeClr val="bg1"/>
                </a:solidFill>
                <a:ea typeface="標楷體" pitchFamily="65" charset="-120"/>
              </a:rPr>
              <a:t>window.navigate</a:t>
            </a:r>
            <a:r>
              <a:rPr lang="en-US" altLang="zh-TW" dirty="0">
                <a:solidFill>
                  <a:schemeClr val="bg1"/>
                </a:solidFill>
                <a:ea typeface="標楷體" pitchFamily="65" charset="-120"/>
              </a:rPr>
              <a:t>('http://www.pchome.com.tw')"</a:t>
            </a:r>
            <a:br>
              <a:rPr lang="en-US" altLang="zh-TW" dirty="0">
                <a:solidFill>
                  <a:schemeClr val="bg1"/>
                </a:solidFill>
                <a:ea typeface="標楷體" pitchFamily="65" charset="-120"/>
              </a:rPr>
            </a:br>
            <a:r>
              <a:rPr lang="en-US" altLang="zh-TW" dirty="0">
                <a:solidFill>
                  <a:schemeClr val="bg1"/>
                </a:solidFill>
                <a:ea typeface="標楷體" pitchFamily="65" charset="-120"/>
              </a:rPr>
              <a:t>   type="button" value="</a:t>
            </a:r>
            <a:r>
              <a:rPr lang="en-US" altLang="zh-TW" dirty="0" err="1">
                <a:solidFill>
                  <a:schemeClr val="bg1"/>
                </a:solidFill>
                <a:ea typeface="標楷體" pitchFamily="65" charset="-120"/>
              </a:rPr>
              <a:t>window.navigate</a:t>
            </a:r>
            <a:r>
              <a:rPr lang="en-US" altLang="zh-TW" dirty="0">
                <a:solidFill>
                  <a:schemeClr val="bg1"/>
                </a:solidFill>
                <a:ea typeface="標楷體" pitchFamily="65" charset="-120"/>
              </a:rPr>
              <a:t>" /&gt;</a:t>
            </a:r>
          </a:p>
          <a:p>
            <a:pPr eaLnBrk="1" hangingPunct="1">
              <a:lnSpc>
                <a:spcPts val="2800"/>
              </a:lnSpc>
            </a:pPr>
            <a:r>
              <a:rPr lang="en-US" altLang="zh-TW" dirty="0">
                <a:solidFill>
                  <a:schemeClr val="bg1"/>
                </a:solidFill>
                <a:ea typeface="標楷體" pitchFamily="65" charset="-120"/>
              </a:rPr>
              <a:t>&lt;input id="</a:t>
            </a:r>
            <a:r>
              <a:rPr lang="en-US" altLang="zh-TW" dirty="0" err="1">
                <a:solidFill>
                  <a:schemeClr val="bg1"/>
                </a:solidFill>
                <a:ea typeface="標楷體" pitchFamily="65" charset="-120"/>
              </a:rPr>
              <a:t>btnOpen</a:t>
            </a:r>
            <a:r>
              <a:rPr lang="en-US" altLang="zh-TW" dirty="0">
                <a:solidFill>
                  <a:schemeClr val="bg1"/>
                </a:solidFill>
                <a:ea typeface="標楷體" pitchFamily="65" charset="-120"/>
              </a:rPr>
              <a:t>" </a:t>
            </a:r>
            <a:r>
              <a:rPr lang="en-US" altLang="zh-TW" dirty="0" err="1">
                <a:solidFill>
                  <a:schemeClr val="bg1"/>
                </a:solidFill>
                <a:ea typeface="標楷體" pitchFamily="65" charset="-120"/>
              </a:rPr>
              <a:t>onclick</a:t>
            </a:r>
            <a:r>
              <a:rPr lang="en-US" altLang="zh-TW" dirty="0">
                <a:solidFill>
                  <a:schemeClr val="bg1"/>
                </a:solidFill>
                <a:ea typeface="標楷體" pitchFamily="65" charset="-120"/>
              </a:rPr>
              <a:t>="</a:t>
            </a:r>
            <a:r>
              <a:rPr lang="en-US" altLang="zh-TW" dirty="0" err="1">
                <a:solidFill>
                  <a:schemeClr val="bg1"/>
                </a:solidFill>
                <a:ea typeface="標楷體" pitchFamily="65" charset="-120"/>
              </a:rPr>
              <a:t>window.open</a:t>
            </a:r>
            <a:r>
              <a:rPr lang="en-US" altLang="zh-TW" dirty="0">
                <a:solidFill>
                  <a:schemeClr val="bg1"/>
                </a:solidFill>
                <a:ea typeface="標楷體" pitchFamily="65" charset="-120"/>
              </a:rPr>
              <a:t>('http://tw.yahoo.com')" type="button"</a:t>
            </a:r>
            <a:br>
              <a:rPr lang="en-US" altLang="zh-TW" dirty="0">
                <a:solidFill>
                  <a:schemeClr val="bg1"/>
                </a:solidFill>
                <a:ea typeface="標楷體" pitchFamily="65" charset="-120"/>
              </a:rPr>
            </a:br>
            <a:r>
              <a:rPr lang="en-US" altLang="zh-TW" dirty="0">
                <a:solidFill>
                  <a:schemeClr val="bg1"/>
                </a:solidFill>
                <a:ea typeface="標楷體" pitchFamily="65" charset="-120"/>
              </a:rPr>
              <a:t>   value="</a:t>
            </a:r>
            <a:r>
              <a:rPr lang="en-US" altLang="zh-TW" dirty="0" err="1">
                <a:solidFill>
                  <a:schemeClr val="bg1"/>
                </a:solidFill>
                <a:ea typeface="標楷體" pitchFamily="65" charset="-120"/>
              </a:rPr>
              <a:t>window.open</a:t>
            </a:r>
            <a:r>
              <a:rPr lang="en-US" altLang="zh-TW" dirty="0">
                <a:solidFill>
                  <a:schemeClr val="bg1"/>
                </a:solidFill>
                <a:ea typeface="標楷體" pitchFamily="65" charset="-120"/>
              </a:rPr>
              <a:t>" /&gt;</a:t>
            </a:r>
          </a:p>
          <a:p>
            <a:pPr eaLnBrk="1" hangingPunct="1">
              <a:lnSpc>
                <a:spcPts val="2800"/>
              </a:lnSpc>
            </a:pPr>
            <a:r>
              <a:rPr lang="pt-BR" altLang="zh-TW" dirty="0">
                <a:solidFill>
                  <a:schemeClr val="bg1"/>
                </a:solidFill>
                <a:ea typeface="標楷體" pitchFamily="65" charset="-120"/>
              </a:rPr>
              <a:t>&lt;a href="http://www.microsoft.com"&gt;</a:t>
            </a:r>
            <a:r>
              <a:rPr lang="zh-TW" altLang="pt-BR" dirty="0">
                <a:solidFill>
                  <a:schemeClr val="bg1"/>
                </a:solidFill>
                <a:ea typeface="標楷體" pitchFamily="65" charset="-120"/>
              </a:rPr>
              <a:t>微軟網站</a:t>
            </a:r>
            <a:r>
              <a:rPr lang="pt-BR" altLang="zh-TW" dirty="0">
                <a:solidFill>
                  <a:schemeClr val="bg1"/>
                </a:solidFill>
                <a:ea typeface="標楷體" pitchFamily="65" charset="-120"/>
              </a:rPr>
              <a:t>&lt;/a&gt;</a:t>
            </a:r>
            <a:endParaRPr lang="en-US" altLang="zh-TW" dirty="0">
              <a:solidFill>
                <a:schemeClr val="bg1"/>
              </a:solidFill>
              <a:ea typeface="標楷體" pitchFamily="65" charset="-120"/>
            </a:endParaRPr>
          </a:p>
        </p:txBody>
      </p:sp>
      <p:pic>
        <p:nvPicPr>
          <p:cNvPr id="512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628775"/>
            <a:ext cx="7808912"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fade">
                                      <p:cBhvr>
                                        <p:cTn id="7" dur="500"/>
                                        <p:tgtEl>
                                          <p:spTgt spid="5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fade">
                                      <p:cBhvr>
                                        <p:cTn id="12"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ApplicationState.aspx</a:t>
            </a:r>
            <a:endParaRPr lang="zh-TW" altLang="en-US" b="1"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72816"/>
            <a:ext cx="6984776" cy="25441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4509120"/>
            <a:ext cx="4470073" cy="17281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0994007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defRPr/>
            </a:pPr>
            <a:r>
              <a:rPr lang="en-US" altLang="zh-TW" b="1" dirty="0">
                <a:latin typeface="+mj-ea"/>
              </a:rPr>
              <a:t>Session</a:t>
            </a:r>
            <a:r>
              <a:rPr lang="zh-TW" altLang="en-US" b="1" dirty="0">
                <a:latin typeface="+mj-ea"/>
              </a:rPr>
              <a:t>工作階段狀態管理</a:t>
            </a:r>
            <a:endParaRPr lang="en-US" altLang="zh-TW" b="1" dirty="0">
              <a:latin typeface="+mj-ea"/>
            </a:endParaRPr>
          </a:p>
        </p:txBody>
      </p:sp>
      <p:sp>
        <p:nvSpPr>
          <p:cNvPr id="3" name="內容版面配置區 2"/>
          <p:cNvSpPr>
            <a:spLocks noGrp="1"/>
          </p:cNvSpPr>
          <p:nvPr>
            <p:ph idx="1"/>
          </p:nvPr>
        </p:nvSpPr>
        <p:spPr>
          <a:xfrm>
            <a:off x="684213" y="1773238"/>
            <a:ext cx="7772400" cy="3600450"/>
          </a:xfrm>
        </p:spPr>
        <p:txBody>
          <a:bodyPr>
            <a:normAutofit fontScale="92500"/>
          </a:bodyPr>
          <a:lstStyle/>
          <a:p>
            <a:pPr>
              <a:buFont typeface="Wingdings" pitchFamily="2" charset="2"/>
              <a:buChar char="Ø"/>
              <a:defRPr/>
            </a:pPr>
            <a:r>
              <a:rPr lang="en-US" altLang="zh-TW" sz="2800" dirty="0" smtClean="0"/>
              <a:t>Session</a:t>
            </a:r>
            <a:r>
              <a:rPr lang="zh-TW" altLang="en-US" sz="2800" dirty="0" smtClean="0"/>
              <a:t>工作階段狀態管理</a:t>
            </a:r>
            <a:endParaRPr lang="en-US" altLang="zh-TW" sz="2800" dirty="0" smtClean="0"/>
          </a:p>
          <a:p>
            <a:pPr lvl="1">
              <a:defRPr/>
            </a:pPr>
            <a:r>
              <a:rPr lang="en-US" altLang="zh-TW" dirty="0" smtClean="0"/>
              <a:t>	</a:t>
            </a:r>
            <a:r>
              <a:rPr lang="zh-TW" altLang="zh-TW" sz="2400" dirty="0" smtClean="0"/>
              <a:t>一個</a:t>
            </a:r>
            <a:r>
              <a:rPr lang="en-US" altLang="zh-TW" sz="2400" dirty="0" smtClean="0"/>
              <a:t> Session</a:t>
            </a:r>
            <a:r>
              <a:rPr lang="zh-TW" altLang="zh-TW" sz="2400" dirty="0" smtClean="0"/>
              <a:t>代表使用者開啟瀏覽器連線網站</a:t>
            </a:r>
            <a:r>
              <a:rPr lang="en-US" altLang="zh-TW" sz="2400" dirty="0" smtClean="0"/>
              <a:t>, </a:t>
            </a:r>
            <a:r>
              <a:rPr lang="zh-TW" altLang="zh-TW" sz="2400" dirty="0" smtClean="0"/>
              <a:t>一直到關閉瀏覽器為止的工作期間。與</a:t>
            </a:r>
            <a:r>
              <a:rPr lang="en-US" altLang="zh-TW" sz="2400" dirty="0" smtClean="0"/>
              <a:t>Application</a:t>
            </a:r>
            <a:r>
              <a:rPr lang="zh-TW" altLang="zh-TW" sz="2400" dirty="0" smtClean="0"/>
              <a:t>物件不同的是</a:t>
            </a:r>
            <a:r>
              <a:rPr lang="en-US" altLang="zh-TW" sz="2400" dirty="0" smtClean="0"/>
              <a:t>Application</a:t>
            </a:r>
            <a:r>
              <a:rPr lang="zh-TW" altLang="zh-TW" sz="2400" dirty="0" smtClean="0"/>
              <a:t>物件記錄</a:t>
            </a:r>
            <a:r>
              <a:rPr lang="zh-TW" altLang="zh-TW" sz="2400" dirty="0" smtClean="0">
                <a:solidFill>
                  <a:srgbClr val="FFC000"/>
                </a:solidFill>
              </a:rPr>
              <a:t>所有使用者</a:t>
            </a:r>
            <a:r>
              <a:rPr lang="zh-TW" altLang="zh-TW" sz="2400" dirty="0" smtClean="0"/>
              <a:t>的共同變數；而</a:t>
            </a:r>
            <a:r>
              <a:rPr lang="en-US" altLang="zh-TW" sz="2400" dirty="0" smtClean="0"/>
              <a:t>Session</a:t>
            </a:r>
            <a:r>
              <a:rPr lang="zh-TW" altLang="zh-TW" sz="2400" dirty="0" smtClean="0"/>
              <a:t>物件則記錄的是</a:t>
            </a:r>
            <a:r>
              <a:rPr lang="zh-TW" altLang="zh-TW" sz="2400" dirty="0" smtClean="0">
                <a:solidFill>
                  <a:srgbClr val="FFC000"/>
                </a:solidFill>
              </a:rPr>
              <a:t>個別使用者</a:t>
            </a:r>
            <a:r>
              <a:rPr lang="zh-TW" altLang="zh-TW" sz="2400" dirty="0" smtClean="0"/>
              <a:t>的專屬變數。</a:t>
            </a:r>
            <a:endParaRPr lang="en-US" altLang="zh-TW" sz="2400" dirty="0"/>
          </a:p>
          <a:p>
            <a:pPr lvl="1">
              <a:defRPr/>
            </a:pPr>
            <a:r>
              <a:rPr lang="zh-TW" altLang="en-US" sz="2400" dirty="0" smtClean="0"/>
              <a:t>當使用者開啓一個瀏覽器視窗，就會有獨立的</a:t>
            </a:r>
            <a:r>
              <a:rPr lang="en-US" altLang="zh-TW" sz="2400" dirty="0" smtClean="0"/>
              <a:t>Session</a:t>
            </a:r>
            <a:r>
              <a:rPr lang="zh-TW" altLang="en-US" sz="2400" dirty="0" smtClean="0"/>
              <a:t>狀態，不會因為其他使用者改變了</a:t>
            </a:r>
            <a:r>
              <a:rPr lang="en-US" altLang="zh-TW" sz="2400" dirty="0" smtClean="0"/>
              <a:t>Session</a:t>
            </a:r>
            <a:r>
              <a:rPr lang="zh-TW" altLang="en-US" sz="2400" dirty="0" smtClean="0"/>
              <a:t>狀態資料，進而使全體使用者的</a:t>
            </a:r>
            <a:r>
              <a:rPr lang="en-US" altLang="zh-TW" sz="2400" dirty="0" smtClean="0"/>
              <a:t>Session</a:t>
            </a:r>
            <a:r>
              <a:rPr lang="zh-TW" altLang="en-US" sz="2400" dirty="0" smtClean="0"/>
              <a:t>也受到影響，簡單地說，每個使用者有各自的</a:t>
            </a:r>
            <a:r>
              <a:rPr lang="en-US" altLang="zh-TW" sz="2400" dirty="0" smtClean="0"/>
              <a:t>Session</a:t>
            </a:r>
            <a:r>
              <a:rPr lang="zh-TW" altLang="en-US" sz="2400" dirty="0" smtClean="0"/>
              <a:t>，各管各的，互不相干。</a:t>
            </a:r>
            <a:endParaRPr lang="en-US" altLang="zh-TW" sz="2400" dirty="0" smtClean="0"/>
          </a:p>
          <a:p>
            <a:pPr marL="457200" lvl="1" indent="0">
              <a:buFontTx/>
              <a:buNone/>
              <a:defRPr/>
            </a:pPr>
            <a:endParaRPr lang="zh-TW" altLang="en-US" sz="2400" dirty="0" smtClean="0">
              <a:latin typeface="+mj-ea"/>
              <a:ea typeface="+mj-ea"/>
            </a:endParaRPr>
          </a:p>
          <a:p>
            <a:pPr marL="457200" lvl="1" indent="0">
              <a:buFontTx/>
              <a:buNone/>
              <a:defRPr/>
            </a:pPr>
            <a:endParaRPr lang="zh-TW" altLang="zh-TW" dirty="0" smtClean="0"/>
          </a:p>
        </p:txBody>
      </p:sp>
      <p:sp>
        <p:nvSpPr>
          <p:cNvPr id="4" name="矩形 3"/>
          <p:cNvSpPr/>
          <p:nvPr/>
        </p:nvSpPr>
        <p:spPr>
          <a:xfrm>
            <a:off x="1908175" y="5229225"/>
            <a:ext cx="5400675" cy="95885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lnSpc>
                <a:spcPct val="150000"/>
              </a:lnSpc>
              <a:defRPr/>
            </a:pPr>
            <a:r>
              <a:rPr lang="en-US" altLang="zh-TW" sz="2000" dirty="0">
                <a:latin typeface="微軟正黑體" pitchFamily="34" charset="-120"/>
                <a:ea typeface="微軟正黑體" pitchFamily="34" charset="-120"/>
              </a:rPr>
              <a:t>Session["Name"] = </a:t>
            </a:r>
            <a:r>
              <a:rPr lang="en-US" altLang="zh-TW" sz="2000" dirty="0" err="1">
                <a:latin typeface="微軟正黑體" pitchFamily="34" charset="-120"/>
                <a:ea typeface="微軟正黑體" pitchFamily="34" charset="-120"/>
              </a:rPr>
              <a:t>txtName.Text</a:t>
            </a:r>
            <a:r>
              <a:rPr lang="en-US" altLang="zh-TW" sz="2000" dirty="0">
                <a:latin typeface="微軟正黑體" pitchFamily="34" charset="-120"/>
                <a:ea typeface="微軟正黑體" pitchFamily="34" charset="-120"/>
              </a:rPr>
              <a:t>;</a:t>
            </a:r>
          </a:p>
          <a:p>
            <a:pPr>
              <a:lnSpc>
                <a:spcPct val="150000"/>
              </a:lnSpc>
              <a:defRPr/>
            </a:pPr>
            <a:r>
              <a:rPr lang="en-US" altLang="zh-TW" sz="2000" dirty="0">
                <a:latin typeface="微軟正黑體" pitchFamily="34" charset="-120"/>
                <a:ea typeface="微軟正黑體" pitchFamily="34" charset="-120"/>
              </a:rPr>
              <a:t>Session["Tel"] = </a:t>
            </a:r>
            <a:r>
              <a:rPr lang="en-US" altLang="zh-TW" sz="2000" dirty="0" err="1">
                <a:latin typeface="微軟正黑體" pitchFamily="34" charset="-120"/>
                <a:ea typeface="微軟正黑體" pitchFamily="34" charset="-120"/>
              </a:rPr>
              <a:t>txtTel.Text</a:t>
            </a:r>
            <a:r>
              <a:rPr lang="en-US" altLang="zh-TW" sz="2000" dirty="0">
                <a:latin typeface="微軟正黑體" pitchFamily="34" charset="-120"/>
                <a:ea typeface="微軟正黑體" pitchFamily="34" charset="-12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SessionState.aspx</a:t>
            </a:r>
            <a:endParaRPr lang="zh-TW" altLang="en-US" b="1" dirty="0"/>
          </a:p>
        </p:txBody>
      </p:sp>
      <p:pic>
        <p:nvPicPr>
          <p:cNvPr id="1026" name="圖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40768"/>
            <a:ext cx="5256584" cy="508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圖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1340768"/>
            <a:ext cx="2986087"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圖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924944"/>
            <a:ext cx="2987675" cy="1516062"/>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9" name="圖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152" y="4653136"/>
            <a:ext cx="2909887"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2355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7" descr="1校補檔\chap08\圖8-5 Client 端網頁的頁面切換.jpg"/>
          <p:cNvPicPr>
            <a:picLocks noChangeAspect="1" noChangeArrowheads="1"/>
          </p:cNvPicPr>
          <p:nvPr/>
        </p:nvPicPr>
        <p:blipFill>
          <a:blip r:embed="rId2" cstate="print"/>
          <a:srcRect b="1404"/>
          <a:stretch>
            <a:fillRect/>
          </a:stretch>
        </p:blipFill>
        <p:spPr bwMode="auto">
          <a:xfrm>
            <a:off x="539552" y="1700808"/>
            <a:ext cx="7848872" cy="4664594"/>
          </a:xfrm>
          <a:prstGeom prst="rect">
            <a:avLst/>
          </a:prstGeom>
          <a:noFill/>
          <a:ln w="9525">
            <a:noFill/>
            <a:miter lim="800000"/>
            <a:headEnd/>
            <a:tailEnd/>
          </a:ln>
        </p:spPr>
      </p:pic>
      <p:sp>
        <p:nvSpPr>
          <p:cNvPr id="5" name="矩形 4"/>
          <p:cNvSpPr/>
          <p:nvPr/>
        </p:nvSpPr>
        <p:spPr>
          <a:xfrm>
            <a:off x="611560" y="5589240"/>
            <a:ext cx="2808312"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zh-TW" altLang="en-US" dirty="0" smtClean="0"/>
              <a:t>參考</a:t>
            </a:r>
            <a:r>
              <a:rPr lang="en-US" altLang="zh-TW" dirty="0" smtClean="0"/>
              <a:t>ClientNavigate.aspx</a:t>
            </a:r>
            <a:endParaRPr lang="zh-TW" altLang="en-US" dirty="0"/>
          </a:p>
        </p:txBody>
      </p:sp>
    </p:spTree>
    <p:extLst>
      <p:ext uri="{BB962C8B-B14F-4D97-AF65-F5344CB8AC3E}">
        <p14:creationId xmlns:p14="http://schemas.microsoft.com/office/powerpoint/2010/main" val="4144710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altLang="zh-TW" b="1" dirty="0" smtClean="0">
                <a:latin typeface="+mj-ea"/>
              </a:rPr>
              <a:t>Server</a:t>
            </a:r>
            <a:r>
              <a:rPr lang="zh-TW" altLang="en-US" b="1" dirty="0" smtClean="0">
                <a:latin typeface="+mj-ea"/>
              </a:rPr>
              <a:t>端的頁面切換類型</a:t>
            </a:r>
          </a:p>
        </p:txBody>
      </p:sp>
      <p:sp>
        <p:nvSpPr>
          <p:cNvPr id="5" name="Rectangle 3"/>
          <p:cNvSpPr txBox="1">
            <a:spLocks noChangeArrowheads="1"/>
          </p:cNvSpPr>
          <p:nvPr/>
        </p:nvSpPr>
        <p:spPr bwMode="auto">
          <a:xfrm>
            <a:off x="468313" y="1700213"/>
            <a:ext cx="8229600" cy="936699"/>
          </a:xfrm>
          <a:prstGeom prst="rect">
            <a:avLst/>
          </a:prstGeom>
          <a:noFill/>
          <a:ln w="9525">
            <a:noFill/>
            <a:miter lim="800000"/>
            <a:headEnd/>
            <a:tailEnd/>
          </a:ln>
        </p:spPr>
        <p:txBody>
          <a:bodyPr/>
          <a:lstStyle/>
          <a:p>
            <a:pPr>
              <a:spcBef>
                <a:spcPct val="20000"/>
              </a:spcBef>
              <a:buClr>
                <a:schemeClr val="hlink"/>
              </a:buClr>
              <a:defRPr/>
            </a:pPr>
            <a:r>
              <a:rPr lang="zh-TW" altLang="en-US" sz="2400" kern="0" dirty="0">
                <a:latin typeface="+mn-ea"/>
                <a:ea typeface="+mn-ea"/>
              </a:rPr>
              <a:t>通常是由使用者點選伺服端的控制項後，由</a:t>
            </a:r>
            <a:r>
              <a:rPr lang="en-US" altLang="zh-TW" sz="2400" kern="0" dirty="0">
                <a:latin typeface="+mn-ea"/>
                <a:ea typeface="+mn-ea"/>
              </a:rPr>
              <a:t>Server</a:t>
            </a:r>
            <a:r>
              <a:rPr lang="zh-TW" altLang="en-US" sz="2400" kern="0" dirty="0">
                <a:latin typeface="+mn-ea"/>
                <a:ea typeface="+mn-ea"/>
              </a:rPr>
              <a:t>端產生網頁切換移轉的指令，常見的有下表三種方式。 </a:t>
            </a:r>
          </a:p>
        </p:txBody>
      </p:sp>
      <p:pic>
        <p:nvPicPr>
          <p:cNvPr id="614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564904"/>
            <a:ext cx="8136904" cy="170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11560" y="4509120"/>
            <a:ext cx="7344816" cy="1200329"/>
          </a:xfrm>
          <a:prstGeom prst="rect">
            <a:avLst/>
          </a:prstGeom>
        </p:spPr>
        <p:txBody>
          <a:bodyPr wrap="square">
            <a:spAutoFit/>
          </a:bodyPr>
          <a:lstStyle/>
          <a:p>
            <a:r>
              <a:rPr lang="zh-TW" altLang="zh-TW" b="1" u="sng" dirty="0">
                <a:latin typeface="+mn-lt"/>
                <a:ea typeface="+mn-ea"/>
              </a:rPr>
              <a:t>注意：</a:t>
            </a:r>
            <a:endParaRPr lang="zh-TW" altLang="zh-TW" dirty="0">
              <a:latin typeface="+mn-lt"/>
              <a:ea typeface="+mn-ea"/>
            </a:endParaRPr>
          </a:p>
          <a:p>
            <a:pPr marL="342900" lvl="0" indent="-342900">
              <a:buFont typeface="+mj-lt"/>
              <a:buAutoNum type="arabicPeriod"/>
            </a:pPr>
            <a:r>
              <a:rPr lang="en-US" altLang="zh-TW" dirty="0" err="1">
                <a:latin typeface="+mn-lt"/>
                <a:ea typeface="+mn-ea"/>
              </a:rPr>
              <a:t>Server.Transfer</a:t>
            </a:r>
            <a:r>
              <a:rPr lang="en-US" altLang="zh-TW" dirty="0">
                <a:latin typeface="+mn-lt"/>
                <a:ea typeface="+mn-ea"/>
              </a:rPr>
              <a:t>()</a:t>
            </a:r>
            <a:r>
              <a:rPr lang="zh-TW" altLang="zh-TW" dirty="0">
                <a:latin typeface="+mn-lt"/>
                <a:ea typeface="+mn-ea"/>
              </a:rPr>
              <a:t>不可跨不同網站。</a:t>
            </a:r>
          </a:p>
          <a:p>
            <a:pPr marL="342900" indent="-342900">
              <a:buFont typeface="+mj-lt"/>
              <a:buAutoNum type="arabicPeriod"/>
            </a:pPr>
            <a:r>
              <a:rPr lang="zh-TW" altLang="zh-TW" dirty="0">
                <a:latin typeface="+mn-lt"/>
                <a:ea typeface="+mn-ea"/>
              </a:rPr>
              <a:t>跨網頁技術通常配合使用按鈕的</a:t>
            </a:r>
            <a:r>
              <a:rPr lang="en-US" altLang="zh-TW" dirty="0" err="1">
                <a:latin typeface="+mn-lt"/>
                <a:ea typeface="+mn-ea"/>
              </a:rPr>
              <a:t>PostBackURL</a:t>
            </a:r>
            <a:r>
              <a:rPr lang="zh-TW" altLang="zh-TW" dirty="0">
                <a:latin typeface="+mn-lt"/>
                <a:ea typeface="+mn-ea"/>
              </a:rPr>
              <a:t>屬性，當然亦可用</a:t>
            </a:r>
            <a:r>
              <a:rPr lang="en-US" altLang="zh-TW" dirty="0">
                <a:latin typeface="+mn-lt"/>
                <a:ea typeface="+mn-ea"/>
              </a:rPr>
              <a:t>Response</a:t>
            </a:r>
            <a:r>
              <a:rPr lang="zh-TW" altLang="zh-TW" dirty="0">
                <a:latin typeface="+mn-lt"/>
                <a:ea typeface="+mn-ea"/>
              </a:rPr>
              <a:t>與</a:t>
            </a:r>
            <a:r>
              <a:rPr lang="en-US" altLang="zh-TW" dirty="0">
                <a:latin typeface="+mn-lt"/>
                <a:ea typeface="+mn-ea"/>
              </a:rPr>
              <a:t>Server</a:t>
            </a:r>
            <a:r>
              <a:rPr lang="zh-TW" altLang="zh-TW" dirty="0">
                <a:latin typeface="+mn-lt"/>
                <a:ea typeface="+mn-ea"/>
              </a:rPr>
              <a:t>物件。</a:t>
            </a:r>
            <a:endParaRPr lang="zh-TW"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fade">
                                      <p:cBhvr>
                                        <p:cTn id="12"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492896"/>
            <a:ext cx="4275137" cy="3292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extLst/>
        </p:spPr>
      </p:pic>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924944"/>
            <a:ext cx="4473575" cy="23542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extLst/>
        </p:spPr>
      </p:pic>
      <p:sp>
        <p:nvSpPr>
          <p:cNvPr id="4" name="文字方塊 3"/>
          <p:cNvSpPr txBox="1"/>
          <p:nvPr/>
        </p:nvSpPr>
        <p:spPr>
          <a:xfrm>
            <a:off x="1259632" y="2420888"/>
            <a:ext cx="244827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TW" dirty="0" smtClean="0">
                <a:solidFill>
                  <a:srgbClr val="0070C0"/>
                </a:solidFill>
              </a:rPr>
              <a:t>ServerNavigate.aspx</a:t>
            </a:r>
            <a:endParaRPr lang="zh-TW" altLang="en-US" dirty="0">
              <a:solidFill>
                <a:srgbClr val="0070C0"/>
              </a:solidFill>
            </a:endParaRPr>
          </a:p>
        </p:txBody>
      </p:sp>
      <p:sp>
        <p:nvSpPr>
          <p:cNvPr id="7" name="文字方塊 6"/>
          <p:cNvSpPr txBox="1"/>
          <p:nvPr/>
        </p:nvSpPr>
        <p:spPr>
          <a:xfrm>
            <a:off x="5652120" y="1916832"/>
            <a:ext cx="201622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TW" dirty="0" smtClean="0">
                <a:solidFill>
                  <a:srgbClr val="0070C0"/>
                </a:solidFill>
              </a:rPr>
              <a:t>TargetPage.aspx</a:t>
            </a:r>
            <a:endParaRPr lang="zh-TW" altLang="en-US" dirty="0">
              <a:solidFill>
                <a:srgbClr val="0070C0"/>
              </a:solidFill>
            </a:endParaRPr>
          </a:p>
        </p:txBody>
      </p:sp>
    </p:spTree>
    <p:extLst>
      <p:ext uri="{BB962C8B-B14F-4D97-AF65-F5344CB8AC3E}">
        <p14:creationId xmlns:p14="http://schemas.microsoft.com/office/powerpoint/2010/main" val="2845072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8" descr="1校補檔\chap08\圖8-6 Server 端的網頁導向技術.jpg"/>
          <p:cNvPicPr>
            <a:picLocks noChangeAspect="1" noChangeArrowheads="1"/>
          </p:cNvPicPr>
          <p:nvPr/>
        </p:nvPicPr>
        <p:blipFill>
          <a:blip r:embed="rId2" cstate="print"/>
          <a:srcRect t="1346" b="3508"/>
          <a:stretch>
            <a:fillRect/>
          </a:stretch>
        </p:blipFill>
        <p:spPr bwMode="auto">
          <a:xfrm>
            <a:off x="683568" y="1772816"/>
            <a:ext cx="7632848" cy="4417834"/>
          </a:xfrm>
          <a:prstGeom prst="rect">
            <a:avLst/>
          </a:prstGeom>
          <a:noFill/>
          <a:ln w="9525">
            <a:noFill/>
            <a:miter lim="800000"/>
            <a:headEnd/>
            <a:tailEnd/>
          </a:ln>
        </p:spPr>
      </p:pic>
      <p:sp>
        <p:nvSpPr>
          <p:cNvPr id="5" name="矩形 4"/>
          <p:cNvSpPr/>
          <p:nvPr/>
        </p:nvSpPr>
        <p:spPr>
          <a:xfrm>
            <a:off x="683568" y="5157192"/>
            <a:ext cx="2880320"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zh-TW" altLang="en-US" dirty="0" smtClean="0"/>
              <a:t>參考</a:t>
            </a:r>
            <a:r>
              <a:rPr lang="en-US" altLang="zh-TW" dirty="0" smtClean="0"/>
              <a:t>ServerNavigate.aspx</a:t>
            </a:r>
            <a:endParaRPr lang="zh-TW" altLang="en-US" dirty="0"/>
          </a:p>
        </p:txBody>
      </p:sp>
    </p:spTree>
    <p:extLst>
      <p:ext uri="{BB962C8B-B14F-4D97-AF65-F5344CB8AC3E}">
        <p14:creationId xmlns:p14="http://schemas.microsoft.com/office/powerpoint/2010/main" val="1833806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341784"/>
            <a:ext cx="8229600" cy="1143000"/>
          </a:xfrm>
        </p:spPr>
        <p:txBody>
          <a:bodyPr>
            <a:normAutofit fontScale="90000"/>
          </a:bodyPr>
          <a:lstStyle/>
          <a:p>
            <a:r>
              <a:rPr lang="en-US" altLang="zh-TW" b="1" dirty="0" err="1" smtClean="0"/>
              <a:t>Response.Redirect</a:t>
            </a:r>
            <a:r>
              <a:rPr lang="zh-TW" altLang="en-US" b="1" dirty="0" smtClean="0"/>
              <a:t>與</a:t>
            </a:r>
            <a:r>
              <a:rPr lang="en-US" altLang="zh-TW" b="1" dirty="0" err="1" smtClean="0"/>
              <a:t>Server.Transfer</a:t>
            </a:r>
            <a:r>
              <a:rPr lang="zh-TW" altLang="en-US" b="1" dirty="0" smtClean="0"/>
              <a:t>差異</a:t>
            </a:r>
            <a:endParaRPr lang="zh-TW" altLang="en-US" b="1"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439652" y="1522410"/>
            <a:ext cx="6264696" cy="4326941"/>
          </a:xfrm>
          <a:prstGeom prst="rect">
            <a:avLst/>
          </a:prstGeom>
        </p:spPr>
      </p:pic>
      <p:sp>
        <p:nvSpPr>
          <p:cNvPr id="5" name="矩形 4"/>
          <p:cNvSpPr/>
          <p:nvPr/>
        </p:nvSpPr>
        <p:spPr>
          <a:xfrm>
            <a:off x="467544" y="6010804"/>
            <a:ext cx="8208912"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altLang="zh-TW" dirty="0" err="1">
                <a:solidFill>
                  <a:schemeClr val="tx1"/>
                </a:solidFill>
                <a:latin typeface="微軟正黑體" panose="020B0604030504040204" pitchFamily="34" charset="-120"/>
                <a:ea typeface="微軟正黑體" panose="020B0604030504040204" pitchFamily="34" charset="-120"/>
              </a:rPr>
              <a:t>Response.Redirect</a:t>
            </a:r>
            <a:r>
              <a:rPr lang="zh-TW" altLang="en-US" dirty="0">
                <a:solidFill>
                  <a:schemeClr val="tx1"/>
                </a:solidFill>
                <a:latin typeface="微軟正黑體" panose="020B0604030504040204" pitchFamily="34" charset="-120"/>
                <a:ea typeface="微軟正黑體" panose="020B0604030504040204" pitchFamily="34" charset="-120"/>
              </a:rPr>
              <a:t>會由</a:t>
            </a:r>
            <a:r>
              <a:rPr lang="en-US" altLang="zh-TW" dirty="0">
                <a:solidFill>
                  <a:schemeClr val="tx1"/>
                </a:solidFill>
                <a:latin typeface="微軟正黑體" panose="020B0604030504040204" pitchFamily="34" charset="-120"/>
                <a:ea typeface="微軟正黑體" panose="020B0604030504040204" pitchFamily="34" charset="-120"/>
              </a:rPr>
              <a:t>Client</a:t>
            </a:r>
            <a:r>
              <a:rPr lang="zh-TW" altLang="en-US" dirty="0">
                <a:solidFill>
                  <a:schemeClr val="tx1"/>
                </a:solidFill>
                <a:latin typeface="微軟正黑體" panose="020B0604030504040204" pitchFamily="34" charset="-120"/>
                <a:ea typeface="微軟正黑體" panose="020B0604030504040204" pitchFamily="34" charset="-120"/>
              </a:rPr>
              <a:t>送出兩次的</a:t>
            </a:r>
            <a:r>
              <a:rPr lang="en-US" altLang="zh-TW" dirty="0">
                <a:solidFill>
                  <a:schemeClr val="tx1"/>
                </a:solidFill>
                <a:latin typeface="微軟正黑體" panose="020B0604030504040204" pitchFamily="34" charset="-120"/>
                <a:ea typeface="微軟正黑體" panose="020B0604030504040204" pitchFamily="34" charset="-120"/>
              </a:rPr>
              <a:t>Request</a:t>
            </a:r>
            <a:r>
              <a:rPr lang="zh-TW" altLang="en-US" dirty="0">
                <a:solidFill>
                  <a:schemeClr val="tx1"/>
                </a:solidFill>
                <a:latin typeface="微軟正黑體" panose="020B0604030504040204" pitchFamily="34" charset="-120"/>
                <a:ea typeface="微軟正黑體" panose="020B0604030504040204" pitchFamily="34" charset="-120"/>
              </a:rPr>
              <a:t>，</a:t>
            </a:r>
            <a:r>
              <a:rPr lang="en-US" altLang="zh-TW" dirty="0" err="1">
                <a:solidFill>
                  <a:schemeClr val="tx1"/>
                </a:solidFill>
                <a:latin typeface="微軟正黑體" panose="020B0604030504040204" pitchFamily="34" charset="-120"/>
                <a:ea typeface="微軟正黑體" panose="020B0604030504040204" pitchFamily="34" charset="-120"/>
              </a:rPr>
              <a:t>Server.Transfer</a:t>
            </a:r>
            <a:r>
              <a:rPr lang="zh-TW" altLang="en-US" dirty="0">
                <a:solidFill>
                  <a:schemeClr val="tx1"/>
                </a:solidFill>
                <a:latin typeface="微軟正黑體" panose="020B0604030504040204" pitchFamily="34" charset="-120"/>
                <a:ea typeface="微軟正黑體" panose="020B0604030504040204" pitchFamily="34" charset="-120"/>
              </a:rPr>
              <a:t>則是一次</a:t>
            </a:r>
            <a:endParaRPr lang="zh-TW" altLang="en-US" dirty="0">
              <a:solidFill>
                <a:schemeClr val="tx1"/>
              </a:solidFill>
            </a:endParaRPr>
          </a:p>
        </p:txBody>
      </p:sp>
    </p:spTree>
    <p:extLst>
      <p:ext uri="{BB962C8B-B14F-4D97-AF65-F5344CB8AC3E}">
        <p14:creationId xmlns:p14="http://schemas.microsoft.com/office/powerpoint/2010/main" val="119496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341784"/>
            <a:ext cx="8229600" cy="1143000"/>
          </a:xfrm>
        </p:spPr>
        <p:txBody>
          <a:bodyPr>
            <a:normAutofit fontScale="90000"/>
          </a:bodyPr>
          <a:lstStyle/>
          <a:p>
            <a:r>
              <a:rPr lang="en-US" altLang="zh-TW" b="1" dirty="0" err="1" smtClean="0"/>
              <a:t>Response.Redirect</a:t>
            </a:r>
            <a:r>
              <a:rPr lang="zh-TW" altLang="en-US" b="1" dirty="0" smtClean="0"/>
              <a:t>與</a:t>
            </a:r>
            <a:r>
              <a:rPr lang="en-US" altLang="zh-TW" b="1" dirty="0" err="1" smtClean="0"/>
              <a:t>Server.Transfer</a:t>
            </a:r>
            <a:r>
              <a:rPr lang="zh-TW" altLang="en-US" b="1" dirty="0" smtClean="0"/>
              <a:t>差異</a:t>
            </a:r>
            <a:endParaRPr lang="zh-TW" altLang="en-US" b="1" dirty="0"/>
          </a:p>
        </p:txBody>
      </p:sp>
      <p:pic>
        <p:nvPicPr>
          <p:cNvPr id="6" name="內容版面配置區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3568" y="1772816"/>
            <a:ext cx="7632848" cy="4489911"/>
          </a:xfrm>
        </p:spPr>
      </p:pic>
    </p:spTree>
    <p:extLst>
      <p:ext uri="{BB962C8B-B14F-4D97-AF65-F5344CB8AC3E}">
        <p14:creationId xmlns:p14="http://schemas.microsoft.com/office/powerpoint/2010/main" val="3287255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沉穩">
  <a:themeElements>
    <a:clrScheme name="沉穩">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沉穩">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沉穩">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1978</TotalTime>
  <Words>1587</Words>
  <Application>Microsoft Office PowerPoint</Application>
  <PresentationFormat>如螢幕大小 (4:3)</PresentationFormat>
  <Paragraphs>133</Paragraphs>
  <Slides>32</Slides>
  <Notes>2</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32</vt:i4>
      </vt:variant>
    </vt:vector>
  </HeadingPairs>
  <TitlesOfParts>
    <vt:vector size="42" baseType="lpstr">
      <vt:lpstr>微軟正黑體</vt:lpstr>
      <vt:lpstr>新細明體</vt:lpstr>
      <vt:lpstr>標楷體</vt:lpstr>
      <vt:lpstr>Arial Narrow</vt:lpstr>
      <vt:lpstr>Calibri</vt:lpstr>
      <vt:lpstr>Rockwell</vt:lpstr>
      <vt:lpstr>Times New Roman</vt:lpstr>
      <vt:lpstr>Wingdings</vt:lpstr>
      <vt:lpstr>Wingdings 2</vt:lpstr>
      <vt:lpstr>沉穩</vt:lpstr>
      <vt:lpstr>網頁導向技術與網頁狀態管理</vt:lpstr>
      <vt:lpstr>網頁傳遞技術</vt:lpstr>
      <vt:lpstr>Client端的頁面切換類型</vt:lpstr>
      <vt:lpstr>PowerPoint 簡報</vt:lpstr>
      <vt:lpstr>Server端的頁面切換類型</vt:lpstr>
      <vt:lpstr>PowerPoint 簡報</vt:lpstr>
      <vt:lpstr>PowerPoint 簡報</vt:lpstr>
      <vt:lpstr>Response.Redirect與Server.Transfer差異</vt:lpstr>
      <vt:lpstr>Response.Redirect與Server.Transfer差異</vt:lpstr>
      <vt:lpstr>HTML表單傳遞方式</vt:lpstr>
      <vt:lpstr>HTML sent by GET</vt:lpstr>
      <vt:lpstr>HTML sent by POST</vt:lpstr>
      <vt:lpstr>ASP.NET Web表單傳遞方式</vt:lpstr>
      <vt:lpstr>Response.Redirect</vt:lpstr>
      <vt:lpstr>PowerPoint 簡報</vt:lpstr>
      <vt:lpstr>ASP.NET Web表單傳遞方式(續)</vt:lpstr>
      <vt:lpstr>PostbackUrl_PreviousPage</vt:lpstr>
      <vt:lpstr>PostbackUrl_RequestForm</vt:lpstr>
      <vt:lpstr>Session變數</vt:lpstr>
      <vt:lpstr>網頁的狀態</vt:lpstr>
      <vt:lpstr>狀態管理技術</vt:lpstr>
      <vt:lpstr>ViewState</vt:lpstr>
      <vt:lpstr>ViewState範例</vt:lpstr>
      <vt:lpstr>Cookie</vt:lpstr>
      <vt:lpstr>Cookie(續)</vt:lpstr>
      <vt:lpstr>Cookie(續)</vt:lpstr>
      <vt:lpstr>Cookie 範例</vt:lpstr>
      <vt:lpstr>伺服器端狀態管理</vt:lpstr>
      <vt:lpstr>Application應用程式狀態管理</vt:lpstr>
      <vt:lpstr>ApplicationState.aspx</vt:lpstr>
      <vt:lpstr>Session工作階段狀態管理</vt:lpstr>
      <vt:lpstr>SessionState.aspx</vt:lpstr>
    </vt:vector>
  </TitlesOfParts>
  <Company>personal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XHTML</dc:title>
  <dc:creator>cshwang</dc:creator>
  <cp:lastModifiedBy>CSHwang</cp:lastModifiedBy>
  <cp:revision>122</cp:revision>
  <dcterms:created xsi:type="dcterms:W3CDTF">2010-04-13T10:53:33Z</dcterms:created>
  <dcterms:modified xsi:type="dcterms:W3CDTF">2016-06-27T07:47:39Z</dcterms:modified>
</cp:coreProperties>
</file>