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91" r:id="rId2"/>
    <p:sldId id="321" r:id="rId3"/>
    <p:sldId id="292" r:id="rId4"/>
    <p:sldId id="293" r:id="rId5"/>
    <p:sldId id="289" r:id="rId6"/>
    <p:sldId id="270" r:id="rId7"/>
  </p:sldIdLst>
  <p:sldSz cx="9144000" cy="6858000" type="screen4x3"/>
  <p:notesSz cx="7099300" cy="10234613"/>
  <p:defaultTextStyle>
    <a:defPPr>
      <a:defRPr lang="es-ES_tradnl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anose="020B060403050404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00"/>
    <a:srgbClr val="CCFF99"/>
    <a:srgbClr val="CCECFF"/>
    <a:srgbClr val="99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16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179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8B999E39-C3E6-2371-C397-4D31D7463B7F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702" tIns="49350" rIns="98702" bIns="49350" numCol="1" anchor="t" anchorCtr="0" compatLnSpc="1">
            <a:prstTxWarp prst="textNoShape">
              <a:avLst/>
            </a:prstTxWarp>
          </a:bodyPr>
          <a:lstStyle>
            <a:lvl1pPr defTabSz="987425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CE0D0254-D2C4-C62F-50AC-94887E6B4632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702" tIns="49350" rIns="98702" bIns="49350" numCol="1" anchor="t" anchorCtr="0" compatLnSpc="1">
            <a:prstTxWarp prst="textNoShape">
              <a:avLst/>
            </a:prstTxWarp>
          </a:bodyPr>
          <a:lstStyle>
            <a:lvl1pPr algn="r" defTabSz="987425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5363D092-4F67-B20F-C709-D324C45D05D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702" tIns="49350" rIns="98702" bIns="49350" numCol="1" anchor="b" anchorCtr="0" compatLnSpc="1">
            <a:prstTxWarp prst="textNoShape">
              <a:avLst/>
            </a:prstTxWarp>
          </a:bodyPr>
          <a:lstStyle>
            <a:lvl1pPr defTabSz="987425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149" name="Rectangle 5">
            <a:extLst>
              <a:ext uri="{FF2B5EF4-FFF2-40B4-BE49-F238E27FC236}">
                <a16:creationId xmlns:a16="http://schemas.microsoft.com/office/drawing/2014/main" id="{F3DD6F8C-8DD3-1D42-8FEB-F0A465E1694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702" tIns="49350" rIns="98702" bIns="49350" numCol="1" anchor="b" anchorCtr="0" compatLnSpc="1">
            <a:prstTxWarp prst="textNoShape">
              <a:avLst/>
            </a:prstTxWarp>
          </a:bodyPr>
          <a:lstStyle>
            <a:lvl1pPr algn="r" defTabSz="987425">
              <a:defRPr sz="1200" smtClean="0"/>
            </a:lvl1pPr>
          </a:lstStyle>
          <a:p>
            <a:pPr>
              <a:defRPr/>
            </a:pPr>
            <a:fld id="{D1A9C60C-07F0-4299-AAA5-B5D35BA5F33F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1E1566CD-3D31-7713-BF54-1E95C7CA35F7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702" tIns="49350" rIns="98702" bIns="49350" numCol="1" anchor="t" anchorCtr="0" compatLnSpc="1">
            <a:prstTxWarp prst="textNoShape">
              <a:avLst/>
            </a:prstTxWarp>
          </a:bodyPr>
          <a:lstStyle>
            <a:lvl1pPr defTabSz="987425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44068F64-9E00-2380-349D-DFC8DB14E954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702" tIns="49350" rIns="98702" bIns="49350" numCol="1" anchor="t" anchorCtr="0" compatLnSpc="1">
            <a:prstTxWarp prst="textNoShape">
              <a:avLst/>
            </a:prstTxWarp>
          </a:bodyPr>
          <a:lstStyle>
            <a:lvl1pPr algn="r" defTabSz="987425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F52A5DA5-4463-3D61-73B4-E37C22B91164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582E103C-3C04-57F5-1372-3534580ACB12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7000" cy="460375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702" tIns="49350" rIns="98702" bIns="493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noProof="0"/>
              <a:t>Haga clic para modificar el estilo de texto del patrón</a:t>
            </a:r>
          </a:p>
          <a:p>
            <a:pPr lvl="1"/>
            <a:r>
              <a:rPr lang="es-ES_tradnl" noProof="0"/>
              <a:t>Segundo nivel</a:t>
            </a:r>
          </a:p>
          <a:p>
            <a:pPr lvl="2"/>
            <a:r>
              <a:rPr lang="es-ES_tradnl" noProof="0"/>
              <a:t>Tercer nivel</a:t>
            </a:r>
          </a:p>
          <a:p>
            <a:pPr lvl="3"/>
            <a:r>
              <a:rPr lang="es-ES_tradnl" noProof="0"/>
              <a:t>Cuarto nivel</a:t>
            </a:r>
          </a:p>
          <a:p>
            <a:pPr lvl="4"/>
            <a:r>
              <a:rPr lang="es-ES_tradnl" noProof="0"/>
              <a:t>Quinto nivel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12F09507-D278-0AEF-38D8-79FB1567BDEB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702" tIns="49350" rIns="98702" bIns="49350" numCol="1" anchor="b" anchorCtr="0" compatLnSpc="1">
            <a:prstTxWarp prst="textNoShape">
              <a:avLst/>
            </a:prstTxWarp>
          </a:bodyPr>
          <a:lstStyle>
            <a:lvl1pPr defTabSz="987425">
              <a:defRPr sz="1200"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064D27BD-190E-EF42-ACAA-3473D16C577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1850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8702" tIns="49350" rIns="98702" bIns="49350" numCol="1" anchor="b" anchorCtr="0" compatLnSpc="1">
            <a:prstTxWarp prst="textNoShape">
              <a:avLst/>
            </a:prstTxWarp>
          </a:bodyPr>
          <a:lstStyle>
            <a:lvl1pPr algn="r" defTabSz="987425">
              <a:defRPr sz="1200" smtClean="0"/>
            </a:lvl1pPr>
          </a:lstStyle>
          <a:p>
            <a:pPr>
              <a:defRPr/>
            </a:pPr>
            <a:fld id="{E91546EF-149B-4831-8D32-E58BCDF82D27}" type="slidenum">
              <a:rPr lang="es-ES_tradnl" altLang="es-ES"/>
              <a:pPr>
                <a:defRPr/>
              </a:pPr>
              <a:t>‹Nº›</a:t>
            </a:fld>
            <a:endParaRPr lang="es-ES_tradnl" alt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2664894-95F1-49C6-68D3-47395C8C41E1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C5648AC-DF1E-BE08-296E-C4A939453D7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B535C276-1179-4E4D-B59C-654FCD310D95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44DE151-8C3F-3ED8-3029-E9CF3F6E44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41902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C7B1DA2-559E-D880-F23A-61DB498E5A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6B70AB9C-40D2-4876-A478-B8F192E6B98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A6AB49D3-AB94-4248-8600-3F7F28792154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FBA57894-92C5-3C5F-F735-89AF1D49C14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46876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0DAC30A-6B92-49E9-E0FD-2CC7FEC30505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40793C3B-C844-A4F7-BADA-79D8C9F0F9A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27D46D91-1EAE-4DC2-A242-3C5623AD1E7A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7C5F9667-C686-1BD1-20B4-715D852FCD36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632002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A98FBB9-1A18-F461-F435-3D80FED21CA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D7A91A4E-52F5-A393-1F78-9734F94DCEF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E6D204A1-E52C-4C3A-931B-E1DC2C27D8D6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79460CF-0A35-8A0F-870C-0EC82EF8C13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387887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2B954916-F629-DB6B-C4DE-3BEC79B5BC5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D2218CC-36C0-EC84-5832-6E6800B5B027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57842E20-0D22-4F3C-A87E-8BA233E81BFA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94ADFFF-CABD-3FA8-489F-CAC616F5B6F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72667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0356932-28F9-B86A-09D2-C5964EB6F4B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3629A7-387A-668A-3FF3-FC44FC24D9A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2AE384FF-E918-42ED-8A65-242FAF990347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1F946FA-5289-2D2F-3957-018E14A9C19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71000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62CD0E60-F368-4DEA-3D2B-F4B1F3AF45AE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B91623BE-AB4A-6E91-13F8-4B1449502E20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C094E4DD-33CA-452A-A95E-4ED2F0846301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49D0E301-9379-EDB8-EB9D-AD67FB0A58B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8404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92BE2CC5-9C38-1AB6-EDD2-FD93B4ACD724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D2F8B2ED-ADBF-E68C-9FC4-D929F9C9B0ED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EE87AAD8-EC86-4F38-8999-8FB5AA927B01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61BB410-3FC3-9EEE-7370-3F3BA6FF7F7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724330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8A3EC7D-19D3-F392-4798-BE937FD49E1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C3E6AD4A-2591-53E6-8420-B65AE116EC1A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0B5F66E9-75CA-4B4D-9A7A-244395BCE13D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77145399-A4BA-6CED-7132-7D6885E0753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97016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3CF32C6-B9F1-1CB0-4090-0851FABAB3E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4A05B5F-D68C-5228-1330-652A85E1EF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F8A9F43E-1D19-4D36-B61B-C9B41CB65A67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3AB53B7-2A0E-4F6D-9E6A-00F8E2E0CD3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478752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s-ES" noProof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A2D9AC6-5EEA-78F0-C1A7-30F1AF51D30B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028E0B0-2FF7-956F-E436-F77B2C2021D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E67E745B-499A-49E2-AAB5-8DDED100868A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82190F-03F0-7DC3-0855-DED2527AAEF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871772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F96428E3-B8C7-E5DF-8C09-5AF3C0A481B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/>
              <a:t>Haga clic para modificar el estilo de título del patrón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46EFF6FE-753A-D870-5971-0E87AFA429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_tradnl" altLang="es-ES"/>
              <a:t>Haga clic para modificar el estilo de texto del patrón</a:t>
            </a:r>
          </a:p>
          <a:p>
            <a:pPr lvl="1"/>
            <a:r>
              <a:rPr lang="es-ES_tradnl" altLang="es-ES"/>
              <a:t>Segundo nivel</a:t>
            </a:r>
          </a:p>
          <a:p>
            <a:pPr lvl="2"/>
            <a:r>
              <a:rPr lang="es-ES_tradnl" altLang="es-ES"/>
              <a:t>Tercer nivel</a:t>
            </a:r>
          </a:p>
          <a:p>
            <a:pPr lvl="3"/>
            <a:r>
              <a:rPr lang="es-ES_tradnl" altLang="es-ES"/>
              <a:t>Cuarto nivel</a:t>
            </a:r>
          </a:p>
          <a:p>
            <a:pPr lvl="4"/>
            <a:r>
              <a:rPr lang="es-ES_tradnl" altLang="es-ES"/>
              <a:t>Quinto nivel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85FE0CFC-F70E-A5A2-63CB-384F2071180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</a:defRPr>
            </a:lvl1pPr>
          </a:lstStyle>
          <a:p>
            <a:pPr>
              <a:defRPr/>
            </a:pPr>
            <a:endParaRPr lang="es-ES_tradnl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4DCDB480-5FB6-0A33-D505-9A19BC0A7316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878138" y="6324600"/>
            <a:ext cx="6069012" cy="3810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 b="1">
                <a:latin typeface="Times New Roman" panose="02020603050405020304" pitchFamily="18" charset="0"/>
              </a:defRPr>
            </a:lvl1pPr>
          </a:lstStyle>
          <a:p>
            <a:pPr>
              <a:defRPr/>
            </a:pPr>
            <a:r>
              <a:rPr lang="es-ES_tradnl" altLang="es-ES"/>
              <a:t>	   A.E.D. I				        </a:t>
            </a:r>
            <a:fld id="{5BA5E9EC-AB9D-4A62-8273-1E96FB18791D}" type="slidenum">
              <a:rPr lang="es-ES_tradnl" altLang="es-ES" smtClean="0"/>
              <a:pPr>
                <a:defRPr/>
              </a:pPr>
              <a:t>‹Nº›</a:t>
            </a:fld>
            <a:endParaRPr lang="es-ES_tradnl" altLang="es-ES"/>
          </a:p>
          <a:p>
            <a:pPr>
              <a:defRPr/>
            </a:pPr>
            <a:r>
              <a:rPr lang="es-ES_tradnl" altLang="es-ES"/>
              <a:t>Tema 1. Abstracciones y especificaciones.</a:t>
            </a:r>
            <a:endParaRPr lang="es-ES_tradnl" altLang="es-ES" b="0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12A303ED-13B3-2E60-1B03-6ED381B456F2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05600" y="6172200"/>
            <a:ext cx="1905000" cy="45720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latin typeface="+mn-lt"/>
              </a:defRPr>
            </a:lvl1pPr>
          </a:lstStyle>
          <a:p>
            <a:pPr>
              <a:defRPr/>
            </a:pPr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4 Marcador de pie de página">
            <a:extLst>
              <a:ext uri="{FF2B5EF4-FFF2-40B4-BE49-F238E27FC236}">
                <a16:creationId xmlns:a16="http://schemas.microsoft.com/office/drawing/2014/main" id="{2A2B559A-2C41-8197-572E-4EAA10F18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C4D27335-7B37-43F4-8C79-CD3C4AE227AA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1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79874" name="Rectangle 2">
            <a:extLst>
              <a:ext uri="{FF2B5EF4-FFF2-40B4-BE49-F238E27FC236}">
                <a16:creationId xmlns:a16="http://schemas.microsoft.com/office/drawing/2014/main" id="{637FD853-19AB-86E4-419D-C13D1847F8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0825" y="981075"/>
            <a:ext cx="8623300" cy="5376863"/>
          </a:xfrm>
        </p:spPr>
        <p:txBody>
          <a:bodyPr/>
          <a:lstStyle/>
          <a:p>
            <a:pPr>
              <a:lnSpc>
                <a:spcPct val="80000"/>
              </a:lnSpc>
            </a:pPr>
            <a:r>
              <a:rPr lang="es-ES_tradnl" altLang="es-ES" sz="2400" b="1" dirty="0">
                <a:latin typeface="Arial" panose="020B0604020202020204" pitchFamily="34" charset="0"/>
              </a:rPr>
              <a:t>Ejemplo: </a:t>
            </a:r>
            <a:r>
              <a:rPr lang="es-ES_tradnl" altLang="es-ES" sz="2400" dirty="0">
                <a:latin typeface="Arial" panose="020B0604020202020204" pitchFamily="34" charset="0"/>
              </a:rPr>
              <a:t>TAD Natural de los números naturales.</a:t>
            </a:r>
            <a:endParaRPr lang="es-ES_tradnl" altLang="es-ES" sz="2400" i="1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400" i="1" dirty="0">
                <a:latin typeface="Arial" panose="020B0604020202020204" pitchFamily="34" charset="0"/>
              </a:rPr>
              <a:t>		</a:t>
            </a:r>
            <a:r>
              <a:rPr lang="es-ES_tradnl" altLang="es-ES" sz="2400" b="1" dirty="0">
                <a:latin typeface="Arial" panose="020B0604020202020204" pitchFamily="34" charset="0"/>
              </a:rPr>
              <a:t>NOMBRE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400" dirty="0">
                <a:latin typeface="Arial" panose="020B0604020202020204" pitchFamily="34" charset="0"/>
              </a:rPr>
              <a:t>			Natural</a:t>
            </a:r>
            <a:endParaRPr lang="es-ES_tradnl" altLang="es-ES" sz="2400" i="1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400" i="1" dirty="0">
                <a:latin typeface="Arial" panose="020B0604020202020204" pitchFamily="34" charset="0"/>
              </a:rPr>
              <a:t>		</a:t>
            </a:r>
            <a:r>
              <a:rPr lang="es-ES_tradnl" altLang="es-ES" sz="2400" b="1" dirty="0">
                <a:latin typeface="Arial" panose="020B0604020202020204" pitchFamily="34" charset="0"/>
              </a:rPr>
              <a:t>CONJUNTOS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400" dirty="0">
                <a:latin typeface="Arial" panose="020B0604020202020204" pitchFamily="34" charset="0"/>
              </a:rPr>
              <a:t>			N	Conjunto de naturales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400" dirty="0">
                <a:latin typeface="Arial" panose="020B0604020202020204" pitchFamily="34" charset="0"/>
              </a:rPr>
              <a:t>			</a:t>
            </a:r>
            <a:r>
              <a:rPr lang="es-ES_tradnl" altLang="es-ES" sz="2400" dirty="0" err="1">
                <a:latin typeface="Arial" panose="020B0604020202020204" pitchFamily="34" charset="0"/>
              </a:rPr>
              <a:t>Bool</a:t>
            </a:r>
            <a:r>
              <a:rPr lang="es-ES_tradnl" altLang="es-ES" sz="2400" dirty="0">
                <a:latin typeface="Arial" panose="020B0604020202020204" pitchFamily="34" charset="0"/>
              </a:rPr>
              <a:t>	Conjunto de booleanos {true, false}</a:t>
            </a:r>
            <a:endParaRPr lang="es-ES_tradnl" altLang="es-ES" sz="2400" i="1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400" i="1" dirty="0">
                <a:latin typeface="Arial" panose="020B0604020202020204" pitchFamily="34" charset="0"/>
              </a:rPr>
              <a:t>		</a:t>
            </a:r>
            <a:r>
              <a:rPr lang="es-ES_tradnl" altLang="es-ES" sz="2400" b="1" dirty="0">
                <a:latin typeface="Arial" panose="020B0604020202020204" pitchFamily="34" charset="0"/>
              </a:rPr>
              <a:t>SINTAXIS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400" dirty="0">
                <a:latin typeface="Arial" panose="020B0604020202020204" pitchFamily="34" charset="0"/>
              </a:rPr>
              <a:t>			cero:			 </a:t>
            </a:r>
            <a:r>
              <a:rPr lang="es-ES_tradnl" alt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" sz="2400" dirty="0">
                <a:latin typeface="Arial" panose="020B0604020202020204" pitchFamily="34" charset="0"/>
              </a:rPr>
              <a:t>	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400" dirty="0">
                <a:latin typeface="Arial" panose="020B0604020202020204" pitchFamily="34" charset="0"/>
              </a:rPr>
              <a:t>			sucesor:	   N	 </a:t>
            </a:r>
            <a:r>
              <a:rPr lang="es-ES_tradnl" alt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" sz="2400" dirty="0">
                <a:latin typeface="Arial" panose="020B0604020202020204" pitchFamily="34" charset="0"/>
              </a:rPr>
              <a:t>	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400" dirty="0">
                <a:latin typeface="Arial" panose="020B0604020202020204" pitchFamily="34" charset="0"/>
              </a:rPr>
              <a:t>			suma:		N x N	 </a:t>
            </a:r>
            <a:r>
              <a:rPr lang="es-ES_tradnl" alt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" sz="2400" dirty="0">
                <a:latin typeface="Arial" panose="020B0604020202020204" pitchFamily="34" charset="0"/>
              </a:rPr>
              <a:t>	N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400" dirty="0">
                <a:latin typeface="Arial" panose="020B0604020202020204" pitchFamily="34" charset="0"/>
              </a:rPr>
              <a:t>			</a:t>
            </a:r>
            <a:r>
              <a:rPr lang="es-ES_tradnl" altLang="es-ES" sz="2400" dirty="0" err="1">
                <a:latin typeface="Arial" panose="020B0604020202020204" pitchFamily="34" charset="0"/>
              </a:rPr>
              <a:t>esCero</a:t>
            </a:r>
            <a:r>
              <a:rPr lang="es-ES_tradnl" altLang="es-ES" sz="2400" dirty="0">
                <a:latin typeface="Arial" panose="020B0604020202020204" pitchFamily="34" charset="0"/>
              </a:rPr>
              <a:t>:	   N	 </a:t>
            </a:r>
            <a:r>
              <a:rPr lang="es-ES_tradnl" alt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" sz="2400" dirty="0">
                <a:latin typeface="Arial" panose="020B0604020202020204" pitchFamily="34" charset="0"/>
              </a:rPr>
              <a:t>	</a:t>
            </a:r>
            <a:r>
              <a:rPr lang="es-ES_tradnl" altLang="es-ES" sz="2400" dirty="0" err="1">
                <a:latin typeface="Arial" panose="020B0604020202020204" pitchFamily="34" charset="0"/>
              </a:rPr>
              <a:t>Bool</a:t>
            </a:r>
            <a:endParaRPr lang="es-ES_tradnl" altLang="es-ES" sz="24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400" dirty="0">
                <a:latin typeface="Arial" panose="020B0604020202020204" pitchFamily="34" charset="0"/>
              </a:rPr>
              <a:t>			</a:t>
            </a:r>
            <a:r>
              <a:rPr lang="es-ES_tradnl" altLang="es-ES" sz="2400" dirty="0" err="1">
                <a:latin typeface="Arial" panose="020B0604020202020204" pitchFamily="34" charset="0"/>
              </a:rPr>
              <a:t>esIgual</a:t>
            </a:r>
            <a:r>
              <a:rPr lang="es-ES_tradnl" altLang="es-ES" sz="2400" dirty="0">
                <a:latin typeface="Arial" panose="020B0604020202020204" pitchFamily="34" charset="0"/>
              </a:rPr>
              <a:t>:	N x N	 </a:t>
            </a:r>
            <a:r>
              <a:rPr lang="es-ES_tradnl" alt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" sz="2400" dirty="0">
                <a:latin typeface="Arial" panose="020B0604020202020204" pitchFamily="34" charset="0"/>
              </a:rPr>
              <a:t>	</a:t>
            </a:r>
            <a:r>
              <a:rPr lang="es-ES_tradnl" altLang="es-ES" sz="2400" dirty="0" err="1">
                <a:latin typeface="Arial" panose="020B0604020202020204" pitchFamily="34" charset="0"/>
              </a:rPr>
              <a:t>Bool</a:t>
            </a:r>
            <a:endParaRPr lang="es-ES_tradnl" altLang="es-ES" sz="24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endParaRPr lang="es-ES_tradnl" altLang="es-ES" sz="2400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</a:pPr>
            <a:r>
              <a:rPr lang="es-ES_tradnl" altLang="es-ES" sz="2400" dirty="0">
                <a:latin typeface="Arial" panose="020B0604020202020204" pitchFamily="34" charset="0"/>
              </a:rPr>
              <a:t>Cada TAD en un </a:t>
            </a:r>
            <a:r>
              <a:rPr lang="es-ES_tradnl" altLang="es-ES" sz="2400" b="1" dirty="0">
                <a:latin typeface="Arial" panose="020B0604020202020204" pitchFamily="34" charset="0"/>
              </a:rPr>
              <a:t>módulo</a:t>
            </a:r>
            <a:r>
              <a:rPr lang="es-ES_tradnl" altLang="es-ES" sz="2400" dirty="0">
                <a:latin typeface="Arial" panose="020B0604020202020204" pitchFamily="34" charset="0"/>
              </a:rPr>
              <a:t>. Tipo = </a:t>
            </a:r>
            <a:r>
              <a:rPr lang="es-ES_tradnl" altLang="es-ES" sz="2400" b="1" dirty="0" err="1">
                <a:latin typeface="Arial" panose="020B0604020202020204" pitchFamily="34" charset="0"/>
              </a:rPr>
              <a:t>sort</a:t>
            </a:r>
            <a:r>
              <a:rPr lang="es-ES_tradnl" altLang="es-ES" sz="2400" dirty="0">
                <a:latin typeface="Arial" panose="020B0604020202020204" pitchFamily="34" charset="0"/>
              </a:rPr>
              <a:t>. Axioma = </a:t>
            </a:r>
            <a:r>
              <a:rPr lang="es-ES_tradnl" altLang="es-ES" sz="2400" b="1" dirty="0" err="1">
                <a:latin typeface="Arial" panose="020B0604020202020204" pitchFamily="34" charset="0"/>
              </a:rPr>
              <a:t>equation</a:t>
            </a:r>
            <a:r>
              <a:rPr lang="es-ES_tradnl" altLang="es-ES" sz="2400" dirty="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4100" name="Rectangle 4">
            <a:extLst>
              <a:ext uri="{FF2B5EF4-FFF2-40B4-BE49-F238E27FC236}">
                <a16:creationId xmlns:a16="http://schemas.microsoft.com/office/drawing/2014/main" id="{D9F24CDF-0E33-64F2-0A68-16ACC7CABC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0350"/>
            <a:ext cx="86868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  <a:endParaRPr lang="es-ES_tradnl" altLang="es-ES" sz="280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4 Marcador de pie de página">
            <a:extLst>
              <a:ext uri="{FF2B5EF4-FFF2-40B4-BE49-F238E27FC236}">
                <a16:creationId xmlns:a16="http://schemas.microsoft.com/office/drawing/2014/main" id="{29BF8AE0-24D6-AF45-A860-BF91B7AA04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EE8D00D3-04EE-42FD-9396-C23FAED0C44B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2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5123" name="Rectangle 2">
            <a:extLst>
              <a:ext uri="{FF2B5EF4-FFF2-40B4-BE49-F238E27FC236}">
                <a16:creationId xmlns:a16="http://schemas.microsoft.com/office/drawing/2014/main" id="{2F7B487D-5792-95BF-D864-86EFC1CE767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14313" y="1349375"/>
            <a:ext cx="4359275" cy="4876800"/>
          </a:xfrm>
        </p:spPr>
        <p:txBody>
          <a:bodyPr/>
          <a:lstStyle/>
          <a:p>
            <a:pPr marL="0" indent="0">
              <a:lnSpc>
                <a:spcPct val="80000"/>
              </a:lnSpc>
              <a:buFontTx/>
              <a:buNone/>
              <a:tabLst>
                <a:tab pos="534988" algn="l"/>
              </a:tabLst>
            </a:pPr>
            <a:r>
              <a:rPr lang="es-ES_tradnl" altLang="es-ES" sz="2400" b="1" dirty="0">
                <a:latin typeface="Arial" panose="020B0604020202020204" pitchFamily="34" charset="0"/>
              </a:rPr>
              <a:t>NOMBRE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4988" algn="l"/>
              </a:tabLst>
            </a:pPr>
            <a:r>
              <a:rPr lang="es-ES_tradnl" altLang="es-ES" sz="2400" dirty="0">
                <a:latin typeface="Arial" panose="020B0604020202020204" pitchFamily="34" charset="0"/>
              </a:rPr>
              <a:t>	Natural</a:t>
            </a:r>
            <a:endParaRPr lang="es-ES_tradnl" altLang="es-ES" sz="2400" i="1" dirty="0"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534988" algn="l"/>
              </a:tabLst>
            </a:pPr>
            <a:r>
              <a:rPr lang="es-ES_tradnl" altLang="es-ES" sz="2400" b="1" dirty="0">
                <a:latin typeface="Arial" panose="020B0604020202020204" pitchFamily="34" charset="0"/>
              </a:rPr>
              <a:t>CONJUNTOS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4988" algn="l"/>
              </a:tabLst>
            </a:pPr>
            <a:r>
              <a:rPr lang="es-ES_tradnl" altLang="es-ES" sz="2400" dirty="0">
                <a:latin typeface="Arial" panose="020B0604020202020204" pitchFamily="34" charset="0"/>
              </a:rPr>
              <a:t>	</a:t>
            </a:r>
            <a:r>
              <a:rPr lang="es-ES_tradnl" altLang="es-ES" sz="2400" dirty="0" err="1">
                <a:latin typeface="Arial" panose="020B0604020202020204" pitchFamily="34" charset="0"/>
              </a:rPr>
              <a:t>Bool</a:t>
            </a:r>
            <a:r>
              <a:rPr lang="es-ES_tradnl" altLang="es-ES" sz="2400" dirty="0">
                <a:latin typeface="Arial" panose="020B0604020202020204" pitchFamily="34" charset="0"/>
              </a:rPr>
              <a:t>	</a:t>
            </a:r>
            <a:r>
              <a:rPr lang="es-ES_tradnl" altLang="es-ES" sz="2400" dirty="0" err="1">
                <a:latin typeface="Arial" panose="020B0604020202020204" pitchFamily="34" charset="0"/>
              </a:rPr>
              <a:t>Cjto</a:t>
            </a:r>
            <a:r>
              <a:rPr lang="es-ES_tradnl" altLang="es-ES" sz="2400" dirty="0">
                <a:latin typeface="Arial" panose="020B0604020202020204" pitchFamily="34" charset="0"/>
              </a:rPr>
              <a:t>. booleanos</a:t>
            </a:r>
            <a:endParaRPr lang="es-ES_tradnl" altLang="es-ES" sz="2400" i="1" dirty="0"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534988" algn="l"/>
              </a:tabLst>
            </a:pPr>
            <a:r>
              <a:rPr lang="es-ES_tradnl" altLang="es-ES" sz="2400" dirty="0">
                <a:latin typeface="Arial" panose="020B0604020202020204" pitchFamily="34" charset="0"/>
              </a:rPr>
              <a:t>	N		</a:t>
            </a:r>
            <a:r>
              <a:rPr lang="es-ES_tradnl" altLang="es-ES" sz="2400" dirty="0" err="1">
                <a:latin typeface="Arial" panose="020B0604020202020204" pitchFamily="34" charset="0"/>
              </a:rPr>
              <a:t>Cjto</a:t>
            </a:r>
            <a:r>
              <a:rPr lang="es-ES_tradnl" altLang="es-ES" sz="2400" dirty="0">
                <a:latin typeface="Arial" panose="020B0604020202020204" pitchFamily="34" charset="0"/>
              </a:rPr>
              <a:t>. naturales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4988" algn="l"/>
              </a:tabLst>
            </a:pPr>
            <a:r>
              <a:rPr lang="es-ES_tradnl" altLang="es-ES" sz="2400" b="1" dirty="0">
                <a:latin typeface="Arial" panose="020B0604020202020204" pitchFamily="34" charset="0"/>
              </a:rPr>
              <a:t>SINTAXIS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4988" algn="l"/>
              </a:tabLst>
            </a:pPr>
            <a:r>
              <a:rPr lang="es-ES_tradnl" altLang="es-ES" sz="2400" dirty="0">
                <a:latin typeface="Arial" panose="020B0604020202020204" pitchFamily="34" charset="0"/>
              </a:rPr>
              <a:t>	cero:		 </a:t>
            </a:r>
            <a:r>
              <a:rPr lang="es-ES_tradnl" alt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" sz="2400" dirty="0">
                <a:latin typeface="Arial" panose="020B0604020202020204" pitchFamily="34" charset="0"/>
              </a:rPr>
              <a:t> N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4988" algn="l"/>
              </a:tabLst>
            </a:pPr>
            <a:r>
              <a:rPr lang="es-ES_tradnl" altLang="es-ES" sz="2400" dirty="0">
                <a:latin typeface="Arial" panose="020B0604020202020204" pitchFamily="34" charset="0"/>
              </a:rPr>
              <a:t>	sucesor:  N	 </a:t>
            </a:r>
            <a:r>
              <a:rPr lang="es-ES_tradnl" alt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" sz="2400" dirty="0">
                <a:latin typeface="Arial" panose="020B0604020202020204" pitchFamily="34" charset="0"/>
              </a:rPr>
              <a:t> N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4988" algn="l"/>
              </a:tabLst>
            </a:pPr>
            <a:r>
              <a:rPr lang="es-ES_tradnl" altLang="es-ES" sz="2400" dirty="0">
                <a:latin typeface="Arial" panose="020B0604020202020204" pitchFamily="34" charset="0"/>
              </a:rPr>
              <a:t>	suma:	N x N	 </a:t>
            </a:r>
            <a:r>
              <a:rPr lang="es-ES_tradnl" alt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" sz="2400" dirty="0">
                <a:latin typeface="Arial" panose="020B0604020202020204" pitchFamily="34" charset="0"/>
              </a:rPr>
              <a:t> N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4988" algn="l"/>
              </a:tabLst>
            </a:pPr>
            <a:r>
              <a:rPr lang="es-ES_tradnl" altLang="es-ES" sz="2400" dirty="0">
                <a:latin typeface="Arial" panose="020B0604020202020204" pitchFamily="34" charset="0"/>
              </a:rPr>
              <a:t>	</a:t>
            </a:r>
            <a:r>
              <a:rPr lang="es-ES_tradnl" altLang="es-ES" sz="2400" dirty="0" err="1">
                <a:latin typeface="Arial" panose="020B0604020202020204" pitchFamily="34" charset="0"/>
              </a:rPr>
              <a:t>esCero</a:t>
            </a:r>
            <a:r>
              <a:rPr lang="es-ES_tradnl" altLang="es-ES" sz="2400" dirty="0">
                <a:latin typeface="Arial" panose="020B0604020202020204" pitchFamily="34" charset="0"/>
              </a:rPr>
              <a:t>:  N	 </a:t>
            </a:r>
            <a:r>
              <a:rPr lang="es-ES_tradnl" alt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" sz="2400" dirty="0">
                <a:latin typeface="Arial" panose="020B0604020202020204" pitchFamily="34" charset="0"/>
              </a:rPr>
              <a:t> </a:t>
            </a:r>
            <a:r>
              <a:rPr lang="es-ES_tradnl" altLang="es-ES" sz="2400" dirty="0" err="1">
                <a:latin typeface="Arial" panose="020B0604020202020204" pitchFamily="34" charset="0"/>
              </a:rPr>
              <a:t>Bool</a:t>
            </a:r>
            <a:endParaRPr lang="es-ES_tradnl" altLang="es-ES" sz="2400" dirty="0"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534988" algn="l"/>
              </a:tabLst>
            </a:pPr>
            <a:r>
              <a:rPr lang="es-ES_tradnl" altLang="es-ES" sz="2400" dirty="0">
                <a:latin typeface="Arial" panose="020B0604020202020204" pitchFamily="34" charset="0"/>
              </a:rPr>
              <a:t>	</a:t>
            </a:r>
            <a:r>
              <a:rPr lang="es-ES_tradnl" altLang="es-ES" sz="2400" dirty="0" err="1">
                <a:latin typeface="Arial" panose="020B0604020202020204" pitchFamily="34" charset="0"/>
              </a:rPr>
              <a:t>esIgual</a:t>
            </a:r>
            <a:r>
              <a:rPr lang="es-ES_tradnl" altLang="es-ES" sz="2400" dirty="0">
                <a:latin typeface="Arial" panose="020B0604020202020204" pitchFamily="34" charset="0"/>
              </a:rPr>
              <a:t>: N x N 	</a:t>
            </a:r>
            <a:r>
              <a:rPr lang="es-ES_tradnl" altLang="es-ES" sz="2400" dirty="0">
                <a:latin typeface="Arial" panose="020B0604020202020204" pitchFamily="34" charset="0"/>
                <a:sym typeface="Symbol" panose="05050102010706020507" pitchFamily="18" charset="2"/>
              </a:rPr>
              <a:t></a:t>
            </a:r>
            <a:r>
              <a:rPr lang="es-ES_tradnl" altLang="es-ES" sz="2400" dirty="0">
                <a:latin typeface="Arial" panose="020B0604020202020204" pitchFamily="34" charset="0"/>
              </a:rPr>
              <a:t> </a:t>
            </a:r>
            <a:r>
              <a:rPr lang="es-ES_tradnl" altLang="es-ES" sz="2400" dirty="0" err="1">
                <a:latin typeface="Arial" panose="020B0604020202020204" pitchFamily="34" charset="0"/>
              </a:rPr>
              <a:t>Bool</a:t>
            </a:r>
            <a:endParaRPr lang="es-ES_tradnl" altLang="es-ES" sz="2400" dirty="0">
              <a:latin typeface="Arial" panose="020B0604020202020204" pitchFamily="34" charset="0"/>
            </a:endParaRPr>
          </a:p>
          <a:p>
            <a:pPr marL="0" indent="0">
              <a:lnSpc>
                <a:spcPct val="80000"/>
              </a:lnSpc>
              <a:buFontTx/>
              <a:buNone/>
              <a:tabLst>
                <a:tab pos="534988" algn="l"/>
              </a:tabLst>
            </a:pPr>
            <a:r>
              <a:rPr lang="es-ES_tradnl" altLang="es-ES" sz="2400" dirty="0">
                <a:latin typeface="Arial" panose="020B0604020202020204" pitchFamily="34" charset="0"/>
              </a:rPr>
              <a:t>	…</a:t>
            </a:r>
          </a:p>
          <a:p>
            <a:pPr marL="0" indent="0">
              <a:lnSpc>
                <a:spcPct val="80000"/>
              </a:lnSpc>
              <a:buFontTx/>
              <a:buNone/>
              <a:tabLst>
                <a:tab pos="534988" algn="l"/>
              </a:tabLst>
            </a:pPr>
            <a:r>
              <a:rPr lang="es-ES_tradnl" altLang="es-ES" sz="2400" dirty="0">
                <a:latin typeface="Arial" panose="020B0604020202020204" pitchFamily="34" charset="0"/>
              </a:rPr>
              <a:t>			</a:t>
            </a:r>
          </a:p>
        </p:txBody>
      </p:sp>
      <p:sp>
        <p:nvSpPr>
          <p:cNvPr id="5124" name="Rectangle 3">
            <a:extLst>
              <a:ext uri="{FF2B5EF4-FFF2-40B4-BE49-F238E27FC236}">
                <a16:creationId xmlns:a16="http://schemas.microsoft.com/office/drawing/2014/main" id="{6F71AA6C-706E-2303-7FE3-21990316CC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260350"/>
            <a:ext cx="8686800" cy="620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  <a:endParaRPr lang="es-ES_tradnl" altLang="es-ES" sz="2800">
              <a:solidFill>
                <a:schemeClr val="tx2"/>
              </a:solidFill>
            </a:endParaRPr>
          </a:p>
        </p:txBody>
      </p:sp>
      <p:sp>
        <p:nvSpPr>
          <p:cNvPr id="122884" name="Rectangle 4">
            <a:extLst>
              <a:ext uri="{FF2B5EF4-FFF2-40B4-BE49-F238E27FC236}">
                <a16:creationId xmlns:a16="http://schemas.microsoft.com/office/drawing/2014/main" id="{5226A184-F4BE-C2E5-4A77-291E22C1FF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7925" y="1327150"/>
            <a:ext cx="3921125" cy="503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5349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349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34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pt-BR" altLang="es-ES" sz="2400" b="1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400" b="1" dirty="0" err="1">
                <a:latin typeface="Arial" panose="020B0604020202020204" pitchFamily="34" charset="0"/>
              </a:rPr>
              <a:t>fmod</a:t>
            </a:r>
            <a:r>
              <a:rPr lang="pt-BR" altLang="es-ES" sz="2400" dirty="0">
                <a:latin typeface="Arial" panose="020B0604020202020204" pitchFamily="34" charset="0"/>
              </a:rPr>
              <a:t> NATURAL </a:t>
            </a:r>
            <a:r>
              <a:rPr lang="pt-BR" altLang="es-ES" sz="2400" b="1" dirty="0" err="1">
                <a:latin typeface="Arial" panose="020B0604020202020204" pitchFamily="34" charset="0"/>
              </a:rPr>
              <a:t>is</a:t>
            </a:r>
            <a:endParaRPr lang="pt-BR" altLang="es-ES" sz="2400" b="1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400" dirty="0">
                <a:latin typeface="Arial" panose="020B0604020202020204" pitchFamily="34" charset="0"/>
              </a:rPr>
              <a:t>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400" dirty="0">
                <a:latin typeface="Arial" panose="020B0604020202020204" pitchFamily="34" charset="0"/>
              </a:rPr>
              <a:t>   </a:t>
            </a:r>
            <a:r>
              <a:rPr lang="pt-BR" altLang="es-ES" sz="2400" dirty="0" err="1">
                <a:latin typeface="Arial" panose="020B0604020202020204" pitchFamily="34" charset="0"/>
              </a:rPr>
              <a:t>protecting</a:t>
            </a:r>
            <a:r>
              <a:rPr lang="pt-BR" altLang="es-ES" sz="2400" dirty="0">
                <a:latin typeface="Arial" panose="020B0604020202020204" pitchFamily="34" charset="0"/>
              </a:rPr>
              <a:t> BOOL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400" dirty="0">
                <a:latin typeface="Arial" panose="020B0604020202020204" pitchFamily="34" charset="0"/>
              </a:rPr>
              <a:t>   </a:t>
            </a:r>
            <a:r>
              <a:rPr lang="pt-BR" altLang="es-ES" sz="2400" dirty="0" err="1">
                <a:latin typeface="Arial" panose="020B0604020202020204" pitchFamily="34" charset="0"/>
              </a:rPr>
              <a:t>sort</a:t>
            </a:r>
            <a:r>
              <a:rPr lang="pt-BR" altLang="es-ES" sz="2400" dirty="0">
                <a:latin typeface="Arial" panose="020B0604020202020204" pitchFamily="34" charset="0"/>
              </a:rPr>
              <a:t> N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400" dirty="0">
                <a:latin typeface="Arial" panose="020B0604020202020204" pitchFamily="34" charset="0"/>
              </a:rPr>
              <a:t>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400" dirty="0">
                <a:latin typeface="Arial" panose="020B0604020202020204" pitchFamily="34" charset="0"/>
              </a:rPr>
              <a:t>   </a:t>
            </a:r>
            <a:r>
              <a:rPr lang="pt-BR" altLang="es-ES" sz="2400" dirty="0" err="1">
                <a:latin typeface="Arial" panose="020B0604020202020204" pitchFamily="34" charset="0"/>
              </a:rPr>
              <a:t>op</a:t>
            </a:r>
            <a:r>
              <a:rPr lang="pt-BR" altLang="es-ES" sz="2400" dirty="0">
                <a:latin typeface="Arial" panose="020B0604020202020204" pitchFamily="34" charset="0"/>
              </a:rPr>
              <a:t> cero :  -&gt; N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400" dirty="0">
                <a:latin typeface="Arial" panose="020B0604020202020204" pitchFamily="34" charset="0"/>
              </a:rPr>
              <a:t>   </a:t>
            </a:r>
            <a:r>
              <a:rPr lang="pt-BR" altLang="es-ES" sz="2400" dirty="0" err="1">
                <a:latin typeface="Arial" panose="020B0604020202020204" pitchFamily="34" charset="0"/>
              </a:rPr>
              <a:t>op</a:t>
            </a:r>
            <a:r>
              <a:rPr lang="pt-BR" altLang="es-ES" sz="2400" dirty="0">
                <a:latin typeface="Arial" panose="020B0604020202020204" pitchFamily="34" charset="0"/>
              </a:rPr>
              <a:t> </a:t>
            </a:r>
            <a:r>
              <a:rPr lang="pt-BR" altLang="es-ES" sz="2400" dirty="0" err="1">
                <a:latin typeface="Arial" panose="020B0604020202020204" pitchFamily="34" charset="0"/>
              </a:rPr>
              <a:t>sucesor</a:t>
            </a:r>
            <a:r>
              <a:rPr lang="pt-BR" altLang="es-ES" sz="2400" dirty="0">
                <a:latin typeface="Arial" panose="020B0604020202020204" pitchFamily="34" charset="0"/>
              </a:rPr>
              <a:t> : N -&gt; N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400" dirty="0">
                <a:latin typeface="Arial" panose="020B0604020202020204" pitchFamily="34" charset="0"/>
              </a:rPr>
              <a:t>   </a:t>
            </a:r>
            <a:r>
              <a:rPr lang="pt-BR" altLang="es-ES" sz="2400" dirty="0" err="1">
                <a:latin typeface="Arial" panose="020B0604020202020204" pitchFamily="34" charset="0"/>
              </a:rPr>
              <a:t>op</a:t>
            </a:r>
            <a:r>
              <a:rPr lang="pt-BR" altLang="es-ES" sz="2400" dirty="0">
                <a:latin typeface="Arial" panose="020B0604020202020204" pitchFamily="34" charset="0"/>
              </a:rPr>
              <a:t> suma : N </a:t>
            </a:r>
            <a:r>
              <a:rPr lang="pt-BR" altLang="es-ES" sz="2400" dirty="0" err="1">
                <a:latin typeface="Arial" panose="020B0604020202020204" pitchFamily="34" charset="0"/>
              </a:rPr>
              <a:t>N</a:t>
            </a:r>
            <a:r>
              <a:rPr lang="pt-BR" altLang="es-ES" sz="2400" dirty="0">
                <a:latin typeface="Arial" panose="020B0604020202020204" pitchFamily="34" charset="0"/>
              </a:rPr>
              <a:t> -&gt; N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400" dirty="0">
                <a:latin typeface="Arial" panose="020B0604020202020204" pitchFamily="34" charset="0"/>
              </a:rPr>
              <a:t>   </a:t>
            </a:r>
            <a:r>
              <a:rPr lang="pt-BR" altLang="es-ES" sz="2400" dirty="0" err="1">
                <a:latin typeface="Arial" panose="020B0604020202020204" pitchFamily="34" charset="0"/>
              </a:rPr>
              <a:t>op</a:t>
            </a:r>
            <a:r>
              <a:rPr lang="pt-BR" altLang="es-ES" sz="2400" dirty="0">
                <a:latin typeface="Arial" panose="020B0604020202020204" pitchFamily="34" charset="0"/>
              </a:rPr>
              <a:t> </a:t>
            </a:r>
            <a:r>
              <a:rPr lang="pt-BR" altLang="es-ES" sz="2400" dirty="0" err="1">
                <a:latin typeface="Arial" panose="020B0604020202020204" pitchFamily="34" charset="0"/>
              </a:rPr>
              <a:t>esCero</a:t>
            </a:r>
            <a:r>
              <a:rPr lang="pt-BR" altLang="es-ES" sz="2400" dirty="0">
                <a:latin typeface="Arial" panose="020B0604020202020204" pitchFamily="34" charset="0"/>
              </a:rPr>
              <a:t> : N -&gt; </a:t>
            </a:r>
            <a:r>
              <a:rPr lang="pt-BR" altLang="es-ES" sz="2400" dirty="0" err="1">
                <a:latin typeface="Arial" panose="020B0604020202020204" pitchFamily="34" charset="0"/>
              </a:rPr>
              <a:t>Bool</a:t>
            </a:r>
            <a:r>
              <a:rPr lang="pt-BR" altLang="es-ES" sz="2400" dirty="0">
                <a:latin typeface="Arial" panose="020B0604020202020204" pitchFamily="34" charset="0"/>
              </a:rPr>
              <a:t> 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400" dirty="0">
                <a:latin typeface="Arial" panose="020B0604020202020204" pitchFamily="34" charset="0"/>
              </a:rPr>
              <a:t>   </a:t>
            </a:r>
            <a:r>
              <a:rPr lang="pt-BR" altLang="es-ES" sz="2400" dirty="0" err="1">
                <a:latin typeface="Arial" panose="020B0604020202020204" pitchFamily="34" charset="0"/>
              </a:rPr>
              <a:t>op</a:t>
            </a:r>
            <a:r>
              <a:rPr lang="pt-BR" altLang="es-ES" sz="2400" dirty="0">
                <a:latin typeface="Arial" panose="020B0604020202020204" pitchFamily="34" charset="0"/>
              </a:rPr>
              <a:t> </a:t>
            </a:r>
            <a:r>
              <a:rPr lang="pt-BR" altLang="es-ES" sz="2400" dirty="0" err="1">
                <a:latin typeface="Arial" panose="020B0604020202020204" pitchFamily="34" charset="0"/>
              </a:rPr>
              <a:t>esIgual</a:t>
            </a:r>
            <a:r>
              <a:rPr lang="pt-BR" altLang="es-ES" sz="2400" dirty="0">
                <a:latin typeface="Arial" panose="020B0604020202020204" pitchFamily="34" charset="0"/>
              </a:rPr>
              <a:t> : N </a:t>
            </a:r>
            <a:r>
              <a:rPr lang="pt-BR" altLang="es-ES" sz="2400" dirty="0" err="1">
                <a:latin typeface="Arial" panose="020B0604020202020204" pitchFamily="34" charset="0"/>
              </a:rPr>
              <a:t>N</a:t>
            </a:r>
            <a:r>
              <a:rPr lang="pt-BR" altLang="es-ES" sz="2400" dirty="0">
                <a:latin typeface="Arial" panose="020B0604020202020204" pitchFamily="34" charset="0"/>
              </a:rPr>
              <a:t> -&gt; </a:t>
            </a:r>
            <a:r>
              <a:rPr lang="pt-BR" altLang="es-ES" sz="2400" dirty="0" err="1">
                <a:latin typeface="Arial" panose="020B0604020202020204" pitchFamily="34" charset="0"/>
              </a:rPr>
              <a:t>Bool</a:t>
            </a:r>
            <a:r>
              <a:rPr lang="pt-BR" altLang="es-ES" sz="2400" dirty="0">
                <a:latin typeface="Arial" panose="020B0604020202020204" pitchFamily="34" charset="0"/>
              </a:rPr>
              <a:t> .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400" dirty="0">
                <a:latin typeface="Arial" panose="020B0604020202020204" pitchFamily="34" charset="0"/>
              </a:rPr>
              <a:t>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s-ES_tradnl" altLang="es-ES" sz="2400" b="1" dirty="0" err="1">
                <a:latin typeface="Arial" panose="020B0604020202020204" pitchFamily="34" charset="0"/>
              </a:rPr>
              <a:t>endfm</a:t>
            </a:r>
            <a:endParaRPr lang="es-ES_tradnl" altLang="es-ES" sz="2400" dirty="0">
              <a:latin typeface="Arial" panose="020B0604020202020204" pitchFamily="34" charset="0"/>
            </a:endParaRPr>
          </a:p>
        </p:txBody>
      </p:sp>
      <p:sp>
        <p:nvSpPr>
          <p:cNvPr id="122889" name="Rectangle 9">
            <a:extLst>
              <a:ext uri="{FF2B5EF4-FFF2-40B4-BE49-F238E27FC236}">
                <a16:creationId xmlns:a16="http://schemas.microsoft.com/office/drawing/2014/main" id="{64858531-8A07-B7C7-C921-F0C34DEE94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1413" y="1365250"/>
            <a:ext cx="3906837" cy="5022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122886" name="Text Box 6">
            <a:extLst>
              <a:ext uri="{FF2B5EF4-FFF2-40B4-BE49-F238E27FC236}">
                <a16:creationId xmlns:a16="http://schemas.microsoft.com/office/drawing/2014/main" id="{8A977CA2-9232-A759-765B-D2759F745F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7338" y="1082675"/>
            <a:ext cx="22447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ES" sz="2400">
                <a:latin typeface="Tahoma" panose="020B0604030504040204" pitchFamily="34" charset="0"/>
              </a:rPr>
              <a:t>natural.maude</a:t>
            </a:r>
          </a:p>
        </p:txBody>
      </p:sp>
      <p:sp>
        <p:nvSpPr>
          <p:cNvPr id="122885" name="AutoShape 5">
            <a:extLst>
              <a:ext uri="{FF2B5EF4-FFF2-40B4-BE49-F238E27FC236}">
                <a16:creationId xmlns:a16="http://schemas.microsoft.com/office/drawing/2014/main" id="{332A63D6-2943-08E7-4D98-3CE3BF61A4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5925" y="3397250"/>
            <a:ext cx="892175" cy="534988"/>
          </a:xfrm>
          <a:prstGeom prst="rightArrow">
            <a:avLst>
              <a:gd name="adj1" fmla="val 21370"/>
              <a:gd name="adj2" fmla="val 55465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889" grpId="0" animBg="1"/>
      <p:bldP spid="122886" grpId="0" animBg="1"/>
      <p:bldP spid="12288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4 Marcador de pie de página">
            <a:extLst>
              <a:ext uri="{FF2B5EF4-FFF2-40B4-BE49-F238E27FC236}">
                <a16:creationId xmlns:a16="http://schemas.microsoft.com/office/drawing/2014/main" id="{B719E409-9A6B-C48F-7642-7F670D6F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CEDF3A1D-2A05-4D12-93E3-DA6F796CFF0C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3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3AF117B9-8A49-32D9-FB09-E5E1273F26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1085850"/>
            <a:ext cx="4821238" cy="5078413"/>
          </a:xfrm>
        </p:spPr>
        <p:txBody>
          <a:bodyPr/>
          <a:lstStyle/>
          <a:p>
            <a:pPr marL="0" indent="0">
              <a:buFontTx/>
              <a:buNone/>
              <a:tabLst>
                <a:tab pos="355600" algn="l"/>
              </a:tabLst>
            </a:pPr>
            <a:r>
              <a:rPr lang="es-ES_tradnl" altLang="es-ES" sz="2200">
                <a:latin typeface="Arial" panose="020B0604020202020204" pitchFamily="34" charset="0"/>
              </a:rPr>
              <a:t>   …</a:t>
            </a:r>
          </a:p>
          <a:p>
            <a:pPr marL="0" indent="0">
              <a:buFontTx/>
              <a:buNone/>
              <a:tabLst>
                <a:tab pos="355600" algn="l"/>
              </a:tabLst>
            </a:pPr>
            <a:r>
              <a:rPr lang="es-ES_tradnl" altLang="es-ES" sz="2200" b="1">
                <a:latin typeface="Arial" panose="020B0604020202020204" pitchFamily="34" charset="0"/>
              </a:rPr>
              <a:t>SEMANTICA</a:t>
            </a:r>
            <a:endParaRPr lang="es-ES_tradnl" altLang="es-ES" sz="2200">
              <a:latin typeface="Arial" panose="020B0604020202020204" pitchFamily="34" charset="0"/>
            </a:endParaRPr>
          </a:p>
          <a:p>
            <a:pPr marL="0" indent="0">
              <a:buFontTx/>
              <a:buNone/>
              <a:tabLst>
                <a:tab pos="355600" algn="l"/>
              </a:tabLst>
            </a:pPr>
            <a:r>
              <a:rPr lang="es-ES_tradnl" altLang="es-ES" sz="2200">
                <a:latin typeface="Arial" panose="020B0604020202020204" pitchFamily="34" charset="0"/>
                <a:sym typeface="Symbol" panose="05050102010706020507" pitchFamily="18" charset="2"/>
              </a:rPr>
              <a:t>	</a:t>
            </a:r>
            <a:r>
              <a:rPr lang="es-ES_tradnl" altLang="es-ES" sz="2200">
                <a:latin typeface="Arial" panose="020B0604020202020204" pitchFamily="34" charset="0"/>
              </a:rPr>
              <a:t> m, n </a:t>
            </a:r>
            <a:r>
              <a:rPr lang="es-ES_tradnl" altLang="es-ES" sz="2200">
                <a:latin typeface="Arial" panose="020B0604020202020204" pitchFamily="34" charset="0"/>
                <a:sym typeface="Symbol" panose="05050102010706020507" pitchFamily="18" charset="2"/>
              </a:rPr>
              <a:t></a:t>
            </a:r>
            <a:r>
              <a:rPr lang="es-ES_tradnl" altLang="es-ES" sz="2200">
                <a:latin typeface="Arial" panose="020B0604020202020204" pitchFamily="34" charset="0"/>
              </a:rPr>
              <a:t> N</a:t>
            </a:r>
          </a:p>
          <a:p>
            <a:pPr marL="0" indent="0">
              <a:buFontTx/>
              <a:buNone/>
              <a:tabLst>
                <a:tab pos="355600" algn="l"/>
              </a:tabLst>
            </a:pPr>
            <a:r>
              <a:rPr lang="es-ES_tradnl" altLang="es-ES" sz="2200">
                <a:latin typeface="Arial" panose="020B0604020202020204" pitchFamily="34" charset="0"/>
              </a:rPr>
              <a:t>	1. esCero (cero) = true</a:t>
            </a:r>
          </a:p>
          <a:p>
            <a:pPr marL="0" indent="0">
              <a:buFontTx/>
              <a:buNone/>
              <a:tabLst>
                <a:tab pos="355600" algn="l"/>
              </a:tabLst>
            </a:pPr>
            <a:r>
              <a:rPr lang="es-ES_tradnl" altLang="es-ES" sz="2200">
                <a:latin typeface="Arial" panose="020B0604020202020204" pitchFamily="34" charset="0"/>
              </a:rPr>
              <a:t>	2. esCero (sucesor (n)) = false</a:t>
            </a:r>
          </a:p>
          <a:p>
            <a:pPr marL="0" indent="0">
              <a:buFontTx/>
              <a:buNone/>
              <a:tabLst>
                <a:tab pos="355600" algn="l"/>
              </a:tabLst>
            </a:pPr>
            <a:r>
              <a:rPr lang="es-ES_tradnl" altLang="es-ES" sz="2200">
                <a:latin typeface="Arial" panose="020B0604020202020204" pitchFamily="34" charset="0"/>
              </a:rPr>
              <a:t>	3. esIgual (cero, n) = esCero (n)</a:t>
            </a:r>
          </a:p>
          <a:p>
            <a:pPr marL="0" indent="0">
              <a:buFontTx/>
              <a:buNone/>
              <a:tabLst>
                <a:tab pos="355600" algn="l"/>
              </a:tabLst>
            </a:pPr>
            <a:r>
              <a:rPr lang="es-ES_tradnl" altLang="es-ES" sz="2200">
                <a:latin typeface="Arial" panose="020B0604020202020204" pitchFamily="34" charset="0"/>
              </a:rPr>
              <a:t>	4. esIgual(sucesor(n),cero)=false</a:t>
            </a:r>
          </a:p>
          <a:p>
            <a:pPr marL="0" indent="0">
              <a:buFontTx/>
              <a:buNone/>
              <a:tabLst>
                <a:tab pos="355600" algn="l"/>
              </a:tabLst>
            </a:pPr>
            <a:r>
              <a:rPr lang="es-ES_tradnl" altLang="es-ES" sz="2200">
                <a:latin typeface="Arial" panose="020B0604020202020204" pitchFamily="34" charset="0"/>
              </a:rPr>
              <a:t>	5. </a:t>
            </a:r>
            <a:r>
              <a:rPr lang="es-ES_tradnl" altLang="es-ES" sz="2400">
                <a:latin typeface="Arial Narrow" panose="020B0606020202030204" pitchFamily="34" charset="0"/>
              </a:rPr>
              <a:t>esIgual(sucesor(n),sucesor(m)) =</a:t>
            </a:r>
          </a:p>
          <a:p>
            <a:pPr marL="0" indent="0">
              <a:buFontTx/>
              <a:buNone/>
              <a:tabLst>
                <a:tab pos="355600" algn="l"/>
              </a:tabLst>
            </a:pPr>
            <a:r>
              <a:rPr lang="es-ES_tradnl" altLang="es-ES" sz="2200">
                <a:latin typeface="Arial" panose="020B0604020202020204" pitchFamily="34" charset="0"/>
              </a:rPr>
              <a:t>		 esIgual(n, m)</a:t>
            </a:r>
          </a:p>
          <a:p>
            <a:pPr marL="0" indent="0">
              <a:buFontTx/>
              <a:buNone/>
              <a:tabLst>
                <a:tab pos="355600" algn="l"/>
              </a:tabLst>
            </a:pPr>
            <a:r>
              <a:rPr lang="es-ES_tradnl" altLang="es-ES" sz="2200">
                <a:latin typeface="Arial" panose="020B0604020202020204" pitchFamily="34" charset="0"/>
              </a:rPr>
              <a:t>	6. suma (cero, n) = n</a:t>
            </a:r>
          </a:p>
          <a:p>
            <a:pPr marL="0" indent="0">
              <a:buFontTx/>
              <a:buNone/>
              <a:tabLst>
                <a:tab pos="355600" algn="l"/>
              </a:tabLst>
            </a:pPr>
            <a:r>
              <a:rPr lang="es-ES_tradnl" altLang="es-ES" sz="2200">
                <a:latin typeface="Arial" panose="020B0604020202020204" pitchFamily="34" charset="0"/>
              </a:rPr>
              <a:t>	7. suma (sucesor (m), n) = </a:t>
            </a:r>
          </a:p>
          <a:p>
            <a:pPr marL="0" indent="0">
              <a:buFontTx/>
              <a:buNone/>
              <a:tabLst>
                <a:tab pos="355600" algn="l"/>
              </a:tabLst>
            </a:pPr>
            <a:r>
              <a:rPr lang="es-ES_tradnl" altLang="es-ES" sz="2200">
                <a:latin typeface="Arial" panose="020B0604020202020204" pitchFamily="34" charset="0"/>
              </a:rPr>
              <a:t>		sucesor (suma (m, n))</a:t>
            </a:r>
          </a:p>
        </p:txBody>
      </p:sp>
      <p:sp>
        <p:nvSpPr>
          <p:cNvPr id="6148" name="Rectangle 4">
            <a:extLst>
              <a:ext uri="{FF2B5EF4-FFF2-40B4-BE49-F238E27FC236}">
                <a16:creationId xmlns:a16="http://schemas.microsoft.com/office/drawing/2014/main" id="{6D1F8F1C-6569-DAA8-C816-61D3E7C9C2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9388" y="177800"/>
            <a:ext cx="8686800" cy="538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  <a:endParaRPr lang="es-ES_tradnl" altLang="es-ES" sz="2800">
              <a:solidFill>
                <a:schemeClr val="tx2"/>
              </a:solidFill>
            </a:endParaRPr>
          </a:p>
        </p:txBody>
      </p:sp>
      <p:sp>
        <p:nvSpPr>
          <p:cNvPr id="80901" name="Rectangle 5">
            <a:extLst>
              <a:ext uri="{FF2B5EF4-FFF2-40B4-BE49-F238E27FC236}">
                <a16:creationId xmlns:a16="http://schemas.microsoft.com/office/drawing/2014/main" id="{D488F732-7245-D568-82A8-7B8940A5097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3113" y="881063"/>
            <a:ext cx="4560887" cy="5567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5349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349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34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endParaRPr lang="pt-BR" altLang="es-ES" sz="2200" b="1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200" b="1" dirty="0" err="1">
                <a:latin typeface="Arial" panose="020B0604020202020204" pitchFamily="34" charset="0"/>
              </a:rPr>
              <a:t>fmod</a:t>
            </a:r>
            <a:r>
              <a:rPr lang="pt-BR" altLang="es-ES" sz="2200" dirty="0">
                <a:latin typeface="Arial" panose="020B0604020202020204" pitchFamily="34" charset="0"/>
              </a:rPr>
              <a:t> NATURAL </a:t>
            </a:r>
            <a:r>
              <a:rPr lang="pt-BR" altLang="es-ES" sz="2200" b="1" dirty="0" err="1">
                <a:latin typeface="Arial" panose="020B0604020202020204" pitchFamily="34" charset="0"/>
              </a:rPr>
              <a:t>is</a:t>
            </a:r>
            <a:endParaRPr lang="pt-BR" altLang="es-ES" sz="2200" b="1" dirty="0">
              <a:latin typeface="Arial" panose="020B0604020202020204" pitchFamily="34" charset="0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200" dirty="0">
                <a:latin typeface="Arial" panose="020B0604020202020204" pitchFamily="34" charset="0"/>
              </a:rPr>
              <a:t>  ...</a:t>
            </a:r>
          </a:p>
          <a:p>
            <a:pPr>
              <a:buFontTx/>
              <a:buNone/>
            </a:pPr>
            <a:r>
              <a:rPr lang="pt-BR" altLang="es-ES" sz="2200" dirty="0">
                <a:latin typeface="Arial" panose="020B0604020202020204" pitchFamily="34" charset="0"/>
              </a:rPr>
              <a:t>   vars n m : N .</a:t>
            </a:r>
          </a:p>
          <a:p>
            <a:pPr>
              <a:buFontTx/>
              <a:buNone/>
            </a:pPr>
            <a:r>
              <a:rPr lang="pt-BR" altLang="es-ES" sz="2200" dirty="0">
                <a:latin typeface="Arial" panose="020B0604020202020204" pitchFamily="34" charset="0"/>
              </a:rPr>
              <a:t>   </a:t>
            </a:r>
            <a:r>
              <a:rPr lang="pt-BR" altLang="es-ES" sz="2200" dirty="0" err="1">
                <a:latin typeface="Arial" panose="020B0604020202020204" pitchFamily="34" charset="0"/>
              </a:rPr>
              <a:t>eq</a:t>
            </a:r>
            <a:r>
              <a:rPr lang="pt-BR" altLang="es-ES" sz="2200" dirty="0">
                <a:latin typeface="Arial" panose="020B0604020202020204" pitchFamily="34" charset="0"/>
              </a:rPr>
              <a:t> </a:t>
            </a:r>
            <a:r>
              <a:rPr lang="pt-BR" altLang="es-ES" sz="2200" dirty="0" err="1">
                <a:latin typeface="Arial" panose="020B0604020202020204" pitchFamily="34" charset="0"/>
              </a:rPr>
              <a:t>esCero</a:t>
            </a:r>
            <a:r>
              <a:rPr lang="pt-BR" altLang="es-ES" sz="2200" dirty="0">
                <a:latin typeface="Arial" panose="020B0604020202020204" pitchFamily="34" charset="0"/>
              </a:rPr>
              <a:t> (cero) = </a:t>
            </a:r>
            <a:r>
              <a:rPr lang="pt-BR" altLang="es-ES" sz="2200" dirty="0" err="1">
                <a:latin typeface="Arial" panose="020B0604020202020204" pitchFamily="34" charset="0"/>
              </a:rPr>
              <a:t>true</a:t>
            </a:r>
            <a:r>
              <a:rPr lang="pt-BR" altLang="es-ES" sz="2200" dirty="0">
                <a:latin typeface="Arial" panose="020B0604020202020204" pitchFamily="34" charset="0"/>
              </a:rPr>
              <a:t> .</a:t>
            </a:r>
          </a:p>
          <a:p>
            <a:pPr>
              <a:buFontTx/>
              <a:buNone/>
            </a:pPr>
            <a:r>
              <a:rPr lang="pt-BR" altLang="es-ES" sz="2200" dirty="0">
                <a:latin typeface="Arial" panose="020B0604020202020204" pitchFamily="34" charset="0"/>
              </a:rPr>
              <a:t>   </a:t>
            </a:r>
            <a:r>
              <a:rPr lang="pt-BR" altLang="es-ES" sz="2200" dirty="0" err="1">
                <a:latin typeface="Arial" panose="020B0604020202020204" pitchFamily="34" charset="0"/>
              </a:rPr>
              <a:t>eq</a:t>
            </a:r>
            <a:r>
              <a:rPr lang="pt-BR" altLang="es-ES" sz="2200" dirty="0">
                <a:latin typeface="Arial" panose="020B0604020202020204" pitchFamily="34" charset="0"/>
              </a:rPr>
              <a:t> </a:t>
            </a:r>
            <a:r>
              <a:rPr lang="pt-BR" altLang="es-ES" sz="2200" dirty="0" err="1">
                <a:latin typeface="Arial" panose="020B0604020202020204" pitchFamily="34" charset="0"/>
              </a:rPr>
              <a:t>esCero</a:t>
            </a:r>
            <a:r>
              <a:rPr lang="pt-BR" altLang="es-ES" sz="2200" dirty="0">
                <a:latin typeface="Arial" panose="020B0604020202020204" pitchFamily="34" charset="0"/>
              </a:rPr>
              <a:t> (</a:t>
            </a:r>
            <a:r>
              <a:rPr lang="pt-BR" altLang="es-ES" sz="2200" dirty="0" err="1">
                <a:latin typeface="Arial" panose="020B0604020202020204" pitchFamily="34" charset="0"/>
              </a:rPr>
              <a:t>sucesor</a:t>
            </a:r>
            <a:r>
              <a:rPr lang="pt-BR" altLang="es-ES" sz="2200" dirty="0">
                <a:latin typeface="Arial" panose="020B0604020202020204" pitchFamily="34" charset="0"/>
              </a:rPr>
              <a:t> (n)) = false .</a:t>
            </a:r>
          </a:p>
          <a:p>
            <a:pPr>
              <a:buFontTx/>
              <a:buNone/>
            </a:pPr>
            <a:r>
              <a:rPr lang="pt-BR" altLang="es-ES" sz="2200" dirty="0">
                <a:latin typeface="Arial" panose="020B0604020202020204" pitchFamily="34" charset="0"/>
              </a:rPr>
              <a:t>   </a:t>
            </a:r>
            <a:r>
              <a:rPr lang="pt-BR" altLang="es-ES" sz="2200" dirty="0" err="1">
                <a:latin typeface="Arial" panose="020B0604020202020204" pitchFamily="34" charset="0"/>
              </a:rPr>
              <a:t>eq</a:t>
            </a:r>
            <a:r>
              <a:rPr lang="pt-BR" altLang="es-ES" sz="2200" dirty="0">
                <a:latin typeface="Arial" panose="020B0604020202020204" pitchFamily="34" charset="0"/>
              </a:rPr>
              <a:t> </a:t>
            </a:r>
            <a:r>
              <a:rPr lang="pt-BR" altLang="es-ES" sz="2200" dirty="0" err="1">
                <a:latin typeface="Arial" panose="020B0604020202020204" pitchFamily="34" charset="0"/>
              </a:rPr>
              <a:t>esIgual</a:t>
            </a:r>
            <a:r>
              <a:rPr lang="pt-BR" altLang="es-ES" sz="2200" dirty="0">
                <a:latin typeface="Arial" panose="020B0604020202020204" pitchFamily="34" charset="0"/>
              </a:rPr>
              <a:t>(cero, n) = </a:t>
            </a:r>
            <a:r>
              <a:rPr lang="pt-BR" altLang="es-ES" sz="2200" dirty="0" err="1">
                <a:latin typeface="Arial" panose="020B0604020202020204" pitchFamily="34" charset="0"/>
              </a:rPr>
              <a:t>esCero</a:t>
            </a:r>
            <a:r>
              <a:rPr lang="pt-BR" altLang="es-ES" sz="2200" dirty="0">
                <a:latin typeface="Arial" panose="020B0604020202020204" pitchFamily="34" charset="0"/>
              </a:rPr>
              <a:t>(n) .</a:t>
            </a:r>
          </a:p>
          <a:p>
            <a:pPr>
              <a:buFontTx/>
              <a:buNone/>
            </a:pPr>
            <a:r>
              <a:rPr lang="pt-BR" altLang="es-ES" sz="2400" dirty="0">
                <a:latin typeface="Arial Narrow" panose="020B0606020202030204" pitchFamily="34" charset="0"/>
              </a:rPr>
              <a:t>   </a:t>
            </a:r>
            <a:r>
              <a:rPr lang="pt-BR" altLang="es-ES" sz="2000" dirty="0">
                <a:latin typeface="Arial Narrow" panose="020B0606020202030204" pitchFamily="34" charset="0"/>
              </a:rPr>
              <a:t> </a:t>
            </a:r>
            <a:r>
              <a:rPr lang="pt-BR" altLang="es-ES" sz="2400" dirty="0" err="1">
                <a:latin typeface="Arial Narrow" panose="020B0606020202030204" pitchFamily="34" charset="0"/>
              </a:rPr>
              <a:t>eq</a:t>
            </a:r>
            <a:r>
              <a:rPr lang="pt-BR" altLang="es-ES" sz="2400" dirty="0">
                <a:latin typeface="Arial Narrow" panose="020B0606020202030204" pitchFamily="34" charset="0"/>
              </a:rPr>
              <a:t> </a:t>
            </a:r>
            <a:r>
              <a:rPr lang="pt-BR" altLang="es-ES" sz="2400" dirty="0" err="1">
                <a:latin typeface="Arial Narrow" panose="020B0606020202030204" pitchFamily="34" charset="0"/>
              </a:rPr>
              <a:t>esIgual</a:t>
            </a:r>
            <a:r>
              <a:rPr lang="pt-BR" altLang="es-ES" sz="2400" dirty="0">
                <a:latin typeface="Arial Narrow" panose="020B0606020202030204" pitchFamily="34" charset="0"/>
              </a:rPr>
              <a:t>(</a:t>
            </a:r>
            <a:r>
              <a:rPr lang="pt-BR" altLang="es-ES" sz="2400" dirty="0" err="1">
                <a:latin typeface="Arial Narrow" panose="020B0606020202030204" pitchFamily="34" charset="0"/>
              </a:rPr>
              <a:t>sucesor</a:t>
            </a:r>
            <a:r>
              <a:rPr lang="pt-BR" altLang="es-ES" sz="2400" dirty="0">
                <a:latin typeface="Arial Narrow" panose="020B0606020202030204" pitchFamily="34" charset="0"/>
              </a:rPr>
              <a:t>(n), cero) = false .</a:t>
            </a:r>
          </a:p>
          <a:p>
            <a:pPr>
              <a:buFontTx/>
              <a:buNone/>
            </a:pPr>
            <a:r>
              <a:rPr lang="pt-BR" altLang="es-ES" sz="2400" dirty="0">
                <a:latin typeface="Arial Narrow" panose="020B0606020202030204" pitchFamily="34" charset="0"/>
              </a:rPr>
              <a:t>   </a:t>
            </a:r>
            <a:r>
              <a:rPr lang="pt-BR" altLang="es-ES" sz="2000" dirty="0">
                <a:latin typeface="Arial Narrow" panose="020B0606020202030204" pitchFamily="34" charset="0"/>
              </a:rPr>
              <a:t> </a:t>
            </a:r>
            <a:r>
              <a:rPr lang="pt-BR" altLang="es-ES" sz="2400" dirty="0" err="1">
                <a:latin typeface="Arial Narrow" panose="020B0606020202030204" pitchFamily="34" charset="0"/>
              </a:rPr>
              <a:t>eq</a:t>
            </a:r>
            <a:r>
              <a:rPr lang="pt-BR" altLang="es-ES" sz="2400" dirty="0">
                <a:latin typeface="Arial Narrow" panose="020B0606020202030204" pitchFamily="34" charset="0"/>
              </a:rPr>
              <a:t> </a:t>
            </a:r>
            <a:r>
              <a:rPr lang="pt-BR" altLang="es-ES" sz="2400" dirty="0" err="1">
                <a:latin typeface="Arial Narrow" panose="020B0606020202030204" pitchFamily="34" charset="0"/>
              </a:rPr>
              <a:t>esIgual</a:t>
            </a:r>
            <a:r>
              <a:rPr lang="pt-BR" altLang="es-ES" sz="2400" dirty="0">
                <a:latin typeface="Arial Narrow" panose="020B0606020202030204" pitchFamily="34" charset="0"/>
              </a:rPr>
              <a:t>(</a:t>
            </a:r>
            <a:r>
              <a:rPr lang="pt-BR" altLang="es-ES" sz="2400" dirty="0" err="1">
                <a:latin typeface="Arial Narrow" panose="020B0606020202030204" pitchFamily="34" charset="0"/>
              </a:rPr>
              <a:t>sucesor</a:t>
            </a:r>
            <a:r>
              <a:rPr lang="pt-BR" altLang="es-ES" sz="2400" dirty="0">
                <a:latin typeface="Arial Narrow" panose="020B0606020202030204" pitchFamily="34" charset="0"/>
              </a:rPr>
              <a:t>(n), </a:t>
            </a:r>
            <a:r>
              <a:rPr lang="pt-BR" altLang="es-ES" sz="2400" dirty="0" err="1">
                <a:latin typeface="Arial Narrow" panose="020B0606020202030204" pitchFamily="34" charset="0"/>
              </a:rPr>
              <a:t>sucesor</a:t>
            </a:r>
            <a:r>
              <a:rPr lang="pt-BR" altLang="es-ES" sz="2400" dirty="0">
                <a:latin typeface="Arial Narrow" panose="020B0606020202030204" pitchFamily="34" charset="0"/>
              </a:rPr>
              <a:t>(m)) 		= </a:t>
            </a:r>
            <a:r>
              <a:rPr lang="pt-BR" altLang="es-ES" sz="2400" dirty="0" err="1">
                <a:latin typeface="Arial Narrow" panose="020B0606020202030204" pitchFamily="34" charset="0"/>
              </a:rPr>
              <a:t>esIgual</a:t>
            </a:r>
            <a:r>
              <a:rPr lang="pt-BR" altLang="es-ES" sz="2400" dirty="0">
                <a:latin typeface="Arial Narrow" panose="020B0606020202030204" pitchFamily="34" charset="0"/>
              </a:rPr>
              <a:t> (n, m) .</a:t>
            </a:r>
          </a:p>
          <a:p>
            <a:pPr>
              <a:buFontTx/>
              <a:buNone/>
            </a:pPr>
            <a:r>
              <a:rPr lang="pt-BR" altLang="es-ES" sz="2200" dirty="0">
                <a:latin typeface="Arial" panose="020B0604020202020204" pitchFamily="34" charset="0"/>
              </a:rPr>
              <a:t>   </a:t>
            </a:r>
            <a:r>
              <a:rPr lang="pt-BR" altLang="es-ES" sz="2200" dirty="0" err="1">
                <a:latin typeface="Arial" panose="020B0604020202020204" pitchFamily="34" charset="0"/>
              </a:rPr>
              <a:t>eq</a:t>
            </a:r>
            <a:r>
              <a:rPr lang="pt-BR" altLang="es-ES" sz="2200" dirty="0">
                <a:latin typeface="Arial" panose="020B0604020202020204" pitchFamily="34" charset="0"/>
              </a:rPr>
              <a:t> suma (cero, n) = n .</a:t>
            </a:r>
          </a:p>
          <a:p>
            <a:pPr>
              <a:buFontTx/>
              <a:buNone/>
            </a:pPr>
            <a:r>
              <a:rPr lang="pt-BR" altLang="es-ES" sz="2200" dirty="0">
                <a:latin typeface="Arial" panose="020B0604020202020204" pitchFamily="34" charset="0"/>
              </a:rPr>
              <a:t>   </a:t>
            </a:r>
            <a:r>
              <a:rPr lang="pt-BR" altLang="es-ES" sz="2200" dirty="0" err="1">
                <a:latin typeface="Arial" panose="020B0604020202020204" pitchFamily="34" charset="0"/>
              </a:rPr>
              <a:t>eq</a:t>
            </a:r>
            <a:r>
              <a:rPr lang="pt-BR" altLang="es-ES" sz="2200" dirty="0">
                <a:latin typeface="Arial" panose="020B0604020202020204" pitchFamily="34" charset="0"/>
              </a:rPr>
              <a:t> suma (</a:t>
            </a:r>
            <a:r>
              <a:rPr lang="pt-BR" altLang="es-ES" sz="2200" dirty="0" err="1">
                <a:latin typeface="Arial" panose="020B0604020202020204" pitchFamily="34" charset="0"/>
              </a:rPr>
              <a:t>sucesor</a:t>
            </a:r>
            <a:r>
              <a:rPr lang="pt-BR" altLang="es-ES" sz="2200" dirty="0">
                <a:latin typeface="Arial" panose="020B0604020202020204" pitchFamily="34" charset="0"/>
              </a:rPr>
              <a:t> (m), n) =</a:t>
            </a:r>
          </a:p>
          <a:p>
            <a:pPr>
              <a:buFontTx/>
              <a:buNone/>
            </a:pPr>
            <a:r>
              <a:rPr lang="pt-BR" altLang="es-ES" sz="2200" dirty="0">
                <a:latin typeface="Arial" panose="020B0604020202020204" pitchFamily="34" charset="0"/>
              </a:rPr>
              <a:t>		</a:t>
            </a:r>
            <a:r>
              <a:rPr lang="pt-BR" altLang="es-ES" sz="2200" dirty="0" err="1">
                <a:latin typeface="Arial" panose="020B0604020202020204" pitchFamily="34" charset="0"/>
              </a:rPr>
              <a:t>sucesor</a:t>
            </a:r>
            <a:r>
              <a:rPr lang="pt-BR" altLang="es-ES" sz="2200" dirty="0">
                <a:latin typeface="Arial" panose="020B0604020202020204" pitchFamily="34" charset="0"/>
              </a:rPr>
              <a:t> (suma (m, n)) .</a:t>
            </a:r>
          </a:p>
          <a:p>
            <a:pPr>
              <a:buFontTx/>
              <a:buNone/>
            </a:pPr>
            <a:r>
              <a:rPr lang="pt-BR" altLang="es-ES" sz="2200" b="1" dirty="0" err="1">
                <a:latin typeface="Arial" panose="020B0604020202020204" pitchFamily="34" charset="0"/>
              </a:rPr>
              <a:t>endfm</a:t>
            </a:r>
            <a:endParaRPr lang="pt-BR" altLang="es-ES" sz="2200" b="1" dirty="0">
              <a:latin typeface="Arial" panose="020B0604020202020204" pitchFamily="34" charset="0"/>
            </a:endParaRPr>
          </a:p>
        </p:txBody>
      </p:sp>
      <p:sp>
        <p:nvSpPr>
          <p:cNvPr id="80905" name="Rectangle 9">
            <a:extLst>
              <a:ext uri="{FF2B5EF4-FFF2-40B4-BE49-F238E27FC236}">
                <a16:creationId xmlns:a16="http://schemas.microsoft.com/office/drawing/2014/main" id="{3A18F323-474F-3A20-1F40-62D0285D45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14863" y="982663"/>
            <a:ext cx="4452937" cy="536733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80902" name="AutoShape 6">
            <a:extLst>
              <a:ext uri="{FF2B5EF4-FFF2-40B4-BE49-F238E27FC236}">
                <a16:creationId xmlns:a16="http://schemas.microsoft.com/office/drawing/2014/main" id="{2FDF75FE-4CBE-1F47-FC54-840209834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4988" y="3643313"/>
            <a:ext cx="500062" cy="534987"/>
          </a:xfrm>
          <a:prstGeom prst="rightArrow">
            <a:avLst>
              <a:gd name="adj1" fmla="val 21657"/>
              <a:gd name="adj2" fmla="val 47620"/>
            </a:avLst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dist="71842" dir="2700000" algn="ctr" rotWithShape="0">
              <a:schemeClr val="tx1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80904" name="Text Box 8">
            <a:extLst>
              <a:ext uri="{FF2B5EF4-FFF2-40B4-BE49-F238E27FC236}">
                <a16:creationId xmlns:a16="http://schemas.microsoft.com/office/drawing/2014/main" id="{1566D5B7-16C1-D8F2-40F8-D284A597AD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1938" y="735013"/>
            <a:ext cx="22447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50000"/>
              </a:spcBef>
              <a:buFontTx/>
              <a:buNone/>
            </a:pPr>
            <a:r>
              <a:rPr lang="es-ES" altLang="es-ES" sz="2400">
                <a:latin typeface="Tahoma" panose="020B0604030504040204" pitchFamily="34" charset="0"/>
              </a:rPr>
              <a:t>natural.maude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5" grpId="0" animBg="1"/>
      <p:bldP spid="80902" grpId="0" animBg="1"/>
      <p:bldP spid="8090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4 Marcador de pie de página">
            <a:extLst>
              <a:ext uri="{FF2B5EF4-FFF2-40B4-BE49-F238E27FC236}">
                <a16:creationId xmlns:a16="http://schemas.microsoft.com/office/drawing/2014/main" id="{ADDF3C8A-34D8-1105-65E8-11CAF06733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16049F71-F7EE-40C2-B1EC-ABF934669FCB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4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7171" name="Rectangle 2">
            <a:extLst>
              <a:ext uri="{FF2B5EF4-FFF2-40B4-BE49-F238E27FC236}">
                <a16:creationId xmlns:a16="http://schemas.microsoft.com/office/drawing/2014/main" id="{4B06D4F1-A727-09B7-3DEE-CCC2A47F92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258763" y="817563"/>
            <a:ext cx="8623300" cy="1847850"/>
          </a:xfrm>
        </p:spPr>
        <p:txBody>
          <a:bodyPr/>
          <a:lstStyle/>
          <a:p>
            <a:r>
              <a:rPr lang="es-ES_tradnl" altLang="es-ES" sz="2800" b="1" dirty="0">
                <a:latin typeface="Arial" panose="020B0604020202020204" pitchFamily="34" charset="0"/>
              </a:rPr>
              <a:t>Ejecución de una especificación algebraica:</a:t>
            </a:r>
            <a:r>
              <a:rPr lang="es-ES_tradnl" altLang="es-ES" sz="2800" dirty="0">
                <a:latin typeface="Arial" panose="020B0604020202020204" pitchFamily="34" charset="0"/>
              </a:rPr>
              <a:t> </a:t>
            </a:r>
          </a:p>
          <a:p>
            <a:pPr>
              <a:buFontTx/>
              <a:buNone/>
            </a:pPr>
            <a:r>
              <a:rPr lang="es-ES_tradnl" altLang="es-ES" sz="2400" dirty="0">
                <a:latin typeface="Arial" panose="020B0604020202020204" pitchFamily="34" charset="0"/>
              </a:rPr>
              <a:t>a) suma (suma(sucesor(cero), cero), sucesor (cero) )</a:t>
            </a:r>
          </a:p>
          <a:p>
            <a:pPr>
              <a:buFontTx/>
              <a:buNone/>
            </a:pPr>
            <a:r>
              <a:rPr lang="es-ES_tradnl" altLang="es-ES" sz="2400" dirty="0">
                <a:latin typeface="Arial" panose="020B0604020202020204" pitchFamily="34" charset="0"/>
              </a:rPr>
              <a:t>b) </a:t>
            </a:r>
            <a:r>
              <a:rPr lang="es-ES_tradnl" altLang="es-ES" sz="2400" dirty="0" err="1">
                <a:latin typeface="Arial" panose="020B0604020202020204" pitchFamily="34" charset="0"/>
              </a:rPr>
              <a:t>esIgual</a:t>
            </a:r>
            <a:r>
              <a:rPr lang="es-ES_tradnl" altLang="es-ES" sz="2400" dirty="0">
                <a:latin typeface="Arial" panose="020B0604020202020204" pitchFamily="34" charset="0"/>
              </a:rPr>
              <a:t>(sucesor(cero), cero)</a:t>
            </a:r>
          </a:p>
        </p:txBody>
      </p:sp>
      <p:sp>
        <p:nvSpPr>
          <p:cNvPr id="7172" name="Rectangle 3">
            <a:extLst>
              <a:ext uri="{FF2B5EF4-FFF2-40B4-BE49-F238E27FC236}">
                <a16:creationId xmlns:a16="http://schemas.microsoft.com/office/drawing/2014/main" id="{EA99E3F0-F1EE-3D35-A1EA-71813FC3E9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61925"/>
            <a:ext cx="86868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</a:p>
        </p:txBody>
      </p:sp>
      <p:sp>
        <p:nvSpPr>
          <p:cNvPr id="7173" name="Rectangle 4">
            <a:extLst>
              <a:ext uri="{FF2B5EF4-FFF2-40B4-BE49-F238E27FC236}">
                <a16:creationId xmlns:a16="http://schemas.microsoft.com/office/drawing/2014/main" id="{57D0409C-3D97-9037-F11A-30C7A45C62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1025" y="2713038"/>
            <a:ext cx="4038600" cy="3536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5349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349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34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lnSpc>
                <a:spcPct val="80000"/>
              </a:lnSpc>
              <a:buFontTx/>
              <a:buNone/>
            </a:pPr>
            <a:r>
              <a:rPr lang="pt-BR" altLang="es-ES" sz="2200" b="1">
                <a:latin typeface="Arial" panose="020B0604020202020204" pitchFamily="34" charset="0"/>
              </a:rPr>
              <a:t>fmod</a:t>
            </a:r>
            <a:r>
              <a:rPr lang="pt-BR" altLang="es-ES" sz="2200">
                <a:latin typeface="Arial" panose="020B0604020202020204" pitchFamily="34" charset="0"/>
              </a:rPr>
              <a:t> NATURAL </a:t>
            </a:r>
            <a:r>
              <a:rPr lang="pt-BR" altLang="es-ES" sz="2200" b="1">
                <a:latin typeface="Arial" panose="020B0604020202020204" pitchFamily="34" charset="0"/>
              </a:rPr>
              <a:t>is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200">
                <a:latin typeface="Arial" panose="020B0604020202020204" pitchFamily="34" charset="0"/>
              </a:rPr>
              <a:t>  </a:t>
            </a:r>
            <a:r>
              <a:rPr lang="pt-BR" altLang="es-ES" sz="2400">
                <a:latin typeface="Arial" panose="020B0604020202020204" pitchFamily="34" charset="0"/>
              </a:rPr>
              <a:t> protecting BOOL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400">
                <a:latin typeface="Arial" panose="020B0604020202020204" pitchFamily="34" charset="0"/>
              </a:rPr>
              <a:t>   sort N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400">
                <a:latin typeface="Arial" panose="020B0604020202020204" pitchFamily="34" charset="0"/>
              </a:rPr>
              <a:t>   op cero :  -&gt; N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400">
                <a:latin typeface="Arial" panose="020B0604020202020204" pitchFamily="34" charset="0"/>
              </a:rPr>
              <a:t>   op sucesor : N -&gt; N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400">
                <a:latin typeface="Arial" panose="020B0604020202020204" pitchFamily="34" charset="0"/>
              </a:rPr>
              <a:t>   op suma : N N -&gt; N .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pt-BR" altLang="es-ES" sz="2200">
                <a:latin typeface="Arial" panose="020B0604020202020204" pitchFamily="34" charset="0"/>
              </a:rPr>
              <a:t>   ...</a:t>
            </a:r>
          </a:p>
          <a:p>
            <a:pPr>
              <a:buFontTx/>
              <a:buNone/>
            </a:pPr>
            <a:r>
              <a:rPr lang="pt-BR" altLang="es-ES" sz="2200" b="1">
                <a:latin typeface="Arial" panose="020B0604020202020204" pitchFamily="34" charset="0"/>
              </a:rPr>
              <a:t>endfm</a:t>
            </a:r>
          </a:p>
        </p:txBody>
      </p:sp>
      <p:sp>
        <p:nvSpPr>
          <p:cNvPr id="7174" name="Rectangle 5">
            <a:extLst>
              <a:ext uri="{FF2B5EF4-FFF2-40B4-BE49-F238E27FC236}">
                <a16:creationId xmlns:a16="http://schemas.microsoft.com/office/drawing/2014/main" id="{68CF6245-C162-522B-0239-B1B8B35408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1338" y="2492375"/>
            <a:ext cx="4049712" cy="39306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7175" name="Text Box 6">
            <a:extLst>
              <a:ext uri="{FF2B5EF4-FFF2-40B4-BE49-F238E27FC236}">
                <a16:creationId xmlns:a16="http://schemas.microsoft.com/office/drawing/2014/main" id="{7ACD6A84-B4A3-E5C6-9A23-42943DC93F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16038" y="2244725"/>
            <a:ext cx="2363787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ES" sz="2400">
                <a:latin typeface="Tahoma" panose="020B0604030504040204" pitchFamily="34" charset="0"/>
              </a:rPr>
              <a:t>natural.maude</a:t>
            </a:r>
          </a:p>
        </p:txBody>
      </p:sp>
      <p:sp>
        <p:nvSpPr>
          <p:cNvPr id="7176" name="Rectangle 10">
            <a:extLst>
              <a:ext uri="{FF2B5EF4-FFF2-40B4-BE49-F238E27FC236}">
                <a16:creationId xmlns:a16="http://schemas.microsoft.com/office/drawing/2014/main" id="{ADCE2FC4-C22C-35C3-01FA-A7595B24E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9013" y="2700338"/>
            <a:ext cx="4038600" cy="2182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tabLst>
                <a:tab pos="534988" algn="l"/>
              </a:tabLst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tabLst>
                <a:tab pos="534988" algn="l"/>
              </a:tabLst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tabLst>
                <a:tab pos="534988" algn="l"/>
              </a:tabLs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tabLst>
                <a:tab pos="534988" algn="l"/>
              </a:tabLst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10000"/>
              </a:spcBef>
              <a:buFontTx/>
              <a:buNone/>
            </a:pPr>
            <a:r>
              <a:rPr lang="pt-BR" altLang="es-ES" sz="2200">
                <a:latin typeface="Arial" panose="020B0604020202020204" pitchFamily="34" charset="0"/>
              </a:rPr>
              <a:t>in natural 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altLang="es-ES" sz="2200">
                <a:latin typeface="Arial" panose="020B0604020202020204" pitchFamily="34" charset="0"/>
              </a:rPr>
              <a:t>red suma(suma(sucesor(cero), </a:t>
            </a:r>
            <a:br>
              <a:rPr lang="pt-BR" altLang="es-ES" sz="2200">
                <a:latin typeface="Arial" panose="020B0604020202020204" pitchFamily="34" charset="0"/>
              </a:rPr>
            </a:br>
            <a:r>
              <a:rPr lang="pt-BR" altLang="es-ES" sz="2200">
                <a:latin typeface="Arial" panose="020B0604020202020204" pitchFamily="34" charset="0"/>
              </a:rPr>
              <a:t>        cero), sucesor(cero)) 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altLang="es-ES" sz="2200">
                <a:latin typeface="Arial" panose="020B0604020202020204" pitchFamily="34" charset="0"/>
              </a:rPr>
              <a:t>red esIgual(sucesor(cero),</a:t>
            </a:r>
            <a:br>
              <a:rPr lang="pt-BR" altLang="es-ES" sz="2200">
                <a:latin typeface="Arial" panose="020B0604020202020204" pitchFamily="34" charset="0"/>
              </a:rPr>
            </a:br>
            <a:r>
              <a:rPr lang="pt-BR" altLang="es-ES" sz="2200">
                <a:latin typeface="Arial" panose="020B0604020202020204" pitchFamily="34" charset="0"/>
              </a:rPr>
              <a:t>        cero) .</a:t>
            </a:r>
          </a:p>
          <a:p>
            <a:pPr>
              <a:spcBef>
                <a:spcPct val="10000"/>
              </a:spcBef>
              <a:buFontTx/>
              <a:buNone/>
            </a:pPr>
            <a:r>
              <a:rPr lang="pt-BR" altLang="es-ES" sz="2200">
                <a:latin typeface="Arial" panose="020B0604020202020204" pitchFamily="34" charset="0"/>
              </a:rPr>
              <a:t>quit</a:t>
            </a:r>
          </a:p>
        </p:txBody>
      </p:sp>
      <p:sp>
        <p:nvSpPr>
          <p:cNvPr id="7177" name="Rectangle 11">
            <a:extLst>
              <a:ext uri="{FF2B5EF4-FFF2-40B4-BE49-F238E27FC236}">
                <a16:creationId xmlns:a16="http://schemas.microsoft.com/office/drawing/2014/main" id="{D36CB9CB-E3DC-3040-AD24-B7056550384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450" y="2492375"/>
            <a:ext cx="4049713" cy="25463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ES" altLang="es-ES" sz="2400">
              <a:latin typeface="Tahoma" panose="020B0604030504040204" pitchFamily="34" charset="0"/>
            </a:endParaRPr>
          </a:p>
        </p:txBody>
      </p:sp>
      <p:sp>
        <p:nvSpPr>
          <p:cNvPr id="7178" name="Text Box 12">
            <a:extLst>
              <a:ext uri="{FF2B5EF4-FFF2-40B4-BE49-F238E27FC236}">
                <a16:creationId xmlns:a16="http://schemas.microsoft.com/office/drawing/2014/main" id="{28690938-BBB4-222B-0596-15249EC9D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6413" y="2244725"/>
            <a:ext cx="2422525" cy="466725"/>
          </a:xfrm>
          <a:prstGeom prst="rect">
            <a:avLst/>
          </a:prstGeom>
          <a:solidFill>
            <a:schemeClr val="bg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FontTx/>
              <a:buNone/>
            </a:pPr>
            <a:r>
              <a:rPr lang="es-ES" altLang="es-ES" sz="2400">
                <a:latin typeface="Tahoma" panose="020B0604030504040204" pitchFamily="34" charset="0"/>
              </a:rPr>
              <a:t>prueba.maude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4 Marcador de pie de página">
            <a:extLst>
              <a:ext uri="{FF2B5EF4-FFF2-40B4-BE49-F238E27FC236}">
                <a16:creationId xmlns:a16="http://schemas.microsoft.com/office/drawing/2014/main" id="{4D6B6CA5-651E-C86C-8C03-AF7109172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B732A1E5-B62A-4B47-B834-DB6556DDE220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5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14E5B8B5-5DA8-7116-FFD3-D7A602C823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23850" y="884238"/>
            <a:ext cx="8623300" cy="485775"/>
          </a:xfrm>
        </p:spPr>
        <p:txBody>
          <a:bodyPr/>
          <a:lstStyle/>
          <a:p>
            <a:r>
              <a:rPr lang="es-ES_tradnl" altLang="es-ES" sz="2800" b="1">
                <a:latin typeface="Arial" panose="020B0604020202020204" pitchFamily="34" charset="0"/>
              </a:rPr>
              <a:t>Resultado de la reducción</a:t>
            </a:r>
            <a:r>
              <a:rPr lang="es-ES_tradnl" altLang="es-ES" sz="2800"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8196" name="Rectangle 3">
            <a:extLst>
              <a:ext uri="{FF2B5EF4-FFF2-40B4-BE49-F238E27FC236}">
                <a16:creationId xmlns:a16="http://schemas.microsoft.com/office/drawing/2014/main" id="{FA45C9B3-6814-18BB-4A31-4F71BCE37E5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61925"/>
            <a:ext cx="86868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</a:p>
        </p:txBody>
      </p:sp>
      <p:pic>
        <p:nvPicPr>
          <p:cNvPr id="8197" name="Picture 4">
            <a:extLst>
              <a:ext uri="{FF2B5EF4-FFF2-40B4-BE49-F238E27FC236}">
                <a16:creationId xmlns:a16="http://schemas.microsoft.com/office/drawing/2014/main" id="{7880D1C0-ED7B-7020-2552-7585A17510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0613" y="1541463"/>
            <a:ext cx="6962775" cy="4835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4 Marcador de pie de página">
            <a:extLst>
              <a:ext uri="{FF2B5EF4-FFF2-40B4-BE49-F238E27FC236}">
                <a16:creationId xmlns:a16="http://schemas.microsoft.com/office/drawing/2014/main" id="{73913E99-7C85-2B15-C55D-1DA4C8803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	   A.E.D. I				        </a:t>
            </a:r>
            <a:fld id="{E513572F-DBB8-4B68-BBDA-8F35F5EB069B}" type="slidenum">
              <a:rPr lang="es-ES_tradnl" altLang="es-ES" sz="1400" smtClean="0"/>
              <a:pPr>
                <a:spcBef>
                  <a:spcPct val="0"/>
                </a:spcBef>
                <a:buFontTx/>
                <a:buNone/>
              </a:pPr>
              <a:t>6</a:t>
            </a:fld>
            <a:endParaRPr lang="es-ES_tradnl" altLang="es-ES" sz="1400"/>
          </a:p>
          <a:p>
            <a:pPr>
              <a:spcBef>
                <a:spcPct val="0"/>
              </a:spcBef>
              <a:buFontTx/>
              <a:buNone/>
            </a:pPr>
            <a:r>
              <a:rPr lang="es-ES_tradnl" altLang="es-ES" sz="1400"/>
              <a:t>Tema 1. Abstracciones y especificaciones.</a:t>
            </a:r>
            <a:endParaRPr lang="es-ES_tradnl" altLang="es-ES" sz="1400" b="0"/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52B226AE-44E2-7D50-4B4A-8080B26A8B2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862013"/>
            <a:ext cx="8777288" cy="5402262"/>
          </a:xfrm>
        </p:spPr>
        <p:txBody>
          <a:bodyPr/>
          <a:lstStyle/>
          <a:p>
            <a:pPr algn="ctr">
              <a:buFontTx/>
              <a:buNone/>
            </a:pPr>
            <a:r>
              <a:rPr lang="es-ES_tradnl" altLang="es-ES" b="1" dirty="0">
                <a:solidFill>
                  <a:srgbClr val="FF0000"/>
                </a:solidFill>
                <a:latin typeface="Arial" panose="020B0604020202020204" pitchFamily="34" charset="0"/>
              </a:rPr>
              <a:t>MUY IMPORTANTE: </a:t>
            </a:r>
            <a:r>
              <a:rPr lang="es-ES" altLang="es-ES" b="1" dirty="0">
                <a:solidFill>
                  <a:srgbClr val="FF0000"/>
                </a:solidFill>
                <a:latin typeface="Arial" panose="020B0604020202020204" pitchFamily="34" charset="0"/>
              </a:rPr>
              <a:t>¡¡CUIDADO CON LA ESTRICTA SINTAXIS DE MAUDE!!</a:t>
            </a:r>
            <a:endParaRPr lang="es-ES_tradnl" altLang="es-ES" b="1" dirty="0">
              <a:solidFill>
                <a:srgbClr val="FF0000"/>
              </a:solidFill>
              <a:latin typeface="Arial" panose="020B0604020202020204" pitchFamily="34" charset="0"/>
            </a:endParaRPr>
          </a:p>
          <a:p>
            <a:r>
              <a:rPr lang="es-ES_tradnl" altLang="es-ES" dirty="0">
                <a:latin typeface="Arial" panose="020B0604020202020204" pitchFamily="34" charset="0"/>
              </a:rPr>
              <a:t>Espacios en blanco necesarios: antes y después de “:”, de “-&gt;” y de “=”.</a:t>
            </a:r>
          </a:p>
          <a:p>
            <a:r>
              <a:rPr lang="es-ES_tradnl" altLang="es-ES" dirty="0">
                <a:latin typeface="Arial" panose="020B0604020202020204" pitchFamily="34" charset="0"/>
              </a:rPr>
              <a:t>Acabar las sentencias con “  .” (espacio en blanco + punto).</a:t>
            </a:r>
          </a:p>
          <a:p>
            <a:r>
              <a:rPr lang="es-ES_tradnl" altLang="es-ES" dirty="0">
                <a:latin typeface="Arial" panose="020B0604020202020204" pitchFamily="34" charset="0"/>
              </a:rPr>
              <a:t>Comprobar los paréntesis.</a:t>
            </a:r>
          </a:p>
          <a:p>
            <a:r>
              <a:rPr lang="es-ES_tradnl" altLang="es-ES" dirty="0">
                <a:latin typeface="Arial" panose="020B0604020202020204" pitchFamily="34" charset="0"/>
              </a:rPr>
              <a:t>Si hay un fallo puede pasar de todo: lo indica bien, da un fallo en un sitio extraño, se queda como colgado, etc.</a:t>
            </a:r>
          </a:p>
        </p:txBody>
      </p:sp>
      <p:sp>
        <p:nvSpPr>
          <p:cNvPr id="9220" name="Rectangle 3">
            <a:extLst>
              <a:ext uri="{FF2B5EF4-FFF2-40B4-BE49-F238E27FC236}">
                <a16:creationId xmlns:a16="http://schemas.microsoft.com/office/drawing/2014/main" id="{44832048-623F-0523-15E1-29DA4240E9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3363" y="161925"/>
            <a:ext cx="8686800" cy="814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0"/>
              </a:spcBef>
              <a:buFontTx/>
              <a:buNone/>
            </a:pPr>
            <a:r>
              <a:rPr lang="es-ES_tradnl" altLang="es-ES" sz="2800">
                <a:solidFill>
                  <a:schemeClr val="tx2"/>
                </a:solidFill>
                <a:latin typeface="Arial Black" panose="020B0A04020102020204" pitchFamily="34" charset="0"/>
              </a:rPr>
              <a:t>1.3.1. Método axiomático (o algebraico).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seño predeterminado">
  <a:themeElements>
    <a:clrScheme name="Diseño predeterminad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iseño predeterminado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s-ES_tradnl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Diseño predeterminad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iseño predeterminado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iseño predeterminado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848</Words>
  <Application>Microsoft Office PowerPoint</Application>
  <PresentationFormat>Presentación en pantalla (4:3)</PresentationFormat>
  <Paragraphs>108</Paragraphs>
  <Slides>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Arial Narrow</vt:lpstr>
      <vt:lpstr>Tahoma</vt:lpstr>
      <vt:lpstr>Times New Roman</vt:lpstr>
      <vt:lpstr>Diseño predeterminado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Ninguna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TEMA 1. Conjuntos</dc:title>
  <dc:creator>García Mateos</dc:creator>
  <cp:lastModifiedBy>GINES GARCIA MATEOS</cp:lastModifiedBy>
  <cp:revision>752</cp:revision>
  <cp:lastPrinted>2001-10-02T17:10:16Z</cp:lastPrinted>
  <dcterms:created xsi:type="dcterms:W3CDTF">1998-01-22T13:00:40Z</dcterms:created>
  <dcterms:modified xsi:type="dcterms:W3CDTF">2024-09-02T19:15:56Z</dcterms:modified>
</cp:coreProperties>
</file>