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63" r:id="rId5"/>
    <p:sldId id="260" r:id="rId6"/>
    <p:sldId id="259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711"/>
  </p:normalViewPr>
  <p:slideViewPr>
    <p:cSldViewPr snapToGrid="0">
      <p:cViewPr varScale="1">
        <p:scale>
          <a:sx n="95" d="100"/>
          <a:sy n="95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B69E4-8397-8146-B3DB-A95A219B4664}" type="datetimeFigureOut">
              <a:rPr lang="es-ES" smtClean="0"/>
              <a:t>4/9/25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61215-6E3A-854B-8A2A-E0738E2FE4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698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61215-6E3A-854B-8A2A-E0738E2FE487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3528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BF95AED-D374-5445-BAAF-828619C107B1}" type="datetimeFigureOut">
              <a:rPr lang="es-ES" smtClean="0"/>
              <a:t>3/9/25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735CD94-1386-2745-90F5-5A5FD71F794B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7245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5AED-D374-5445-BAAF-828619C107B1}" type="datetimeFigureOut">
              <a:rPr lang="es-ES" smtClean="0"/>
              <a:t>3/9/25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CD94-1386-2745-90F5-5A5FD71F79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757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5AED-D374-5445-BAAF-828619C107B1}" type="datetimeFigureOut">
              <a:rPr lang="es-ES" smtClean="0"/>
              <a:t>3/9/25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CD94-1386-2745-90F5-5A5FD71F79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03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5AED-D374-5445-BAAF-828619C107B1}" type="datetimeFigureOut">
              <a:rPr lang="es-ES" smtClean="0"/>
              <a:t>3/9/25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CD94-1386-2745-90F5-5A5FD71F79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549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F95AED-D374-5445-BAAF-828619C107B1}" type="datetimeFigureOut">
              <a:rPr lang="es-ES" smtClean="0"/>
              <a:t>3/9/25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35CD94-1386-2745-90F5-5A5FD71F794B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80412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5AED-D374-5445-BAAF-828619C107B1}" type="datetimeFigureOut">
              <a:rPr lang="es-ES" smtClean="0"/>
              <a:t>3/9/25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CD94-1386-2745-90F5-5A5FD71F79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78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5AED-D374-5445-BAAF-828619C107B1}" type="datetimeFigureOut">
              <a:rPr lang="es-ES" smtClean="0"/>
              <a:t>3/9/25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CD94-1386-2745-90F5-5A5FD71F79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433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5AED-D374-5445-BAAF-828619C107B1}" type="datetimeFigureOut">
              <a:rPr lang="es-ES" smtClean="0"/>
              <a:t>3/9/25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CD94-1386-2745-90F5-5A5FD71F79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615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5AED-D374-5445-BAAF-828619C107B1}" type="datetimeFigureOut">
              <a:rPr lang="es-ES" smtClean="0"/>
              <a:t>3/9/25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CD94-1386-2745-90F5-5A5FD71F79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76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F95AED-D374-5445-BAAF-828619C107B1}" type="datetimeFigureOut">
              <a:rPr lang="es-ES" smtClean="0"/>
              <a:t>3/9/25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35CD94-1386-2745-90F5-5A5FD71F794B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195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F95AED-D374-5445-BAAF-828619C107B1}" type="datetimeFigureOut">
              <a:rPr lang="es-ES" smtClean="0"/>
              <a:t>3/9/25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35CD94-1386-2745-90F5-5A5FD71F794B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983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BF95AED-D374-5445-BAAF-828619C107B1}" type="datetimeFigureOut">
              <a:rPr lang="es-ES" smtClean="0"/>
              <a:t>3/9/25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735CD94-1386-2745-90F5-5A5FD71F794B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368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CDA5809-5664-4520-ADC8-6959936A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Top 7 VS Code Extensions">
            <a:extLst>
              <a:ext uri="{FF2B5EF4-FFF2-40B4-BE49-F238E27FC236}">
                <a16:creationId xmlns:a16="http://schemas.microsoft.com/office/drawing/2014/main" id="{846A72F4-4D58-5F41-112C-41D486DBA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276" y="2820347"/>
            <a:ext cx="4331976" cy="121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Freeform 6">
            <a:extLst>
              <a:ext uri="{FF2B5EF4-FFF2-40B4-BE49-F238E27FC236}">
                <a16:creationId xmlns:a16="http://schemas.microsoft.com/office/drawing/2014/main" id="{D4C54414-6E76-4C63-9BDF-ED19F3B33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2345E2-DD2F-0CF8-E05A-9D452977F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8004" y="1480930"/>
            <a:ext cx="5607908" cy="3254321"/>
          </a:xfrm>
        </p:spPr>
        <p:txBody>
          <a:bodyPr>
            <a:normAutofit/>
          </a:bodyPr>
          <a:lstStyle/>
          <a:p>
            <a:pPr algn="l"/>
            <a:r>
              <a:rPr lang="es-ES" sz="7000"/>
              <a:t>Desarrollo de C/C++ con VS Code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13F2E4-8046-424D-0565-A495C9C05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8006" y="4804850"/>
            <a:ext cx="5607906" cy="108623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s-ES">
                <a:solidFill>
                  <a:srgbClr val="EFEDE3"/>
                </a:solidFill>
              </a:rPr>
              <a:t>UNA INTRODUCCIÓN PARA EL SISTEMA OPERATIVO LINUX</a:t>
            </a:r>
          </a:p>
        </p:txBody>
      </p:sp>
    </p:spTree>
    <p:extLst>
      <p:ext uri="{BB962C8B-B14F-4D97-AF65-F5344CB8AC3E}">
        <p14:creationId xmlns:p14="http://schemas.microsoft.com/office/powerpoint/2010/main" val="3421321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8EDC0-2479-F992-681F-0C101E1E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nuestro primer archivo C++</a:t>
            </a:r>
          </a:p>
        </p:txBody>
      </p:sp>
      <p:pic>
        <p:nvPicPr>
          <p:cNvPr id="6" name="Marcador de posición de imagen 5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6917F73F-7610-F24C-E409-6FA7909AB3E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833078" y="2083920"/>
            <a:ext cx="6119164" cy="2690159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3B9CC5-1F01-B630-D4F5-8FF7FCB2C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En la barra de actividades, hacer clic en el icono del explorador de archivos. Este panel muestra todos los archivos del proyecto.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Hacemos clic en el icono de “New File” y le ponemos de nombre “</a:t>
            </a:r>
            <a:r>
              <a:rPr lang="es-ES" sz="2000" dirty="0" err="1"/>
              <a:t>helloworld.cpp</a:t>
            </a:r>
            <a:r>
              <a:rPr lang="es-ES" sz="2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2975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El contenido generado por IA puede ser incorrecto.">
            <a:extLst>
              <a:ext uri="{FF2B5EF4-FFF2-40B4-BE49-F238E27FC236}">
                <a16:creationId xmlns:a16="http://schemas.microsoft.com/office/drawing/2014/main" id="{EA98C552-25DF-D607-DE58-AC2771C5A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54" y="1244973"/>
            <a:ext cx="11043364" cy="535927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4A9238D-343C-AE53-4513-B1BE8C803F25}"/>
              </a:ext>
            </a:extLst>
          </p:cNvPr>
          <p:cNvSpPr txBox="1"/>
          <p:nvPr/>
        </p:nvSpPr>
        <p:spPr>
          <a:xfrm>
            <a:off x="1058523" y="101671"/>
            <a:ext cx="109765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Abrimos el archivo con doble clic en su nombre en el Explorador y escribimos el siguiente código.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Le damos a guardar (</a:t>
            </a:r>
            <a:r>
              <a:rPr lang="es-ES" sz="2000" dirty="0" err="1"/>
              <a:t>Save</a:t>
            </a:r>
            <a:r>
              <a:rPr lang="es-ES" sz="2000" dirty="0"/>
              <a:t>) o al atajo de teclado </a:t>
            </a:r>
            <a:r>
              <a:rPr lang="es-ES" sz="2000" dirty="0" err="1"/>
              <a:t>Ctrl</a:t>
            </a:r>
            <a:r>
              <a:rPr lang="es-ES" sz="2000" dirty="0"/>
              <a:t> + 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Podemos ver como </a:t>
            </a:r>
            <a:r>
              <a:rPr lang="es-ES" sz="2000" dirty="0" err="1"/>
              <a:t>Intellisense</a:t>
            </a:r>
            <a:r>
              <a:rPr lang="es-ES" sz="2000" dirty="0"/>
              <a:t> nos colorea el código, ofrece sugerencias, o marca los errores.</a:t>
            </a:r>
          </a:p>
        </p:txBody>
      </p:sp>
    </p:spTree>
    <p:extLst>
      <p:ext uri="{BB962C8B-B14F-4D97-AF65-F5344CB8AC3E}">
        <p14:creationId xmlns:p14="http://schemas.microsoft.com/office/powerpoint/2010/main" val="71631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36946-F787-1BA1-8580-5E11F937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Compilación: Del Código al Ejecutable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0D3CE3-893F-7E7E-8349-A192CE97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¿Qué es Compilar?</a:t>
            </a:r>
            <a:endParaRPr lang="es-ES" dirty="0"/>
          </a:p>
          <a:p>
            <a:pPr lvl="1"/>
            <a:r>
              <a:rPr lang="es-ES" i="0" dirty="0"/>
              <a:t>Es el proceso de traducir nuestro código fuente (legible por humanos) a código máquina (ejecutable por el ordenador).</a:t>
            </a:r>
          </a:p>
          <a:p>
            <a:r>
              <a:rPr lang="es-ES" b="1" dirty="0"/>
              <a:t>Nuestra Herramienta:</a:t>
            </a:r>
            <a:endParaRPr lang="es-ES" dirty="0"/>
          </a:p>
          <a:p>
            <a:pPr lvl="1"/>
            <a:r>
              <a:rPr lang="es-ES" i="0" dirty="0"/>
              <a:t>Usaremos g++, el compilador de C++ del GNU </a:t>
            </a:r>
            <a:r>
              <a:rPr lang="es-ES" i="0" dirty="0" err="1"/>
              <a:t>Compiler</a:t>
            </a:r>
            <a:r>
              <a:rPr lang="es-ES" i="0" dirty="0"/>
              <a:t> </a:t>
            </a:r>
            <a:r>
              <a:rPr lang="es-ES" i="0" dirty="0" err="1"/>
              <a:t>Collection</a:t>
            </a:r>
            <a:r>
              <a:rPr lang="es-ES" i="0" dirty="0"/>
              <a:t> (GCC).</a:t>
            </a:r>
          </a:p>
          <a:p>
            <a:r>
              <a:rPr lang="es-ES" b="1" dirty="0"/>
              <a:t>El Resultado:</a:t>
            </a:r>
            <a:endParaRPr lang="es-ES" dirty="0"/>
          </a:p>
          <a:p>
            <a:pPr lvl="1"/>
            <a:r>
              <a:rPr lang="es-ES" i="0" dirty="0"/>
              <a:t>Un archivo ejecutable que podemos correr desde el terminal.</a:t>
            </a:r>
          </a:p>
          <a:p>
            <a:r>
              <a:rPr lang="es-ES" b="1" dirty="0"/>
              <a:t>(Diagrama simple: </a:t>
            </a:r>
            <a:r>
              <a:rPr lang="es-ES" b="1" dirty="0" err="1"/>
              <a:t>helloworld.cpp</a:t>
            </a:r>
            <a:r>
              <a:rPr lang="es-ES" b="1" dirty="0"/>
              <a:t> -&gt; [Compilador g++] -&gt; </a:t>
            </a:r>
            <a:r>
              <a:rPr lang="es-ES" b="1" dirty="0" err="1"/>
              <a:t>helloworld.out</a:t>
            </a:r>
            <a:r>
              <a:rPr lang="es-ES" b="1" dirty="0"/>
              <a:t>)</a:t>
            </a:r>
            <a:endParaRPr lang="es-ES" dirty="0"/>
          </a:p>
          <a:p>
            <a:pPr lvl="1"/>
            <a:endParaRPr lang="es-ES" i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3852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13EBD-E083-DBE6-8A82-308137CC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Método 1: Compilando con g++ en el Terminal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A59D8-49B9-2CCC-C4DB-3BA8CDC0A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Abre el Terminal Integrado</a:t>
            </a:r>
            <a:endParaRPr lang="es-ES" dirty="0"/>
          </a:p>
          <a:p>
            <a:r>
              <a:rPr lang="es-ES" b="1" dirty="0"/>
              <a:t>El Comando de Compilación:</a:t>
            </a:r>
            <a:endParaRPr lang="es-ES" dirty="0"/>
          </a:p>
          <a:p>
            <a:pPr lvl="1"/>
            <a:r>
              <a:rPr lang="es-ES" i="0" dirty="0"/>
              <a:t>Escribe el siguiente comando y presiona </a:t>
            </a:r>
            <a:r>
              <a:rPr lang="es-ES" i="0" dirty="0" err="1"/>
              <a:t>Enter</a:t>
            </a:r>
            <a:r>
              <a:rPr lang="es-ES" i="0" dirty="0"/>
              <a:t>: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g++ </a:t>
            </a:r>
            <a:r>
              <a:rPr lang="es-ES" dirty="0" err="1"/>
              <a:t>helloworld.cpp</a:t>
            </a:r>
            <a:r>
              <a:rPr lang="es-ES" dirty="0"/>
              <a:t> –g –o </a:t>
            </a:r>
            <a:r>
              <a:rPr lang="es-ES" dirty="0" err="1"/>
              <a:t>helloworld.out</a:t>
            </a:r>
            <a:endParaRPr lang="es-ES" dirty="0"/>
          </a:p>
          <a:p>
            <a:r>
              <a:rPr lang="es-ES" b="1" dirty="0"/>
              <a:t>Verifica el Resultado:</a:t>
            </a:r>
            <a:endParaRPr lang="es-ES" dirty="0"/>
          </a:p>
          <a:p>
            <a:pPr lvl="1"/>
            <a:r>
              <a:rPr lang="es-ES" i="0" dirty="0"/>
              <a:t>Si no hay errores, no verás ningún mensaje.</a:t>
            </a:r>
          </a:p>
          <a:p>
            <a:pPr lvl="1"/>
            <a:r>
              <a:rPr lang="es-ES" i="0" dirty="0"/>
              <a:t>Usa el comando </a:t>
            </a:r>
            <a:r>
              <a:rPr lang="es-ES" i="0" dirty="0" err="1"/>
              <a:t>ls</a:t>
            </a:r>
            <a:r>
              <a:rPr lang="es-ES" i="0" dirty="0"/>
              <a:t> para ver los archivos en tu carpeta.</a:t>
            </a:r>
          </a:p>
          <a:p>
            <a:pPr lvl="1"/>
            <a:r>
              <a:rPr lang="es-ES" i="0" dirty="0"/>
              <a:t>Deberías ver un nuevo archivo llamado </a:t>
            </a:r>
            <a:r>
              <a:rPr lang="es-ES" i="0" dirty="0" err="1"/>
              <a:t>helloworld.out</a:t>
            </a:r>
            <a:r>
              <a:rPr lang="es-ES" i="0" dirty="0"/>
              <a:t>.</a:t>
            </a:r>
          </a:p>
          <a:p>
            <a:pPr lvl="1"/>
            <a:r>
              <a:rPr lang="es-ES" i="0" dirty="0"/>
              <a:t>La opción –o &lt;nombre&gt; permite especificar el nombre del ejecutable</a:t>
            </a:r>
          </a:p>
          <a:p>
            <a:pPr lvl="1"/>
            <a:r>
              <a:rPr lang="es-ES" i="0" dirty="0"/>
              <a:t>La opción –g incluye información en el ejecutable que posibilita la depuración.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2700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4F4D9-93B6-98BF-F540-6842A75E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Método 1: Compilando con g++ en el Terminal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BD3F6A-4777-5299-A76F-EC36C1E8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Comando de Ejecución:</a:t>
            </a:r>
            <a:endParaRPr lang="es-ES" dirty="0"/>
          </a:p>
          <a:p>
            <a:pPr lvl="1"/>
            <a:r>
              <a:rPr lang="es-ES" dirty="0"/>
              <a:t>En Linux, para ejecutar un programa en el directorio actual, se usa ./.</a:t>
            </a:r>
          </a:p>
          <a:p>
            <a:pPr lvl="1"/>
            <a:r>
              <a:rPr lang="es-ES" dirty="0"/>
              <a:t>Escribe en el terminal:</a:t>
            </a:r>
          </a:p>
          <a:p>
            <a:pPr marL="530352" lvl="1" indent="0">
              <a:buNone/>
            </a:pPr>
            <a:r>
              <a:rPr lang="es-ES" dirty="0"/>
              <a:t>	./</a:t>
            </a:r>
            <a:r>
              <a:rPr lang="es-ES" dirty="0" err="1"/>
              <a:t>helloworld.out</a:t>
            </a:r>
            <a:endParaRPr lang="es-ES" dirty="0"/>
          </a:p>
          <a:p>
            <a:r>
              <a:rPr lang="es-ES" b="1" dirty="0"/>
              <a:t>Salida Esperada:</a:t>
            </a:r>
            <a:endParaRPr lang="es-ES" dirty="0"/>
          </a:p>
          <a:p>
            <a:pPr lvl="1"/>
            <a:r>
              <a:rPr lang="es-ES" dirty="0"/>
              <a:t>El terminal debería imprimir: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3CC8F0A6-33F0-6E9F-A84A-DBF85555CC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9709" r="32007" b="8695"/>
          <a:stretch>
            <a:fillRect/>
          </a:stretch>
        </p:blipFill>
        <p:spPr>
          <a:xfrm>
            <a:off x="2003611" y="4679577"/>
            <a:ext cx="9512455" cy="48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98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459DC-5095-2305-46C7-1D0BB5D5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Método 2:</a:t>
            </a:r>
            <a:br>
              <a:rPr lang="es-ES" dirty="0"/>
            </a:br>
            <a:r>
              <a:rPr lang="es-ES" dirty="0"/>
              <a:t>Desde la interfaz del IDE</a:t>
            </a:r>
          </a:p>
        </p:txBody>
      </p:sp>
      <p:pic>
        <p:nvPicPr>
          <p:cNvPr id="6" name="Marcador de posición de imagen 5" descr="Texto&#10;&#10;El contenido generado por IA puede ser incorrecto.">
            <a:extLst>
              <a:ext uri="{FF2B5EF4-FFF2-40B4-BE49-F238E27FC236}">
                <a16:creationId xmlns:a16="http://schemas.microsoft.com/office/drawing/2014/main" id="{BBC4369E-686B-515E-8761-3D40C18AF05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61041" r="-108" b="11331"/>
          <a:stretch>
            <a:fillRect/>
          </a:stretch>
        </p:blipFill>
        <p:spPr>
          <a:xfrm>
            <a:off x="5553635" y="0"/>
            <a:ext cx="6638365" cy="6858000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ED789D-A204-1D9E-EFEC-DF80975FD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4049806" cy="301143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En el editor, seleccionamos la pestaña de </a:t>
            </a:r>
            <a:r>
              <a:rPr lang="es-ES" sz="2000" dirty="0" err="1"/>
              <a:t>helloworld.cpp</a:t>
            </a:r>
            <a:r>
              <a:rPr lang="es-ES" sz="2000" dirty="0"/>
              <a:t> y hacemos clic en la flechita al lado del icono de ejecutar o depurar.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Elegimos la opción “Run C/C++ File” (o pulsamos Ctrl+F5)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Esto crea un archivo “</a:t>
            </a:r>
            <a:r>
              <a:rPr lang="es-ES" sz="2000" dirty="0" err="1"/>
              <a:t>tasks.json</a:t>
            </a:r>
            <a:r>
              <a:rPr lang="es-ES" sz="2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8585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50A29-B692-7576-5F56-1F04F875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 2: Desde la interfaz del IDE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85811-744C-198E-FC76-4F2FCB0D18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Elegimos la configuración de g++</a:t>
            </a:r>
          </a:p>
        </p:txBody>
      </p:sp>
      <p:pic>
        <p:nvPicPr>
          <p:cNvPr id="10" name="Marcador de contenido 9" descr="Interfaz de usuario gráfica, Patrón de fondo&#10;&#10;El contenido generado por IA puede ser incorrecto.">
            <a:extLst>
              <a:ext uri="{FF2B5EF4-FFF2-40B4-BE49-F238E27FC236}">
                <a16:creationId xmlns:a16="http://schemas.microsoft.com/office/drawing/2014/main" id="{9BC585CC-CA52-F442-66CE-D7C9C85BD7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99829" y="3484098"/>
            <a:ext cx="8944742" cy="2383302"/>
          </a:xfrm>
        </p:spPr>
      </p:pic>
    </p:spTree>
    <p:extLst>
      <p:ext uri="{BB962C8B-B14F-4D97-AF65-F5344CB8AC3E}">
        <p14:creationId xmlns:p14="http://schemas.microsoft.com/office/powerpoint/2010/main" val="272891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6F5D9-A070-0D76-D49C-5B342AD54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4157382" cy="2157884"/>
          </a:xfrm>
        </p:spPr>
        <p:txBody>
          <a:bodyPr/>
          <a:lstStyle/>
          <a:p>
            <a:r>
              <a:rPr lang="es-ES" dirty="0"/>
              <a:t>Método 2: Desde la interfaz del IDE</a:t>
            </a:r>
          </a:p>
        </p:txBody>
      </p:sp>
      <p:pic>
        <p:nvPicPr>
          <p:cNvPr id="6" name="Marcador de contenido 5" descr="Texto&#10;&#10;El contenido generado por IA puede ser incorrecto.">
            <a:extLst>
              <a:ext uri="{FF2B5EF4-FFF2-40B4-BE49-F238E27FC236}">
                <a16:creationId xmlns:a16="http://schemas.microsoft.com/office/drawing/2014/main" id="{7507536A-8954-B683-1A5D-69B985763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5108" y="2431218"/>
            <a:ext cx="6686892" cy="1995564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6CB72A-D88C-B5BB-A552-9E6A9C9A8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899" y="2856344"/>
            <a:ext cx="4157381" cy="30110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En el panel, en la pestaña de </a:t>
            </a:r>
            <a:r>
              <a:rPr lang="es-ES" sz="2400" dirty="0" err="1"/>
              <a:t>Debug</a:t>
            </a:r>
            <a:r>
              <a:rPr lang="es-ES" sz="2400" dirty="0"/>
              <a:t> </a:t>
            </a:r>
            <a:r>
              <a:rPr lang="es-ES" sz="2400" dirty="0" err="1"/>
              <a:t>Console</a:t>
            </a:r>
            <a:r>
              <a:rPr lang="es-ES" sz="2400" dirty="0"/>
              <a:t> se mostrará el resultado de la ejecución.</a:t>
            </a:r>
          </a:p>
        </p:txBody>
      </p:sp>
    </p:spTree>
    <p:extLst>
      <p:ext uri="{BB962C8B-B14F-4D97-AF65-F5344CB8AC3E}">
        <p14:creationId xmlns:p14="http://schemas.microsoft.com/office/powerpoint/2010/main" val="1754321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E6472-2743-82BE-A1C2-CA621456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Depuración con Visual Studio </a:t>
            </a:r>
            <a:r>
              <a:rPr lang="es-ES" dirty="0" err="1"/>
              <a:t>Code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57FD5F-1D6F-DBED-8985-5C82CED54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¿Por Qué Depurar?</a:t>
            </a:r>
          </a:p>
          <a:p>
            <a:r>
              <a:rPr lang="es-ES" b="1" dirty="0"/>
              <a:t>Cuando las cosas van mal...</a:t>
            </a:r>
            <a:endParaRPr lang="es-ES" dirty="0"/>
          </a:p>
          <a:p>
            <a:pPr lvl="1"/>
            <a:r>
              <a:rPr lang="es-ES" i="0" dirty="0"/>
              <a:t>Los programas rara vez funcionan perfectamente a la primera.</a:t>
            </a:r>
          </a:p>
          <a:p>
            <a:pPr lvl="1"/>
            <a:r>
              <a:rPr lang="es-ES" i="0" dirty="0"/>
              <a:t>Los errores (bugs) son una parte normal del desarrollo.</a:t>
            </a:r>
          </a:p>
          <a:p>
            <a:r>
              <a:rPr lang="es-ES" b="1" dirty="0"/>
              <a:t>¿Qué es un Depurador (</a:t>
            </a:r>
            <a:r>
              <a:rPr lang="es-ES" b="1" dirty="0" err="1"/>
              <a:t>Debugger</a:t>
            </a:r>
            <a:r>
              <a:rPr lang="es-ES" b="1" dirty="0"/>
              <a:t>)?</a:t>
            </a:r>
            <a:endParaRPr lang="es-ES" dirty="0"/>
          </a:p>
          <a:p>
            <a:pPr lvl="1"/>
            <a:r>
              <a:rPr lang="es-ES" i="0" dirty="0"/>
              <a:t>Una herramienta que nos permite ejecutar nuestro programa de forma controlada.</a:t>
            </a:r>
          </a:p>
          <a:p>
            <a:r>
              <a:rPr lang="es-ES" b="1" dirty="0"/>
              <a:t>¿Qué nos permite hacer?</a:t>
            </a:r>
            <a:endParaRPr lang="es-ES" dirty="0"/>
          </a:p>
          <a:p>
            <a:pPr lvl="1"/>
            <a:r>
              <a:rPr lang="es-ES" b="1" i="0" dirty="0"/>
              <a:t>Pausar la ejecución</a:t>
            </a:r>
            <a:r>
              <a:rPr lang="es-ES" i="0" dirty="0"/>
              <a:t> en puntos específicos (</a:t>
            </a:r>
            <a:r>
              <a:rPr lang="es-ES" i="0" dirty="0" err="1"/>
              <a:t>breakpoints</a:t>
            </a:r>
            <a:r>
              <a:rPr lang="es-ES" i="0" dirty="0"/>
              <a:t>).</a:t>
            </a:r>
          </a:p>
          <a:p>
            <a:pPr lvl="1"/>
            <a:r>
              <a:rPr lang="es-ES" b="1" i="0" dirty="0"/>
              <a:t>Ejecutar el código línea por línea</a:t>
            </a:r>
            <a:r>
              <a:rPr lang="es-ES" i="0" dirty="0"/>
              <a:t>.</a:t>
            </a:r>
          </a:p>
          <a:p>
            <a:pPr lvl="1"/>
            <a:r>
              <a:rPr lang="es-ES" b="1" i="0" dirty="0"/>
              <a:t>Inspeccionar el valor de las variables</a:t>
            </a:r>
            <a:r>
              <a:rPr lang="es-ES" i="0" dirty="0"/>
              <a:t> en cualquier momento.</a:t>
            </a:r>
          </a:p>
        </p:txBody>
      </p:sp>
    </p:spTree>
    <p:extLst>
      <p:ext uri="{BB962C8B-B14F-4D97-AF65-F5344CB8AC3E}">
        <p14:creationId xmlns:p14="http://schemas.microsoft.com/office/powerpoint/2010/main" val="2841833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D441C-7598-079E-B6EB-5B3323B0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Depuración con VS </a:t>
            </a:r>
            <a:r>
              <a:rPr lang="es-ES" dirty="0" err="1"/>
              <a:t>Code</a:t>
            </a:r>
            <a:r>
              <a:rPr lang="es-ES" dirty="0"/>
              <a:t>:</a:t>
            </a:r>
            <a:br>
              <a:rPr lang="es-ES" dirty="0"/>
            </a:br>
            <a:r>
              <a:rPr lang="es-ES" dirty="0" err="1"/>
              <a:t>breakpoints</a:t>
            </a:r>
            <a:endParaRPr lang="es-ES" dirty="0"/>
          </a:p>
        </p:txBody>
      </p:sp>
      <p:pic>
        <p:nvPicPr>
          <p:cNvPr id="6" name="Marcador de posición de imagen 5" descr="Texto&#10;&#10;El contenido generado por IA puede ser incorrecto.">
            <a:extLst>
              <a:ext uri="{FF2B5EF4-FFF2-40B4-BE49-F238E27FC236}">
                <a16:creationId xmlns:a16="http://schemas.microsoft.com/office/drawing/2014/main" id="{20A2642E-F3E9-20BE-6442-917C651C73E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79" r="54110"/>
          <a:stretch>
            <a:fillRect/>
          </a:stretch>
        </p:blipFill>
        <p:spPr>
          <a:xfrm>
            <a:off x="5266765" y="0"/>
            <a:ext cx="6925235" cy="6857999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8285BB-E480-D68D-F513-A8D5009B4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31623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En el editor, en el código de </a:t>
            </a:r>
            <a:r>
              <a:rPr lang="es-ES" sz="2000" dirty="0" err="1"/>
              <a:t>helloworld.cpp</a:t>
            </a:r>
            <a:r>
              <a:rPr lang="es-ES" sz="2000" dirty="0"/>
              <a:t>, haz clic en el margen izquierdo de una línea de código, como en la imagen.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El punto rojo es un “punto de interrupción” (</a:t>
            </a:r>
            <a:r>
              <a:rPr lang="es-ES" sz="2000" dirty="0" err="1"/>
              <a:t>breakpoint</a:t>
            </a:r>
            <a:r>
              <a:rPr lang="es-ES" sz="2000" dirty="0"/>
              <a:t>) que hará que la ejecución del programa se pause al llegar a ese punto.</a:t>
            </a:r>
          </a:p>
        </p:txBody>
      </p:sp>
    </p:spTree>
    <p:extLst>
      <p:ext uri="{BB962C8B-B14F-4D97-AF65-F5344CB8AC3E}">
        <p14:creationId xmlns:p14="http://schemas.microsoft.com/office/powerpoint/2010/main" val="288510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C5B39-C9BD-6CC3-1FE0-893EACB2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 VS </a:t>
            </a:r>
            <a:r>
              <a:rPr lang="es-ES" dirty="0" err="1"/>
              <a:t>Code</a:t>
            </a:r>
            <a:r>
              <a:rPr lang="es-ES" dirty="0"/>
              <a:t> para Linux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974EA-BD1B-E3FF-8DB8-789C20088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¿Qué es Visual Studio </a:t>
            </a:r>
            <a:r>
              <a:rPr lang="es-ES" b="1" dirty="0" err="1"/>
              <a:t>Code</a:t>
            </a:r>
            <a:r>
              <a:rPr lang="es-ES" b="1" dirty="0"/>
              <a:t>?</a:t>
            </a:r>
            <a:endParaRPr lang="es-ES" dirty="0"/>
          </a:p>
          <a:p>
            <a:pPr lvl="1"/>
            <a:r>
              <a:rPr lang="es-ES" dirty="0"/>
              <a:t>Un editor de código fuente ligero, gratuito y de código abierto.</a:t>
            </a:r>
          </a:p>
          <a:p>
            <a:pPr lvl="1"/>
            <a:r>
              <a:rPr lang="es-ES" dirty="0"/>
              <a:t>Desarrollado por Microsoft para Windows, Linux y macOS.   </a:t>
            </a:r>
          </a:p>
          <a:p>
            <a:pPr lvl="1"/>
            <a:r>
              <a:rPr lang="es-ES" dirty="0"/>
              <a:t>Altamente personalizable a través de extensiones.</a:t>
            </a:r>
          </a:p>
          <a:p>
            <a:pPr lvl="1"/>
            <a:r>
              <a:rPr lang="es-ES" dirty="0"/>
              <a:t>Se descarga en:</a:t>
            </a:r>
            <a:r>
              <a:rPr lang="es-ES" i="0" dirty="0"/>
              <a:t> </a:t>
            </a:r>
            <a:r>
              <a:rPr lang="es-ES" i="0" dirty="0">
                <a:solidFill>
                  <a:srgbClr val="0070C0"/>
                </a:solidFill>
              </a:rPr>
              <a:t>https://</a:t>
            </a:r>
            <a:r>
              <a:rPr lang="es-ES" i="0" dirty="0" err="1">
                <a:solidFill>
                  <a:srgbClr val="0070C0"/>
                </a:solidFill>
              </a:rPr>
              <a:t>code.visualstudio.com</a:t>
            </a:r>
            <a:r>
              <a:rPr lang="es-ES" i="0" dirty="0">
                <a:solidFill>
                  <a:srgbClr val="0070C0"/>
                </a:solidFill>
              </a:rPr>
              <a:t>/</a:t>
            </a:r>
            <a:endParaRPr lang="es-ES" dirty="0">
              <a:solidFill>
                <a:srgbClr val="0070C0"/>
              </a:solidFill>
            </a:endParaRPr>
          </a:p>
          <a:p>
            <a:r>
              <a:rPr lang="es-ES" b="1" dirty="0"/>
              <a:t>Ventajas para C/C++ en Linux:</a:t>
            </a:r>
            <a:endParaRPr lang="es-ES" dirty="0"/>
          </a:p>
          <a:p>
            <a:pPr lvl="1"/>
            <a:r>
              <a:rPr lang="es-ES" b="1" dirty="0"/>
              <a:t>Flexibilidad:</a:t>
            </a:r>
            <a:r>
              <a:rPr lang="es-ES" dirty="0"/>
              <a:t> Se integra con compiladores y depuradores nativos de Linux como g++ y </a:t>
            </a:r>
            <a:r>
              <a:rPr lang="es-ES" dirty="0" err="1"/>
              <a:t>gdb</a:t>
            </a:r>
            <a:r>
              <a:rPr lang="es-ES" dirty="0"/>
              <a:t>.   </a:t>
            </a:r>
          </a:p>
          <a:p>
            <a:pPr lvl="1"/>
            <a:r>
              <a:rPr lang="es-ES" b="1" dirty="0"/>
              <a:t>Potente </a:t>
            </a:r>
            <a:r>
              <a:rPr lang="es-ES" b="1" dirty="0" err="1"/>
              <a:t>IntelliSense</a:t>
            </a:r>
            <a:r>
              <a:rPr lang="es-ES" b="1" dirty="0"/>
              <a:t>:</a:t>
            </a:r>
            <a:r>
              <a:rPr lang="es-ES" dirty="0"/>
              <a:t> La extensión C/C++ ofrece autocompletado inteligente, navegación de código y comprobación de errores en tiempo real.   </a:t>
            </a:r>
          </a:p>
          <a:p>
            <a:pPr lvl="1"/>
            <a:r>
              <a:rPr lang="es-ES" b="1" dirty="0"/>
              <a:t>Terminal Integrado:</a:t>
            </a:r>
            <a:r>
              <a:rPr lang="es-ES" dirty="0"/>
              <a:t> Permite compilar, ejecutar y depurar sin salir del editor, creando un flujo de trabajo eficiente.  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6163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02440-3D72-D8BE-13D8-38A0EC37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Depuración con VS </a:t>
            </a:r>
            <a:r>
              <a:rPr lang="es-ES" dirty="0" err="1"/>
              <a:t>Code</a:t>
            </a:r>
            <a:endParaRPr lang="es-ES" dirty="0"/>
          </a:p>
        </p:txBody>
      </p:sp>
      <p:pic>
        <p:nvPicPr>
          <p:cNvPr id="6" name="Marcador de posición de imagen 5" descr="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8B8B3856-5134-8E98-2527-B2306FCD81A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5125" r="9378"/>
          <a:stretch>
            <a:fillRect/>
          </a:stretch>
        </p:blipFill>
        <p:spPr>
          <a:xfrm>
            <a:off x="5540188" y="0"/>
            <a:ext cx="6651812" cy="6857999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D069AF-5843-9BB7-EC20-36B480041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Se pulsa la flechita pequeña al lado del icono de la flecha verde que vimos antes cuando ejecutamos el programa y elegimos </a:t>
            </a:r>
            <a:r>
              <a:rPr lang="es-ES" sz="2000" dirty="0" err="1"/>
              <a:t>Debug</a:t>
            </a:r>
            <a:r>
              <a:rPr lang="es-ES" sz="2000" dirty="0"/>
              <a:t> C/C++ File (o pulsamos F5).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Cuando nos pidan depurador elegimos C++ (GDB)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AD180C6-60A6-CF1A-6EFC-5D5F41E13C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5017"/>
          <a:stretch>
            <a:fillRect/>
          </a:stretch>
        </p:blipFill>
        <p:spPr>
          <a:xfrm>
            <a:off x="7117976" y="4604871"/>
            <a:ext cx="3496235" cy="77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20F92-37EF-4365-81A5-082016FB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Controlar la Ejecución: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F2C12C-CF87-851F-039D-D3A93C15E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6200"/>
          </a:xfrm>
        </p:spPr>
        <p:txBody>
          <a:bodyPr>
            <a:normAutofit lnSpcReduction="10000"/>
          </a:bodyPr>
          <a:lstStyle/>
          <a:p>
            <a:r>
              <a:rPr lang="es-ES" dirty="0"/>
              <a:t>La ejecución se detendrá en tu </a:t>
            </a:r>
            <a:r>
              <a:rPr lang="es-ES" dirty="0" err="1"/>
              <a:t>breakpoint</a:t>
            </a:r>
            <a:r>
              <a:rPr lang="es-ES" dirty="0"/>
              <a:t> (la línea se resaltará en amarillo).</a:t>
            </a:r>
          </a:p>
          <a:p>
            <a:r>
              <a:rPr lang="es-ES" dirty="0"/>
              <a:t>Usa la barra de herramientas de depuración para:</a:t>
            </a:r>
          </a:p>
          <a:p>
            <a:pPr lvl="1"/>
            <a:r>
              <a:rPr lang="es-ES" b="1" i="0" dirty="0"/>
              <a:t>Continuar (F5)</a:t>
            </a:r>
            <a:r>
              <a:rPr lang="es-ES" i="0" dirty="0"/>
              <a:t> reanuda la ejecución hasta encontrar el siguiente </a:t>
            </a:r>
            <a:r>
              <a:rPr lang="es-ES" i="0" dirty="0" err="1"/>
              <a:t>breakpoint</a:t>
            </a:r>
            <a:r>
              <a:rPr lang="es-ES" i="0" dirty="0"/>
              <a:t>.</a:t>
            </a:r>
          </a:p>
          <a:p>
            <a:pPr lvl="1"/>
            <a:r>
              <a:rPr lang="es-ES" b="1" i="0" dirty="0"/>
              <a:t>Paso a paso por encima (F10) </a:t>
            </a:r>
            <a:r>
              <a:rPr lang="es-ES" i="0" dirty="0"/>
              <a:t>se ejecuta línea a línea pero no entra en el código de las funciones.</a:t>
            </a:r>
          </a:p>
          <a:p>
            <a:pPr lvl="1"/>
            <a:r>
              <a:rPr lang="es-ES" b="1" i="0" dirty="0"/>
              <a:t>Paso a paso por dentro (F11) </a:t>
            </a:r>
            <a:r>
              <a:rPr lang="es-ES" i="0" dirty="0"/>
              <a:t>si encuentra una llamada a función va paso a paso por el código dentro de la función.</a:t>
            </a:r>
          </a:p>
          <a:p>
            <a:pPr lvl="1"/>
            <a:r>
              <a:rPr lang="es-ES" b="1" i="0" dirty="0"/>
              <a:t>Paso a paso para salir (Shift+F11) </a:t>
            </a:r>
            <a:r>
              <a:rPr lang="es-ES" i="0" dirty="0"/>
              <a:t>ejecuta desde la posición actual del código hasta volver de la función.</a:t>
            </a:r>
          </a:p>
          <a:p>
            <a:pPr lvl="1"/>
            <a:r>
              <a:rPr lang="es-ES" b="1" i="0" dirty="0"/>
              <a:t>Reiniciar (Ctrl+Shift+F5)</a:t>
            </a:r>
          </a:p>
          <a:p>
            <a:pPr lvl="1"/>
            <a:r>
              <a:rPr lang="es-ES" b="1" i="0" dirty="0"/>
              <a:t>Detener (Shift+F5)</a:t>
            </a:r>
            <a:endParaRPr lang="es-ES" i="0" dirty="0"/>
          </a:p>
          <a:p>
            <a:endParaRPr lang="es-ES" dirty="0"/>
          </a:p>
        </p:txBody>
      </p:sp>
      <p:pic>
        <p:nvPicPr>
          <p:cNvPr id="5" name="Imagen 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803A7A1F-B63A-D90A-B396-022FD4887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669" y="5283200"/>
            <a:ext cx="53086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60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CF004-53D1-2ABA-9FD7-3A287153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y </a:t>
            </a:r>
            <a:r>
              <a:rPr lang="es-ES" dirty="0" err="1"/>
              <a:t>Watch</a:t>
            </a:r>
            <a:endParaRPr lang="es-ES" dirty="0"/>
          </a:p>
        </p:txBody>
      </p:sp>
      <p:pic>
        <p:nvPicPr>
          <p:cNvPr id="6" name="Marcador de posición de imagen 5" descr="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06888761-9257-7FD8-3721-C8A138B242A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1241" b="16005"/>
          <a:stretch>
            <a:fillRect/>
          </a:stretch>
        </p:blipFill>
        <p:spPr>
          <a:xfrm>
            <a:off x="6414247" y="0"/>
            <a:ext cx="4751719" cy="6858000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03ED40-167D-5191-DA56-054293D9D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232212"/>
            <a:ext cx="3855720" cy="393998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D</a:t>
            </a:r>
            <a:r>
              <a:rPr lang="es-ES" sz="2200" dirty="0"/>
              <a:t>urante la depuración, el panel izquierdo muestra todas las variables y su contenido.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/>
              <a:t>También es posible añadir un </a:t>
            </a:r>
            <a:r>
              <a:rPr lang="es-ES" sz="2200" dirty="0" err="1"/>
              <a:t>watch</a:t>
            </a:r>
            <a:r>
              <a:rPr lang="es-ES" sz="2200" dirty="0"/>
              <a:t>: se introduce una expresión o una variable y te muestra su valor en la posición actual del código.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/>
              <a:t>También es posible ver el valor pasando el cursor por encima de una variable en el editor.</a:t>
            </a:r>
          </a:p>
        </p:txBody>
      </p:sp>
    </p:spTree>
    <p:extLst>
      <p:ext uri="{BB962C8B-B14F-4D97-AF65-F5344CB8AC3E}">
        <p14:creationId xmlns:p14="http://schemas.microsoft.com/office/powerpoint/2010/main" val="3149649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El contenido generado por IA puede ser incorrecto.">
            <a:extLst>
              <a:ext uri="{FF2B5EF4-FFF2-40B4-BE49-F238E27FC236}">
                <a16:creationId xmlns:a16="http://schemas.microsoft.com/office/drawing/2014/main" id="{9383D234-8D64-46A3-D523-66DD08AA9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269" y="0"/>
            <a:ext cx="9063462" cy="687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82343-FCB4-B506-416B-006746D3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Instalar el Compilador de C++</a:t>
            </a:r>
          </a:p>
        </p:txBody>
      </p:sp>
      <p:pic>
        <p:nvPicPr>
          <p:cNvPr id="5" name="Marcador de contenido 4" descr="Texto&#10;&#10;El contenido generado por IA puede ser incorrecto.">
            <a:extLst>
              <a:ext uri="{FF2B5EF4-FFF2-40B4-BE49-F238E27FC236}">
                <a16:creationId xmlns:a16="http://schemas.microsoft.com/office/drawing/2014/main" id="{8CF68AD0-2DCD-A1B8-734B-DFB7EFD6C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924" y="1694329"/>
            <a:ext cx="7419901" cy="4477871"/>
          </a:xfrm>
        </p:spPr>
      </p:pic>
    </p:spTree>
    <p:extLst>
      <p:ext uri="{BB962C8B-B14F-4D97-AF65-F5344CB8AC3E}">
        <p14:creationId xmlns:p14="http://schemas.microsoft.com/office/powerpoint/2010/main" val="220321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3B8B0-75F2-5179-008B-1681F2D3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Preparando el </a:t>
            </a:r>
            <a:r>
              <a:rPr lang="es-ES" dirty="0" err="1"/>
              <a:t>Workspace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D11309-B894-9DEA-9CE6-11BFC76C7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Paso 1: Crear una Carpeta para el Proyecto</a:t>
            </a:r>
            <a:endParaRPr lang="es-ES" dirty="0"/>
          </a:p>
          <a:p>
            <a:pPr lvl="1"/>
            <a:r>
              <a:rPr lang="es-ES" i="0" dirty="0"/>
              <a:t>Desde tu terminal de Linux (fuera de VS </a:t>
            </a:r>
            <a:r>
              <a:rPr lang="es-ES" i="0" dirty="0" err="1"/>
              <a:t>Code</a:t>
            </a:r>
            <a:r>
              <a:rPr lang="es-ES" i="0" dirty="0"/>
              <a:t>):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r>
              <a:rPr lang="es-ES" b="1" dirty="0"/>
              <a:t>Paso 2: Abrir la Carpeta en VS </a:t>
            </a:r>
            <a:r>
              <a:rPr lang="es-ES" b="1" dirty="0" err="1"/>
              <a:t>Code</a:t>
            </a:r>
            <a:endParaRPr lang="es-ES" dirty="0"/>
          </a:p>
          <a:p>
            <a:pPr lvl="1"/>
            <a:r>
              <a:rPr lang="es-ES" i="0" dirty="0"/>
              <a:t>Dentro de la carpeta, ejecuta el comando:</a:t>
            </a:r>
          </a:p>
          <a:p>
            <a:endParaRPr lang="es-ES" dirty="0"/>
          </a:p>
          <a:p>
            <a:pPr lvl="1"/>
            <a:r>
              <a:rPr lang="es-ES" i="0" dirty="0"/>
              <a:t>El . significa "el directorio actual".</a:t>
            </a:r>
          </a:p>
          <a:p>
            <a:pPr lvl="1"/>
            <a:r>
              <a:rPr lang="es-ES" i="0" dirty="0"/>
              <a:t>VS </a:t>
            </a:r>
            <a:r>
              <a:rPr lang="es-ES" i="0" dirty="0" err="1"/>
              <a:t>Code</a:t>
            </a:r>
            <a:r>
              <a:rPr lang="es-ES" i="0" dirty="0"/>
              <a:t> se abrirá con esa carpeta como la raíz de tu proyecto en el Explorador. </a:t>
            </a:r>
          </a:p>
          <a:p>
            <a:endParaRPr lang="es-ES" dirty="0"/>
          </a:p>
        </p:txBody>
      </p:sp>
      <p:pic>
        <p:nvPicPr>
          <p:cNvPr id="5" name="Imagen 4" descr="Fondo negro con letras blancas&#10;&#10;El contenido generado por IA puede ser incorrecto.">
            <a:extLst>
              <a:ext uri="{FF2B5EF4-FFF2-40B4-BE49-F238E27FC236}">
                <a16:creationId xmlns:a16="http://schemas.microsoft.com/office/drawing/2014/main" id="{F31A6763-D187-096B-3985-0AD4DFF5AE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5355"/>
          <a:stretch>
            <a:fillRect/>
          </a:stretch>
        </p:blipFill>
        <p:spPr>
          <a:xfrm>
            <a:off x="2438400" y="2879164"/>
            <a:ext cx="7315200" cy="1099671"/>
          </a:xfrm>
          <a:prstGeom prst="rect">
            <a:avLst/>
          </a:prstGeom>
        </p:spPr>
      </p:pic>
      <p:pic>
        <p:nvPicPr>
          <p:cNvPr id="7" name="Imagen 6" descr="Fondo negro con letras blancas&#10;&#10;El contenido generado por IA puede ser incorrecto.">
            <a:extLst>
              <a:ext uri="{FF2B5EF4-FFF2-40B4-BE49-F238E27FC236}">
                <a16:creationId xmlns:a16="http://schemas.microsoft.com/office/drawing/2014/main" id="{902D06E1-7A4E-4EFE-8FE7-CE1B255ED3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1907" b="10750"/>
          <a:stretch>
            <a:fillRect/>
          </a:stretch>
        </p:blipFill>
        <p:spPr>
          <a:xfrm>
            <a:off x="2438400" y="4667621"/>
            <a:ext cx="7315200" cy="2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1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3BAD7-610D-B0AD-7DF8-11C40D60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Tour rápido de la Interfaz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4E74C9-B15F-D9B4-6021-45AFA6939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1. Barra de Actividades (</a:t>
            </a:r>
            <a:r>
              <a:rPr lang="es-ES" b="1" dirty="0" err="1"/>
              <a:t>Activity</a:t>
            </a:r>
            <a:r>
              <a:rPr lang="es-ES" b="1" dirty="0"/>
              <a:t> Bar):</a:t>
            </a:r>
            <a:endParaRPr lang="es-ES" dirty="0"/>
          </a:p>
          <a:p>
            <a:pPr lvl="1"/>
            <a:r>
              <a:rPr lang="es-ES" i="0" dirty="0"/>
              <a:t>Navegación principal (Explorador de archivos, Búsqueda, Extensiones, Depuración).</a:t>
            </a:r>
          </a:p>
          <a:p>
            <a:r>
              <a:rPr lang="es-ES" b="1" dirty="0"/>
              <a:t>2. Chat:</a:t>
            </a:r>
            <a:endParaRPr lang="es-ES" dirty="0"/>
          </a:p>
          <a:p>
            <a:pPr lvl="1"/>
            <a:r>
              <a:rPr lang="es-ES" i="0" dirty="0"/>
              <a:t>Muestra el chat, para dar instrucciones a la IA si se contrata un servicio de IA.</a:t>
            </a:r>
          </a:p>
          <a:p>
            <a:r>
              <a:rPr lang="es-ES" b="1" dirty="0"/>
              <a:t>3. Área del Editor (Editor):</a:t>
            </a:r>
            <a:endParaRPr lang="es-ES" dirty="0"/>
          </a:p>
          <a:p>
            <a:pPr lvl="1"/>
            <a:r>
              <a:rPr lang="es-ES" i="0" dirty="0"/>
              <a:t>Donde escribes y editas tu código.</a:t>
            </a:r>
          </a:p>
          <a:p>
            <a:r>
              <a:rPr lang="es-ES" b="1" dirty="0"/>
              <a:t>4. Panel Inferior (Panel):</a:t>
            </a:r>
            <a:endParaRPr lang="es-ES" dirty="0"/>
          </a:p>
          <a:p>
            <a:pPr lvl="1"/>
            <a:r>
              <a:rPr lang="es-ES" i="0" dirty="0"/>
              <a:t>Contiene el Terminal, la Consola de Depuración, Problemas y Salida.</a:t>
            </a:r>
          </a:p>
          <a:p>
            <a:r>
              <a:rPr lang="es-ES" b="1" dirty="0"/>
              <a:t>5. Barra de Estado (Status Bar):</a:t>
            </a:r>
            <a:endParaRPr lang="es-ES" dirty="0"/>
          </a:p>
          <a:p>
            <a:pPr lvl="1"/>
            <a:r>
              <a:rPr lang="es-ES" i="0" dirty="0"/>
              <a:t>Información sobre el proyecto, rama de Git, errores, etc.</a:t>
            </a:r>
          </a:p>
        </p:txBody>
      </p:sp>
    </p:spTree>
    <p:extLst>
      <p:ext uri="{BB962C8B-B14F-4D97-AF65-F5344CB8AC3E}">
        <p14:creationId xmlns:p14="http://schemas.microsoft.com/office/powerpoint/2010/main" val="132438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Rectangle 3095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098" name="Rectangle 3097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0" name="Rectangle 3099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2" name="Rectangle 3101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4" name="Rectangle 3103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6" name="Rectangle 3105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8" name="Rectangle 3107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 descr="Captura de pantalla de computadora&#10;&#10;El contenido generado por IA puede ser incorrecto.">
            <a:extLst>
              <a:ext uri="{FF2B5EF4-FFF2-40B4-BE49-F238E27FC236}">
                <a16:creationId xmlns:a16="http://schemas.microsoft.com/office/drawing/2014/main" id="{6825B918-73A2-E807-2403-0FCE70B0C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978" y="480515"/>
            <a:ext cx="8894043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6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33608-7166-82B7-7AA7-C523FE38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terminal de Linux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B34752-75FB-F267-EDF7-9CC7373AE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Se accede desde la pestaña Terminal en el panel inferior</a:t>
            </a:r>
          </a:p>
          <a:p>
            <a:r>
              <a:rPr lang="es-ES" b="1" dirty="0"/>
              <a:t>Funcionalidad:</a:t>
            </a:r>
            <a:endParaRPr lang="es-ES" dirty="0"/>
          </a:p>
          <a:p>
            <a:pPr lvl="1"/>
            <a:r>
              <a:rPr lang="es-ES" dirty="0"/>
              <a:t>Es un </a:t>
            </a:r>
            <a:r>
              <a:rPr lang="es-ES" dirty="0" err="1"/>
              <a:t>shell</a:t>
            </a:r>
            <a:r>
              <a:rPr lang="es-ES" dirty="0"/>
              <a:t> completo de Linux (normalmente </a:t>
            </a:r>
            <a:r>
              <a:rPr lang="es-ES" dirty="0" err="1"/>
              <a:t>Bash</a:t>
            </a:r>
            <a:r>
              <a:rPr lang="es-ES" dirty="0"/>
              <a:t>) dentro de VS </a:t>
            </a:r>
            <a:r>
              <a:rPr lang="es-ES" dirty="0" err="1"/>
              <a:t>Code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Aquí se puede ejecutar los comandos g++ para compilar.</a:t>
            </a:r>
          </a:p>
          <a:p>
            <a:pPr lvl="1"/>
            <a:r>
              <a:rPr lang="es-ES" dirty="0"/>
              <a:t>Aquí se puede ejecutar nuestro programa compilado.</a:t>
            </a:r>
          </a:p>
          <a:p>
            <a:pPr lvl="1"/>
            <a:r>
              <a:rPr lang="es-ES" dirty="0"/>
              <a:t>El directorio de trabajo (</a:t>
            </a:r>
            <a:r>
              <a:rPr lang="es-ES" dirty="0" err="1"/>
              <a:t>cwd</a:t>
            </a:r>
            <a:r>
              <a:rPr lang="es-ES" dirty="0"/>
              <a:t>) por defecto es la raíz de nuestro proyecto.</a:t>
            </a:r>
          </a:p>
        </p:txBody>
      </p:sp>
    </p:spTree>
    <p:extLst>
      <p:ext uri="{BB962C8B-B14F-4D97-AF65-F5344CB8AC3E}">
        <p14:creationId xmlns:p14="http://schemas.microsoft.com/office/powerpoint/2010/main" val="217584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9A47E-9719-3B67-5A9D-408AF450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Instalar extensiones esenciales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7F04EF-D6DF-1FD5-5416-358F38680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Qué hace la extensión C/C++ de Microsoft?</a:t>
            </a:r>
            <a:endParaRPr lang="es-ES" dirty="0"/>
          </a:p>
          <a:p>
            <a:pPr lvl="1"/>
            <a:r>
              <a:rPr lang="es-ES" dirty="0"/>
              <a:t>Añade </a:t>
            </a:r>
            <a:r>
              <a:rPr lang="es-ES" dirty="0" err="1"/>
              <a:t>IntelliSense</a:t>
            </a:r>
            <a:r>
              <a:rPr lang="es-ES" dirty="0"/>
              <a:t> (autocompletado, información de parámetros).</a:t>
            </a:r>
          </a:p>
          <a:p>
            <a:pPr lvl="1"/>
            <a:r>
              <a:rPr lang="es-ES" dirty="0"/>
              <a:t>Resaltado de sintaxis avanzado y comprobación de errores.</a:t>
            </a:r>
          </a:p>
          <a:p>
            <a:pPr lvl="1"/>
            <a:r>
              <a:rPr lang="es-ES" dirty="0"/>
              <a:t>Soporte para depuración con GDB.</a:t>
            </a:r>
          </a:p>
          <a:p>
            <a:r>
              <a:rPr lang="es-ES" b="1" dirty="0"/>
              <a:t>Pasos para Instalar:</a:t>
            </a:r>
            <a:endParaRPr lang="es-ES" dirty="0"/>
          </a:p>
          <a:p>
            <a:pPr lvl="1"/>
            <a:r>
              <a:rPr lang="es-ES" dirty="0"/>
              <a:t>Ve a la Barra de Actividades y haz clic en el icono de Extensiones (o pulsa la combinación </a:t>
            </a:r>
            <a:r>
              <a:rPr lang="es-ES" dirty="0" err="1"/>
              <a:t>Ctrl+Shift+X</a:t>
            </a:r>
            <a:r>
              <a:rPr lang="es-ES" dirty="0"/>
              <a:t>).</a:t>
            </a:r>
          </a:p>
          <a:p>
            <a:pPr lvl="1"/>
            <a:r>
              <a:rPr lang="es-ES" dirty="0"/>
              <a:t>En la barra de búsqueda, escribe C/C++.</a:t>
            </a:r>
          </a:p>
          <a:p>
            <a:pPr lvl="1"/>
            <a:r>
              <a:rPr lang="es-ES" dirty="0"/>
              <a:t>Selecciona la extensión de </a:t>
            </a:r>
            <a:r>
              <a:rPr lang="es-ES" b="1" dirty="0"/>
              <a:t>Microsoft</a:t>
            </a:r>
            <a:r>
              <a:rPr lang="es-ES" dirty="0"/>
              <a:t> (la más popular).</a:t>
            </a:r>
          </a:p>
          <a:p>
            <a:pPr lvl="1"/>
            <a:r>
              <a:rPr lang="es-ES" dirty="0"/>
              <a:t>Haz clic en Instalar.   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1717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72A38-91A8-9053-7FF5-6F8C28E8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Instalar extensión</a:t>
            </a:r>
            <a:br>
              <a:rPr lang="es-ES" dirty="0"/>
            </a:br>
            <a:r>
              <a:rPr lang="es-ES" dirty="0"/>
              <a:t>C/C++</a:t>
            </a:r>
          </a:p>
        </p:txBody>
      </p:sp>
      <p:pic>
        <p:nvPicPr>
          <p:cNvPr id="6" name="Marcador de contenido 5" descr="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7D6753BE-DF85-9F27-86D9-EAD2FBD81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6338" y="1083692"/>
            <a:ext cx="5211762" cy="4379465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8122B7-A44E-5705-7E55-AA3AD9881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093" y="2856344"/>
            <a:ext cx="4450977" cy="3011056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Se pincha con el ratón en el icono de la barra de actividades resaltado en la imagen.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Se escribe en el buscador “C++”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Se hace clic en “</a:t>
            </a:r>
            <a:r>
              <a:rPr lang="es-ES" sz="2400" dirty="0" err="1"/>
              <a:t>Install</a:t>
            </a:r>
            <a:r>
              <a:rPr lang="es-ES" sz="2400" dirty="0"/>
              <a:t>” de la extensión de Microsoft, u opcionalmente en la de C/C++ </a:t>
            </a:r>
            <a:r>
              <a:rPr lang="es-ES" sz="2400" dirty="0" err="1"/>
              <a:t>Extension</a:t>
            </a:r>
            <a:r>
              <a:rPr lang="es-ES" sz="2400" dirty="0"/>
              <a:t> Pack, más completa</a:t>
            </a:r>
            <a:r>
              <a:rPr lang="es-E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0994066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1778</TotalTime>
  <Words>1367</Words>
  <Application>Microsoft Macintosh PowerPoint</Application>
  <PresentationFormat>Panorámica</PresentationFormat>
  <Paragraphs>127</Paragraphs>
  <Slides>23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Aptos</vt:lpstr>
      <vt:lpstr>Arial</vt:lpstr>
      <vt:lpstr>Franklin Gothic Book</vt:lpstr>
      <vt:lpstr>Recorte</vt:lpstr>
      <vt:lpstr>Desarrollo de C/C++ con VS Code </vt:lpstr>
      <vt:lpstr>Introducción a VS Code para Linux</vt:lpstr>
      <vt:lpstr>Instalar el Compilador de C++</vt:lpstr>
      <vt:lpstr>Preparando el Workspace</vt:lpstr>
      <vt:lpstr>Tour rápido de la Interfaz</vt:lpstr>
      <vt:lpstr>Presentación de PowerPoint</vt:lpstr>
      <vt:lpstr>El terminal de Linux</vt:lpstr>
      <vt:lpstr>Instalar extensiones esenciales</vt:lpstr>
      <vt:lpstr>Instalar extensión C/C++</vt:lpstr>
      <vt:lpstr>Crear nuestro primer archivo C++</vt:lpstr>
      <vt:lpstr>Presentación de PowerPoint</vt:lpstr>
      <vt:lpstr>Compilación: Del Código al Ejecutable </vt:lpstr>
      <vt:lpstr>Método 1: Compilando con g++ en el Terminal </vt:lpstr>
      <vt:lpstr>Método 1: Compilando con g++ en el Terminal</vt:lpstr>
      <vt:lpstr>Método 2: Desde la interfaz del IDE</vt:lpstr>
      <vt:lpstr>Método 2: Desde la interfaz del IDE</vt:lpstr>
      <vt:lpstr>Método 2: Desde la interfaz del IDE</vt:lpstr>
      <vt:lpstr>Depuración con Visual Studio Code</vt:lpstr>
      <vt:lpstr>Depuración con VS Code: breakpoints</vt:lpstr>
      <vt:lpstr>Depuración con VS Code</vt:lpstr>
      <vt:lpstr>Controlar la Ejecución: </vt:lpstr>
      <vt:lpstr>Variables y Watch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HOYOS BARCELO, CARLOS</dc:creator>
  <cp:lastModifiedBy>HOYOS BARCELO, CARLOS</cp:lastModifiedBy>
  <cp:revision>22</cp:revision>
  <dcterms:created xsi:type="dcterms:W3CDTF">2025-09-03T18:19:38Z</dcterms:created>
  <dcterms:modified xsi:type="dcterms:W3CDTF">2025-09-04T23:58:22Z</dcterms:modified>
</cp:coreProperties>
</file>