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68" r:id="rId3"/>
    <p:sldId id="271" r:id="rId4"/>
    <p:sldId id="294" r:id="rId5"/>
    <p:sldId id="258" r:id="rId6"/>
    <p:sldId id="301" r:id="rId7"/>
    <p:sldId id="302" r:id="rId8"/>
    <p:sldId id="300" r:id="rId9"/>
    <p:sldId id="288" r:id="rId10"/>
    <p:sldId id="274" r:id="rId11"/>
    <p:sldId id="278" r:id="rId12"/>
    <p:sldId id="279" r:id="rId13"/>
    <p:sldId id="291" r:id="rId14"/>
    <p:sldId id="292" r:id="rId15"/>
    <p:sldId id="293" r:id="rId16"/>
    <p:sldId id="303" r:id="rId17"/>
    <p:sldId id="304" r:id="rId18"/>
    <p:sldId id="281" r:id="rId19"/>
    <p:sldId id="295" r:id="rId20"/>
    <p:sldId id="298" r:id="rId21"/>
    <p:sldId id="305" r:id="rId22"/>
    <p:sldId id="277" r:id="rId23"/>
    <p:sldId id="261" r:id="rId24"/>
    <p:sldId id="262" r:id="rId25"/>
    <p:sldId id="280" r:id="rId26"/>
  </p:sldIdLst>
  <p:sldSz cx="9144000" cy="6858000" type="screen4x3"/>
  <p:notesSz cx="6797675" cy="9926638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81FFFF"/>
    <a:srgbClr val="91C400"/>
    <a:srgbClr val="2BFF2B"/>
    <a:srgbClr val="FFFF00"/>
    <a:srgbClr val="00ACA8"/>
    <a:srgbClr val="43FFFF"/>
    <a:srgbClr val="00C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90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9E59749-AFAD-694E-8826-7662D93EA4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defTabSz="952500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42B342-2BC5-97A3-FBAC-B0BC86707E8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2CEFE63C-172B-1F56-2836-1DDEF574152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defTabSz="952500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7F2D084-7B6C-E19A-F162-99936457568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200" smtClean="0"/>
            </a:lvl1pPr>
          </a:lstStyle>
          <a:p>
            <a:pPr>
              <a:defRPr/>
            </a:pPr>
            <a:fld id="{AA993D2F-999B-4C82-8614-A1806FFC6FFA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CF2121C-3613-278D-02DD-C481493649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defTabSz="952500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CAB3EA7-4329-3E4E-FDEE-6ACF6A1F61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3E77A43-FB94-79C0-811A-5A4AB25D167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E806C17-7C47-BBDE-B8DA-580AEC57B44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E8C3C657-C52C-0A6E-7D8C-F8DDE84C9EE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defTabSz="952500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0B8797B-E5C3-D237-7316-D328F108B2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200" smtClean="0"/>
            </a:lvl1pPr>
          </a:lstStyle>
          <a:p>
            <a:pPr>
              <a:defRPr/>
            </a:pPr>
            <a:fld id="{7A4C333A-0188-4B0B-AC6F-34F91D0A3C12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4696EC62-D478-FC28-EA96-A8166ED0B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F01E9F4-2D81-4C43-9EC7-EB454504FAC8}" type="slidenum">
              <a:rPr lang="es-ES_tradnl" altLang="es-ES" sz="1200"/>
              <a:pPr/>
              <a:t>1</a:t>
            </a:fld>
            <a:endParaRPr lang="es-ES_tradnl" altLang="es-E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54CF75F-1FE2-BB13-94CA-0CF06DA814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2C7179C-4C7B-2C91-A549-F6011FDC1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5EEE87-2D91-D635-CAD3-ACB1B97D46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4D5277-F896-A3F3-E7C5-BB68C71A3B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				        </a:t>
            </a:r>
            <a:fld id="{C738A96D-4298-49F3-A413-67AB449CFF2C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 b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A1B036-2DE1-6C2B-E20B-49C812D1EC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90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1CA655-B127-B1D4-8028-09C56862B7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F201CA-9A82-15F7-7FD3-0C3B068C30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				        </a:t>
            </a:r>
            <a:fld id="{4CC39989-B7DB-4E6B-BC49-6297CB2F8AFA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 b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BD3965-0A10-79E0-C630-4F528AAC31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48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D99523-6C8E-08BC-0832-3E310729F6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9C39D2-9B49-5934-CEB8-1169B14FF4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				        </a:t>
            </a:r>
            <a:fld id="{25D1B3DC-EE6F-4672-A55A-8013B2A8F912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 b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6F03F2-ABA3-80A2-8DCA-FA042054DF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752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8FC349-1D18-09E6-9053-071479D368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2D82D-184F-833B-2D6C-8DD2D56FC1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				        </a:t>
            </a:r>
            <a:fld id="{D577527D-F0A5-4660-BD6B-64E79084D770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 b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0289E-2B83-D8B4-4E92-756FE9971C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86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293E5D-CA72-31FD-A162-653D3AA5BD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DDB5D-4C7A-BEDC-6A4E-AD3069D1BD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				        </a:t>
            </a:r>
            <a:fld id="{057CD34F-E221-404F-AE1F-410E5E4B0EB7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 b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04FFC3-46C5-E253-A028-C43164D186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75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CA3692-0265-9C96-BE0D-B9E9B1D40C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2DFD8E-5F15-4D57-AD32-B35B67CB31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				        </a:t>
            </a:r>
            <a:fld id="{7F77461E-7118-42A8-A7EF-C1F8F0EE1C37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 b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783927-EBDA-11FF-63B9-7D96AC3241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52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FA4F6A-610E-BBC8-9542-770FAD55AE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228A24-59BF-E117-F95E-8067A1781E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				        </a:t>
            </a:r>
            <a:fld id="{D1E51A73-8BD5-4A1F-9AF5-721EB9E6B601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 b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D7B499-DD80-32BE-18B7-656EAB4A1D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53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8A93700-1B7F-FBDF-B995-9700816633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915992E-9B79-F736-33CC-7BC290F704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				        </a:t>
            </a:r>
            <a:fld id="{13BE21F7-F3A0-43E5-A8DC-62B7EB0198C2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 b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3C544C6-710F-2777-30A9-9C576ECB56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13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296C94-24B2-D173-F1F9-86468B7F7D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8B9A58C-6834-1491-CAA7-04A9BDF081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				        </a:t>
            </a:r>
            <a:fld id="{868CD81E-6C65-4307-A34C-794CF71FEC3D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 b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ED8C473-4D93-E037-8953-891D2A6E56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256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CD18AF-B428-4803-D6D2-61110C8979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84EBC46-A81B-D370-1FF2-598CF0A620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				        </a:t>
            </a:r>
            <a:fld id="{6B990F5E-5E02-4F67-BFCF-C0281D9963C3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 b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B293BA-F8D6-DC87-F779-52A4740F2C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70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9FFF94-834F-0F1C-6C43-CE9B03030F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026FCC-7170-B942-3141-345FF48C09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				        </a:t>
            </a:r>
            <a:fld id="{15892044-A8DF-42BC-B7DE-33CF4B68FC76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 b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E5F416-579A-F8F6-8882-4CA75A94FF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41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86B5D-D0F7-9869-3A40-2A0D7C7E24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8236FC-183D-80D6-0219-D3325D76C3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				        </a:t>
            </a:r>
            <a:fld id="{307EC916-A8F5-40C9-881C-0475835811C9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 b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C1CB58-848D-CA16-00F1-4C86418641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9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116402C-3DD1-1404-3391-CC5EBDDA0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/>
              <a:t>Haga clic para modificar el estilo de título del patrón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0A6D169-0A78-795A-4A69-06D6EC5EE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/>
              <a:t>Haga clic para modificar el estilo de texto del patrón</a:t>
            </a:r>
          </a:p>
          <a:p>
            <a:pPr lvl="1"/>
            <a:r>
              <a:rPr lang="es-ES_tradnl" altLang="es-ES"/>
              <a:t>Segundo nivel</a:t>
            </a:r>
          </a:p>
          <a:p>
            <a:pPr lvl="2"/>
            <a:r>
              <a:rPr lang="es-ES_tradnl" altLang="es-ES"/>
              <a:t>Tercer nivel</a:t>
            </a:r>
          </a:p>
          <a:p>
            <a:pPr lvl="3"/>
            <a:r>
              <a:rPr lang="es-ES_tradnl" altLang="es-ES"/>
              <a:t>Cuarto nivel</a:t>
            </a:r>
          </a:p>
          <a:p>
            <a:pPr lvl="4"/>
            <a:r>
              <a:rPr lang="es-ES_tradnl" altLang="es-E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3998F64-13A5-97A8-7DA4-1BEA8689DF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6A507EB-AEE0-FAF5-74C2-5765E8B56F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56388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s-ES_tradnl" altLang="es-ES"/>
              <a:t>					        </a:t>
            </a:r>
            <a:fld id="{C5EDC5AA-BAD5-4BD5-BED7-08403B533653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 b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4C2FA39-5BD3-24E6-C970-9F4015F270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wmf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4 Marcador de pie de página">
            <a:extLst>
              <a:ext uri="{FF2B5EF4-FFF2-40B4-BE49-F238E27FC236}">
                <a16:creationId xmlns:a16="http://schemas.microsoft.com/office/drawing/2014/main" id="{082A80B7-0618-C908-B11F-894CA01B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				        </a:t>
            </a:r>
            <a:fld id="{5E2FB0FB-DA7B-4DAE-A44B-5D6098FCF081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s-ES_tradnl" altLang="es-ES" sz="1400" b="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8DA55EEC-3611-9BD8-F6BC-556C20CD0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219075"/>
            <a:ext cx="7920038" cy="1868488"/>
          </a:xfrm>
        </p:spPr>
        <p:txBody>
          <a:bodyPr/>
          <a:lstStyle/>
          <a:p>
            <a:r>
              <a:rPr lang="es-ES_tradnl" altLang="es-ES" dirty="0">
                <a:latin typeface="Arial Black" panose="020B0A04020102020204" pitchFamily="34" charset="0"/>
              </a:rPr>
              <a:t>Algoritmos y</a:t>
            </a:r>
            <a:br>
              <a:rPr lang="es-ES_tradnl" altLang="es-ES" dirty="0">
                <a:latin typeface="Arial Black" panose="020B0A04020102020204" pitchFamily="34" charset="0"/>
              </a:rPr>
            </a:br>
            <a:r>
              <a:rPr lang="es-ES_tradnl" altLang="es-ES" dirty="0">
                <a:latin typeface="Arial Black" panose="020B0A04020102020204" pitchFamily="34" charset="0"/>
              </a:rPr>
              <a:t>Estructuras de Datos I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48C123D-9BB1-CBD8-C40A-E17716E85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0363" y="2201863"/>
            <a:ext cx="8569325" cy="3454400"/>
          </a:xfrm>
        </p:spPr>
        <p:txBody>
          <a:bodyPr/>
          <a:lstStyle/>
          <a:p>
            <a:pPr>
              <a:buFontTx/>
              <a:buNone/>
              <a:tabLst>
                <a:tab pos="1528763" algn="l"/>
              </a:tabLst>
            </a:pPr>
            <a:r>
              <a:rPr lang="es-ES_tradnl" altLang="es-ES" sz="2800" dirty="0">
                <a:latin typeface="Arial" panose="020B0604020202020204" pitchFamily="34" charset="0"/>
              </a:rPr>
              <a:t>Curso académico: 2025/2026</a:t>
            </a:r>
          </a:p>
          <a:p>
            <a:pPr>
              <a:buFontTx/>
              <a:buNone/>
              <a:tabLst>
                <a:tab pos="1528763" algn="l"/>
              </a:tabLst>
            </a:pPr>
            <a:r>
              <a:rPr lang="es-ES_tradnl" altLang="es-ES" sz="2800" dirty="0">
                <a:latin typeface="Arial" panose="020B0604020202020204" pitchFamily="34" charset="0"/>
              </a:rPr>
              <a:t>Titulación: Grado en Ingeniería Informática</a:t>
            </a:r>
          </a:p>
          <a:p>
            <a:pPr>
              <a:buFontTx/>
              <a:buNone/>
              <a:tabLst>
                <a:tab pos="1528763" algn="l"/>
              </a:tabLst>
            </a:pPr>
            <a:r>
              <a:rPr lang="es-ES_tradnl" altLang="es-ES" sz="2800" dirty="0">
                <a:latin typeface="Arial" panose="020B0604020202020204" pitchFamily="34" charset="0"/>
              </a:rPr>
              <a:t>Curso: 2º, cuatrimestre: 1º      Grupo: 1/2</a:t>
            </a:r>
          </a:p>
          <a:p>
            <a:pPr>
              <a:buFontTx/>
              <a:buNone/>
              <a:tabLst>
                <a:tab pos="1528763" algn="l"/>
              </a:tabLst>
            </a:pPr>
            <a:r>
              <a:rPr lang="es-ES_tradnl" altLang="es-ES" sz="2800" dirty="0">
                <a:latin typeface="Arial" panose="020B0604020202020204" pitchFamily="34" charset="0"/>
              </a:rPr>
              <a:t>Carácter: Troncal</a:t>
            </a:r>
          </a:p>
          <a:p>
            <a:pPr>
              <a:buFontTx/>
              <a:buNone/>
              <a:tabLst>
                <a:tab pos="1528763" algn="l"/>
              </a:tabLst>
            </a:pPr>
            <a:r>
              <a:rPr lang="es-ES_tradnl" altLang="es-ES" sz="2800" dirty="0">
                <a:latin typeface="Arial" panose="020B0604020202020204" pitchFamily="34" charset="0"/>
              </a:rPr>
              <a:t>Créditos: 6 ECTS</a:t>
            </a:r>
          </a:p>
          <a:p>
            <a:pPr>
              <a:buFontTx/>
              <a:buNone/>
              <a:tabLst>
                <a:tab pos="1528763" algn="l"/>
              </a:tabLst>
            </a:pPr>
            <a:r>
              <a:rPr lang="es-ES_tradnl" altLang="es-ES" sz="2800" dirty="0">
                <a:latin typeface="Arial" panose="020B0604020202020204" pitchFamily="34" charset="0"/>
              </a:rPr>
              <a:t>Profesor:</a:t>
            </a:r>
            <a:r>
              <a:rPr lang="es-ES_tradnl" altLang="es-ES" sz="2600" dirty="0">
                <a:latin typeface="Arial" panose="020B0604020202020204" pitchFamily="34" charset="0"/>
              </a:rPr>
              <a:t> Ginés García Mateos (teoría)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36A61E1-9D97-5BE4-B672-1221757EC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7336"/>
            <a:ext cx="9144000" cy="10906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4 Marcador de pie de página">
            <a:extLst>
              <a:ext uri="{FF2B5EF4-FFF2-40B4-BE49-F238E27FC236}">
                <a16:creationId xmlns:a16="http://schemas.microsoft.com/office/drawing/2014/main" id="{1130B084-F8DC-6AC8-9D70-0DD81AB1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				        </a:t>
            </a:r>
            <a:fld id="{3304038D-C245-496C-A4B2-8F9709920906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s-ES_tradnl" altLang="es-ES" sz="1400" b="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34922AC-12A7-3824-EA2C-E8705E19E1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09563"/>
            <a:ext cx="8686800" cy="685800"/>
          </a:xfrm>
        </p:spPr>
        <p:txBody>
          <a:bodyPr/>
          <a:lstStyle/>
          <a:p>
            <a:r>
              <a:rPr lang="es-ES_tradnl" altLang="es-ES" sz="3200">
                <a:latin typeface="Arial Black" panose="020B0A04020102020204" pitchFamily="34" charset="0"/>
              </a:rPr>
              <a:t>Evaluación de la asignatura</a:t>
            </a:r>
            <a:endParaRPr lang="es-ES_tradnl" altLang="es-ES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E18D956-CFA5-DCFC-E2BB-AA85E9E02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39800"/>
            <a:ext cx="8585200" cy="5287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3000" b="1" dirty="0">
                <a:latin typeface="Arial" panose="020B0604020202020204" pitchFamily="34" charset="0"/>
              </a:rPr>
              <a:t>	Principios:</a:t>
            </a:r>
          </a:p>
          <a:p>
            <a:pPr>
              <a:lnSpc>
                <a:spcPct val="80000"/>
              </a:lnSpc>
            </a:pPr>
            <a:r>
              <a:rPr lang="es-ES_tradnl" altLang="es-ES" sz="2600" dirty="0">
                <a:latin typeface="Arial" panose="020B0604020202020204" pitchFamily="34" charset="0"/>
              </a:rPr>
              <a:t>Evaluación continua del trabajo a lo largo de todo el curso, no atracón de última hora.</a:t>
            </a:r>
          </a:p>
          <a:p>
            <a:pPr>
              <a:lnSpc>
                <a:spcPct val="80000"/>
              </a:lnSpc>
            </a:pPr>
            <a:r>
              <a:rPr lang="es-ES_tradnl" altLang="es-ES" sz="2600" dirty="0">
                <a:latin typeface="Arial" panose="020B0604020202020204" pitchFamily="34" charset="0"/>
              </a:rPr>
              <a:t>Para cada tema: ejercicios, </a:t>
            </a:r>
            <a:r>
              <a:rPr lang="es-ES_tradnl" altLang="es-ES" sz="2600" dirty="0" err="1">
                <a:latin typeface="Arial" panose="020B0604020202020204" pitchFamily="34" charset="0"/>
              </a:rPr>
              <a:t>tests</a:t>
            </a:r>
            <a:r>
              <a:rPr lang="es-ES_tradnl" altLang="es-ES" sz="2600" dirty="0">
                <a:latin typeface="Arial" panose="020B0604020202020204" pitchFamily="34" charset="0"/>
              </a:rPr>
              <a:t> y otras actividades. Si se superan, el tema queda convalidado.</a:t>
            </a:r>
          </a:p>
          <a:p>
            <a:pPr>
              <a:lnSpc>
                <a:spcPct val="80000"/>
              </a:lnSpc>
            </a:pPr>
            <a:r>
              <a:rPr lang="es-ES_tradnl" altLang="es-ES" sz="2600" dirty="0">
                <a:latin typeface="Arial" panose="020B0604020202020204" pitchFamily="34" charset="0"/>
              </a:rPr>
              <a:t>La asistencia a clase es obligatoria (mínimo del 80%).</a:t>
            </a:r>
          </a:p>
          <a:p>
            <a:pPr>
              <a:lnSpc>
                <a:spcPct val="80000"/>
              </a:lnSpc>
            </a:pPr>
            <a:r>
              <a:rPr lang="es-ES" altLang="es-ES" sz="2600" dirty="0">
                <a:latin typeface="Arial" panose="020B0604020202020204" pitchFamily="34" charset="0"/>
              </a:rPr>
              <a:t>Si alguien convalida solo algunos temas, puede recuperar los que le queden en el examen final, pero siempre con la asistencia a clase.</a:t>
            </a:r>
            <a:endParaRPr lang="es-ES_tradnl" altLang="es-ES" sz="26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s-ES_tradnl" altLang="es-ES" sz="2600" b="1" dirty="0">
                <a:latin typeface="Arial" panose="020B0604020202020204" pitchFamily="34" charset="0"/>
              </a:rPr>
              <a:t>Evaluación alternativa</a:t>
            </a:r>
            <a:r>
              <a:rPr lang="es-ES_tradnl" altLang="es-ES" sz="2600" dirty="0">
                <a:latin typeface="Arial" panose="020B0604020202020204" pitchFamily="34" charset="0"/>
              </a:rPr>
              <a:t>: mediante examen final.</a:t>
            </a:r>
          </a:p>
          <a:p>
            <a:pPr lvl="1">
              <a:lnSpc>
                <a:spcPct val="80000"/>
              </a:lnSpc>
            </a:pPr>
            <a:r>
              <a:rPr lang="es-ES_tradnl" altLang="es-ES" sz="2400" dirty="0">
                <a:latin typeface="Arial" panose="020B0604020202020204" pitchFamily="34" charset="0"/>
              </a:rPr>
              <a:t>Examen teórico: una pregunta por tema. Se requiere como mínimo un 5 para aprobar el examen.</a:t>
            </a:r>
          </a:p>
          <a:p>
            <a:pPr lvl="1">
              <a:lnSpc>
                <a:spcPct val="80000"/>
              </a:lnSpc>
            </a:pPr>
            <a:r>
              <a:rPr lang="es-ES_tradnl" altLang="es-ES" sz="2400" dirty="0">
                <a:latin typeface="Arial" panose="020B0604020202020204" pitchFamily="34" charset="0"/>
              </a:rPr>
              <a:t>Una práctica correspondiente a los temas 2 y 3.</a:t>
            </a:r>
          </a:p>
          <a:p>
            <a:pPr lvl="1">
              <a:lnSpc>
                <a:spcPct val="80000"/>
              </a:lnSpc>
            </a:pPr>
            <a:r>
              <a:rPr lang="es-ES_tradnl" altLang="es-ES" sz="2400" dirty="0">
                <a:latin typeface="Arial" panose="020B0604020202020204" pitchFamily="34" charset="0"/>
              </a:rPr>
              <a:t>No se requiere asistencia a clase.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4 Marcador de pie de página">
            <a:extLst>
              <a:ext uri="{FF2B5EF4-FFF2-40B4-BE49-F238E27FC236}">
                <a16:creationId xmlns:a16="http://schemas.microsoft.com/office/drawing/2014/main" id="{667BFD8F-1D92-DB3A-E02D-A94C29B8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				        </a:t>
            </a:r>
            <a:fld id="{F627A470-1A74-4CDA-983E-42C5BC687690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s-ES_tradnl" altLang="es-ES" sz="1400" b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AC4F591-10EF-DC6B-EE15-454482A38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09563"/>
            <a:ext cx="8686800" cy="685800"/>
          </a:xfrm>
        </p:spPr>
        <p:txBody>
          <a:bodyPr/>
          <a:lstStyle/>
          <a:p>
            <a:r>
              <a:rPr lang="es-ES_tradnl" altLang="es-ES" sz="3200">
                <a:latin typeface="Arial Black" panose="020B0A04020102020204" pitchFamily="34" charset="0"/>
              </a:rPr>
              <a:t>Evaluación de la asignatura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41A2BFB1-8FBE-869E-BB5C-B82548CA1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672104" cy="57118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_tradnl" altLang="es-ES" sz="3000" b="1" dirty="0">
                <a:latin typeface="Arial" panose="020B0604020202020204" pitchFamily="34" charset="0"/>
              </a:rPr>
              <a:t>	Actividades:</a:t>
            </a:r>
          </a:p>
          <a:p>
            <a:pPr>
              <a:lnSpc>
                <a:spcPct val="90000"/>
              </a:lnSpc>
            </a:pPr>
            <a:r>
              <a:rPr lang="es-ES_tradnl" altLang="es-ES" sz="2600" b="1" dirty="0">
                <a:latin typeface="Arial" panose="020B0604020202020204" pitchFamily="34" charset="0"/>
              </a:rPr>
              <a:t>Asistencia a clase</a:t>
            </a:r>
            <a:r>
              <a:rPr lang="es-ES_tradnl" altLang="es-ES" sz="2600" dirty="0">
                <a:latin typeface="Arial" panose="020B0604020202020204" pitchFamily="34" charset="0"/>
              </a:rPr>
              <a:t>: se pasará lista. Faltas justificadas.</a:t>
            </a:r>
          </a:p>
          <a:p>
            <a:pPr>
              <a:lnSpc>
                <a:spcPct val="90000"/>
              </a:lnSpc>
            </a:pPr>
            <a:r>
              <a:rPr lang="es-ES_tradnl" altLang="es-ES" sz="2600" b="1" dirty="0">
                <a:latin typeface="Arial" panose="020B0604020202020204" pitchFamily="34" charset="0"/>
              </a:rPr>
              <a:t>Resúmenes</a:t>
            </a:r>
            <a:r>
              <a:rPr lang="es-ES_tradnl" altLang="es-ES" sz="2600" dirty="0">
                <a:latin typeface="Arial" panose="020B0604020202020204" pitchFamily="34" charset="0"/>
              </a:rPr>
              <a:t>: leer temas del texto guía, entregar resúmenes. Una sola hoja escrita a mano.</a:t>
            </a:r>
          </a:p>
          <a:p>
            <a:pPr>
              <a:lnSpc>
                <a:spcPct val="90000"/>
              </a:lnSpc>
            </a:pPr>
            <a:r>
              <a:rPr lang="es-ES_tradnl" altLang="es-ES" sz="2600" b="1" dirty="0">
                <a:latin typeface="Arial" panose="020B0604020202020204" pitchFamily="34" charset="0"/>
              </a:rPr>
              <a:t>Examen de preguntas cortas</a:t>
            </a:r>
            <a:r>
              <a:rPr lang="es-ES_tradnl" altLang="es-ES" sz="2600" dirty="0">
                <a:latin typeface="Arial" panose="020B0604020202020204" pitchFamily="34" charset="0"/>
              </a:rPr>
              <a:t>: ejecutar algoritmos, relacionar cosas, aspectos esenciales.</a:t>
            </a:r>
          </a:p>
          <a:p>
            <a:pPr>
              <a:lnSpc>
                <a:spcPct val="90000"/>
              </a:lnSpc>
            </a:pPr>
            <a:r>
              <a:rPr lang="es-ES_tradnl" altLang="es-ES" sz="2600" b="1" dirty="0">
                <a:latin typeface="Arial" panose="020B0604020202020204" pitchFamily="34" charset="0"/>
              </a:rPr>
              <a:t>Actividades resolución de problemas</a:t>
            </a:r>
            <a:r>
              <a:rPr lang="es-ES_tradnl" altLang="es-ES" sz="2600" dirty="0">
                <a:latin typeface="Arial" panose="020B0604020202020204" pitchFamily="34" charset="0"/>
              </a:rPr>
              <a:t>: resolver ejercicios de diferentes temas con programación.</a:t>
            </a:r>
          </a:p>
          <a:p>
            <a:pPr>
              <a:lnSpc>
                <a:spcPct val="90000"/>
              </a:lnSpc>
            </a:pPr>
            <a:r>
              <a:rPr lang="es-ES_tradnl" altLang="es-ES" sz="2600" dirty="0">
                <a:latin typeface="Arial" panose="020B0604020202020204" pitchFamily="34" charset="0"/>
              </a:rPr>
              <a:t>Más la </a:t>
            </a:r>
            <a:r>
              <a:rPr lang="es-ES_tradnl" altLang="es-ES" sz="2600" b="1" dirty="0">
                <a:latin typeface="Arial" panose="020B0604020202020204" pitchFamily="34" charset="0"/>
              </a:rPr>
              <a:t>Práctica de la asignatura:</a:t>
            </a:r>
            <a:r>
              <a:rPr lang="es-ES_tradnl" altLang="es-ES" sz="2600" dirty="0">
                <a:latin typeface="Arial" panose="020B0604020202020204" pitchFamily="34" charset="0"/>
              </a:rPr>
              <a:t> implementación y manejo de estructuras de datos, lenguajes C/C++, sobre Linux.</a:t>
            </a:r>
          </a:p>
          <a:p>
            <a:pPr>
              <a:lnSpc>
                <a:spcPct val="90000"/>
              </a:lnSpc>
            </a:pPr>
            <a:r>
              <a:rPr lang="es-ES_tradnl" altLang="es-ES" sz="2600" dirty="0">
                <a:latin typeface="Arial" panose="020B0604020202020204" pitchFamily="34" charset="0"/>
              </a:rPr>
              <a:t>Y por supuesto…</a:t>
            </a:r>
          </a:p>
          <a:p>
            <a:pPr>
              <a:lnSpc>
                <a:spcPct val="90000"/>
              </a:lnSpc>
            </a:pPr>
            <a:r>
              <a:rPr lang="es-ES_tradnl" altLang="es-ES" sz="4400" b="1" dirty="0">
                <a:latin typeface="Arial" panose="020B0604020202020204" pitchFamily="34" charset="0"/>
              </a:rPr>
              <a:t>¡¡El juez on-line!!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4 Marcador de pie de página">
            <a:extLst>
              <a:ext uri="{FF2B5EF4-FFF2-40B4-BE49-F238E27FC236}">
                <a16:creationId xmlns:a16="http://schemas.microsoft.com/office/drawing/2014/main" id="{FE4B1670-4CEC-0C37-5762-93C792DD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				        </a:t>
            </a:r>
            <a:fld id="{E01DE8F7-872F-494B-B0A2-0C61702A3ABE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s-ES_tradnl" altLang="es-ES" sz="1400" b="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2604B05-A22E-452A-C775-C872E093C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5575"/>
            <a:ext cx="8686800" cy="531813"/>
          </a:xfrm>
        </p:spPr>
        <p:txBody>
          <a:bodyPr/>
          <a:lstStyle/>
          <a:p>
            <a:r>
              <a:rPr lang="es-ES_tradnl" altLang="es-ES" sz="3200">
                <a:latin typeface="Arial Black" panose="020B0A04020102020204" pitchFamily="34" charset="0"/>
              </a:rPr>
              <a:t>Mooshak: http://dis.um.es/~mooshak</a:t>
            </a:r>
            <a:endParaRPr lang="es-ES_tradnl" altLang="es-ES"/>
          </a:p>
        </p:txBody>
      </p:sp>
      <p:pic>
        <p:nvPicPr>
          <p:cNvPr id="14340" name="Picture 8">
            <a:extLst>
              <a:ext uri="{FF2B5EF4-FFF2-40B4-BE49-F238E27FC236}">
                <a16:creationId xmlns:a16="http://schemas.microsoft.com/office/drawing/2014/main" id="{F46912D3-1ED3-72CF-256A-777E90887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646113"/>
            <a:ext cx="7896225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4 Marcador de pie de página">
            <a:extLst>
              <a:ext uri="{FF2B5EF4-FFF2-40B4-BE49-F238E27FC236}">
                <a16:creationId xmlns:a16="http://schemas.microsoft.com/office/drawing/2014/main" id="{BBE3BD1A-8D53-30E0-43E6-D9A93AF3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				        </a:t>
            </a:r>
            <a:fld id="{DD42AB8A-545C-4266-BBA6-2AFBA96BB3BE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s-ES_tradnl" altLang="es-ES" sz="1400" b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5A6DB20-D423-61EE-B41E-26F25F918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5575"/>
            <a:ext cx="8686800" cy="531813"/>
          </a:xfrm>
        </p:spPr>
        <p:txBody>
          <a:bodyPr/>
          <a:lstStyle/>
          <a:p>
            <a:r>
              <a:rPr lang="es-ES_tradnl" altLang="es-ES" sz="3200">
                <a:latin typeface="Arial Black" panose="020B0A04020102020204" pitchFamily="34" charset="0"/>
              </a:rPr>
              <a:t>Mooshak: http://dis.um.es/~mooshak</a:t>
            </a:r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id="{73C10D4E-B200-0081-8952-F0E5E09E7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636588"/>
            <a:ext cx="7896225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4 Marcador de pie de página">
            <a:extLst>
              <a:ext uri="{FF2B5EF4-FFF2-40B4-BE49-F238E27FC236}">
                <a16:creationId xmlns:a16="http://schemas.microsoft.com/office/drawing/2014/main" id="{F79F074D-240D-FE7C-E83D-F3E7A59E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				        </a:t>
            </a:r>
            <a:fld id="{E3C9B297-745F-4619-AA32-74EA64ED1924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s-ES_tradnl" altLang="es-ES" sz="1400" b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D2A4991-C5F5-D9FA-24B9-37D7E7432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5575"/>
            <a:ext cx="8686800" cy="531813"/>
          </a:xfrm>
        </p:spPr>
        <p:txBody>
          <a:bodyPr/>
          <a:lstStyle/>
          <a:p>
            <a:r>
              <a:rPr lang="es-ES_tradnl" altLang="es-ES" sz="3200">
                <a:latin typeface="Arial Black" panose="020B0A04020102020204" pitchFamily="34" charset="0"/>
              </a:rPr>
              <a:t>Mooshak: http://dis.um.es/~mooshak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EDFE377B-88AC-5180-CB86-9F2F9E008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39763"/>
            <a:ext cx="7896225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pie de página">
            <a:extLst>
              <a:ext uri="{FF2B5EF4-FFF2-40B4-BE49-F238E27FC236}">
                <a16:creationId xmlns:a16="http://schemas.microsoft.com/office/drawing/2014/main" id="{7DB592A2-57A8-B90A-67C5-8169A6A6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				        </a:t>
            </a:r>
            <a:fld id="{0348832D-D884-43D3-BF85-96BA667DC510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s-ES_tradnl" altLang="es-ES" sz="1400" b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C118312-F158-A715-9EC9-B7DDAD360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5575"/>
            <a:ext cx="8686800" cy="531813"/>
          </a:xfrm>
        </p:spPr>
        <p:txBody>
          <a:bodyPr/>
          <a:lstStyle/>
          <a:p>
            <a:r>
              <a:rPr lang="es-ES_tradnl" altLang="es-ES" sz="3200">
                <a:latin typeface="Arial Black" panose="020B0A04020102020204" pitchFamily="34" charset="0"/>
              </a:rPr>
              <a:t>Mooshak: http://dis.um.es/~mooshak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C4674D0B-BAEF-AFA4-2341-9CA8A0CC1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641350"/>
            <a:ext cx="7896225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850E7-7E7B-EBDC-1760-E8755999B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4 Marcador de pie de página">
            <a:extLst>
              <a:ext uri="{FF2B5EF4-FFF2-40B4-BE49-F238E27FC236}">
                <a16:creationId xmlns:a16="http://schemas.microsoft.com/office/drawing/2014/main" id="{AB7237E5-64D4-E3A1-5EB1-0FCB916B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				        </a:t>
            </a:r>
            <a:fld id="{30A041DA-BA1C-48EA-8A50-D82BFDA0AB5E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s-ES_tradnl" altLang="es-ES" sz="1400" b="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7C9C5DE-BB2E-8616-69DA-26C1B2E00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09563"/>
            <a:ext cx="8686800" cy="531812"/>
          </a:xfrm>
        </p:spPr>
        <p:txBody>
          <a:bodyPr/>
          <a:lstStyle/>
          <a:p>
            <a:r>
              <a:rPr lang="es-ES" altLang="es-ES" sz="3200" dirty="0">
                <a:latin typeface="Arial Black" panose="020B0A04020102020204" pitchFamily="34" charset="0"/>
              </a:rPr>
              <a:t>Uso de IA Generativa</a:t>
            </a:r>
            <a:endParaRPr lang="es-ES_tradnl" altLang="es-ES" sz="3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15DB94-35F6-33DB-B53D-62CC0E921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42975"/>
            <a:ext cx="84582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53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A035E-1F96-D8EC-C4AC-B6AE5ECD3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4 Marcador de pie de página">
            <a:extLst>
              <a:ext uri="{FF2B5EF4-FFF2-40B4-BE49-F238E27FC236}">
                <a16:creationId xmlns:a16="http://schemas.microsoft.com/office/drawing/2014/main" id="{B1F75DA8-BD41-535F-54D6-5BBD6E05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				        </a:t>
            </a:r>
            <a:fld id="{30A041DA-BA1C-48EA-8A50-D82BFDA0AB5E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s-ES_tradnl" altLang="es-ES" sz="1400" b="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E44A7F2-596B-220E-746C-802712492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09563"/>
            <a:ext cx="8686800" cy="531812"/>
          </a:xfrm>
        </p:spPr>
        <p:txBody>
          <a:bodyPr/>
          <a:lstStyle/>
          <a:p>
            <a:r>
              <a:rPr lang="es-ES" altLang="es-ES" sz="3200" dirty="0">
                <a:latin typeface="Arial Black" panose="020B0A04020102020204" pitchFamily="34" charset="0"/>
              </a:rPr>
              <a:t>Uso de IA Generativa</a:t>
            </a:r>
            <a:endParaRPr lang="es-ES_tradnl" altLang="es-ES" sz="30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81B17E7-126E-57DF-798D-2A562C145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32" y="841375"/>
            <a:ext cx="8459367" cy="570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40000"/>
              </a:spcBef>
            </a:pPr>
            <a:r>
              <a:rPr lang="es-ES_tradnl" altLang="es-ES" sz="2400" kern="0" dirty="0">
                <a:latin typeface="Arial" panose="020B0604020202020204" pitchFamily="34" charset="0"/>
              </a:rPr>
              <a:t>Las herramientas de IA generativa (</a:t>
            </a:r>
            <a:r>
              <a:rPr lang="es-ES_tradnl" altLang="es-ES" sz="2400" kern="0" dirty="0" err="1">
                <a:latin typeface="Arial" panose="020B0604020202020204" pitchFamily="34" charset="0"/>
              </a:rPr>
              <a:t>ChatGPT</a:t>
            </a:r>
            <a:r>
              <a:rPr lang="es-ES_tradnl" altLang="es-ES" sz="2400" kern="0" dirty="0">
                <a:latin typeface="Arial" panose="020B0604020202020204" pitchFamily="34" charset="0"/>
              </a:rPr>
              <a:t>, </a:t>
            </a:r>
            <a:r>
              <a:rPr lang="es-ES_tradnl" altLang="es-ES" sz="2400" kern="0" dirty="0" err="1">
                <a:latin typeface="Arial" panose="020B0604020202020204" pitchFamily="34" charset="0"/>
              </a:rPr>
              <a:t>Copilot</a:t>
            </a:r>
            <a:r>
              <a:rPr lang="es-ES_tradnl" altLang="es-ES" sz="2400" kern="0" dirty="0">
                <a:latin typeface="Arial" panose="020B0604020202020204" pitchFamily="34" charset="0"/>
              </a:rPr>
              <a:t>, Gemini, etc.) se pueden usar para aprender y para mejorar la productividad programando.</a:t>
            </a:r>
          </a:p>
          <a:p>
            <a:pPr>
              <a:spcBef>
                <a:spcPct val="40000"/>
              </a:spcBef>
            </a:pPr>
            <a:r>
              <a:rPr lang="es-ES_tradnl" altLang="es-ES" sz="2400" kern="0" dirty="0">
                <a:latin typeface="Arial" panose="020B0604020202020204" pitchFamily="34" charset="0"/>
              </a:rPr>
              <a:t>Pero también se pueden usar para “aprobar” sin haber aprendido nada…</a:t>
            </a:r>
          </a:p>
          <a:p>
            <a:pPr>
              <a:spcBef>
                <a:spcPct val="40000"/>
              </a:spcBef>
            </a:pPr>
            <a:r>
              <a:rPr lang="es-ES_tradnl" altLang="es-ES" sz="2400" kern="0" dirty="0">
                <a:latin typeface="Arial" panose="020B0604020202020204" pitchFamily="34" charset="0"/>
              </a:rPr>
              <a:t>El uso ilícito, negativo o engañoso estará prohibido y castigado: suspenso y eliminación de la </a:t>
            </a:r>
            <a:r>
              <a:rPr lang="es-ES_tradnl" altLang="es-ES" sz="2400" kern="0" dirty="0" err="1">
                <a:latin typeface="Arial" panose="020B0604020202020204" pitchFamily="34" charset="0"/>
              </a:rPr>
              <a:t>ev</a:t>
            </a:r>
            <a:r>
              <a:rPr lang="es-ES_tradnl" altLang="es-ES" sz="2400" kern="0" dirty="0">
                <a:latin typeface="Arial" panose="020B0604020202020204" pitchFamily="34" charset="0"/>
              </a:rPr>
              <a:t>. continua.</a:t>
            </a:r>
          </a:p>
          <a:p>
            <a:pPr>
              <a:spcBef>
                <a:spcPct val="40000"/>
              </a:spcBef>
            </a:pPr>
            <a:r>
              <a:rPr lang="es-ES_tradnl" altLang="es-ES" sz="2400" kern="0" dirty="0">
                <a:latin typeface="Arial" panose="020B0604020202020204" pitchFamily="34" charset="0"/>
              </a:rPr>
              <a:t>Pautas de uso correcto de la IA:</a:t>
            </a:r>
          </a:p>
          <a:p>
            <a:pPr lvl="1">
              <a:spcBef>
                <a:spcPct val="40000"/>
              </a:spcBef>
            </a:pPr>
            <a:r>
              <a:rPr lang="es-ES_tradnl" altLang="es-ES" sz="2000" kern="0" dirty="0">
                <a:latin typeface="Arial" panose="020B0604020202020204" pitchFamily="34" charset="0"/>
              </a:rPr>
              <a:t>Se debe usar para aprender, no para “aprobar” sin aprender.</a:t>
            </a:r>
          </a:p>
          <a:p>
            <a:pPr lvl="1">
              <a:spcBef>
                <a:spcPct val="40000"/>
              </a:spcBef>
            </a:pPr>
            <a:r>
              <a:rPr lang="es-ES_tradnl" altLang="es-ES" sz="2000" kern="0" dirty="0">
                <a:latin typeface="Arial" panose="020B0604020202020204" pitchFamily="34" charset="0"/>
              </a:rPr>
              <a:t>La base la debemos poner nosotros, no vale decir “prográmame esto…”. Usar los esquemas, estructuras y algoritmos de clase.</a:t>
            </a:r>
          </a:p>
          <a:p>
            <a:pPr lvl="1">
              <a:spcBef>
                <a:spcPct val="40000"/>
              </a:spcBef>
            </a:pPr>
            <a:r>
              <a:rPr lang="es-ES_tradnl" altLang="es-ES" sz="2000" kern="0" dirty="0">
                <a:latin typeface="Arial" panose="020B0604020202020204" pitchFamily="34" charset="0"/>
              </a:rPr>
              <a:t>Comprender/evaluar lo que propone la IA.</a:t>
            </a:r>
          </a:p>
          <a:p>
            <a:pPr lvl="1">
              <a:spcBef>
                <a:spcPct val="40000"/>
              </a:spcBef>
            </a:pPr>
            <a:r>
              <a:rPr lang="es-ES_tradnl" altLang="es-ES" sz="2000" kern="0" dirty="0">
                <a:latin typeface="Arial" panose="020B0604020202020204" pitchFamily="34" charset="0"/>
              </a:rPr>
              <a:t>Documentar en las tareas/prácticas el uso de la IA generativa.</a:t>
            </a:r>
          </a:p>
        </p:txBody>
      </p:sp>
    </p:spTree>
    <p:extLst>
      <p:ext uri="{BB962C8B-B14F-4D97-AF65-F5344CB8AC3E}">
        <p14:creationId xmlns:p14="http://schemas.microsoft.com/office/powerpoint/2010/main" val="1671000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4 Marcador de pie de página">
            <a:extLst>
              <a:ext uri="{FF2B5EF4-FFF2-40B4-BE49-F238E27FC236}">
                <a16:creationId xmlns:a16="http://schemas.microsoft.com/office/drawing/2014/main" id="{6BC93D9F-F4A9-B5FB-3717-415D6A55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				        </a:t>
            </a:r>
            <a:fld id="{30A041DA-BA1C-48EA-8A50-D82BFDA0AB5E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s-ES_tradnl" altLang="es-ES" sz="1400" b="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ADE0E16-56D1-2912-3BC5-B9434E9D6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09563"/>
            <a:ext cx="8686800" cy="531812"/>
          </a:xfrm>
        </p:spPr>
        <p:txBody>
          <a:bodyPr/>
          <a:lstStyle/>
          <a:p>
            <a:r>
              <a:rPr lang="es-ES_tradnl" altLang="es-ES" sz="3200">
                <a:latin typeface="Arial Black" panose="020B0A04020102020204" pitchFamily="34" charset="0"/>
              </a:rPr>
              <a:t>AC </a:t>
            </a:r>
            <a:r>
              <a:rPr lang="es-ES_tradnl" altLang="es-ES" sz="3000">
                <a:latin typeface="Arial Black" panose="020B0A04020102020204" pitchFamily="34" charset="0"/>
              </a:rPr>
              <a:t>(</a:t>
            </a:r>
            <a:r>
              <a:rPr lang="en-US" altLang="es-ES" sz="3000">
                <a:latin typeface="Arial Black" panose="020B0A04020102020204" pitchFamily="34" charset="0"/>
              </a:rPr>
              <a:t>AntiCopias v1.7</a:t>
            </a:r>
            <a:r>
              <a:rPr lang="es-ES_tradnl" altLang="es-ES" sz="3000">
                <a:latin typeface="Arial Black" panose="020B0A04020102020204" pitchFamily="34" charset="0"/>
              </a:rPr>
              <a:t>)</a:t>
            </a:r>
            <a:endParaRPr lang="es-ES_tradnl" altLang="es-ES" sz="3000"/>
          </a:p>
        </p:txBody>
      </p:sp>
      <p:pic>
        <p:nvPicPr>
          <p:cNvPr id="18436" name="Picture 5" descr="ac">
            <a:extLst>
              <a:ext uri="{FF2B5EF4-FFF2-40B4-BE49-F238E27FC236}">
                <a16:creationId xmlns:a16="http://schemas.microsoft.com/office/drawing/2014/main" id="{0A1A3996-7C35-7DCC-AA97-4D2AA622B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925513"/>
            <a:ext cx="8751887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4 Marcador de pie de página">
            <a:extLst>
              <a:ext uri="{FF2B5EF4-FFF2-40B4-BE49-F238E27FC236}">
                <a16:creationId xmlns:a16="http://schemas.microsoft.com/office/drawing/2014/main" id="{7AC90BCD-960D-EA39-36F6-E52291AD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				        </a:t>
            </a:r>
            <a:fld id="{AF287C2C-A63D-4028-ADAC-78A761A0A2C9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s-ES_tradnl" altLang="es-ES" sz="1400" b="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A3D71F1-A0FF-B6CD-A758-239667797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663" y="136525"/>
            <a:ext cx="8686800" cy="685800"/>
          </a:xfrm>
        </p:spPr>
        <p:txBody>
          <a:bodyPr/>
          <a:lstStyle/>
          <a:p>
            <a:r>
              <a:rPr lang="es-ES_tradnl" altLang="es-ES" sz="3200">
                <a:solidFill>
                  <a:schemeClr val="bg1"/>
                </a:solidFill>
                <a:latin typeface="Arial Black" panose="020B0A04020102020204" pitchFamily="34" charset="0"/>
              </a:rPr>
              <a:t>El Cubo</a:t>
            </a:r>
            <a:endParaRPr lang="es-ES_tradnl" altLang="es-ES">
              <a:solidFill>
                <a:schemeClr val="bg1"/>
              </a:solidFill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B4A2C708-6F0B-9BC2-685D-4AFF023D5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187325"/>
            <a:ext cx="86868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>
                <a:latin typeface="Arial Black" panose="020B0A04020102020204" pitchFamily="34" charset="0"/>
              </a:rPr>
              <a:t>Saber y Ganar – Los comodines</a:t>
            </a:r>
            <a:endParaRPr lang="es-ES_tradnl" altLang="es-ES" sz="4400">
              <a:solidFill>
                <a:schemeClr val="bg1"/>
              </a:solidFill>
            </a:endParaRPr>
          </a:p>
        </p:txBody>
      </p:sp>
      <p:pic>
        <p:nvPicPr>
          <p:cNvPr id="20485" name="Picture 7" descr="Antonio Risueño promociona los “buenos chuletones” en su nueva presencia en  'Saber y Ganar'">
            <a:extLst>
              <a:ext uri="{FF2B5EF4-FFF2-40B4-BE49-F238E27FC236}">
                <a16:creationId xmlns:a16="http://schemas.microsoft.com/office/drawing/2014/main" id="{7CBBD7B8-D033-DA6F-3085-E1ACB56C9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7" y="688975"/>
            <a:ext cx="9144000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ángulo 1">
            <a:extLst>
              <a:ext uri="{FF2B5EF4-FFF2-40B4-BE49-F238E27FC236}">
                <a16:creationId xmlns:a16="http://schemas.microsoft.com/office/drawing/2014/main" id="{EB6AF0EA-54AA-65A8-A45D-0E2511DF3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753100"/>
            <a:ext cx="68722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Char char="-"/>
            </a:pPr>
            <a:r>
              <a:rPr lang="es-ES" altLang="es-ES"/>
              <a:t>Hacer</a:t>
            </a:r>
            <a:r>
              <a:rPr lang="es-ES" altLang="es-ES">
                <a:solidFill>
                  <a:srgbClr val="000000"/>
                </a:solidFill>
                <a:latin typeface="arial unicode ms"/>
              </a:rPr>
              <a:t> </a:t>
            </a:r>
            <a:r>
              <a:rPr lang="es-ES" altLang="es-ES"/>
              <a:t>que</a:t>
            </a:r>
            <a:r>
              <a:rPr lang="es-ES" altLang="es-ES">
                <a:solidFill>
                  <a:srgbClr val="000000"/>
                </a:solidFill>
                <a:latin typeface="arial unicode ms"/>
              </a:rPr>
              <a:t> </a:t>
            </a:r>
            <a:r>
              <a:rPr lang="es-ES" altLang="es-ES"/>
              <a:t>algo</a:t>
            </a:r>
            <a:r>
              <a:rPr lang="es-ES" altLang="es-ES">
                <a:solidFill>
                  <a:srgbClr val="000000"/>
                </a:solidFill>
                <a:latin typeface="arial unicode ms"/>
              </a:rPr>
              <a:t> </a:t>
            </a:r>
            <a:r>
              <a:rPr lang="es-ES" altLang="es-ES"/>
              <a:t>pierda</a:t>
            </a:r>
            <a:r>
              <a:rPr lang="es-ES" altLang="es-ES">
                <a:solidFill>
                  <a:srgbClr val="000000"/>
                </a:solidFill>
                <a:latin typeface="arial unicode ms"/>
              </a:rPr>
              <a:t> </a:t>
            </a:r>
            <a:r>
              <a:rPr lang="es-ES" altLang="es-ES"/>
              <a:t>intensidad</a:t>
            </a:r>
            <a:r>
              <a:rPr lang="es-ES" altLang="es-ES">
                <a:solidFill>
                  <a:srgbClr val="000000"/>
                </a:solidFill>
                <a:latin typeface="arial unicode ms"/>
              </a:rPr>
              <a:t> </a:t>
            </a:r>
            <a:r>
              <a:rPr lang="es-ES" altLang="es-ES"/>
              <a:t>o</a:t>
            </a:r>
            <a:r>
              <a:rPr lang="es-ES" altLang="es-ES">
                <a:solidFill>
                  <a:srgbClr val="000000"/>
                </a:solidFill>
                <a:latin typeface="arial unicode ms"/>
              </a:rPr>
              <a:t> </a:t>
            </a:r>
            <a:r>
              <a:rPr lang="es-ES" altLang="es-ES"/>
              <a:t>claridad</a:t>
            </a:r>
            <a:r>
              <a:rPr lang="es-ES" altLang="es-ES">
                <a:solidFill>
                  <a:srgbClr val="000000"/>
                </a:solidFill>
                <a:latin typeface="arial unicode ms"/>
              </a:rPr>
              <a:t>.</a:t>
            </a:r>
          </a:p>
          <a:p>
            <a:pPr>
              <a:buFontTx/>
              <a:buChar char="-"/>
            </a:pPr>
            <a:r>
              <a:rPr lang="es-ES" altLang="es-ES"/>
              <a:t>Conjunto orgánico de todos los conocimientos.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4 Marcador de pie de página">
            <a:extLst>
              <a:ext uri="{FF2B5EF4-FFF2-40B4-BE49-F238E27FC236}">
                <a16:creationId xmlns:a16="http://schemas.microsoft.com/office/drawing/2014/main" id="{4B3804FC-2CDB-1B39-C0F3-909B4C5F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				        </a:t>
            </a:r>
            <a:fld id="{774C5B05-9579-4DA7-80EA-0FFB2E90BFB6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s-ES_tradnl" altLang="es-ES" sz="1400" b="0"/>
          </a:p>
        </p:txBody>
      </p:sp>
      <p:sp>
        <p:nvSpPr>
          <p:cNvPr id="6147" name="Rectangle 9">
            <a:extLst>
              <a:ext uri="{FF2B5EF4-FFF2-40B4-BE49-F238E27FC236}">
                <a16:creationId xmlns:a16="http://schemas.microsoft.com/office/drawing/2014/main" id="{0DA9B5C8-37E2-DBEF-C8A9-06D3BCB98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700213"/>
            <a:ext cx="8305800" cy="27590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159B5246-F2D2-FFCF-257B-1EFF77BFA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169863"/>
            <a:ext cx="8686800" cy="685800"/>
          </a:xfrm>
        </p:spPr>
        <p:txBody>
          <a:bodyPr/>
          <a:lstStyle/>
          <a:p>
            <a:r>
              <a:rPr lang="es-ES_tradnl" altLang="es-ES" sz="3600">
                <a:latin typeface="Arial Black" panose="020B0A04020102020204" pitchFamily="34" charset="0"/>
              </a:rPr>
              <a:t>Objetivos de la asignatura</a:t>
            </a:r>
            <a:endParaRPr lang="es-ES_tradnl" altLang="es-ES" sz="3600"/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D9C0ECF2-5AF3-9BDD-AC5E-42794C7C1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4663" y="928688"/>
            <a:ext cx="8153400" cy="3446462"/>
          </a:xfrm>
          <a:noFill/>
        </p:spPr>
        <p:txBody>
          <a:bodyPr/>
          <a:lstStyle/>
          <a:p>
            <a:pPr marL="0" indent="0" algn="ctr">
              <a:buFontTx/>
              <a:buNone/>
            </a:pPr>
            <a:r>
              <a:rPr lang="es-ES_tradnl" altLang="es-ES" sz="3600" b="1">
                <a:latin typeface="Arial" panose="020B0604020202020204" pitchFamily="34" charset="0"/>
              </a:rPr>
              <a:t>Objetivo central</a:t>
            </a:r>
          </a:p>
          <a:p>
            <a:pPr marL="0" indent="0"/>
            <a:endParaRPr lang="es-ES_tradnl" altLang="es-ES" sz="1500">
              <a:latin typeface="Arial" panose="020B0604020202020204" pitchFamily="34" charset="0"/>
            </a:endParaRPr>
          </a:p>
          <a:p>
            <a:pPr marL="0" indent="0" algn="ctr">
              <a:buFontTx/>
              <a:buNone/>
            </a:pPr>
            <a:r>
              <a:rPr lang="es-ES_tradnl" altLang="es-ES" sz="2600">
                <a:latin typeface="Arial" panose="020B0604020202020204" pitchFamily="34" charset="0"/>
              </a:rPr>
              <a:t>SER CAPAZ DE ANALIZAR, COMPRENDER Y RESOLVER UNA AMPLIA VARIEDAD DE PROBLEMAS COMPUTACIONALES, DISEÑANDO E IMPLEMENTANDO SOLUCIONES EFICIENTES Y DE CALIDAD, COMO RESULTADO DE LA APLICACIÓN DE UN PROCESO METÓDICO</a:t>
            </a:r>
          </a:p>
        </p:txBody>
      </p:sp>
      <p:sp>
        <p:nvSpPr>
          <p:cNvPr id="56330" name="Rectangle 10">
            <a:extLst>
              <a:ext uri="{FF2B5EF4-FFF2-40B4-BE49-F238E27FC236}">
                <a16:creationId xmlns:a16="http://schemas.microsoft.com/office/drawing/2014/main" id="{60DB10F9-35FC-654D-3C0B-D795C4B50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724400"/>
            <a:ext cx="52197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4988" indent="-352425">
              <a:spcBef>
                <a:spcPct val="20000"/>
              </a:spcBef>
              <a:buChar char="•"/>
              <a:tabLst>
                <a:tab pos="4445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445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44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44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30000"/>
              </a:spcBef>
              <a:buFontTx/>
              <a:buAutoNum type="arabicPeriod"/>
            </a:pPr>
            <a:r>
              <a:rPr lang="es-ES_tradnl" altLang="es-ES" sz="2800" b="1">
                <a:latin typeface="Arial" panose="020B0604020202020204" pitchFamily="34" charset="0"/>
              </a:rPr>
              <a:t> Resolución de problemas</a:t>
            </a:r>
          </a:p>
          <a:p>
            <a:pPr algn="ctr">
              <a:spcBef>
                <a:spcPct val="30000"/>
              </a:spcBef>
              <a:buFontTx/>
              <a:buAutoNum type="arabicPeriod"/>
            </a:pPr>
            <a:r>
              <a:rPr lang="es-ES_tradnl" altLang="es-ES" sz="2800" b="1">
                <a:latin typeface="Arial" panose="020B0604020202020204" pitchFamily="34" charset="0"/>
              </a:rPr>
              <a:t> Eficiencia y calidad</a:t>
            </a:r>
          </a:p>
          <a:p>
            <a:pPr algn="ctr">
              <a:spcBef>
                <a:spcPct val="30000"/>
              </a:spcBef>
              <a:buFontTx/>
              <a:buAutoNum type="arabicPeriod"/>
            </a:pPr>
            <a:r>
              <a:rPr lang="es-ES_tradnl" altLang="es-ES" sz="2800" b="1">
                <a:latin typeface="Arial" panose="020B0604020202020204" pitchFamily="34" charset="0"/>
              </a:rPr>
              <a:t> Proceso metódico</a:t>
            </a:r>
            <a:endParaRPr lang="es-ES" altLang="es-ES" sz="28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4 Marcador de pie de página">
            <a:extLst>
              <a:ext uri="{FF2B5EF4-FFF2-40B4-BE49-F238E27FC236}">
                <a16:creationId xmlns:a16="http://schemas.microsoft.com/office/drawing/2014/main" id="{16A2BF19-3531-FF6E-7C2E-2EB8500C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				        </a:t>
            </a:r>
            <a:fld id="{6081919A-6C89-4FFD-B78B-B3A32E378874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s-ES_tradnl" altLang="es-ES" sz="14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0E777F8-DF66-B2A2-8450-BAAA01EE7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09563"/>
            <a:ext cx="8686800" cy="685800"/>
          </a:xfrm>
        </p:spPr>
        <p:txBody>
          <a:bodyPr/>
          <a:lstStyle/>
          <a:p>
            <a:r>
              <a:rPr lang="es-ES_tradnl" altLang="es-ES" sz="3200">
                <a:latin typeface="Arial Black" panose="020B0A04020102020204" pitchFamily="34" charset="0"/>
              </a:rPr>
              <a:t>Comodines en AED1</a:t>
            </a:r>
            <a:endParaRPr lang="es-ES_tradnl" altLang="es-ES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992097B-4F3E-900A-F211-22CB0AAF5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8138" y="1109663"/>
            <a:ext cx="824865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" sz="3000" b="1" dirty="0">
                <a:latin typeface="Arial" panose="020B0604020202020204" pitchFamily="34" charset="0"/>
              </a:rPr>
              <a:t>Se obtienen con:</a:t>
            </a:r>
          </a:p>
          <a:p>
            <a:pPr lvl="1">
              <a:spcBef>
                <a:spcPct val="40000"/>
              </a:spcBef>
            </a:pPr>
            <a:r>
              <a:rPr lang="es-ES" altLang="es-ES" sz="2600" dirty="0">
                <a:latin typeface="Arial" panose="020B0604020202020204" pitchFamily="34" charset="0"/>
              </a:rPr>
              <a:t>Superación de retos propuestos.</a:t>
            </a:r>
          </a:p>
          <a:p>
            <a:pPr lvl="1">
              <a:spcBef>
                <a:spcPct val="40000"/>
              </a:spcBef>
            </a:pPr>
            <a:r>
              <a:rPr lang="es-ES" altLang="es-ES" sz="2600" dirty="0">
                <a:latin typeface="Arial" panose="020B0604020202020204" pitchFamily="34" charset="0"/>
              </a:rPr>
              <a:t>Pruebas opcionales.</a:t>
            </a:r>
          </a:p>
          <a:p>
            <a:pPr lvl="1">
              <a:spcBef>
                <a:spcPct val="40000"/>
              </a:spcBef>
            </a:pPr>
            <a:r>
              <a:rPr lang="es-ES_tradnl" altLang="es-ES" sz="2600" dirty="0">
                <a:latin typeface="Arial" panose="020B0604020202020204" pitchFamily="34" charset="0"/>
              </a:rPr>
              <a:t>Olimpiada Murcia de Programación + AdaByron.</a:t>
            </a:r>
          </a:p>
          <a:p>
            <a:pPr lvl="1">
              <a:spcBef>
                <a:spcPct val="40000"/>
              </a:spcBef>
            </a:pPr>
            <a:r>
              <a:rPr lang="es-ES_tradnl" altLang="es-ES" sz="2600" dirty="0">
                <a:latin typeface="Arial" panose="020B0604020202020204" pitchFamily="34" charset="0"/>
              </a:rPr>
              <a:t>Otros...</a:t>
            </a:r>
          </a:p>
          <a:p>
            <a:pPr>
              <a:spcBef>
                <a:spcPct val="40000"/>
              </a:spcBef>
            </a:pPr>
            <a:r>
              <a:rPr lang="es-ES_tradnl" altLang="es-ES" sz="3000" dirty="0">
                <a:latin typeface="Arial" panose="020B0604020202020204" pitchFamily="34" charset="0"/>
              </a:rPr>
              <a:t>Simplificar algún aspecto de una actividad, o bien subir hasta un +1 en la nota final (0,2 por comodín).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292F4-0883-9911-8681-5C543045E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4 Marcador de pie de página">
            <a:extLst>
              <a:ext uri="{FF2B5EF4-FFF2-40B4-BE49-F238E27FC236}">
                <a16:creationId xmlns:a16="http://schemas.microsoft.com/office/drawing/2014/main" id="{9389467B-36AA-D13A-C3A4-35FEBC86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				        </a:t>
            </a:r>
            <a:fld id="{6081919A-6C89-4FFD-B78B-B3A32E378874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s-ES_tradnl" altLang="es-ES" sz="14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EB3E3E9-1AF3-5691-F302-6208C6773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09563"/>
            <a:ext cx="8686800" cy="423682"/>
          </a:xfrm>
        </p:spPr>
        <p:txBody>
          <a:bodyPr/>
          <a:lstStyle/>
          <a:p>
            <a:r>
              <a:rPr lang="es-ES_tradnl" altLang="es-ES" sz="3200" dirty="0">
                <a:latin typeface="Arial Black" panose="020B0A04020102020204" pitchFamily="34" charset="0"/>
              </a:rPr>
              <a:t>Evaluación Final de AED1</a:t>
            </a:r>
            <a:endParaRPr lang="es-ES_tradnl" altLang="es-ES" dirty="0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66EB23F-0DAA-FD3C-9829-AD0DC79C3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300" y="804863"/>
            <a:ext cx="8686800" cy="57435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" sz="3000" b="1" dirty="0">
                <a:latin typeface="Arial" panose="020B0604020202020204" pitchFamily="34" charset="0"/>
              </a:rPr>
              <a:t>Nota de Práctica (Pr. Temas 2 y 3): 40%</a:t>
            </a:r>
          </a:p>
          <a:p>
            <a:pPr>
              <a:lnSpc>
                <a:spcPct val="90000"/>
              </a:lnSpc>
            </a:pPr>
            <a:r>
              <a:rPr lang="es-ES_tradnl" altLang="es-ES" sz="3000" b="1" dirty="0">
                <a:latin typeface="Arial" panose="020B0604020202020204" pitchFamily="34" charset="0"/>
              </a:rPr>
              <a:t>Nota de Teoría: 60%</a:t>
            </a:r>
          </a:p>
          <a:p>
            <a:pPr lvl="1">
              <a:lnSpc>
                <a:spcPct val="90000"/>
              </a:lnSpc>
            </a:pPr>
            <a:r>
              <a:rPr lang="es-ES_tradnl" altLang="es-ES" sz="2600" dirty="0">
                <a:latin typeface="Arial" panose="020B0604020202020204" pitchFamily="34" charset="0"/>
              </a:rPr>
              <a:t>Puede ser por evaluación continua (con requisito de asistencia y resúmenes) o por examen final.</a:t>
            </a:r>
          </a:p>
          <a:p>
            <a:pPr lvl="1">
              <a:spcBef>
                <a:spcPct val="40000"/>
              </a:spcBef>
            </a:pPr>
            <a:r>
              <a:rPr lang="es-ES" altLang="es-ES" sz="2600" dirty="0">
                <a:latin typeface="Arial" panose="020B0604020202020204" pitchFamily="34" charset="0"/>
              </a:rPr>
              <a:t>Tema 1: 1/4. Tema 2: 1/4. Tema 3: 1/4. Tema 4: 1/4.</a:t>
            </a:r>
          </a:p>
          <a:p>
            <a:pPr>
              <a:spcBef>
                <a:spcPct val="40000"/>
              </a:spcBef>
            </a:pPr>
            <a:r>
              <a:rPr lang="es-ES_tradnl" altLang="es-ES" sz="3000" b="1" dirty="0">
                <a:latin typeface="Arial" panose="020B0604020202020204" pitchFamily="34" charset="0"/>
              </a:rPr>
              <a:t>Nota Final: 40% Práctica + 60% Teoría + Comodines adicionales (hasta +1)</a:t>
            </a:r>
          </a:p>
          <a:p>
            <a:pPr>
              <a:spcBef>
                <a:spcPct val="40000"/>
              </a:spcBef>
            </a:pPr>
            <a:r>
              <a:rPr lang="es-ES_tradnl" altLang="es-ES" sz="2400" dirty="0">
                <a:latin typeface="Arial" panose="020B0604020202020204" pitchFamily="34" charset="0"/>
              </a:rPr>
              <a:t>La teoría y la práctica deben estar aprobadas por separado para hacer la media.</a:t>
            </a:r>
          </a:p>
          <a:p>
            <a:pPr>
              <a:spcBef>
                <a:spcPct val="40000"/>
              </a:spcBef>
            </a:pPr>
            <a:r>
              <a:rPr lang="es-ES_tradnl" altLang="es-ES" sz="2400" dirty="0">
                <a:latin typeface="Arial" panose="020B0604020202020204" pitchFamily="34" charset="0"/>
              </a:rPr>
              <a:t>Si no se aprueba la teoría por </a:t>
            </a:r>
            <a:r>
              <a:rPr lang="es-ES_tradnl" altLang="es-ES" sz="2400" dirty="0" err="1">
                <a:latin typeface="Arial" panose="020B0604020202020204" pitchFamily="34" charset="0"/>
              </a:rPr>
              <a:t>ev</a:t>
            </a:r>
            <a:r>
              <a:rPr lang="es-ES_tradnl" altLang="es-ES" sz="2400" dirty="0">
                <a:latin typeface="Arial" panose="020B0604020202020204" pitchFamily="34" charset="0"/>
              </a:rPr>
              <a:t>. continua, lo que cuenta para Presentado/No Presentado es el examen final.</a:t>
            </a:r>
          </a:p>
          <a:p>
            <a:pPr>
              <a:spcBef>
                <a:spcPct val="40000"/>
              </a:spcBef>
            </a:pPr>
            <a:r>
              <a:rPr lang="es-ES_tradnl" altLang="es-ES" sz="2400" dirty="0">
                <a:latin typeface="Arial" panose="020B0604020202020204" pitchFamily="34" charset="0"/>
              </a:rPr>
              <a:t>Si asignatura suspendida, se limita la nota final a 4,5.</a:t>
            </a:r>
          </a:p>
        </p:txBody>
      </p:sp>
    </p:spTree>
    <p:extLst>
      <p:ext uri="{BB962C8B-B14F-4D97-AF65-F5344CB8AC3E}">
        <p14:creationId xmlns:p14="http://schemas.microsoft.com/office/powerpoint/2010/main" val="847035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4 Marcador de pie de página">
            <a:extLst>
              <a:ext uri="{FF2B5EF4-FFF2-40B4-BE49-F238E27FC236}">
                <a16:creationId xmlns:a16="http://schemas.microsoft.com/office/drawing/2014/main" id="{3B056BFD-C3FD-152D-C7D1-B8E37AF1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				        </a:t>
            </a:r>
            <a:fld id="{85DDF3D6-80FB-453C-9069-357CFA3195AF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s-ES_tradnl" altLang="es-ES" sz="1400" b="0"/>
          </a:p>
        </p:txBody>
      </p:sp>
      <p:sp>
        <p:nvSpPr>
          <p:cNvPr id="19459" name="Rectangle 6">
            <a:extLst>
              <a:ext uri="{FF2B5EF4-FFF2-40B4-BE49-F238E27FC236}">
                <a16:creationId xmlns:a16="http://schemas.microsoft.com/office/drawing/2014/main" id="{6AD09CCB-700C-A424-970E-01BE351BE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169863"/>
            <a:ext cx="8686800" cy="685800"/>
          </a:xfrm>
        </p:spPr>
        <p:txBody>
          <a:bodyPr/>
          <a:lstStyle/>
          <a:p>
            <a:r>
              <a:rPr lang="es-ES_tradnl" altLang="es-ES" sz="3200" dirty="0">
                <a:latin typeface="Arial Black" panose="020B0A04020102020204" pitchFamily="34" charset="0"/>
              </a:rPr>
              <a:t>Actividades de la asignatura</a:t>
            </a:r>
            <a:endParaRPr lang="es-ES_tradnl" altLang="es-ES" dirty="0"/>
          </a:p>
        </p:txBody>
      </p:sp>
      <p:sp>
        <p:nvSpPr>
          <p:cNvPr id="19460" name="Rectangle 7">
            <a:extLst>
              <a:ext uri="{FF2B5EF4-FFF2-40B4-BE49-F238E27FC236}">
                <a16:creationId xmlns:a16="http://schemas.microsoft.com/office/drawing/2014/main" id="{53B9BBA8-53AD-8611-06E5-C19CEB1CB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7488237" cy="4105275"/>
          </a:xfrm>
        </p:spPr>
        <p:txBody>
          <a:bodyPr/>
          <a:lstStyle/>
          <a:p>
            <a:pPr marL="609600" indent="-609600" algn="ctr">
              <a:buFontTx/>
              <a:buNone/>
            </a:pPr>
            <a:r>
              <a:rPr lang="es-ES_tradnl" altLang="es-ES" sz="2800" b="1" dirty="0">
                <a:latin typeface="Arial" panose="020B0604020202020204" pitchFamily="34" charset="0"/>
              </a:rPr>
              <a:t>Parte I. Estructuras de Datos.</a:t>
            </a:r>
          </a:p>
          <a:p>
            <a:pPr marL="609600" indent="-609600" algn="ctr">
              <a:buFontTx/>
              <a:buNone/>
            </a:pPr>
            <a:endParaRPr lang="es-ES_tradnl" altLang="es-ES" sz="2800" b="1" dirty="0">
              <a:latin typeface="Arial" panose="020B0604020202020204" pitchFamily="34" charset="0"/>
            </a:endParaRPr>
          </a:p>
          <a:p>
            <a:pPr marL="609600" indent="-609600">
              <a:buFontTx/>
              <a:buNone/>
            </a:pPr>
            <a:r>
              <a:rPr lang="es-ES_tradnl" altLang="es-ES" sz="2200" dirty="0">
                <a:latin typeface="Arial" panose="020B0604020202020204" pitchFamily="34" charset="0"/>
              </a:rPr>
              <a:t>T1. Abstracciones y especificaciones.</a:t>
            </a:r>
          </a:p>
          <a:p>
            <a:pPr marL="609600" indent="-609600">
              <a:buFontTx/>
              <a:buNone/>
            </a:pPr>
            <a:endParaRPr lang="es-ES_tradnl" altLang="es-ES" sz="2200" dirty="0">
              <a:latin typeface="Arial" panose="020B0604020202020204" pitchFamily="34" charset="0"/>
            </a:endParaRPr>
          </a:p>
          <a:p>
            <a:pPr marL="609600" indent="-609600">
              <a:buFontTx/>
              <a:buNone/>
            </a:pPr>
            <a:r>
              <a:rPr lang="es-ES_tradnl" altLang="es-ES" sz="2200" dirty="0">
                <a:latin typeface="Arial" panose="020B0604020202020204" pitchFamily="34" charset="0"/>
              </a:rPr>
              <a:t>T2. Conjuntos y diccionarios.</a:t>
            </a:r>
          </a:p>
          <a:p>
            <a:pPr marL="609600" indent="-609600">
              <a:buFontTx/>
              <a:buNone/>
            </a:pPr>
            <a:endParaRPr lang="es-ES_tradnl" altLang="es-ES" sz="2200" dirty="0">
              <a:latin typeface="Arial" panose="020B0604020202020204" pitchFamily="34" charset="0"/>
            </a:endParaRPr>
          </a:p>
          <a:p>
            <a:pPr marL="609600" indent="-609600">
              <a:buFontTx/>
              <a:buNone/>
            </a:pPr>
            <a:r>
              <a:rPr lang="es-ES_tradnl" altLang="es-ES" sz="2200" dirty="0">
                <a:latin typeface="Arial" panose="020B0604020202020204" pitchFamily="34" charset="0"/>
              </a:rPr>
              <a:t>T3. </a:t>
            </a:r>
            <a:r>
              <a:rPr lang="es-ES_tradnl" altLang="es-ES" sz="2200" dirty="0" err="1">
                <a:latin typeface="Arial" panose="020B0604020202020204" pitchFamily="34" charset="0"/>
              </a:rPr>
              <a:t>Repr</a:t>
            </a:r>
            <a:r>
              <a:rPr lang="es-ES_tradnl" altLang="es-ES" sz="2200" dirty="0">
                <a:latin typeface="Arial" panose="020B0604020202020204" pitchFamily="34" charset="0"/>
              </a:rPr>
              <a:t>. de conjuntos mediante árboles.</a:t>
            </a:r>
          </a:p>
          <a:p>
            <a:pPr marL="609600" indent="-609600">
              <a:buFontTx/>
              <a:buNone/>
            </a:pPr>
            <a:endParaRPr lang="es-ES_tradnl" altLang="es-ES" sz="2200" dirty="0">
              <a:latin typeface="Arial" panose="020B0604020202020204" pitchFamily="34" charset="0"/>
            </a:endParaRPr>
          </a:p>
          <a:p>
            <a:pPr marL="609600" indent="-609600">
              <a:buFontTx/>
              <a:buNone/>
            </a:pPr>
            <a:r>
              <a:rPr lang="es-ES_tradnl" altLang="es-ES" sz="2200" dirty="0">
                <a:latin typeface="Arial" panose="020B0604020202020204" pitchFamily="34" charset="0"/>
              </a:rPr>
              <a:t>T4. Grafos.</a:t>
            </a:r>
            <a:endParaRPr lang="es-ES_tradnl" altLang="es-ES" sz="2200" b="1" dirty="0">
              <a:latin typeface="Arial" panose="020B0604020202020204" pitchFamily="34" charset="0"/>
            </a:endParaRPr>
          </a:p>
          <a:p>
            <a:pPr marL="609600" indent="-609600">
              <a:buFontTx/>
              <a:buNone/>
            </a:pPr>
            <a:endParaRPr lang="es-ES_tradnl" altLang="es-ES" sz="800" b="1" dirty="0">
              <a:latin typeface="Arial" panose="020B0604020202020204" pitchFamily="34" charset="0"/>
            </a:endParaRPr>
          </a:p>
        </p:txBody>
      </p:sp>
      <p:sp>
        <p:nvSpPr>
          <p:cNvPr id="66572" name="Rectangle 12">
            <a:extLst>
              <a:ext uri="{FF2B5EF4-FFF2-40B4-BE49-F238E27FC236}">
                <a16:creationId xmlns:a16="http://schemas.microsoft.com/office/drawing/2014/main" id="{2EB83FCC-AA77-F5DA-DD8E-D7D18E71E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1819275"/>
            <a:ext cx="244792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_tradnl" altLang="es-ES" sz="2800">
                <a:latin typeface="Arial" panose="020B0604020202020204" pitchFamily="34" charset="0"/>
              </a:rPr>
              <a:t>Ejercicios de Maude (gr.2)</a:t>
            </a:r>
          </a:p>
        </p:txBody>
      </p:sp>
      <p:sp>
        <p:nvSpPr>
          <p:cNvPr id="66573" name="AutoShape 13">
            <a:extLst>
              <a:ext uri="{FF2B5EF4-FFF2-40B4-BE49-F238E27FC236}">
                <a16:creationId xmlns:a16="http://schemas.microsoft.com/office/drawing/2014/main" id="{A8CE3028-4958-30B7-E102-AB14B99D4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060575"/>
            <a:ext cx="936625" cy="504825"/>
          </a:xfrm>
          <a:prstGeom prst="rightArrow">
            <a:avLst>
              <a:gd name="adj1" fmla="val 35222"/>
              <a:gd name="adj2" fmla="val 5566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66574" name="Rectangle 14">
            <a:extLst>
              <a:ext uri="{FF2B5EF4-FFF2-40B4-BE49-F238E27FC236}">
                <a16:creationId xmlns:a16="http://schemas.microsoft.com/office/drawing/2014/main" id="{A7F272DE-F767-CE6F-D85E-B62E8CD88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2828925"/>
            <a:ext cx="2522537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_tradnl" altLang="es-ES" sz="2800" dirty="0">
                <a:latin typeface="Arial" panose="020B0604020202020204" pitchFamily="34" charset="0"/>
              </a:rPr>
              <a:t>Examen </a:t>
            </a:r>
            <a:r>
              <a:rPr lang="es-ES_tradnl" altLang="es-ES" sz="2800" dirty="0" err="1">
                <a:latin typeface="Arial" panose="020B0604020202020204" pitchFamily="34" charset="0"/>
              </a:rPr>
              <a:t>parc</a:t>
            </a:r>
            <a:r>
              <a:rPr lang="es-ES_tradnl" altLang="es-ES" sz="2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6575" name="AutoShape 15">
            <a:extLst>
              <a:ext uri="{FF2B5EF4-FFF2-40B4-BE49-F238E27FC236}">
                <a16:creationId xmlns:a16="http://schemas.microsoft.com/office/drawing/2014/main" id="{1306B240-74D3-CA70-A62B-B40B66D3B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284538"/>
            <a:ext cx="936625" cy="504825"/>
          </a:xfrm>
          <a:prstGeom prst="rightArrow">
            <a:avLst>
              <a:gd name="adj1" fmla="val 35222"/>
              <a:gd name="adj2" fmla="val 5566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66576" name="AutoShape 16">
            <a:extLst>
              <a:ext uri="{FF2B5EF4-FFF2-40B4-BE49-F238E27FC236}">
                <a16:creationId xmlns:a16="http://schemas.microsoft.com/office/drawing/2014/main" id="{0ADA9820-E510-00A5-165B-E990A675293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15669" y="2709069"/>
            <a:ext cx="1511300" cy="165576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8 w 21600"/>
              <a:gd name="T13" fmla="*/ 0 h 21600"/>
              <a:gd name="T14" fmla="*/ 21262 w 21600"/>
              <a:gd name="T15" fmla="*/ 1278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803" y="10514"/>
                </a:moveTo>
                <a:cubicBezTo>
                  <a:pt x="2957" y="6208"/>
                  <a:pt x="6491" y="2797"/>
                  <a:pt x="10800" y="2798"/>
                </a:cubicBezTo>
                <a:cubicBezTo>
                  <a:pt x="15108" y="2798"/>
                  <a:pt x="18642" y="6208"/>
                  <a:pt x="18796" y="10514"/>
                </a:cubicBezTo>
                <a:lnTo>
                  <a:pt x="21593" y="10414"/>
                </a:lnTo>
                <a:cubicBezTo>
                  <a:pt x="21385" y="4603"/>
                  <a:pt x="16614" y="-1"/>
                  <a:pt x="10799" y="0"/>
                </a:cubicBezTo>
                <a:cubicBezTo>
                  <a:pt x="4985" y="0"/>
                  <a:pt x="214" y="4603"/>
                  <a:pt x="6" y="10414"/>
                </a:cubicBezTo>
                <a:lnTo>
                  <a:pt x="2803" y="10514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anchor="ctr"/>
          <a:lstStyle/>
          <a:p>
            <a:endParaRPr lang="es-ES"/>
          </a:p>
        </p:txBody>
      </p:sp>
      <p:sp>
        <p:nvSpPr>
          <p:cNvPr id="66577" name="Rectangle 17">
            <a:extLst>
              <a:ext uri="{FF2B5EF4-FFF2-40B4-BE49-F238E27FC236}">
                <a16:creationId xmlns:a16="http://schemas.microsoft.com/office/drawing/2014/main" id="{A57EB36E-BED0-97AF-9DA2-CC58A6AC1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3452813"/>
            <a:ext cx="142875" cy="1730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66578" name="Rectangle 18">
            <a:extLst>
              <a:ext uri="{FF2B5EF4-FFF2-40B4-BE49-F238E27FC236}">
                <a16:creationId xmlns:a16="http://schemas.microsoft.com/office/drawing/2014/main" id="{047FEBDC-2332-06D7-768D-1A33013D3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4254500"/>
            <a:ext cx="2744787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_tradnl" altLang="es-ES" sz="2800">
                <a:latin typeface="Arial" panose="020B0604020202020204" pitchFamily="34" charset="0"/>
              </a:rPr>
              <a:t>Ejercicios de programación (indiv.)</a:t>
            </a:r>
          </a:p>
        </p:txBody>
      </p:sp>
      <p:sp>
        <p:nvSpPr>
          <p:cNvPr id="66579" name="AutoShape 19">
            <a:extLst>
              <a:ext uri="{FF2B5EF4-FFF2-40B4-BE49-F238E27FC236}">
                <a16:creationId xmlns:a16="http://schemas.microsoft.com/office/drawing/2014/main" id="{ADE12DC6-247F-D6CF-4E9D-59D981C7A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3" y="4484688"/>
            <a:ext cx="936625" cy="504825"/>
          </a:xfrm>
          <a:prstGeom prst="rightArrow">
            <a:avLst>
              <a:gd name="adj1" fmla="val 35222"/>
              <a:gd name="adj2" fmla="val 5566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66580" name="Rectangle 20">
            <a:extLst>
              <a:ext uri="{FF2B5EF4-FFF2-40B4-BE49-F238E27FC236}">
                <a16:creationId xmlns:a16="http://schemas.microsoft.com/office/drawing/2014/main" id="{6057596E-2E20-FB8E-15D2-4463E6916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88" y="1428750"/>
            <a:ext cx="13906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_tradnl" altLang="es-ES" sz="2800" dirty="0">
                <a:solidFill>
                  <a:srgbClr val="0000FF"/>
                </a:solidFill>
                <a:latin typeface="Arial" panose="020B0604020202020204" pitchFamily="34" charset="0"/>
              </a:rPr>
              <a:t>6/oct</a:t>
            </a:r>
          </a:p>
        </p:txBody>
      </p:sp>
      <p:sp>
        <p:nvSpPr>
          <p:cNvPr id="66581" name="Rectangle 21">
            <a:extLst>
              <a:ext uri="{FF2B5EF4-FFF2-40B4-BE49-F238E27FC236}">
                <a16:creationId xmlns:a16="http://schemas.microsoft.com/office/drawing/2014/main" id="{D1933F92-0DC7-7AFC-AA82-D2470E5FD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3214688"/>
            <a:ext cx="19351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_tradnl" altLang="es-ES" sz="2800" dirty="0">
                <a:solidFill>
                  <a:srgbClr val="0000FF"/>
                </a:solidFill>
                <a:latin typeface="Arial" panose="020B0604020202020204" pitchFamily="34" charset="0"/>
              </a:rPr>
              <a:t>17/nov</a:t>
            </a:r>
          </a:p>
        </p:txBody>
      </p:sp>
      <p:sp>
        <p:nvSpPr>
          <p:cNvPr id="66582" name="Rectangle 22">
            <a:extLst>
              <a:ext uri="{FF2B5EF4-FFF2-40B4-BE49-F238E27FC236}">
                <a16:creationId xmlns:a16="http://schemas.microsoft.com/office/drawing/2014/main" id="{2C2292A5-C66F-D2A6-BFC9-6B7F78EAC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162550"/>
            <a:ext cx="15335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_tradnl" altLang="es-ES" sz="2800" dirty="0">
                <a:solidFill>
                  <a:srgbClr val="0000FF"/>
                </a:solidFill>
                <a:latin typeface="Arial" panose="020B0604020202020204" pitchFamily="34" charset="0"/>
              </a:rPr>
              <a:t>26/dic</a:t>
            </a:r>
          </a:p>
        </p:txBody>
      </p:sp>
      <p:sp>
        <p:nvSpPr>
          <p:cNvPr id="66583" name="Rectangle 23">
            <a:extLst>
              <a:ext uri="{FF2B5EF4-FFF2-40B4-BE49-F238E27FC236}">
                <a16:creationId xmlns:a16="http://schemas.microsoft.com/office/drawing/2014/main" id="{D44E0185-98FF-503D-C73B-AAC03607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0" y="5789613"/>
            <a:ext cx="7115175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_tradnl" altLang="es-ES" sz="2800">
                <a:latin typeface="Arial" panose="020B0604020202020204" pitchFamily="34" charset="0"/>
              </a:rPr>
              <a:t>Asistencia a clase y entrega de resúmenes</a:t>
            </a:r>
          </a:p>
        </p:txBody>
      </p:sp>
      <p:sp>
        <p:nvSpPr>
          <p:cNvPr id="66584" name="AutoShape 24">
            <a:extLst>
              <a:ext uri="{FF2B5EF4-FFF2-40B4-BE49-F238E27FC236}">
                <a16:creationId xmlns:a16="http://schemas.microsoft.com/office/drawing/2014/main" id="{878DA77F-F9E1-0EE0-1B55-BAFACA6FD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5781675"/>
            <a:ext cx="522288" cy="522288"/>
          </a:xfrm>
          <a:prstGeom prst="plus">
            <a:avLst>
              <a:gd name="adj" fmla="val 370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66585" name="Rectangle 25">
            <a:extLst>
              <a:ext uri="{FF2B5EF4-FFF2-40B4-BE49-F238E27FC236}">
                <a16:creationId xmlns:a16="http://schemas.microsoft.com/office/drawing/2014/main" id="{F99E8158-5959-79A0-E8BE-7D8B08E13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3662363"/>
            <a:ext cx="2522537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_tradnl" altLang="es-ES" sz="2800">
                <a:latin typeface="Arial" panose="020B0604020202020204" pitchFamily="34" charset="0"/>
              </a:rPr>
              <a:t>Práctica</a:t>
            </a:r>
          </a:p>
        </p:txBody>
      </p:sp>
      <p:sp>
        <p:nvSpPr>
          <p:cNvPr id="66586" name="Rectangle 26">
            <a:extLst>
              <a:ext uri="{FF2B5EF4-FFF2-40B4-BE49-F238E27FC236}">
                <a16:creationId xmlns:a16="http://schemas.microsoft.com/office/drawing/2014/main" id="{713FC2A6-9050-A93E-6CA5-E2C6C679C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050" y="4011613"/>
            <a:ext cx="15335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_tradnl" altLang="es-ES" sz="2800" dirty="0">
                <a:solidFill>
                  <a:srgbClr val="0000FF"/>
                </a:solidFill>
                <a:latin typeface="Arial" panose="020B0604020202020204" pitchFamily="34" charset="0"/>
              </a:rPr>
              <a:t>4/dic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2" grpId="0"/>
      <p:bldP spid="66573" grpId="0" animBg="1"/>
      <p:bldP spid="66574" grpId="0"/>
      <p:bldP spid="66575" grpId="0" animBg="1"/>
      <p:bldP spid="66577" grpId="0" animBg="1"/>
      <p:bldP spid="66578" grpId="0"/>
      <p:bldP spid="66579" grpId="0" animBg="1"/>
      <p:bldP spid="66580" grpId="0"/>
      <p:bldP spid="66581" grpId="0"/>
      <p:bldP spid="66582" grpId="0"/>
      <p:bldP spid="66583" grpId="0"/>
      <p:bldP spid="66584" grpId="0" animBg="1"/>
      <p:bldP spid="66585" grpId="0"/>
      <p:bldP spid="665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4 Marcador de pie de página">
            <a:extLst>
              <a:ext uri="{FF2B5EF4-FFF2-40B4-BE49-F238E27FC236}">
                <a16:creationId xmlns:a16="http://schemas.microsoft.com/office/drawing/2014/main" id="{BFF0C56B-3ABE-91E8-FD1B-03FA8C9B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				        </a:t>
            </a:r>
            <a:fld id="{68305C6E-0CB9-478F-A385-7CF211DDD316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s-ES_tradnl" altLang="es-ES" sz="1400" b="0"/>
          </a:p>
        </p:txBody>
      </p:sp>
      <p:sp>
        <p:nvSpPr>
          <p:cNvPr id="22531" name="Rectangle 6">
            <a:extLst>
              <a:ext uri="{FF2B5EF4-FFF2-40B4-BE49-F238E27FC236}">
                <a16:creationId xmlns:a16="http://schemas.microsoft.com/office/drawing/2014/main" id="{EF261E93-5C2E-BF30-8B21-C702CE184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115888"/>
            <a:ext cx="8686800" cy="76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3600">
                <a:solidFill>
                  <a:schemeClr val="tx2"/>
                </a:solidFill>
                <a:latin typeface="Arial Black" panose="020B0A04020102020204" pitchFamily="34" charset="0"/>
              </a:rPr>
              <a:t>Tutorías</a:t>
            </a:r>
            <a:endParaRPr lang="es-ES_tradnl" altLang="es-ES" sz="4400">
              <a:solidFill>
                <a:schemeClr val="tx2"/>
              </a:solidFill>
            </a:endParaRPr>
          </a:p>
        </p:txBody>
      </p:sp>
      <p:sp>
        <p:nvSpPr>
          <p:cNvPr id="22532" name="Rectangle 7">
            <a:extLst>
              <a:ext uri="{FF2B5EF4-FFF2-40B4-BE49-F238E27FC236}">
                <a16:creationId xmlns:a16="http://schemas.microsoft.com/office/drawing/2014/main" id="{EF953FD7-6169-36B9-FC9C-687635211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909638"/>
            <a:ext cx="7396162" cy="315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s-ES_tradnl" altLang="es-ES" sz="2600" b="1" dirty="0">
                <a:latin typeface="Arial" panose="020B0604020202020204" pitchFamily="34" charset="0"/>
              </a:rPr>
              <a:t>Tutorías en Aula Virtual.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s-ES_tradnl" altLang="es-ES" sz="2600" b="1" dirty="0">
                <a:latin typeface="Arial" panose="020B0604020202020204" pitchFamily="34" charset="0"/>
              </a:rPr>
              <a:t>Lunes (12:15-13:45)</a:t>
            </a:r>
            <a:br>
              <a:rPr lang="es-ES_tradnl" altLang="es-ES" sz="2600" b="1" dirty="0">
                <a:latin typeface="Arial" panose="020B0604020202020204" pitchFamily="34" charset="0"/>
              </a:rPr>
            </a:br>
            <a:r>
              <a:rPr lang="es-ES_tradnl" altLang="es-ES" sz="2600" b="1" dirty="0">
                <a:latin typeface="Arial" panose="020B0604020202020204" pitchFamily="34" charset="0"/>
              </a:rPr>
              <a:t>jueves (10:45-12:15)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s-ES_tradnl" altLang="es-ES" sz="2600" b="1" dirty="0">
                <a:latin typeface="Arial" panose="020B0604020202020204" pitchFamily="34" charset="0"/>
              </a:rPr>
              <a:t>Despacho 2.34 (2ª planta </a:t>
            </a:r>
            <a:r>
              <a:rPr lang="es-ES_tradnl" altLang="es-ES" sz="2600" b="1" dirty="0" err="1">
                <a:latin typeface="Arial" panose="020B0604020202020204" pitchFamily="34" charset="0"/>
              </a:rPr>
              <a:t>Fac</a:t>
            </a:r>
            <a:r>
              <a:rPr lang="es-ES_tradnl" altLang="es-ES" sz="2600" b="1" dirty="0">
                <a:latin typeface="Arial" panose="020B0604020202020204" pitchFamily="34" charset="0"/>
              </a:rPr>
              <a:t>. Informática)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s-ES_tradnl" altLang="es-ES" sz="2600" b="1" dirty="0">
                <a:latin typeface="Arial" panose="020B0604020202020204" pitchFamily="34" charset="0"/>
              </a:rPr>
              <a:t>E-mail:</a:t>
            </a:r>
            <a:r>
              <a:rPr lang="es-ES_tradnl" altLang="es-ES" sz="2600" dirty="0">
                <a:latin typeface="Arial" panose="020B0604020202020204" pitchFamily="34" charset="0"/>
              </a:rPr>
              <a:t> ginesgm@um.es</a:t>
            </a:r>
          </a:p>
        </p:txBody>
      </p:sp>
      <p:grpSp>
        <p:nvGrpSpPr>
          <p:cNvPr id="46101" name="Group 21">
            <a:extLst>
              <a:ext uri="{FF2B5EF4-FFF2-40B4-BE49-F238E27FC236}">
                <a16:creationId xmlns:a16="http://schemas.microsoft.com/office/drawing/2014/main" id="{19977D50-4989-FD3B-C7B7-BC45D2654DC6}"/>
              </a:ext>
            </a:extLst>
          </p:cNvPr>
          <p:cNvGrpSpPr>
            <a:grpSpLocks/>
          </p:cNvGrpSpPr>
          <p:nvPr/>
        </p:nvGrpSpPr>
        <p:grpSpPr bwMode="auto">
          <a:xfrm>
            <a:off x="1008063" y="1050925"/>
            <a:ext cx="7948612" cy="1196975"/>
            <a:chOff x="635" y="654"/>
            <a:chExt cx="5007" cy="754"/>
          </a:xfrm>
        </p:grpSpPr>
        <p:sp>
          <p:nvSpPr>
            <p:cNvPr id="22534" name="Line 17">
              <a:extLst>
                <a:ext uri="{FF2B5EF4-FFF2-40B4-BE49-F238E27FC236}">
                  <a16:creationId xmlns:a16="http://schemas.microsoft.com/office/drawing/2014/main" id="{5BE92502-09BE-2839-83D1-6C7F37AF8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" y="950"/>
              <a:ext cx="2260" cy="38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35" name="Line 18">
              <a:extLst>
                <a:ext uri="{FF2B5EF4-FFF2-40B4-BE49-F238E27FC236}">
                  <a16:creationId xmlns:a16="http://schemas.microsoft.com/office/drawing/2014/main" id="{80E8C791-FD21-925C-65D0-07366747D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" y="964"/>
              <a:ext cx="2243" cy="36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36" name="Line 19">
              <a:extLst>
                <a:ext uri="{FF2B5EF4-FFF2-40B4-BE49-F238E27FC236}">
                  <a16:creationId xmlns:a16="http://schemas.microsoft.com/office/drawing/2014/main" id="{31F1C58A-A660-35A7-FDA3-86E851B638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1" y="1031"/>
              <a:ext cx="923" cy="7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37" name="Rectangle 20">
              <a:extLst>
                <a:ext uri="{FF2B5EF4-FFF2-40B4-BE49-F238E27FC236}">
                  <a16:creationId xmlns:a16="http://schemas.microsoft.com/office/drawing/2014/main" id="{F6F19D4D-4F94-6E86-8A83-0E47D0CA6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654"/>
              <a:ext cx="2018" cy="7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400">
                  <a:latin typeface="Arial" panose="020B0604020202020204" pitchFamily="34" charset="0"/>
                </a:rPr>
                <a:t>Avisando antes, a cualquier hora que se pueda</a:t>
              </a:r>
              <a:endParaRPr lang="es-ES" altLang="es-ES" sz="24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5 Marcador de pie de página">
            <a:extLst>
              <a:ext uri="{FF2B5EF4-FFF2-40B4-BE49-F238E27FC236}">
                <a16:creationId xmlns:a16="http://schemas.microsoft.com/office/drawing/2014/main" id="{6F28872D-29F1-FF07-A893-D53E0410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				        </a:t>
            </a:r>
            <a:fld id="{83939574-09C6-475D-8D76-E43A97544036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s-ES_tradnl" altLang="es-ES" sz="1400" b="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E0D1E76-4CC8-A53F-4BBD-F9F949397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72400" cy="1143000"/>
          </a:xfrm>
        </p:spPr>
        <p:txBody>
          <a:bodyPr/>
          <a:lstStyle/>
          <a:p>
            <a:r>
              <a:rPr lang="es-ES_tradnl" altLang="es-ES" sz="3600">
                <a:latin typeface="Arial Black" panose="020B0A04020102020204" pitchFamily="34" charset="0"/>
              </a:rPr>
              <a:t>Bibliografía</a:t>
            </a:r>
            <a:endParaRPr lang="es-ES_tradnl" altLang="es-E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B1A1F8F-0431-5091-E58C-195C208A98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81075"/>
            <a:ext cx="8496300" cy="5472113"/>
          </a:xfrm>
        </p:spPr>
        <p:txBody>
          <a:bodyPr/>
          <a:lstStyle/>
          <a:p>
            <a:r>
              <a:rPr lang="es-ES_tradnl" altLang="es-ES" sz="2200" b="1">
                <a:latin typeface="Arial" panose="020B0604020202020204" pitchFamily="34" charset="0"/>
              </a:rPr>
              <a:t>Algoritmos y Estructuras de Datos (texto guía)</a:t>
            </a:r>
          </a:p>
          <a:p>
            <a:pPr>
              <a:buFontTx/>
              <a:buNone/>
            </a:pPr>
            <a:r>
              <a:rPr lang="es-ES_tradnl" altLang="es-ES" sz="2200" b="1">
                <a:latin typeface="Arial" panose="020B0604020202020204" pitchFamily="34" charset="0"/>
              </a:rPr>
              <a:t>	Volumen I y II</a:t>
            </a:r>
          </a:p>
          <a:p>
            <a:pPr>
              <a:buFontTx/>
              <a:buNone/>
            </a:pPr>
            <a:r>
              <a:rPr lang="es-ES_tradnl" altLang="es-ES" sz="2200">
                <a:latin typeface="Arial" panose="020B0604020202020204" pitchFamily="34" charset="0"/>
              </a:rPr>
              <a:t>	G. García Mateos, D. Giménez Cánovas,</a:t>
            </a:r>
          </a:p>
          <a:p>
            <a:pPr>
              <a:buFontTx/>
              <a:buNone/>
            </a:pPr>
            <a:r>
              <a:rPr lang="es-ES_tradnl" altLang="es-ES" sz="2200">
                <a:latin typeface="Arial" panose="020B0604020202020204" pitchFamily="34" charset="0"/>
              </a:rPr>
              <a:t>	J. Cervera López, N. Marín Pérez</a:t>
            </a:r>
          </a:p>
          <a:p>
            <a:pPr>
              <a:buFontTx/>
              <a:buNone/>
            </a:pPr>
            <a:r>
              <a:rPr lang="es-ES_tradnl" altLang="es-ES" sz="2200">
                <a:latin typeface="Arial" panose="020B0604020202020204" pitchFamily="34" charset="0"/>
              </a:rPr>
              <a:t>	Ed. Diego Marín, 2003</a:t>
            </a:r>
          </a:p>
          <a:p>
            <a:pPr>
              <a:buFontTx/>
              <a:buNone/>
            </a:pPr>
            <a:endParaRPr lang="es-ES_tradnl" altLang="es-ES" sz="2200">
              <a:latin typeface="Arial" panose="020B0604020202020204" pitchFamily="34" charset="0"/>
            </a:endParaRPr>
          </a:p>
          <a:p>
            <a:r>
              <a:rPr lang="es-ES_tradnl" altLang="es-ES" sz="1900" b="1">
                <a:latin typeface="Arial" panose="020B0604020202020204" pitchFamily="34" charset="0"/>
              </a:rPr>
              <a:t>Estructuras de datos y algoritmos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" sz="1900">
                <a:latin typeface="Arial" panose="020B0604020202020204" pitchFamily="34" charset="0"/>
              </a:rPr>
              <a:t>	A.C. Aho, J.E. Hopcroft, J.D. Ullman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" sz="1900">
                <a:latin typeface="Arial" panose="020B0604020202020204" pitchFamily="34" charset="0"/>
              </a:rPr>
              <a:t>	Addison-Wesley Iberoamericana, 1988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s-ES_tradnl" altLang="es-ES" sz="1900" b="1">
                <a:latin typeface="Arial" panose="020B0604020202020204" pitchFamily="34" charset="0"/>
              </a:rPr>
              <a:t>Fundamentos de Algoritmia</a:t>
            </a:r>
            <a:br>
              <a:rPr lang="es-ES_tradnl" altLang="es-ES" sz="1900" b="1">
                <a:latin typeface="Arial" panose="020B0604020202020204" pitchFamily="34" charset="0"/>
              </a:rPr>
            </a:br>
            <a:r>
              <a:rPr lang="es-ES_tradnl" altLang="es-ES" sz="1900">
                <a:latin typeface="Arial" panose="020B0604020202020204" pitchFamily="34" charset="0"/>
              </a:rPr>
              <a:t>Brassard, Bratley</a:t>
            </a:r>
            <a:br>
              <a:rPr lang="es-ES_tradnl" altLang="es-ES" sz="1900">
                <a:latin typeface="Arial" panose="020B0604020202020204" pitchFamily="34" charset="0"/>
              </a:rPr>
            </a:br>
            <a:r>
              <a:rPr lang="es-ES_tradnl" altLang="es-ES" sz="1900">
                <a:latin typeface="Arial" panose="020B0604020202020204" pitchFamily="34" charset="0"/>
              </a:rPr>
              <a:t>Prentice-Hall, 1998</a:t>
            </a:r>
          </a:p>
          <a:p>
            <a:r>
              <a:rPr lang="es-ES_tradnl" altLang="es-ES" sz="1900" b="1">
                <a:latin typeface="Arial" panose="020B0604020202020204" pitchFamily="34" charset="0"/>
              </a:rPr>
              <a:t>Estructuras de datos y algoritmos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" sz="1900">
                <a:latin typeface="Arial" panose="020B0604020202020204" pitchFamily="34" charset="0"/>
              </a:rPr>
              <a:t>	Mark Allen Weiss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s-ES_tradnl" altLang="es-ES" sz="1900">
                <a:latin typeface="Arial" panose="020B0604020202020204" pitchFamily="34" charset="0"/>
              </a:rPr>
              <a:t>	Addison-Wesley Iberoamericana, 1995	   (más en la web de la asignatura)</a:t>
            </a:r>
          </a:p>
        </p:txBody>
      </p:sp>
      <p:pic>
        <p:nvPicPr>
          <p:cNvPr id="23557" name="Picture 6" descr="vol1">
            <a:extLst>
              <a:ext uri="{FF2B5EF4-FFF2-40B4-BE49-F238E27FC236}">
                <a16:creationId xmlns:a16="http://schemas.microsoft.com/office/drawing/2014/main" id="{3FEE7184-E537-1CE7-2090-B967FF5DAB3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9925" y="765175"/>
            <a:ext cx="1814513" cy="2519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8" name="Picture 8" descr="aho88">
            <a:extLst>
              <a:ext uri="{FF2B5EF4-FFF2-40B4-BE49-F238E27FC236}">
                <a16:creationId xmlns:a16="http://schemas.microsoft.com/office/drawing/2014/main" id="{DEF1561E-02B8-4B66-2B2A-238975D5D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141663"/>
            <a:ext cx="892175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9" descr="brbr97">
            <a:extLst>
              <a:ext uri="{FF2B5EF4-FFF2-40B4-BE49-F238E27FC236}">
                <a16:creationId xmlns:a16="http://schemas.microsoft.com/office/drawing/2014/main" id="{F14355CA-0AE5-C448-A435-6667024D3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149725"/>
            <a:ext cx="10287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0" descr="weis95">
            <a:extLst>
              <a:ext uri="{FF2B5EF4-FFF2-40B4-BE49-F238E27FC236}">
                <a16:creationId xmlns:a16="http://schemas.microsoft.com/office/drawing/2014/main" id="{4FD023F0-8743-31DA-8369-844070B4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724400"/>
            <a:ext cx="969962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5 Marcador de pie de página">
            <a:extLst>
              <a:ext uri="{FF2B5EF4-FFF2-40B4-BE49-F238E27FC236}">
                <a16:creationId xmlns:a16="http://schemas.microsoft.com/office/drawing/2014/main" id="{4933FA17-100A-2BA7-8E09-7B8D311E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				        </a:t>
            </a:r>
            <a:fld id="{5040144A-CF7E-467C-88B9-0357FE7E5E17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s-ES_tradnl" altLang="es-ES" sz="1400" b="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D8BF0D7-DD98-9192-F872-62A291146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68275"/>
            <a:ext cx="8229600" cy="1189038"/>
          </a:xfrm>
        </p:spPr>
        <p:txBody>
          <a:bodyPr/>
          <a:lstStyle/>
          <a:p>
            <a:r>
              <a:rPr lang="es-ES_tradnl" altLang="es-ES" sz="4800" b="1">
                <a:latin typeface="Arial" panose="020B0604020202020204" pitchFamily="34" charset="0"/>
              </a:rPr>
              <a:t>Ejercicios para casa</a:t>
            </a:r>
            <a:endParaRPr lang="es-ES" altLang="es-ES" sz="4800" b="1">
              <a:latin typeface="Arial" panose="020B0604020202020204" pitchFamily="34" charset="0"/>
            </a:endParaRPr>
          </a:p>
        </p:txBody>
      </p:sp>
      <p:sp>
        <p:nvSpPr>
          <p:cNvPr id="24580" name="Rectangle 10">
            <a:extLst>
              <a:ext uri="{FF2B5EF4-FFF2-40B4-BE49-F238E27FC236}">
                <a16:creationId xmlns:a16="http://schemas.microsoft.com/office/drawing/2014/main" id="{19236169-0593-0635-F759-91449BCC2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66825"/>
            <a:ext cx="64103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" sz="2800" dirty="0">
                <a:latin typeface="Arial" panose="020B0604020202020204" pitchFamily="34" charset="0"/>
              </a:rPr>
              <a:t>Leer el capítulo 1, y las secciones 2.1 y 2.2 del texto guía.</a:t>
            </a:r>
          </a:p>
          <a:p>
            <a:r>
              <a:rPr lang="es-ES_tradnl" altLang="es-ES" sz="2800" dirty="0">
                <a:latin typeface="Arial" panose="020B0604020202020204" pitchFamily="34" charset="0"/>
              </a:rPr>
              <a:t>Preparar un resumen en un folio por las dos caras (una cap. 1 y otra para 2.1 y 2.2), </a:t>
            </a:r>
            <a:r>
              <a:rPr lang="es-ES_tradnl" altLang="es-ES" sz="2800" b="1" dirty="0">
                <a:latin typeface="Arial" panose="020B0604020202020204" pitchFamily="34" charset="0"/>
              </a:rPr>
              <a:t>ESCRITO A MANO</a:t>
            </a:r>
            <a:r>
              <a:rPr lang="es-ES_tradnl" altLang="es-ES" sz="2800" dirty="0">
                <a:latin typeface="Arial" panose="020B0604020202020204" pitchFamily="34" charset="0"/>
              </a:rPr>
              <a:t>.</a:t>
            </a:r>
          </a:p>
          <a:p>
            <a:r>
              <a:rPr lang="es-ES_tradnl" altLang="es-ES" sz="2800" dirty="0">
                <a:latin typeface="Arial" panose="020B0604020202020204" pitchFamily="34" charset="0"/>
              </a:rPr>
              <a:t>Entregar la semana que viene, escaneado en el AV.</a:t>
            </a:r>
          </a:p>
        </p:txBody>
      </p:sp>
      <p:pic>
        <p:nvPicPr>
          <p:cNvPr id="24581" name="Picture 11" descr="vol1">
            <a:extLst>
              <a:ext uri="{FF2B5EF4-FFF2-40B4-BE49-F238E27FC236}">
                <a16:creationId xmlns:a16="http://schemas.microsoft.com/office/drawing/2014/main" id="{E952F11A-83A7-02D3-15AA-F95DD33196C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9925" y="1477963"/>
            <a:ext cx="1814513" cy="2519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2" name="Rectangle 12">
            <a:extLst>
              <a:ext uri="{FF2B5EF4-FFF2-40B4-BE49-F238E27FC236}">
                <a16:creationId xmlns:a16="http://schemas.microsoft.com/office/drawing/2014/main" id="{86F6E18B-77AE-954D-0771-46F5F2E32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4749800"/>
            <a:ext cx="8348663" cy="15097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000" dirty="0">
                <a:solidFill>
                  <a:srgbClr val="0000FF"/>
                </a:solidFill>
                <a:latin typeface="MV Boli" panose="02000500030200090000" pitchFamily="2" charset="0"/>
              </a:rPr>
              <a:t>Nombre del alumno, AED1, Grupo 1, </a:t>
            </a:r>
            <a:r>
              <a:rPr lang="es-ES" altLang="es-ES" sz="2000" dirty="0" err="1">
                <a:solidFill>
                  <a:srgbClr val="0000FF"/>
                </a:solidFill>
                <a:latin typeface="MV Boli" panose="02000500030200090000" pitchFamily="2" charset="0"/>
              </a:rPr>
              <a:t>Cap</a:t>
            </a:r>
            <a:r>
              <a:rPr lang="es-ES" altLang="es-ES" sz="2000" dirty="0">
                <a:solidFill>
                  <a:srgbClr val="0000FF"/>
                </a:solidFill>
                <a:latin typeface="MV Boli" panose="02000500030200090000" pitchFamily="2" charset="0"/>
              </a:rPr>
              <a:t> 1, Fecha (horas estimadas)</a:t>
            </a:r>
          </a:p>
        </p:txBody>
      </p:sp>
      <p:sp>
        <p:nvSpPr>
          <p:cNvPr id="24583" name="Rectangle 13">
            <a:extLst>
              <a:ext uri="{FF2B5EF4-FFF2-40B4-BE49-F238E27FC236}">
                <a16:creationId xmlns:a16="http://schemas.microsoft.com/office/drawing/2014/main" id="{6A2EC025-7091-9186-580C-AC2A88136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6175375"/>
            <a:ext cx="8443912" cy="177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4 Marcador de pie de página">
            <a:extLst>
              <a:ext uri="{FF2B5EF4-FFF2-40B4-BE49-F238E27FC236}">
                <a16:creationId xmlns:a16="http://schemas.microsoft.com/office/drawing/2014/main" id="{8D46028D-E533-DA3C-026C-B2CF1FA3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				        </a:t>
            </a:r>
            <a:fld id="{5D2ED0B8-240E-41BE-BD7E-0ED2B1725B9D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s-ES_tradnl" altLang="es-ES" sz="1400" b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4D0F795-08AB-DC06-D6F2-16F4D5136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169863"/>
            <a:ext cx="8686800" cy="685800"/>
          </a:xfrm>
        </p:spPr>
        <p:txBody>
          <a:bodyPr/>
          <a:lstStyle/>
          <a:p>
            <a:r>
              <a:rPr lang="es-ES_tradnl" altLang="es-ES" sz="3600">
                <a:latin typeface="Arial Black" panose="020B0A04020102020204" pitchFamily="34" charset="0"/>
              </a:rPr>
              <a:t>Objetivos de la asignatura</a:t>
            </a:r>
            <a:endParaRPr lang="es-ES_tradnl" altLang="es-ES" sz="360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DAE379A-B0B5-DB61-2484-F6A2A0D4A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2600" y="885825"/>
            <a:ext cx="8105775" cy="5543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altLang="es-ES" sz="2500">
                <a:latin typeface="Arial" panose="020B0604020202020204" pitchFamily="34" charset="0"/>
              </a:rPr>
              <a:t>Entender el desarrollo de programas como un </a:t>
            </a:r>
            <a:r>
              <a:rPr lang="es-ES" altLang="es-ES" sz="2500" b="1">
                <a:latin typeface="Arial" panose="020B0604020202020204" pitchFamily="34" charset="0"/>
              </a:rPr>
              <a:t>proceso metódico e ingenieril</a:t>
            </a:r>
            <a:r>
              <a:rPr lang="es-ES" altLang="es-ES" sz="2500">
                <a:latin typeface="Arial" panose="020B0604020202020204" pitchFamily="34" charset="0"/>
              </a:rPr>
              <a:t>, formado por una serie de etapas con distintos niveles de abstracción.</a:t>
            </a:r>
            <a:endParaRPr lang="es-ES_tradnl" altLang="es-ES" sz="25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s-ES" altLang="es-ES" sz="2500">
                <a:latin typeface="Arial" panose="020B0604020202020204" pitchFamily="34" charset="0"/>
              </a:rPr>
              <a:t>Reconocer la </a:t>
            </a:r>
            <a:r>
              <a:rPr lang="es-ES" altLang="es-ES" sz="2500" b="1">
                <a:latin typeface="Arial" panose="020B0604020202020204" pitchFamily="34" charset="0"/>
              </a:rPr>
              <a:t>importancia de la abstracción, </a:t>
            </a:r>
            <a:r>
              <a:rPr lang="es-ES" altLang="es-ES" sz="2500">
                <a:latin typeface="Arial" panose="020B0604020202020204" pitchFamily="34" charset="0"/>
              </a:rPr>
              <a:t>conocer los tipos de abstracciones que aparecen en programación y saber especificarlas formalmente.</a:t>
            </a:r>
          </a:p>
          <a:p>
            <a:pPr>
              <a:lnSpc>
                <a:spcPct val="90000"/>
              </a:lnSpc>
            </a:pPr>
            <a:r>
              <a:rPr lang="es-ES" altLang="es-ES" sz="2500">
                <a:latin typeface="Arial" panose="020B0604020202020204" pitchFamily="34" charset="0"/>
                <a:cs typeface="Arial" panose="020B0604020202020204" pitchFamily="34" charset="0"/>
              </a:rPr>
              <a:t>Ser capaz de diseñar, implementar y analizar la eficiencia de las principales estructuras de representación para los</a:t>
            </a:r>
            <a:r>
              <a:rPr lang="es-ES" altLang="es-ES" sz="2500" b="1">
                <a:latin typeface="Arial" panose="020B0604020202020204" pitchFamily="34" charset="0"/>
                <a:cs typeface="Arial" panose="020B0604020202020204" pitchFamily="34" charset="0"/>
              </a:rPr>
              <a:t> tipos conjunto y diccionario</a:t>
            </a:r>
            <a:r>
              <a:rPr lang="es-ES" altLang="es-ES" sz="2500">
                <a:latin typeface="Arial" panose="020B0604020202020204" pitchFamily="34" charset="0"/>
                <a:cs typeface="Arial" panose="020B0604020202020204" pitchFamily="34" charset="0"/>
              </a:rPr>
              <a:t>, adaptándolos a las necesidades de cada aplicación.</a:t>
            </a:r>
          </a:p>
          <a:p>
            <a:pPr>
              <a:lnSpc>
                <a:spcPct val="90000"/>
              </a:lnSpc>
            </a:pPr>
            <a:r>
              <a:rPr lang="es-ES" altLang="es-ES" sz="2500">
                <a:latin typeface="Arial" panose="020B0604020202020204" pitchFamily="34" charset="0"/>
                <a:cs typeface="Arial" panose="020B0604020202020204" pitchFamily="34" charset="0"/>
              </a:rPr>
              <a:t>Conocer y comprender el funcionamiento de una variedad de </a:t>
            </a:r>
            <a:r>
              <a:rPr lang="es-ES" altLang="es-ES" sz="2500" b="1">
                <a:latin typeface="Arial" panose="020B0604020202020204" pitchFamily="34" charset="0"/>
                <a:cs typeface="Arial" panose="020B0604020202020204" pitchFamily="34" charset="0"/>
              </a:rPr>
              <a:t>algoritmos clásicos sobre grafos</a:t>
            </a:r>
            <a:r>
              <a:rPr lang="es-ES" altLang="es-ES" sz="2500">
                <a:latin typeface="Arial" panose="020B0604020202020204" pitchFamily="34" charset="0"/>
                <a:cs typeface="Arial" panose="020B0604020202020204" pitchFamily="34" charset="0"/>
              </a:rPr>
              <a:t>, razonando sobre las ideas subyacentes que aportan y analizando su complejidad computacional.</a:t>
            </a:r>
            <a:endParaRPr lang="es-ES_tradnl" altLang="es-E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2 Marcador de pie de página">
            <a:extLst>
              <a:ext uri="{FF2B5EF4-FFF2-40B4-BE49-F238E27FC236}">
                <a16:creationId xmlns:a16="http://schemas.microsoft.com/office/drawing/2014/main" id="{F6DA77B1-A89C-1A6D-B253-F5D6B668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				        </a:t>
            </a:r>
            <a:fld id="{0BB8A5FF-E919-4310-B1CC-C8AAC715ADCA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s-ES_tradnl" altLang="es-ES" sz="1400" b="0"/>
          </a:p>
        </p:txBody>
      </p:sp>
      <p:sp>
        <p:nvSpPr>
          <p:cNvPr id="8195" name="4 Marcador de pie de página">
            <a:extLst>
              <a:ext uri="{FF2B5EF4-FFF2-40B4-BE49-F238E27FC236}">
                <a16:creationId xmlns:a16="http://schemas.microsoft.com/office/drawing/2014/main" id="{818F7356-278E-C44A-CB9C-851F0D47EDD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324600"/>
            <a:ext cx="563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b="1"/>
              <a:t>					        </a:t>
            </a:r>
            <a:fld id="{35DBF2E3-5792-4F9F-8787-4BB0B8A7DF99}" type="slidenum">
              <a:rPr lang="es-ES_tradnl" altLang="es-ES" sz="1400" b="1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s-ES_tradnl" altLang="es-ES" sz="1400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3F65F89-B643-79FD-B5FA-BCC39EAD9F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300" y="44450"/>
            <a:ext cx="8686800" cy="685800"/>
          </a:xfrm>
        </p:spPr>
        <p:txBody>
          <a:bodyPr/>
          <a:lstStyle/>
          <a:p>
            <a:r>
              <a:rPr lang="es-ES_tradnl" altLang="es-ES" sz="3200">
                <a:solidFill>
                  <a:schemeClr val="tx1"/>
                </a:solidFill>
                <a:latin typeface="Arial Black" panose="020B0A04020102020204" pitchFamily="34" charset="0"/>
              </a:rPr>
              <a:t>Contexto curricular</a:t>
            </a:r>
            <a:endParaRPr lang="es-ES_tradnl" altLang="es-ES">
              <a:solidFill>
                <a:schemeClr val="tx1"/>
              </a:solidFill>
            </a:endParaRPr>
          </a:p>
        </p:txBody>
      </p:sp>
      <p:sp>
        <p:nvSpPr>
          <p:cNvPr id="8197" name="Rectangle 26">
            <a:extLst>
              <a:ext uri="{FF2B5EF4-FFF2-40B4-BE49-F238E27FC236}">
                <a16:creationId xmlns:a16="http://schemas.microsoft.com/office/drawing/2014/main" id="{901564AD-EFE2-6BE1-AD86-7C76290B7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1616075"/>
            <a:ext cx="1752600" cy="788988"/>
          </a:xfrm>
          <a:prstGeom prst="rect">
            <a:avLst/>
          </a:prstGeom>
          <a:solidFill>
            <a:srgbClr val="5EDEF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>
                <a:latin typeface="Arial" panose="020B0604020202020204" pitchFamily="34" charset="0"/>
              </a:rPr>
              <a:t>Introducción 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>
                <a:latin typeface="Arial" panose="020B0604020202020204" pitchFamily="34" charset="0"/>
              </a:rPr>
              <a:t>la Programación</a:t>
            </a:r>
          </a:p>
        </p:txBody>
      </p:sp>
      <p:sp>
        <p:nvSpPr>
          <p:cNvPr id="8198" name="Rectangle 27">
            <a:extLst>
              <a:ext uri="{FF2B5EF4-FFF2-40B4-BE49-F238E27FC236}">
                <a16:creationId xmlns:a16="http://schemas.microsoft.com/office/drawing/2014/main" id="{82135270-394C-FDCE-48A9-C3DE9CEBC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3702050"/>
            <a:ext cx="1752600" cy="1116013"/>
          </a:xfrm>
          <a:prstGeom prst="rect">
            <a:avLst/>
          </a:prstGeom>
          <a:solidFill>
            <a:srgbClr val="D4F6FE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>
                <a:latin typeface="Arial" panose="020B0604020202020204" pitchFamily="34" charset="0"/>
              </a:rPr>
              <a:t>Álgebra y</a:t>
            </a:r>
            <a:br>
              <a:rPr lang="es-ES_tradnl" altLang="es-ES" sz="1800">
                <a:latin typeface="Arial" panose="020B0604020202020204" pitchFamily="34" charset="0"/>
              </a:rPr>
            </a:br>
            <a:r>
              <a:rPr lang="es-ES_tradnl" altLang="es-ES" sz="1800">
                <a:latin typeface="Arial" panose="020B0604020202020204" pitchFamily="34" charset="0"/>
              </a:rPr>
              <a:t>Matemática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>
                <a:latin typeface="Arial" panose="020B0604020202020204" pitchFamily="34" charset="0"/>
              </a:rPr>
              <a:t>Discreta</a:t>
            </a:r>
          </a:p>
        </p:txBody>
      </p:sp>
      <p:sp>
        <p:nvSpPr>
          <p:cNvPr id="8199" name="AutoShape 29">
            <a:extLst>
              <a:ext uri="{FF2B5EF4-FFF2-40B4-BE49-F238E27FC236}">
                <a16:creationId xmlns:a16="http://schemas.microsoft.com/office/drawing/2014/main" id="{AC6A0617-69FA-AAC5-4C76-EC5C1B328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12788"/>
            <a:ext cx="1752600" cy="685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7DFF7"/>
              </a:gs>
              <a:gs pos="100000">
                <a:srgbClr val="04C3F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400">
                <a:latin typeface="Arial" panose="020B0604020202020204" pitchFamily="34" charset="0"/>
              </a:rPr>
              <a:t>1º</a:t>
            </a:r>
          </a:p>
        </p:txBody>
      </p:sp>
      <p:sp>
        <p:nvSpPr>
          <p:cNvPr id="8200" name="AutoShape 30">
            <a:extLst>
              <a:ext uri="{FF2B5EF4-FFF2-40B4-BE49-F238E27FC236}">
                <a16:creationId xmlns:a16="http://schemas.microsoft.com/office/drawing/2014/main" id="{26DF89EB-8873-7982-0A20-863DEF01A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712788"/>
            <a:ext cx="1752600" cy="685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7DFF7"/>
              </a:gs>
              <a:gs pos="100000">
                <a:srgbClr val="04C3F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400">
                <a:latin typeface="Arial" panose="020B0604020202020204" pitchFamily="34" charset="0"/>
              </a:rPr>
              <a:t>2º</a:t>
            </a:r>
          </a:p>
        </p:txBody>
      </p:sp>
      <p:sp>
        <p:nvSpPr>
          <p:cNvPr id="8201" name="AutoShape 31">
            <a:extLst>
              <a:ext uri="{FF2B5EF4-FFF2-40B4-BE49-F238E27FC236}">
                <a16:creationId xmlns:a16="http://schemas.microsoft.com/office/drawing/2014/main" id="{ACF88452-2ECA-3243-B3AB-3EE46E032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712788"/>
            <a:ext cx="1738312" cy="685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77DFF7"/>
              </a:gs>
              <a:gs pos="100000">
                <a:srgbClr val="04C3F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400">
                <a:latin typeface="Arial" panose="020B0604020202020204" pitchFamily="34" charset="0"/>
              </a:rPr>
              <a:t>3º</a:t>
            </a:r>
          </a:p>
        </p:txBody>
      </p:sp>
      <p:sp>
        <p:nvSpPr>
          <p:cNvPr id="8202" name="Line 32">
            <a:extLst>
              <a:ext uri="{FF2B5EF4-FFF2-40B4-BE49-F238E27FC236}">
                <a16:creationId xmlns:a16="http://schemas.microsoft.com/office/drawing/2014/main" id="{0AE9F6A1-C36F-DF90-25DE-7BEFC7ADB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941388"/>
            <a:ext cx="0" cy="5638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203" name="Line 33">
            <a:extLst>
              <a:ext uri="{FF2B5EF4-FFF2-40B4-BE49-F238E27FC236}">
                <a16:creationId xmlns:a16="http://schemas.microsoft.com/office/drawing/2014/main" id="{7F7EDDE6-564B-67F6-F5FC-ED16FF7D2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941388"/>
            <a:ext cx="0" cy="5638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204" name="Rectangle 34">
            <a:extLst>
              <a:ext uri="{FF2B5EF4-FFF2-40B4-BE49-F238E27FC236}">
                <a16:creationId xmlns:a16="http://schemas.microsoft.com/office/drawing/2014/main" id="{9E2F5EAC-8EBF-9FA0-356E-9DE283456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716213"/>
            <a:ext cx="2057400" cy="1160462"/>
          </a:xfrm>
          <a:prstGeom prst="rect">
            <a:avLst/>
          </a:prstGeom>
          <a:solidFill>
            <a:srgbClr val="04C3F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400" b="1">
                <a:latin typeface="Arial" panose="020B0604020202020204" pitchFamily="34" charset="0"/>
              </a:rPr>
              <a:t>Algoritmos 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400" b="1">
                <a:latin typeface="Arial" panose="020B0604020202020204" pitchFamily="34" charset="0"/>
              </a:rPr>
              <a:t> Estructuras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400" b="1">
                <a:latin typeface="Arial" panose="020B0604020202020204" pitchFamily="34" charset="0"/>
              </a:rPr>
              <a:t>de Datos I</a:t>
            </a:r>
          </a:p>
        </p:txBody>
      </p:sp>
      <p:sp>
        <p:nvSpPr>
          <p:cNvPr id="8205" name="Rectangle 37">
            <a:extLst>
              <a:ext uri="{FF2B5EF4-FFF2-40B4-BE49-F238E27FC236}">
                <a16:creationId xmlns:a16="http://schemas.microsoft.com/office/drawing/2014/main" id="{F43AE524-03AB-9256-54E7-E3E41BEDA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5449888"/>
            <a:ext cx="2030412" cy="906462"/>
          </a:xfrm>
          <a:prstGeom prst="rect">
            <a:avLst/>
          </a:prstGeom>
          <a:solidFill>
            <a:srgbClr val="D4F6FE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>
                <a:latin typeface="Arial" panose="020B0604020202020204" pitchFamily="34" charset="0"/>
              </a:rPr>
              <a:t>Bases de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>
                <a:latin typeface="Arial" panose="020B0604020202020204" pitchFamily="34" charset="0"/>
              </a:rPr>
              <a:t>Datos</a:t>
            </a:r>
          </a:p>
        </p:txBody>
      </p:sp>
      <p:sp>
        <p:nvSpPr>
          <p:cNvPr id="8206" name="Rectangle 38">
            <a:extLst>
              <a:ext uri="{FF2B5EF4-FFF2-40B4-BE49-F238E27FC236}">
                <a16:creationId xmlns:a16="http://schemas.microsoft.com/office/drawing/2014/main" id="{1493B8EE-5111-45AC-634B-C48A964ED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2647950"/>
            <a:ext cx="1549400" cy="1033463"/>
          </a:xfrm>
          <a:prstGeom prst="rect">
            <a:avLst/>
          </a:prstGeom>
          <a:solidFill>
            <a:srgbClr val="D4F6FE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>
                <a:latin typeface="Arial" panose="020B0604020202020204" pitchFamily="34" charset="0"/>
              </a:rPr>
              <a:t>Procesos de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>
                <a:latin typeface="Arial" panose="020B0604020202020204" pitchFamily="34" charset="0"/>
              </a:rPr>
              <a:t>Desarrollo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>
                <a:latin typeface="Arial" panose="020B0604020202020204" pitchFamily="34" charset="0"/>
              </a:rPr>
              <a:t>Software</a:t>
            </a:r>
          </a:p>
        </p:txBody>
      </p:sp>
      <p:sp>
        <p:nvSpPr>
          <p:cNvPr id="8207" name="Rectangle 39">
            <a:extLst>
              <a:ext uri="{FF2B5EF4-FFF2-40B4-BE49-F238E27FC236}">
                <a16:creationId xmlns:a16="http://schemas.microsoft.com/office/drawing/2014/main" id="{7C12CE86-87E4-1021-87F7-F58294BCA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4162425"/>
            <a:ext cx="1549400" cy="950913"/>
          </a:xfrm>
          <a:prstGeom prst="rect">
            <a:avLst/>
          </a:prstGeom>
          <a:solidFill>
            <a:srgbClr val="D4F6FE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>
                <a:latin typeface="Arial" panose="020B0604020202020204" pitchFamily="34" charset="0"/>
              </a:rPr>
              <a:t>Tecnologías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>
                <a:latin typeface="Arial" panose="020B0604020202020204" pitchFamily="34" charset="0"/>
              </a:rPr>
              <a:t>de Desarrollo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>
                <a:latin typeface="Arial" panose="020B0604020202020204" pitchFamily="34" charset="0"/>
              </a:rPr>
              <a:t>Software</a:t>
            </a:r>
          </a:p>
        </p:txBody>
      </p:sp>
      <p:sp>
        <p:nvSpPr>
          <p:cNvPr id="8208" name="Rectangle 40">
            <a:extLst>
              <a:ext uri="{FF2B5EF4-FFF2-40B4-BE49-F238E27FC236}">
                <a16:creationId xmlns:a16="http://schemas.microsoft.com/office/drawing/2014/main" id="{AC2B4A92-22EE-9EA4-A0CC-FBD3858A4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5648325"/>
            <a:ext cx="1752600" cy="842963"/>
          </a:xfrm>
          <a:prstGeom prst="rect">
            <a:avLst/>
          </a:prstGeom>
          <a:solidFill>
            <a:srgbClr val="D4F6FE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>
                <a:latin typeface="Arial" panose="020B0604020202020204" pitchFamily="34" charset="0"/>
              </a:rPr>
              <a:t>Cálculo</a:t>
            </a:r>
          </a:p>
        </p:txBody>
      </p:sp>
      <p:sp>
        <p:nvSpPr>
          <p:cNvPr id="8209" name="Rectangle 41">
            <a:extLst>
              <a:ext uri="{FF2B5EF4-FFF2-40B4-BE49-F238E27FC236}">
                <a16:creationId xmlns:a16="http://schemas.microsoft.com/office/drawing/2014/main" id="{2F7B6AC2-873A-BA89-1308-D4120F7A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5024438"/>
            <a:ext cx="1768475" cy="430212"/>
          </a:xfrm>
          <a:prstGeom prst="rect">
            <a:avLst/>
          </a:prstGeom>
          <a:solidFill>
            <a:srgbClr val="D4F6FE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>
                <a:latin typeface="Arial" panose="020B0604020202020204" pitchFamily="34" charset="0"/>
              </a:rPr>
              <a:t>Estadística</a:t>
            </a:r>
          </a:p>
        </p:txBody>
      </p:sp>
      <p:sp>
        <p:nvSpPr>
          <p:cNvPr id="8210" name="Text Box 42">
            <a:extLst>
              <a:ext uri="{FF2B5EF4-FFF2-40B4-BE49-F238E27FC236}">
                <a16:creationId xmlns:a16="http://schemas.microsoft.com/office/drawing/2014/main" id="{D15FBE74-9DBC-B236-4A64-145695CDB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1614488"/>
            <a:ext cx="1878012" cy="8540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500" b="1">
                <a:solidFill>
                  <a:schemeClr val="accent2"/>
                </a:solidFill>
                <a:latin typeface="Arial" panose="020B0604020202020204" pitchFamily="34" charset="0"/>
              </a:rPr>
              <a:t>Plan Grado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500" b="1">
                <a:solidFill>
                  <a:schemeClr val="accent2"/>
                </a:solidFill>
                <a:latin typeface="Arial" panose="020B0604020202020204" pitchFamily="34" charset="0"/>
              </a:rPr>
              <a:t>II de 2013</a:t>
            </a:r>
            <a:endParaRPr lang="es-ES" altLang="es-ES" sz="25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8211" name="Freeform 43">
            <a:extLst>
              <a:ext uri="{FF2B5EF4-FFF2-40B4-BE49-F238E27FC236}">
                <a16:creationId xmlns:a16="http://schemas.microsoft.com/office/drawing/2014/main" id="{1930934C-85C2-7D03-210A-C76BF9BAD081}"/>
              </a:ext>
            </a:extLst>
          </p:cNvPr>
          <p:cNvSpPr>
            <a:spLocks/>
          </p:cNvSpPr>
          <p:nvPr/>
        </p:nvSpPr>
        <p:spPr bwMode="auto">
          <a:xfrm>
            <a:off x="2222500" y="4872038"/>
            <a:ext cx="485775" cy="919162"/>
          </a:xfrm>
          <a:custGeom>
            <a:avLst/>
            <a:gdLst>
              <a:gd name="T0" fmla="*/ 0 w 13354"/>
              <a:gd name="T1" fmla="*/ 2147483646 h 10042"/>
              <a:gd name="T2" fmla="*/ 2147483646 w 13354"/>
              <a:gd name="T3" fmla="*/ 2147483646 h 10042"/>
              <a:gd name="T4" fmla="*/ 2147483646 w 13354"/>
              <a:gd name="T5" fmla="*/ 2147483646 h 10042"/>
              <a:gd name="T6" fmla="*/ 2147483646 w 13354"/>
              <a:gd name="T7" fmla="*/ 0 h 100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354" h="10042">
                <a:moveTo>
                  <a:pt x="0" y="10042"/>
                </a:moveTo>
                <a:lnTo>
                  <a:pt x="7464" y="10000"/>
                </a:lnTo>
                <a:lnTo>
                  <a:pt x="7464" y="17"/>
                </a:lnTo>
                <a:lnTo>
                  <a:pt x="1335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212" name="Line 44">
            <a:extLst>
              <a:ext uri="{FF2B5EF4-FFF2-40B4-BE49-F238E27FC236}">
                <a16:creationId xmlns:a16="http://schemas.microsoft.com/office/drawing/2014/main" id="{6F940B67-D0ED-C980-4F11-24662A409B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67263" y="3216275"/>
            <a:ext cx="585787" cy="204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213" name="Rectangle 26">
            <a:extLst>
              <a:ext uri="{FF2B5EF4-FFF2-40B4-BE49-F238E27FC236}">
                <a16:creationId xmlns:a16="http://schemas.microsoft.com/office/drawing/2014/main" id="{56A15C4C-41A7-0764-39A0-F6C1500B5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2647950"/>
            <a:ext cx="1752600" cy="849313"/>
          </a:xfrm>
          <a:prstGeom prst="rect">
            <a:avLst/>
          </a:prstGeom>
          <a:solidFill>
            <a:srgbClr val="5EDEF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>
                <a:latin typeface="Arial" panose="020B0604020202020204" pitchFamily="34" charset="0"/>
              </a:rPr>
              <a:t>Tecnología de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>
                <a:latin typeface="Arial" panose="020B0604020202020204" pitchFamily="34" charset="0"/>
              </a:rPr>
              <a:t>la Programación</a:t>
            </a:r>
          </a:p>
        </p:txBody>
      </p:sp>
      <p:sp>
        <p:nvSpPr>
          <p:cNvPr id="8214" name="Line 36">
            <a:extLst>
              <a:ext uri="{FF2B5EF4-FFF2-40B4-BE49-F238E27FC236}">
                <a16:creationId xmlns:a16="http://schemas.microsoft.com/office/drawing/2014/main" id="{13B10C09-453D-5E41-DF76-6C2FE3CE0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7738" y="3844925"/>
            <a:ext cx="490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215" name="Line 36">
            <a:extLst>
              <a:ext uri="{FF2B5EF4-FFF2-40B4-BE49-F238E27FC236}">
                <a16:creationId xmlns:a16="http://schemas.microsoft.com/office/drawing/2014/main" id="{3E04EEB3-39E9-1D48-5F4C-235120B2BA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7738" y="3071813"/>
            <a:ext cx="481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216" name="Rectangle 26">
            <a:extLst>
              <a:ext uri="{FF2B5EF4-FFF2-40B4-BE49-F238E27FC236}">
                <a16:creationId xmlns:a16="http://schemas.microsoft.com/office/drawing/2014/main" id="{14FE8EDD-A229-40C1-EF4B-FC747ECE2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325" y="1665288"/>
            <a:ext cx="2078038" cy="717550"/>
          </a:xfrm>
          <a:prstGeom prst="rect">
            <a:avLst/>
          </a:prstGeom>
          <a:solidFill>
            <a:srgbClr val="5EDEF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>
                <a:latin typeface="Arial" panose="020B0604020202020204" pitchFamily="34" charset="0"/>
              </a:rPr>
              <a:t>Programación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800">
                <a:latin typeface="Arial" panose="020B0604020202020204" pitchFamily="34" charset="0"/>
              </a:rPr>
              <a:t>Orientada a Objetos</a:t>
            </a:r>
          </a:p>
        </p:txBody>
      </p:sp>
      <p:sp>
        <p:nvSpPr>
          <p:cNvPr id="8217" name="Line 48">
            <a:extLst>
              <a:ext uri="{FF2B5EF4-FFF2-40B4-BE49-F238E27FC236}">
                <a16:creationId xmlns:a16="http://schemas.microsoft.com/office/drawing/2014/main" id="{764D77CE-63B9-074A-B7A9-FE381C28B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7613" y="2382838"/>
            <a:ext cx="3175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218" name="Rectangle 34">
            <a:extLst>
              <a:ext uri="{FF2B5EF4-FFF2-40B4-BE49-F238E27FC236}">
                <a16:creationId xmlns:a16="http://schemas.microsoft.com/office/drawing/2014/main" id="{B3A9BBF1-A254-E118-C81F-4A12329D1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3876675"/>
            <a:ext cx="2057400" cy="1119188"/>
          </a:xfrm>
          <a:prstGeom prst="rect">
            <a:avLst/>
          </a:prstGeom>
          <a:solidFill>
            <a:srgbClr val="04C3F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400" b="1">
                <a:latin typeface="Arial" panose="020B0604020202020204" pitchFamily="34" charset="0"/>
              </a:rPr>
              <a:t>Algoritmos 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400" b="1">
                <a:latin typeface="Arial" panose="020B0604020202020204" pitchFamily="34" charset="0"/>
              </a:rPr>
              <a:t> Estructuras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400" b="1">
                <a:latin typeface="Arial" panose="020B0604020202020204" pitchFamily="34" charset="0"/>
              </a:rPr>
              <a:t>de Datos II</a:t>
            </a:r>
          </a:p>
        </p:txBody>
      </p:sp>
      <p:sp>
        <p:nvSpPr>
          <p:cNvPr id="8219" name="Line 48">
            <a:extLst>
              <a:ext uri="{FF2B5EF4-FFF2-40B4-BE49-F238E27FC236}">
                <a16:creationId xmlns:a16="http://schemas.microsoft.com/office/drawing/2014/main" id="{EF8B6413-3D4A-2A54-3C34-9386684061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0325" y="2405063"/>
            <a:ext cx="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220" name="Freeform 43">
            <a:extLst>
              <a:ext uri="{FF2B5EF4-FFF2-40B4-BE49-F238E27FC236}">
                <a16:creationId xmlns:a16="http://schemas.microsoft.com/office/drawing/2014/main" id="{94645BA0-E02B-BD27-6900-533F8EC9DE57}"/>
              </a:ext>
            </a:extLst>
          </p:cNvPr>
          <p:cNvSpPr>
            <a:spLocks/>
          </p:cNvSpPr>
          <p:nvPr/>
        </p:nvSpPr>
        <p:spPr bwMode="auto">
          <a:xfrm>
            <a:off x="2233613" y="4356100"/>
            <a:ext cx="465137" cy="915988"/>
          </a:xfrm>
          <a:custGeom>
            <a:avLst/>
            <a:gdLst>
              <a:gd name="T0" fmla="*/ 0 w 10000"/>
              <a:gd name="T1" fmla="*/ 2147483646 h 10000"/>
              <a:gd name="T2" fmla="*/ 2147483646 w 10000"/>
              <a:gd name="T3" fmla="*/ 2147483646 h 10000"/>
              <a:gd name="T4" fmla="*/ 2147483646 w 10000"/>
              <a:gd name="T5" fmla="*/ 2147483646 h 10000"/>
              <a:gd name="T6" fmla="*/ 2147483646 w 10000"/>
              <a:gd name="T7" fmla="*/ 0 h 10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0" h="10000">
                <a:moveTo>
                  <a:pt x="0" y="10000"/>
                </a:moveTo>
                <a:lnTo>
                  <a:pt x="3373" y="10000"/>
                </a:lnTo>
                <a:cubicBezTo>
                  <a:pt x="3346" y="6686"/>
                  <a:pt x="3318" y="3373"/>
                  <a:pt x="3291" y="59"/>
                </a:cubicBezTo>
                <a:lnTo>
                  <a:pt x="1000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221" name="Line 50">
            <a:extLst>
              <a:ext uri="{FF2B5EF4-FFF2-40B4-BE49-F238E27FC236}">
                <a16:creationId xmlns:a16="http://schemas.microsoft.com/office/drawing/2014/main" id="{F9C6C695-E580-4AE1-7E3D-78FC51F799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19513" y="4999038"/>
            <a:ext cx="635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222" name="Line 45">
            <a:extLst>
              <a:ext uri="{FF2B5EF4-FFF2-40B4-BE49-F238E27FC236}">
                <a16:creationId xmlns:a16="http://schemas.microsoft.com/office/drawing/2014/main" id="{EE75D6A4-FDED-36D7-FC81-3393F834F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9800" y="4341813"/>
            <a:ext cx="627063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8223" name="Imagen 30" descr="Macintosh HD:Users:jlaguna:Dropbox:Decanato:Marketing:euro-inf-bachelor-small.png">
            <a:extLst>
              <a:ext uri="{FF2B5EF4-FFF2-40B4-BE49-F238E27FC236}">
                <a16:creationId xmlns:a16="http://schemas.microsoft.com/office/drawing/2014/main" id="{6B859622-11D3-0FEE-462E-93A6F4A82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2443163"/>
            <a:ext cx="1182688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4 Marcador de pie de página">
            <a:extLst>
              <a:ext uri="{FF2B5EF4-FFF2-40B4-BE49-F238E27FC236}">
                <a16:creationId xmlns:a16="http://schemas.microsoft.com/office/drawing/2014/main" id="{87BBC875-6B8C-9B47-AB0A-ACAADB5E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dirty="0"/>
              <a:t>					        </a:t>
            </a:r>
            <a:fld id="{C5BC0A3E-357D-4A56-A4DC-7819E4DB03B7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s-ES_tradnl" altLang="es-ES" sz="1400" b="0" dirty="0"/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548946A4-B8AC-86C0-F39C-9CBD5581A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3194050"/>
            <a:ext cx="6626225" cy="427038"/>
          </a:xfrm>
          <a:prstGeom prst="rect">
            <a:avLst/>
          </a:prstGeom>
          <a:solidFill>
            <a:srgbClr val="81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377BBA4F-4DD3-E21D-2829-BA6FCF75A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1603375"/>
            <a:ext cx="6626225" cy="792163"/>
          </a:xfrm>
          <a:prstGeom prst="rect">
            <a:avLst/>
          </a:prstGeom>
          <a:solidFill>
            <a:srgbClr val="00ACA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14CE558C-5116-785F-42B6-5D59C3ECB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2395538"/>
            <a:ext cx="6626225" cy="815975"/>
          </a:xfrm>
          <a:prstGeom prst="rect">
            <a:avLst/>
          </a:prstGeom>
          <a:solidFill>
            <a:srgbClr val="00E7E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9222" name="Rectangle 2">
            <a:extLst>
              <a:ext uri="{FF2B5EF4-FFF2-40B4-BE49-F238E27FC236}">
                <a16:creationId xmlns:a16="http://schemas.microsoft.com/office/drawing/2014/main" id="{560589DB-B0F4-5F67-FA41-080DAF4E1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4763"/>
            <a:ext cx="8686800" cy="685800"/>
          </a:xfrm>
        </p:spPr>
        <p:txBody>
          <a:bodyPr/>
          <a:lstStyle/>
          <a:p>
            <a:r>
              <a:rPr lang="es-ES_tradnl" altLang="es-ES" sz="3200">
                <a:latin typeface="Arial Black" panose="020B0A04020102020204" pitchFamily="34" charset="0"/>
              </a:rPr>
              <a:t>Programa</a:t>
            </a:r>
            <a:endParaRPr lang="es-ES_tradnl" altLang="es-ES"/>
          </a:p>
        </p:txBody>
      </p:sp>
      <p:sp>
        <p:nvSpPr>
          <p:cNvPr id="9223" name="Rectangle 3">
            <a:extLst>
              <a:ext uri="{FF2B5EF4-FFF2-40B4-BE49-F238E27FC236}">
                <a16:creationId xmlns:a16="http://schemas.microsoft.com/office/drawing/2014/main" id="{84AE01A6-3058-BF22-97C9-A15FF131D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600075"/>
            <a:ext cx="7056438" cy="2755900"/>
          </a:xfrm>
        </p:spPr>
        <p:txBody>
          <a:bodyPr/>
          <a:lstStyle/>
          <a:p>
            <a:pPr algn="ctr">
              <a:buFontTx/>
              <a:buNone/>
            </a:pPr>
            <a:r>
              <a:rPr lang="es-ES_tradnl" altLang="es-ES" sz="2800" b="1" dirty="0">
                <a:latin typeface="Arial" panose="020B0604020202020204" pitchFamily="34" charset="0"/>
              </a:rPr>
              <a:t>Algoritmos y Estructuras de Datos I</a:t>
            </a:r>
          </a:p>
          <a:p>
            <a:pPr algn="ctr">
              <a:buFontTx/>
              <a:buNone/>
            </a:pPr>
            <a:endParaRPr lang="es-ES_tradnl" altLang="es-ES" sz="2800" b="1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" sz="2200" dirty="0">
                <a:latin typeface="Arial" panose="020B0604020202020204" pitchFamily="34" charset="0"/>
              </a:rPr>
              <a:t>0. Introducción.</a:t>
            </a:r>
          </a:p>
          <a:p>
            <a:pPr>
              <a:buFontTx/>
              <a:buNone/>
            </a:pPr>
            <a:r>
              <a:rPr lang="es-ES_tradnl" altLang="es-ES" sz="2200" dirty="0">
                <a:latin typeface="Arial" panose="020B0604020202020204" pitchFamily="34" charset="0"/>
              </a:rPr>
              <a:t>1. Abstracciones y especificaciones.</a:t>
            </a:r>
          </a:p>
          <a:p>
            <a:pPr>
              <a:buFontTx/>
              <a:buNone/>
            </a:pPr>
            <a:r>
              <a:rPr lang="es-ES_tradnl" altLang="es-ES" sz="2200" dirty="0">
                <a:latin typeface="Arial" panose="020B0604020202020204" pitchFamily="34" charset="0"/>
              </a:rPr>
              <a:t>2. Conjuntos y diccionarios.</a:t>
            </a:r>
          </a:p>
          <a:p>
            <a:pPr>
              <a:buFontTx/>
              <a:buNone/>
            </a:pPr>
            <a:r>
              <a:rPr lang="es-ES_tradnl" altLang="es-ES" sz="2200" dirty="0">
                <a:latin typeface="Arial" panose="020B0604020202020204" pitchFamily="34" charset="0"/>
              </a:rPr>
              <a:t>3. Representación de conjuntos mediante árboles.</a:t>
            </a:r>
          </a:p>
          <a:p>
            <a:pPr>
              <a:buFontTx/>
              <a:buNone/>
            </a:pPr>
            <a:r>
              <a:rPr lang="es-ES_tradnl" altLang="es-ES" sz="2200" dirty="0">
                <a:latin typeface="Arial" panose="020B0604020202020204" pitchFamily="34" charset="0"/>
              </a:rPr>
              <a:t>4. Grafos.</a:t>
            </a:r>
            <a:endParaRPr lang="es-ES_tradnl" altLang="es-ES" sz="2200" b="1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s-ES_tradnl" altLang="es-ES" sz="2200" b="1" dirty="0">
              <a:latin typeface="Arial" panose="020B0604020202020204" pitchFamily="34" charset="0"/>
            </a:endParaRP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2809A2D0-A2C8-6543-8374-5D7A14B47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1736725"/>
            <a:ext cx="1296988" cy="3651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b="1" dirty="0">
                <a:solidFill>
                  <a:srgbClr val="009C98"/>
                </a:solidFill>
                <a:latin typeface="Arial" panose="020B0604020202020204" pitchFamily="34" charset="0"/>
              </a:rPr>
              <a:t>Bloque I</a:t>
            </a:r>
            <a:endParaRPr lang="es-ES_tradnl" altLang="es-ES" sz="2800" b="1" dirty="0">
              <a:solidFill>
                <a:srgbClr val="009C98"/>
              </a:solidFill>
              <a:latin typeface="Tahoma" panose="020B0604030504040204" pitchFamily="34" charset="0"/>
            </a:endParaRP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AE026142-E2E8-3632-9B40-2ED94C94B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600325"/>
            <a:ext cx="1368425" cy="3651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b="1" dirty="0">
                <a:solidFill>
                  <a:srgbClr val="00C5C0"/>
                </a:solidFill>
                <a:latin typeface="Arial" panose="020B0604020202020204" pitchFamily="34" charset="0"/>
              </a:rPr>
              <a:t>Bloque II</a:t>
            </a:r>
            <a:endParaRPr lang="es-ES_tradnl" altLang="es-ES" sz="2800" b="1" dirty="0">
              <a:solidFill>
                <a:srgbClr val="00C5C0"/>
              </a:solidFill>
              <a:latin typeface="Tahoma" panose="020B0604030504040204" pitchFamily="34" charset="0"/>
            </a:endParaRPr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273BF0E3-FAE8-A0BF-15BD-24B649475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3205163"/>
            <a:ext cx="1368425" cy="3651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b="1" dirty="0">
                <a:solidFill>
                  <a:srgbClr val="00C5C0"/>
                </a:solidFill>
                <a:latin typeface="Arial" panose="020B0604020202020204" pitchFamily="34" charset="0"/>
              </a:rPr>
              <a:t>Bloque III</a:t>
            </a:r>
            <a:endParaRPr lang="es-ES_tradnl" altLang="es-ES" sz="2800" b="1" dirty="0">
              <a:solidFill>
                <a:srgbClr val="00C5C0"/>
              </a:solidFill>
              <a:latin typeface="Tahoma" panose="020B0604030504040204" pitchFamily="34" charset="0"/>
            </a:endParaRPr>
          </a:p>
        </p:txBody>
      </p:sp>
      <p:sp>
        <p:nvSpPr>
          <p:cNvPr id="22539" name="10 CuadroTexto">
            <a:extLst>
              <a:ext uri="{FF2B5EF4-FFF2-40B4-BE49-F238E27FC236}">
                <a16:creationId xmlns:a16="http://schemas.microsoft.com/office/drawing/2014/main" id="{97854822-4FE1-8280-0BA4-E7BF07922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4010025"/>
            <a:ext cx="8310562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_tradnl" altLang="es-ES" sz="2200" dirty="0">
                <a:latin typeface="Arial" panose="020B0604020202020204" pitchFamily="34" charset="0"/>
              </a:rPr>
              <a:t> Horarios de teoría G1: martes de 9:00 a 11:00, con grabación</a:t>
            </a:r>
          </a:p>
        </p:txBody>
      </p:sp>
      <p:sp>
        <p:nvSpPr>
          <p:cNvPr id="16" name="15 CuadroTexto">
            <a:extLst>
              <a:ext uri="{FF2B5EF4-FFF2-40B4-BE49-F238E27FC236}">
                <a16:creationId xmlns:a16="http://schemas.microsoft.com/office/drawing/2014/main" id="{C53AEA2F-70D5-081C-EC52-971986975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4388475"/>
            <a:ext cx="837882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200" dirty="0">
                <a:latin typeface="Arial" panose="020B0604020202020204" pitchFamily="34" charset="0"/>
              </a:rPr>
              <a:t>	Prácticas 1.1. Miércoles de 12:20 - 14:00, </a:t>
            </a:r>
            <a:r>
              <a:rPr lang="es-ES_tradnl" altLang="es-ES" sz="2200" dirty="0" err="1">
                <a:latin typeface="Arial" panose="020B0604020202020204" pitchFamily="34" charset="0"/>
              </a:rPr>
              <a:t>Lab</a:t>
            </a:r>
            <a:r>
              <a:rPr lang="es-ES_tradnl" altLang="es-ES" sz="2200" dirty="0">
                <a:latin typeface="Arial" panose="020B0604020202020204" pitchFamily="34" charset="0"/>
              </a:rPr>
              <a:t>. 1.4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200" dirty="0">
                <a:latin typeface="Arial" panose="020B0604020202020204" pitchFamily="34" charset="0"/>
              </a:rPr>
              <a:t>	Prácticas 1.2. Martes de 12:20 - 14:00, </a:t>
            </a:r>
            <a:r>
              <a:rPr lang="es-ES_tradnl" altLang="es-ES" sz="2200" dirty="0" err="1">
                <a:latin typeface="Arial" panose="020B0604020202020204" pitchFamily="34" charset="0"/>
              </a:rPr>
              <a:t>Lab</a:t>
            </a:r>
            <a:r>
              <a:rPr lang="es-ES_tradnl" altLang="es-ES" sz="2200" dirty="0">
                <a:latin typeface="Arial" panose="020B0604020202020204" pitchFamily="34" charset="0"/>
              </a:rPr>
              <a:t>. 1.5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200" dirty="0">
                <a:latin typeface="Arial" panose="020B0604020202020204" pitchFamily="34" charset="0"/>
              </a:rPr>
              <a:t>	Prácticas 1.3 (DTIE). Miércoles de 15:30 - 17:10, </a:t>
            </a:r>
            <a:r>
              <a:rPr lang="es-ES_tradnl" altLang="es-ES" sz="2200" dirty="0" err="1">
                <a:latin typeface="Arial" panose="020B0604020202020204" pitchFamily="34" charset="0"/>
              </a:rPr>
              <a:t>Lab</a:t>
            </a:r>
            <a:r>
              <a:rPr lang="es-ES_tradnl" altLang="es-ES" sz="2200" dirty="0">
                <a:latin typeface="Arial" panose="020B0604020202020204" pitchFamily="34" charset="0"/>
              </a:rPr>
              <a:t>. 2.0</a:t>
            </a:r>
          </a:p>
          <a:p>
            <a:pPr>
              <a:spcBef>
                <a:spcPct val="0"/>
              </a:spcBef>
              <a:buNone/>
            </a:pPr>
            <a:r>
              <a:rPr lang="es-ES_tradnl" altLang="es-ES" sz="2200" dirty="0">
                <a:latin typeface="Arial" panose="020B0604020202020204" pitchFamily="34" charset="0"/>
              </a:rPr>
              <a:t>	Prácticas 1.4 (DTIE). Miércoles de 17:10 - 18:50, </a:t>
            </a:r>
            <a:r>
              <a:rPr lang="es-ES_tradnl" altLang="es-ES" sz="2200" dirty="0" err="1">
                <a:latin typeface="Arial" panose="020B0604020202020204" pitchFamily="34" charset="0"/>
              </a:rPr>
              <a:t>Lab</a:t>
            </a:r>
            <a:r>
              <a:rPr lang="es-ES_tradnl" altLang="es-ES" sz="2200" dirty="0">
                <a:latin typeface="Arial" panose="020B0604020202020204" pitchFamily="34" charset="0"/>
              </a:rPr>
              <a:t>. 2.7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DFEA4C14-B968-DB87-62B0-AC026F1E0060}"/>
              </a:ext>
            </a:extLst>
          </p:cNvPr>
          <p:cNvSpPr>
            <a:spLocks noChangeArrowheads="1"/>
          </p:cNvSpPr>
          <p:nvPr/>
        </p:nvSpPr>
        <p:spPr bwMode="auto">
          <a:xfrm rot="726813">
            <a:off x="372802" y="4496365"/>
            <a:ext cx="2266950" cy="1493837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52400" dist="228600" dir="408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es-ES" altLang="es-ES" dirty="0"/>
              <a:t>¡Empezamos</a:t>
            </a:r>
          </a:p>
          <a:p>
            <a:pPr algn="ctr">
              <a:defRPr/>
            </a:pPr>
            <a:r>
              <a:rPr lang="es-ES" altLang="es-ES" dirty="0"/>
              <a:t>esta</a:t>
            </a:r>
          </a:p>
          <a:p>
            <a:pPr algn="ctr">
              <a:defRPr/>
            </a:pPr>
            <a:r>
              <a:rPr lang="es-ES" altLang="es-ES" dirty="0"/>
              <a:t>semana!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0DD22BD-AF0F-DB9F-578E-3C6B8D996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745" y="4419600"/>
            <a:ext cx="1961289" cy="35877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52400" dist="228600" dir="408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es-ES" altLang="es-ES" sz="2000" dirty="0"/>
              <a:t>Eduardo </a:t>
            </a:r>
            <a:r>
              <a:rPr lang="es-ES" altLang="es-ES" sz="2000" dirty="0" err="1"/>
              <a:t>Tigeras</a:t>
            </a:r>
            <a:endParaRPr lang="es-ES" altLang="es-ES" sz="2000" dirty="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50A2D2-9386-D87B-0EE0-F17B38FDE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745" y="4765358"/>
            <a:ext cx="1961289" cy="35877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52400" dist="228600" dir="408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es-ES" altLang="es-ES" sz="2000" dirty="0"/>
              <a:t>Eduardo </a:t>
            </a:r>
            <a:r>
              <a:rPr lang="es-ES" altLang="es-ES" sz="2000" dirty="0" err="1"/>
              <a:t>Tigeras</a:t>
            </a:r>
            <a:endParaRPr lang="es-ES" altLang="es-ES" sz="20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275B481-7AA4-EE6D-C446-861391DB9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9803" y="5122546"/>
            <a:ext cx="1683522" cy="36036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52400" dist="228600" dir="408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es-ES" altLang="es-ES" sz="2000" dirty="0"/>
              <a:t>Carlos Hoyos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2E28619-F2CE-D7C2-9B87-F1058166D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9803" y="5469891"/>
            <a:ext cx="1683522" cy="36036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52400" dist="228600" dir="408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es-ES" altLang="es-ES" sz="2000" dirty="0"/>
              <a:t>Carlos Hoyos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0" grpId="0" animBg="1"/>
      <p:bldP spid="7175" grpId="0" animBg="1"/>
      <p:bldP spid="7172" grpId="0" animBg="1"/>
      <p:bldP spid="7176" grpId="0"/>
      <p:bldP spid="7177" grpId="0"/>
      <p:bldP spid="22539" grpId="0"/>
      <p:bldP spid="16" grpId="0"/>
      <p:bldP spid="13" grpId="0" animBg="1"/>
      <p:bldP spid="14" grpId="0" animBg="1"/>
      <p:bldP spid="2" grpId="0" animBg="1"/>
      <p:bldP spid="15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4 Marcador de pie de página">
            <a:extLst>
              <a:ext uri="{FF2B5EF4-FFF2-40B4-BE49-F238E27FC236}">
                <a16:creationId xmlns:a16="http://schemas.microsoft.com/office/drawing/2014/main" id="{87BBC875-6B8C-9B47-AB0A-ACAADB5E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dirty="0"/>
              <a:t>					        </a:t>
            </a:r>
            <a:fld id="{C5BC0A3E-357D-4A56-A4DC-7819E4DB03B7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s-ES_tradnl" altLang="es-ES" sz="1400" b="0" dirty="0"/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548946A4-B8AC-86C0-F39C-9CBD5581A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3194050"/>
            <a:ext cx="6626225" cy="427038"/>
          </a:xfrm>
          <a:prstGeom prst="rect">
            <a:avLst/>
          </a:prstGeom>
          <a:solidFill>
            <a:srgbClr val="81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377BBA4F-4DD3-E21D-2829-BA6FCF75A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1603375"/>
            <a:ext cx="6626225" cy="792163"/>
          </a:xfrm>
          <a:prstGeom prst="rect">
            <a:avLst/>
          </a:prstGeom>
          <a:solidFill>
            <a:srgbClr val="00ACA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14CE558C-5116-785F-42B6-5D59C3ECB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2395538"/>
            <a:ext cx="6626225" cy="815975"/>
          </a:xfrm>
          <a:prstGeom prst="rect">
            <a:avLst/>
          </a:prstGeom>
          <a:solidFill>
            <a:srgbClr val="00E7E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9222" name="Rectangle 2">
            <a:extLst>
              <a:ext uri="{FF2B5EF4-FFF2-40B4-BE49-F238E27FC236}">
                <a16:creationId xmlns:a16="http://schemas.microsoft.com/office/drawing/2014/main" id="{560589DB-B0F4-5F67-FA41-080DAF4E1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4763"/>
            <a:ext cx="8686800" cy="685800"/>
          </a:xfrm>
        </p:spPr>
        <p:txBody>
          <a:bodyPr/>
          <a:lstStyle/>
          <a:p>
            <a:r>
              <a:rPr lang="es-ES_tradnl" altLang="es-ES" sz="3200">
                <a:latin typeface="Arial Black" panose="020B0A04020102020204" pitchFamily="34" charset="0"/>
              </a:rPr>
              <a:t>Programa</a:t>
            </a:r>
            <a:endParaRPr lang="es-ES_tradnl" altLang="es-ES"/>
          </a:p>
        </p:txBody>
      </p:sp>
      <p:sp>
        <p:nvSpPr>
          <p:cNvPr id="9223" name="Rectangle 3">
            <a:extLst>
              <a:ext uri="{FF2B5EF4-FFF2-40B4-BE49-F238E27FC236}">
                <a16:creationId xmlns:a16="http://schemas.microsoft.com/office/drawing/2014/main" id="{84AE01A6-3058-BF22-97C9-A15FF131D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600075"/>
            <a:ext cx="7056438" cy="2755900"/>
          </a:xfrm>
        </p:spPr>
        <p:txBody>
          <a:bodyPr/>
          <a:lstStyle/>
          <a:p>
            <a:pPr algn="ctr">
              <a:buFontTx/>
              <a:buNone/>
            </a:pPr>
            <a:r>
              <a:rPr lang="es-ES_tradnl" altLang="es-ES" sz="2800" b="1">
                <a:latin typeface="Arial" panose="020B0604020202020204" pitchFamily="34" charset="0"/>
              </a:rPr>
              <a:t>Algoritmos y Estructuras de Datos I</a:t>
            </a:r>
          </a:p>
          <a:p>
            <a:pPr algn="ctr">
              <a:buFontTx/>
              <a:buNone/>
            </a:pPr>
            <a:endParaRPr lang="es-ES_tradnl" altLang="es-ES" sz="2800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" sz="2200">
                <a:latin typeface="Arial" panose="020B0604020202020204" pitchFamily="34" charset="0"/>
              </a:rPr>
              <a:t>0. Introducción.</a:t>
            </a:r>
          </a:p>
          <a:p>
            <a:pPr>
              <a:buFontTx/>
              <a:buNone/>
            </a:pPr>
            <a:r>
              <a:rPr lang="es-ES_tradnl" altLang="es-ES" sz="2200">
                <a:latin typeface="Arial" panose="020B0604020202020204" pitchFamily="34" charset="0"/>
              </a:rPr>
              <a:t>1. Abstracciones y especificaciones.</a:t>
            </a:r>
          </a:p>
          <a:p>
            <a:pPr>
              <a:buFontTx/>
              <a:buNone/>
            </a:pPr>
            <a:r>
              <a:rPr lang="es-ES_tradnl" altLang="es-ES" sz="2200">
                <a:latin typeface="Arial" panose="020B0604020202020204" pitchFamily="34" charset="0"/>
              </a:rPr>
              <a:t>2. Conjuntos y diccionarios.</a:t>
            </a:r>
          </a:p>
          <a:p>
            <a:pPr>
              <a:buFontTx/>
              <a:buNone/>
            </a:pPr>
            <a:r>
              <a:rPr lang="es-ES_tradnl" altLang="es-ES" sz="2200">
                <a:latin typeface="Arial" panose="020B0604020202020204" pitchFamily="34" charset="0"/>
              </a:rPr>
              <a:t>3. Representación de conjuntos mediante árboles.</a:t>
            </a:r>
          </a:p>
          <a:p>
            <a:pPr>
              <a:buFontTx/>
              <a:buNone/>
            </a:pPr>
            <a:r>
              <a:rPr lang="es-ES_tradnl" altLang="es-ES" sz="2200">
                <a:latin typeface="Arial" panose="020B0604020202020204" pitchFamily="34" charset="0"/>
              </a:rPr>
              <a:t>4. Grafos.</a:t>
            </a:r>
            <a:endParaRPr lang="es-ES_tradnl" altLang="es-ES" sz="2200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s-ES_tradnl" altLang="es-ES" sz="2200" b="1">
              <a:latin typeface="Arial" panose="020B0604020202020204" pitchFamily="34" charset="0"/>
            </a:endParaRP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2809A2D0-A2C8-6543-8374-5D7A14B47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1736725"/>
            <a:ext cx="1296988" cy="3651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b="1" dirty="0">
                <a:solidFill>
                  <a:srgbClr val="009C98"/>
                </a:solidFill>
                <a:latin typeface="Arial" panose="020B0604020202020204" pitchFamily="34" charset="0"/>
              </a:rPr>
              <a:t>Bloque I</a:t>
            </a:r>
            <a:endParaRPr lang="es-ES_tradnl" altLang="es-ES" sz="2800" b="1" dirty="0">
              <a:solidFill>
                <a:srgbClr val="009C98"/>
              </a:solidFill>
              <a:latin typeface="Tahoma" panose="020B0604030504040204" pitchFamily="34" charset="0"/>
            </a:endParaRP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AE026142-E2E8-3632-9B40-2ED94C94B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600325"/>
            <a:ext cx="1368425" cy="3651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b="1" dirty="0">
                <a:solidFill>
                  <a:srgbClr val="00C5C0"/>
                </a:solidFill>
                <a:latin typeface="Arial" panose="020B0604020202020204" pitchFamily="34" charset="0"/>
              </a:rPr>
              <a:t>Bloque II</a:t>
            </a:r>
            <a:endParaRPr lang="es-ES_tradnl" altLang="es-ES" sz="2800" b="1" dirty="0">
              <a:solidFill>
                <a:srgbClr val="00C5C0"/>
              </a:solidFill>
              <a:latin typeface="Tahoma" panose="020B0604030504040204" pitchFamily="34" charset="0"/>
            </a:endParaRPr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273BF0E3-FAE8-A0BF-15BD-24B649475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3205163"/>
            <a:ext cx="1368425" cy="3651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b="1" dirty="0">
                <a:solidFill>
                  <a:srgbClr val="00C5C0"/>
                </a:solidFill>
                <a:latin typeface="Arial" panose="020B0604020202020204" pitchFamily="34" charset="0"/>
              </a:rPr>
              <a:t>Bloque III</a:t>
            </a:r>
            <a:endParaRPr lang="es-ES_tradnl" altLang="es-ES" sz="2800" b="1" dirty="0">
              <a:solidFill>
                <a:srgbClr val="00C5C0"/>
              </a:solidFill>
              <a:latin typeface="Tahoma" panose="020B0604030504040204" pitchFamily="34" charset="0"/>
            </a:endParaRPr>
          </a:p>
        </p:txBody>
      </p:sp>
      <p:sp>
        <p:nvSpPr>
          <p:cNvPr id="22539" name="10 CuadroTexto">
            <a:extLst>
              <a:ext uri="{FF2B5EF4-FFF2-40B4-BE49-F238E27FC236}">
                <a16:creationId xmlns:a16="http://schemas.microsoft.com/office/drawing/2014/main" id="{97854822-4FE1-8280-0BA4-E7BF07922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4010025"/>
            <a:ext cx="8310562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_tradnl" altLang="es-ES" sz="2200" dirty="0">
                <a:latin typeface="Arial" panose="020B0604020202020204" pitchFamily="34" charset="0"/>
              </a:rPr>
              <a:t> Horarios de teoría G2: lunes de 9:00 a 11:00, con grabación</a:t>
            </a:r>
          </a:p>
        </p:txBody>
      </p:sp>
      <p:sp>
        <p:nvSpPr>
          <p:cNvPr id="16" name="15 CuadroTexto">
            <a:extLst>
              <a:ext uri="{FF2B5EF4-FFF2-40B4-BE49-F238E27FC236}">
                <a16:creationId xmlns:a16="http://schemas.microsoft.com/office/drawing/2014/main" id="{C53AEA2F-70D5-081C-EC52-971986975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4388475"/>
            <a:ext cx="837882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200" dirty="0">
                <a:latin typeface="Arial" panose="020B0604020202020204" pitchFamily="34" charset="0"/>
              </a:rPr>
              <a:t>	Prácticas 2.1. Jueves de 9:00 - 10:40, </a:t>
            </a:r>
            <a:r>
              <a:rPr lang="es-ES_tradnl" altLang="es-ES" sz="2200" dirty="0" err="1">
                <a:latin typeface="Arial" panose="020B0604020202020204" pitchFamily="34" charset="0"/>
              </a:rPr>
              <a:t>Lab</a:t>
            </a:r>
            <a:r>
              <a:rPr lang="es-ES_tradnl" altLang="es-ES" sz="2200" dirty="0">
                <a:latin typeface="Arial" panose="020B0604020202020204" pitchFamily="34" charset="0"/>
              </a:rPr>
              <a:t>. 1.3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200" dirty="0">
                <a:latin typeface="Arial" panose="020B0604020202020204" pitchFamily="34" charset="0"/>
              </a:rPr>
              <a:t>	Prácticas 2.2. Martes de 12:20 - 14:00, </a:t>
            </a:r>
            <a:r>
              <a:rPr lang="es-ES_tradnl" altLang="es-ES" sz="2200" dirty="0" err="1">
                <a:latin typeface="Arial" panose="020B0604020202020204" pitchFamily="34" charset="0"/>
              </a:rPr>
              <a:t>Lab</a:t>
            </a:r>
            <a:r>
              <a:rPr lang="es-ES_tradnl" altLang="es-ES" sz="2200" dirty="0">
                <a:latin typeface="Arial" panose="020B0604020202020204" pitchFamily="34" charset="0"/>
              </a:rPr>
              <a:t>. 2.2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200" dirty="0">
                <a:latin typeface="Arial" panose="020B0604020202020204" pitchFamily="34" charset="0"/>
              </a:rPr>
              <a:t>	Prácticas 2.3. Jueves de 10:40 - 12:20, </a:t>
            </a:r>
            <a:r>
              <a:rPr lang="es-ES_tradnl" altLang="es-ES" sz="2200" dirty="0" err="1">
                <a:latin typeface="Arial" panose="020B0604020202020204" pitchFamily="34" charset="0"/>
              </a:rPr>
              <a:t>Lab</a:t>
            </a:r>
            <a:r>
              <a:rPr lang="es-ES_tradnl" altLang="es-ES" sz="2200" dirty="0">
                <a:latin typeface="Arial" panose="020B0604020202020204" pitchFamily="34" charset="0"/>
              </a:rPr>
              <a:t>. 2.3</a:t>
            </a:r>
          </a:p>
          <a:p>
            <a:pPr>
              <a:spcBef>
                <a:spcPct val="0"/>
              </a:spcBef>
              <a:buNone/>
            </a:pPr>
            <a:r>
              <a:rPr lang="es-ES_tradnl" altLang="es-ES" sz="2200" dirty="0">
                <a:latin typeface="Arial" panose="020B0604020202020204" pitchFamily="34" charset="0"/>
              </a:rPr>
              <a:t>	Prácticas 2.4. Jueves de 12:20 - 14:00, </a:t>
            </a:r>
            <a:r>
              <a:rPr lang="es-ES_tradnl" altLang="es-ES" sz="2200" dirty="0" err="1">
                <a:latin typeface="Arial" panose="020B0604020202020204" pitchFamily="34" charset="0"/>
              </a:rPr>
              <a:t>Lab</a:t>
            </a:r>
            <a:r>
              <a:rPr lang="es-ES_tradnl" altLang="es-ES" sz="2200" dirty="0">
                <a:latin typeface="Arial" panose="020B0604020202020204" pitchFamily="34" charset="0"/>
              </a:rPr>
              <a:t>. 1.6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DFEA4C14-B968-DB87-62B0-AC026F1E0060}"/>
              </a:ext>
            </a:extLst>
          </p:cNvPr>
          <p:cNvSpPr>
            <a:spLocks noChangeArrowheads="1"/>
          </p:cNvSpPr>
          <p:nvPr/>
        </p:nvSpPr>
        <p:spPr bwMode="auto">
          <a:xfrm rot="726813">
            <a:off x="372802" y="4507706"/>
            <a:ext cx="2266950" cy="1493837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52400" dist="228600" dir="408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es-ES" altLang="es-ES" dirty="0"/>
              <a:t>¡Empezamos</a:t>
            </a:r>
          </a:p>
          <a:p>
            <a:pPr algn="ctr">
              <a:defRPr/>
            </a:pPr>
            <a:r>
              <a:rPr lang="es-ES" altLang="es-ES" dirty="0"/>
              <a:t>esta</a:t>
            </a:r>
          </a:p>
          <a:p>
            <a:pPr algn="ctr">
              <a:defRPr/>
            </a:pPr>
            <a:r>
              <a:rPr lang="es-ES" altLang="es-ES" dirty="0"/>
              <a:t>semana!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0DD22BD-AF0F-DB9F-578E-3C6B8D996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676" y="4402137"/>
            <a:ext cx="1683522" cy="35877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52400" dist="228600" dir="408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es-ES" altLang="es-ES" sz="2000" dirty="0"/>
              <a:t>Alberto García</a:t>
            </a: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50A2D2-9386-D87B-0EE0-F17B38FDE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676" y="4747895"/>
            <a:ext cx="1683522" cy="35877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52400" dist="228600" dir="408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es-ES" altLang="es-ES" sz="2000" dirty="0"/>
              <a:t>Alberto García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275B481-7AA4-EE6D-C446-861391DB9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086" y="5093653"/>
            <a:ext cx="2022703" cy="36036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52400" dist="228600" dir="408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es-ES" altLang="es-ES" sz="2000" dirty="0"/>
              <a:t>Eduardo </a:t>
            </a:r>
            <a:r>
              <a:rPr lang="es-ES" altLang="es-ES" sz="2000" dirty="0" err="1"/>
              <a:t>Tigeras</a:t>
            </a:r>
            <a:endParaRPr lang="es-ES" altLang="es-ES" sz="2000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2E28619-F2CE-D7C2-9B87-F1058166D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676" y="5440998"/>
            <a:ext cx="1683522" cy="360363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52400" dist="228600" dir="408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es-ES" altLang="es-ES" sz="2000" dirty="0"/>
              <a:t>Paco Montoya</a:t>
            </a:r>
          </a:p>
        </p:txBody>
      </p:sp>
    </p:spTree>
    <p:extLst>
      <p:ext uri="{BB962C8B-B14F-4D97-AF65-F5344CB8AC3E}">
        <p14:creationId xmlns:p14="http://schemas.microsoft.com/office/powerpoint/2010/main" val="293716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" grpId="0" animBg="1"/>
      <p:bldP spid="1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62DA7-658F-2AEC-A266-47F3A4BED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4 Marcador de pie de página">
            <a:extLst>
              <a:ext uri="{FF2B5EF4-FFF2-40B4-BE49-F238E27FC236}">
                <a16:creationId xmlns:a16="http://schemas.microsoft.com/office/drawing/2014/main" id="{D128B157-0812-F8F2-10C9-3F44B17E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 dirty="0"/>
              <a:t>					        </a:t>
            </a:r>
            <a:fld id="{C5BC0A3E-357D-4A56-A4DC-7819E4DB03B7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s-ES_tradnl" altLang="es-ES" sz="1400" b="0" dirty="0"/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C7A602EF-395F-BC17-8BF7-AC1B7214D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3194050"/>
            <a:ext cx="6626225" cy="427038"/>
          </a:xfrm>
          <a:prstGeom prst="rect">
            <a:avLst/>
          </a:prstGeom>
          <a:solidFill>
            <a:srgbClr val="81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5D172E3A-4549-18F3-FE02-0433F821C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1603375"/>
            <a:ext cx="6626225" cy="792163"/>
          </a:xfrm>
          <a:prstGeom prst="rect">
            <a:avLst/>
          </a:prstGeom>
          <a:solidFill>
            <a:srgbClr val="00ACA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08A52D53-3894-65EA-73D6-A2DA0C91C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2395538"/>
            <a:ext cx="6626225" cy="815975"/>
          </a:xfrm>
          <a:prstGeom prst="rect">
            <a:avLst/>
          </a:prstGeom>
          <a:solidFill>
            <a:srgbClr val="00E7E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9222" name="Rectangle 2">
            <a:extLst>
              <a:ext uri="{FF2B5EF4-FFF2-40B4-BE49-F238E27FC236}">
                <a16:creationId xmlns:a16="http://schemas.microsoft.com/office/drawing/2014/main" id="{90936F98-90E0-D8B5-9FA1-63803A1A5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4763"/>
            <a:ext cx="8686800" cy="685800"/>
          </a:xfrm>
        </p:spPr>
        <p:txBody>
          <a:bodyPr/>
          <a:lstStyle/>
          <a:p>
            <a:r>
              <a:rPr lang="es-ES_tradnl" altLang="es-ES" sz="3200">
                <a:latin typeface="Arial Black" panose="020B0A04020102020204" pitchFamily="34" charset="0"/>
              </a:rPr>
              <a:t>Programa</a:t>
            </a:r>
            <a:endParaRPr lang="es-ES_tradnl" altLang="es-ES"/>
          </a:p>
        </p:txBody>
      </p:sp>
      <p:sp>
        <p:nvSpPr>
          <p:cNvPr id="9223" name="Rectangle 3">
            <a:extLst>
              <a:ext uri="{FF2B5EF4-FFF2-40B4-BE49-F238E27FC236}">
                <a16:creationId xmlns:a16="http://schemas.microsoft.com/office/drawing/2014/main" id="{B6E30BCD-DDEC-D994-95C8-075604186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600075"/>
            <a:ext cx="7056438" cy="2755900"/>
          </a:xfrm>
        </p:spPr>
        <p:txBody>
          <a:bodyPr/>
          <a:lstStyle/>
          <a:p>
            <a:pPr algn="ctr">
              <a:buFontTx/>
              <a:buNone/>
            </a:pPr>
            <a:r>
              <a:rPr lang="es-ES_tradnl" altLang="es-ES" sz="2800" b="1">
                <a:latin typeface="Arial" panose="020B0604020202020204" pitchFamily="34" charset="0"/>
              </a:rPr>
              <a:t>Algoritmos y Estructuras de Datos I</a:t>
            </a:r>
          </a:p>
          <a:p>
            <a:pPr algn="ctr">
              <a:buFontTx/>
              <a:buNone/>
            </a:pPr>
            <a:endParaRPr lang="es-ES_tradnl" altLang="es-ES" sz="2800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" sz="2200">
                <a:latin typeface="Arial" panose="020B0604020202020204" pitchFamily="34" charset="0"/>
              </a:rPr>
              <a:t>0. Introducción.</a:t>
            </a:r>
          </a:p>
          <a:p>
            <a:pPr>
              <a:buFontTx/>
              <a:buNone/>
            </a:pPr>
            <a:r>
              <a:rPr lang="es-ES_tradnl" altLang="es-ES" sz="2200">
                <a:latin typeface="Arial" panose="020B0604020202020204" pitchFamily="34" charset="0"/>
              </a:rPr>
              <a:t>1. Abstracciones y especificaciones.</a:t>
            </a:r>
          </a:p>
          <a:p>
            <a:pPr>
              <a:buFontTx/>
              <a:buNone/>
            </a:pPr>
            <a:r>
              <a:rPr lang="es-ES_tradnl" altLang="es-ES" sz="2200">
                <a:latin typeface="Arial" panose="020B0604020202020204" pitchFamily="34" charset="0"/>
              </a:rPr>
              <a:t>2. Conjuntos y diccionarios.</a:t>
            </a:r>
          </a:p>
          <a:p>
            <a:pPr>
              <a:buFontTx/>
              <a:buNone/>
            </a:pPr>
            <a:r>
              <a:rPr lang="es-ES_tradnl" altLang="es-ES" sz="2200">
                <a:latin typeface="Arial" panose="020B0604020202020204" pitchFamily="34" charset="0"/>
              </a:rPr>
              <a:t>3. Representación de conjuntos mediante árboles.</a:t>
            </a:r>
          </a:p>
          <a:p>
            <a:pPr>
              <a:buFontTx/>
              <a:buNone/>
            </a:pPr>
            <a:r>
              <a:rPr lang="es-ES_tradnl" altLang="es-ES" sz="2200">
                <a:latin typeface="Arial" panose="020B0604020202020204" pitchFamily="34" charset="0"/>
              </a:rPr>
              <a:t>4. Grafos.</a:t>
            </a:r>
            <a:endParaRPr lang="es-ES_tradnl" altLang="es-ES" sz="2200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s-ES_tradnl" altLang="es-ES" sz="2200" b="1">
              <a:latin typeface="Arial" panose="020B0604020202020204" pitchFamily="34" charset="0"/>
            </a:endParaRP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FB420022-FA7A-9324-C790-CEB8F1C70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1736725"/>
            <a:ext cx="1296988" cy="3651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b="1" dirty="0">
                <a:solidFill>
                  <a:srgbClr val="009C98"/>
                </a:solidFill>
                <a:latin typeface="Arial" panose="020B0604020202020204" pitchFamily="34" charset="0"/>
              </a:rPr>
              <a:t>Bloque I</a:t>
            </a:r>
            <a:endParaRPr lang="es-ES_tradnl" altLang="es-ES" sz="2800" b="1" dirty="0">
              <a:solidFill>
                <a:srgbClr val="009C98"/>
              </a:solidFill>
              <a:latin typeface="Tahoma" panose="020B0604030504040204" pitchFamily="34" charset="0"/>
            </a:endParaRP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F68F91F5-00D1-A134-2E16-A26DFFF45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600325"/>
            <a:ext cx="1368425" cy="3651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b="1" dirty="0">
                <a:solidFill>
                  <a:srgbClr val="00C5C0"/>
                </a:solidFill>
                <a:latin typeface="Arial" panose="020B0604020202020204" pitchFamily="34" charset="0"/>
              </a:rPr>
              <a:t>Bloque II</a:t>
            </a:r>
            <a:endParaRPr lang="es-ES_tradnl" altLang="es-ES" sz="2800" b="1" dirty="0">
              <a:solidFill>
                <a:srgbClr val="00C5C0"/>
              </a:solidFill>
              <a:latin typeface="Tahoma" panose="020B0604030504040204" pitchFamily="34" charset="0"/>
            </a:endParaRPr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57FE4335-19B8-05BC-5B47-DBD9618A6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3205163"/>
            <a:ext cx="1368425" cy="3651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400" b="1" dirty="0">
                <a:solidFill>
                  <a:srgbClr val="00C5C0"/>
                </a:solidFill>
                <a:latin typeface="Arial" panose="020B0604020202020204" pitchFamily="34" charset="0"/>
              </a:rPr>
              <a:t>Bloque III</a:t>
            </a:r>
            <a:endParaRPr lang="es-ES_tradnl" altLang="es-ES" sz="2800" b="1" dirty="0">
              <a:solidFill>
                <a:srgbClr val="00C5C0"/>
              </a:solidFill>
              <a:latin typeface="Tahoma" panose="020B0604030504040204" pitchFamily="34" charset="0"/>
            </a:endParaRPr>
          </a:p>
        </p:txBody>
      </p:sp>
      <p:sp>
        <p:nvSpPr>
          <p:cNvPr id="22539" name="10 CuadroTexto">
            <a:extLst>
              <a:ext uri="{FF2B5EF4-FFF2-40B4-BE49-F238E27FC236}">
                <a16:creationId xmlns:a16="http://schemas.microsoft.com/office/drawing/2014/main" id="{AC592B94-7E9E-A5D5-5996-9787A438E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4010025"/>
            <a:ext cx="8310562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_tradnl" altLang="es-ES" sz="2200" dirty="0">
                <a:latin typeface="Arial" panose="020B0604020202020204" pitchFamily="34" charset="0"/>
              </a:rPr>
              <a:t> Horarios de teoría G3: martes de 15:30 a 17:40</a:t>
            </a:r>
          </a:p>
        </p:txBody>
      </p:sp>
      <p:sp>
        <p:nvSpPr>
          <p:cNvPr id="16" name="15 CuadroTexto">
            <a:extLst>
              <a:ext uri="{FF2B5EF4-FFF2-40B4-BE49-F238E27FC236}">
                <a16:creationId xmlns:a16="http://schemas.microsoft.com/office/drawing/2014/main" id="{EDB19FBF-C1FE-A327-12D4-C6D44839C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4388475"/>
            <a:ext cx="837882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200" dirty="0">
                <a:latin typeface="Arial" panose="020B0604020202020204" pitchFamily="34" charset="0"/>
              </a:rPr>
              <a:t>	Prácticas 3.1. Miércoles de 18:50 - 20:30, </a:t>
            </a:r>
            <a:r>
              <a:rPr lang="es-ES_tradnl" altLang="es-ES" sz="2200" dirty="0" err="1">
                <a:latin typeface="Arial" panose="020B0604020202020204" pitchFamily="34" charset="0"/>
              </a:rPr>
              <a:t>Lab</a:t>
            </a:r>
            <a:r>
              <a:rPr lang="es-ES_tradnl" altLang="es-ES" sz="2200" dirty="0">
                <a:latin typeface="Arial" panose="020B0604020202020204" pitchFamily="34" charset="0"/>
              </a:rPr>
              <a:t>. 1.4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200" dirty="0">
                <a:latin typeface="Arial" panose="020B0604020202020204" pitchFamily="34" charset="0"/>
              </a:rPr>
              <a:t>	Prácticas 3.2. Martes de 18:50 - 20:30, </a:t>
            </a:r>
            <a:r>
              <a:rPr lang="es-ES_tradnl" altLang="es-ES" sz="2200" dirty="0" err="1">
                <a:latin typeface="Arial" panose="020B0604020202020204" pitchFamily="34" charset="0"/>
              </a:rPr>
              <a:t>Lab</a:t>
            </a:r>
            <a:r>
              <a:rPr lang="es-ES_tradnl" altLang="es-ES" sz="2200" dirty="0">
                <a:latin typeface="Arial" panose="020B0604020202020204" pitchFamily="34" charset="0"/>
              </a:rPr>
              <a:t>. 1.5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2200" dirty="0">
                <a:latin typeface="Arial" panose="020B0604020202020204" pitchFamily="34" charset="0"/>
              </a:rPr>
              <a:t>	Prácticas 3.3. Jueves de 15:30 - 17:10, </a:t>
            </a:r>
            <a:r>
              <a:rPr lang="es-ES_tradnl" altLang="es-ES" sz="2200" dirty="0" err="1">
                <a:latin typeface="Arial" panose="020B0604020202020204" pitchFamily="34" charset="0"/>
              </a:rPr>
              <a:t>Lab</a:t>
            </a:r>
            <a:r>
              <a:rPr lang="es-ES_tradnl" altLang="es-ES" sz="2200" dirty="0">
                <a:latin typeface="Arial" panose="020B0604020202020204" pitchFamily="34" charset="0"/>
              </a:rPr>
              <a:t>. 1.6</a:t>
            </a:r>
          </a:p>
          <a:p>
            <a:pPr>
              <a:spcBef>
                <a:spcPct val="0"/>
              </a:spcBef>
              <a:buNone/>
            </a:pPr>
            <a:r>
              <a:rPr lang="es-ES_tradnl" altLang="es-ES" sz="2200" dirty="0">
                <a:latin typeface="Arial" panose="020B0604020202020204" pitchFamily="34" charset="0"/>
              </a:rPr>
              <a:t>	Prácticas 3.4. Jueves de 18:50 - 20:30, </a:t>
            </a:r>
            <a:r>
              <a:rPr lang="es-ES_tradnl" altLang="es-ES" sz="2200" dirty="0" err="1">
                <a:latin typeface="Arial" panose="020B0604020202020204" pitchFamily="34" charset="0"/>
              </a:rPr>
              <a:t>Lab</a:t>
            </a:r>
            <a:r>
              <a:rPr lang="es-ES_tradnl" altLang="es-ES" sz="2200" dirty="0">
                <a:latin typeface="Arial" panose="020B0604020202020204" pitchFamily="34" charset="0"/>
              </a:rPr>
              <a:t>. 2.6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31FD9AB-F0FC-C17B-14C2-937CA285F864}"/>
              </a:ext>
            </a:extLst>
          </p:cNvPr>
          <p:cNvSpPr>
            <a:spLocks noChangeArrowheads="1"/>
          </p:cNvSpPr>
          <p:nvPr/>
        </p:nvSpPr>
        <p:spPr bwMode="auto">
          <a:xfrm rot="726813">
            <a:off x="365858" y="4507706"/>
            <a:ext cx="2266950" cy="1493837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52400" dist="228600" dir="408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es-ES" altLang="es-ES" dirty="0"/>
              <a:t>¡Empezamos</a:t>
            </a:r>
          </a:p>
          <a:p>
            <a:pPr algn="ctr">
              <a:defRPr/>
            </a:pPr>
            <a:r>
              <a:rPr lang="es-ES" altLang="es-ES" dirty="0"/>
              <a:t>esta</a:t>
            </a:r>
          </a:p>
          <a:p>
            <a:pPr algn="ctr">
              <a:defRPr/>
            </a:pPr>
            <a:r>
              <a:rPr lang="es-ES" altLang="es-ES" dirty="0"/>
              <a:t>semana!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AD7A954B-0296-5961-8FA5-282596329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4396802"/>
            <a:ext cx="1578619" cy="35877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52400" dist="228600" dir="408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es-ES" altLang="es-ES" sz="2000" dirty="0"/>
              <a:t>Carlos Hoyos</a:t>
            </a: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1510F87B-581C-537A-5F2B-705FB1D58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281" y="4752975"/>
            <a:ext cx="1683522" cy="35877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52400" dist="228600" dir="408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es-ES" altLang="es-ES" sz="2000" dirty="0"/>
              <a:t>Paco Montoya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1D5A8CA-2E20-524A-5F3B-DB9ADDF65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49" y="5098893"/>
            <a:ext cx="1578619" cy="35877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52400" dist="228600" dir="408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es-ES" altLang="es-ES" sz="2000" dirty="0"/>
              <a:t>Carlos Hoyos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1AB7235-83F6-AE7E-F3CC-3BE3A0F06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48" y="5415996"/>
            <a:ext cx="1578619" cy="35877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52400" dist="228600" dir="408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defRPr/>
            </a:pPr>
            <a:r>
              <a:rPr lang="es-ES" altLang="es-ES" sz="2000" dirty="0"/>
              <a:t>Carlos Hoyos</a:t>
            </a:r>
          </a:p>
        </p:txBody>
      </p:sp>
    </p:spTree>
    <p:extLst>
      <p:ext uri="{BB962C8B-B14F-4D97-AF65-F5344CB8AC3E}">
        <p14:creationId xmlns:p14="http://schemas.microsoft.com/office/powerpoint/2010/main" val="262594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pie de página">
            <a:extLst>
              <a:ext uri="{FF2B5EF4-FFF2-40B4-BE49-F238E27FC236}">
                <a16:creationId xmlns:a16="http://schemas.microsoft.com/office/drawing/2014/main" id="{21EACA6D-1DDF-60D8-6E52-E867D1D9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				        </a:t>
            </a:r>
            <a:fld id="{A0C84B1A-873F-4DDF-BED7-407A7408CAC9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s-ES_tradnl" altLang="es-ES" sz="1400" b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F2317E9-F4E1-7EAF-3C52-1F5BE8A25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44450"/>
            <a:ext cx="86868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dirty="0">
                <a:latin typeface="Arial Black" panose="020B0A04020102020204" pitchFamily="34" charset="0"/>
              </a:rPr>
              <a:t>Calendario 2025/2026</a:t>
            </a:r>
            <a:endParaRPr lang="es-ES_tradnl" altLang="es-ES" sz="4400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6B57F0C-209E-6E98-C95C-EC1046F8C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423" y="6093767"/>
            <a:ext cx="312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dirty="0">
                <a:latin typeface="Arial" panose="020B0604020202020204" pitchFamily="34" charset="0"/>
              </a:rPr>
              <a:t>14 semanas de clase</a:t>
            </a:r>
            <a:endParaRPr lang="es-ES" altLang="es-ES" sz="2400" dirty="0">
              <a:latin typeface="Arial" panose="020B0604020202020204" pitchFamily="34" charset="0"/>
            </a:endParaRPr>
          </a:p>
        </p:txBody>
      </p:sp>
      <p:pic>
        <p:nvPicPr>
          <p:cNvPr id="5" name="Imagen 4" descr="Imagen que contiene Calendario&#10;&#10;El contenido generado por IA puede ser incorrecto.">
            <a:extLst>
              <a:ext uri="{FF2B5EF4-FFF2-40B4-BE49-F238E27FC236}">
                <a16:creationId xmlns:a16="http://schemas.microsoft.com/office/drawing/2014/main" id="{E82A462E-67CD-586D-4F90-753B0004C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844"/>
            <a:ext cx="9144000" cy="53503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4 Marcador de pie de página">
            <a:extLst>
              <a:ext uri="{FF2B5EF4-FFF2-40B4-BE49-F238E27FC236}">
                <a16:creationId xmlns:a16="http://schemas.microsoft.com/office/drawing/2014/main" id="{531B62EF-E50C-5DFE-54C5-6479720F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				        </a:t>
            </a:r>
            <a:fld id="{95DB05C8-46D2-4B2B-B0DC-89CE3E66C694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s-ES_tradnl" altLang="es-ES" sz="1400" b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7FDDFE0-8898-63A4-A189-8086EE8DE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1788" y="0"/>
            <a:ext cx="8534400" cy="590550"/>
          </a:xfrm>
        </p:spPr>
        <p:txBody>
          <a:bodyPr/>
          <a:lstStyle/>
          <a:p>
            <a:r>
              <a:rPr lang="es-ES_tradnl" altLang="es-ES" sz="3200">
                <a:latin typeface="Arial Black" panose="020B0A04020102020204" pitchFamily="34" charset="0"/>
              </a:rPr>
              <a:t>Evaluación de la asignatura</a:t>
            </a:r>
            <a:endParaRPr lang="es-ES" altLang="es-ES" sz="3200">
              <a:latin typeface="Arial Black" panose="020B0A04020102020204" pitchFamily="34" charset="0"/>
            </a:endParaRP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0167F72-2C27-9470-BB0E-BDCE50795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8613" y="500063"/>
            <a:ext cx="8458200" cy="931862"/>
          </a:xfrm>
        </p:spPr>
        <p:txBody>
          <a:bodyPr/>
          <a:lstStyle/>
          <a:p>
            <a:pPr algn="ctr">
              <a:buFontTx/>
              <a:buNone/>
            </a:pPr>
            <a:r>
              <a:rPr lang="es-ES_tradnl" altLang="es-ES" sz="2600" b="1" dirty="0">
                <a:latin typeface="Arial" panose="020B0604020202020204" pitchFamily="34" charset="0"/>
              </a:rPr>
              <a:t>Evaluación continua</a:t>
            </a:r>
          </a:p>
          <a:p>
            <a:pPr>
              <a:spcBef>
                <a:spcPct val="10000"/>
              </a:spcBef>
            </a:pPr>
            <a:r>
              <a:rPr lang="es-ES_tradnl" altLang="es-ES" sz="2400" dirty="0">
                <a:latin typeface="Arial" panose="020B0604020202020204" pitchFamily="34" charset="0"/>
              </a:rPr>
              <a:t>Modelo educativo anterior</a:t>
            </a:r>
            <a:endParaRPr lang="es-ES" altLang="es-ES" sz="2400" dirty="0">
              <a:latin typeface="Arial" panose="020B0604020202020204" pitchFamily="34" charset="0"/>
            </a:endParaRPr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EA7165CF-53FA-CAAA-5AD7-8637129EA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013" y="3322638"/>
            <a:ext cx="194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dirty="0">
                <a:latin typeface="Arial" panose="020B0604020202020204" pitchFamily="34" charset="0"/>
              </a:rPr>
              <a:t>Cuatrimestre</a:t>
            </a:r>
            <a:endParaRPr lang="es-ES" altLang="es-ES" sz="2400" dirty="0">
              <a:latin typeface="Arial" panose="020B0604020202020204" pitchFamily="34" charset="0"/>
            </a:endParaRPr>
          </a:p>
        </p:txBody>
      </p:sp>
      <p:sp>
        <p:nvSpPr>
          <p:cNvPr id="11270" name="Line 5">
            <a:extLst>
              <a:ext uri="{FF2B5EF4-FFF2-40B4-BE49-F238E27FC236}">
                <a16:creationId xmlns:a16="http://schemas.microsoft.com/office/drawing/2014/main" id="{13CEFF59-DDDE-CA9E-7433-C104D794F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125" y="3108325"/>
            <a:ext cx="79168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271" name="Line 6">
            <a:extLst>
              <a:ext uri="{FF2B5EF4-FFF2-40B4-BE49-F238E27FC236}">
                <a16:creationId xmlns:a16="http://schemas.microsoft.com/office/drawing/2014/main" id="{CC0F2EA4-5F37-EA51-6A31-1BE2C07018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025" y="1309688"/>
            <a:ext cx="1588" cy="196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272" name="Freeform 7">
            <a:extLst>
              <a:ext uri="{FF2B5EF4-FFF2-40B4-BE49-F238E27FC236}">
                <a16:creationId xmlns:a16="http://schemas.microsoft.com/office/drawing/2014/main" id="{3F362B4C-9F85-D794-4112-A3181A411A09}"/>
              </a:ext>
            </a:extLst>
          </p:cNvPr>
          <p:cNvSpPr>
            <a:spLocks/>
          </p:cNvSpPr>
          <p:nvPr/>
        </p:nvSpPr>
        <p:spPr bwMode="auto">
          <a:xfrm>
            <a:off x="784225" y="1947863"/>
            <a:ext cx="7613650" cy="1087437"/>
          </a:xfrm>
          <a:custGeom>
            <a:avLst/>
            <a:gdLst>
              <a:gd name="T0" fmla="*/ 0 w 4796"/>
              <a:gd name="T1" fmla="*/ 2147483646 h 685"/>
              <a:gd name="T2" fmla="*/ 2147483646 w 4796"/>
              <a:gd name="T3" fmla="*/ 2147483646 h 685"/>
              <a:gd name="T4" fmla="*/ 2147483646 w 4796"/>
              <a:gd name="T5" fmla="*/ 2147483646 h 685"/>
              <a:gd name="T6" fmla="*/ 2147483646 w 4796"/>
              <a:gd name="T7" fmla="*/ 2147483646 h 685"/>
              <a:gd name="T8" fmla="*/ 2147483646 w 4796"/>
              <a:gd name="T9" fmla="*/ 2147483646 h 685"/>
              <a:gd name="T10" fmla="*/ 2147483646 w 4796"/>
              <a:gd name="T11" fmla="*/ 2147483646 h 685"/>
              <a:gd name="T12" fmla="*/ 2147483646 w 4796"/>
              <a:gd name="T13" fmla="*/ 2147483646 h 685"/>
              <a:gd name="T14" fmla="*/ 2147483646 w 4796"/>
              <a:gd name="T15" fmla="*/ 2147483646 h 6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96" h="685">
                <a:moveTo>
                  <a:pt x="0" y="650"/>
                </a:moveTo>
                <a:cubicBezTo>
                  <a:pt x="35" y="643"/>
                  <a:pt x="118" y="685"/>
                  <a:pt x="213" y="606"/>
                </a:cubicBezTo>
                <a:cubicBezTo>
                  <a:pt x="308" y="527"/>
                  <a:pt x="223" y="257"/>
                  <a:pt x="571" y="178"/>
                </a:cubicBezTo>
                <a:cubicBezTo>
                  <a:pt x="919" y="99"/>
                  <a:pt x="1821" y="142"/>
                  <a:pt x="2299" y="134"/>
                </a:cubicBezTo>
                <a:cubicBezTo>
                  <a:pt x="2777" y="126"/>
                  <a:pt x="3157" y="149"/>
                  <a:pt x="3442" y="127"/>
                </a:cubicBezTo>
                <a:cubicBezTo>
                  <a:pt x="3727" y="105"/>
                  <a:pt x="3838" y="4"/>
                  <a:pt x="4008" y="2"/>
                </a:cubicBezTo>
                <a:cubicBezTo>
                  <a:pt x="4178" y="0"/>
                  <a:pt x="4329" y="96"/>
                  <a:pt x="4460" y="117"/>
                </a:cubicBezTo>
                <a:cubicBezTo>
                  <a:pt x="4591" y="138"/>
                  <a:pt x="4726" y="125"/>
                  <a:pt x="4796" y="127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273" name="Freeform 8">
            <a:extLst>
              <a:ext uri="{FF2B5EF4-FFF2-40B4-BE49-F238E27FC236}">
                <a16:creationId xmlns:a16="http://schemas.microsoft.com/office/drawing/2014/main" id="{748BFBF7-08A3-7372-A0E0-7C0E224A4C73}"/>
              </a:ext>
            </a:extLst>
          </p:cNvPr>
          <p:cNvSpPr>
            <a:spLocks/>
          </p:cNvSpPr>
          <p:nvPr/>
        </p:nvSpPr>
        <p:spPr bwMode="auto">
          <a:xfrm>
            <a:off x="758825" y="936625"/>
            <a:ext cx="7816850" cy="2654300"/>
          </a:xfrm>
          <a:custGeom>
            <a:avLst/>
            <a:gdLst>
              <a:gd name="T0" fmla="*/ 0 w 10000"/>
              <a:gd name="T1" fmla="*/ 2147483646 h 10052"/>
              <a:gd name="T2" fmla="*/ 2147483646 w 10000"/>
              <a:gd name="T3" fmla="*/ 2147483646 h 10052"/>
              <a:gd name="T4" fmla="*/ 2147483646 w 10000"/>
              <a:gd name="T5" fmla="*/ 2147483646 h 10052"/>
              <a:gd name="T6" fmla="*/ 2147483646 w 10000"/>
              <a:gd name="T7" fmla="*/ 2147483646 h 10052"/>
              <a:gd name="T8" fmla="*/ 2147483646 w 10000"/>
              <a:gd name="T9" fmla="*/ 2147483646 h 10052"/>
              <a:gd name="T10" fmla="*/ 2147483646 w 10000"/>
              <a:gd name="T11" fmla="*/ 2147483646 h 10052"/>
              <a:gd name="T12" fmla="*/ 2147483646 w 10000"/>
              <a:gd name="T13" fmla="*/ 2147483646 h 10052"/>
              <a:gd name="T14" fmla="*/ 2147483646 w 10000"/>
              <a:gd name="T15" fmla="*/ 2147483646 h 10052"/>
              <a:gd name="T16" fmla="*/ 2147483646 w 10000"/>
              <a:gd name="T17" fmla="*/ 2147483646 h 10052"/>
              <a:gd name="T18" fmla="*/ 2147483646 w 10000"/>
              <a:gd name="T19" fmla="*/ 2147483646 h 10052"/>
              <a:gd name="T20" fmla="*/ 2147483646 w 10000"/>
              <a:gd name="T21" fmla="*/ 2147483646 h 10052"/>
              <a:gd name="T22" fmla="*/ 2147483646 w 10000"/>
              <a:gd name="T23" fmla="*/ 2147483646 h 10052"/>
              <a:gd name="T24" fmla="*/ 2147483646 w 10000"/>
              <a:gd name="T25" fmla="*/ 2147483646 h 10052"/>
              <a:gd name="T26" fmla="*/ 2147483646 w 10000"/>
              <a:gd name="T27" fmla="*/ 2147483646 h 1005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0000" h="10052">
                <a:moveTo>
                  <a:pt x="0" y="7870"/>
                </a:moveTo>
                <a:cubicBezTo>
                  <a:pt x="97" y="7859"/>
                  <a:pt x="380" y="7942"/>
                  <a:pt x="589" y="7786"/>
                </a:cubicBezTo>
                <a:cubicBezTo>
                  <a:pt x="973" y="7347"/>
                  <a:pt x="623" y="7387"/>
                  <a:pt x="1251" y="7336"/>
                </a:cubicBezTo>
                <a:cubicBezTo>
                  <a:pt x="1879" y="7285"/>
                  <a:pt x="3446" y="7509"/>
                  <a:pt x="4356" y="7479"/>
                </a:cubicBezTo>
                <a:cubicBezTo>
                  <a:pt x="5266" y="7449"/>
                  <a:pt x="6193" y="7611"/>
                  <a:pt x="6714" y="7155"/>
                </a:cubicBezTo>
                <a:cubicBezTo>
                  <a:pt x="7235" y="6699"/>
                  <a:pt x="7291" y="5758"/>
                  <a:pt x="7484" y="4744"/>
                </a:cubicBezTo>
                <a:cubicBezTo>
                  <a:pt x="7677" y="3730"/>
                  <a:pt x="7731" y="1828"/>
                  <a:pt x="7874" y="1072"/>
                </a:cubicBezTo>
                <a:cubicBezTo>
                  <a:pt x="8017" y="316"/>
                  <a:pt x="8191" y="374"/>
                  <a:pt x="8341" y="206"/>
                </a:cubicBezTo>
                <a:cubicBezTo>
                  <a:pt x="8491" y="38"/>
                  <a:pt x="8666" y="-87"/>
                  <a:pt x="8777" y="74"/>
                </a:cubicBezTo>
                <a:cubicBezTo>
                  <a:pt x="8888" y="235"/>
                  <a:pt x="8948" y="-268"/>
                  <a:pt x="9007" y="1175"/>
                </a:cubicBezTo>
                <a:cubicBezTo>
                  <a:pt x="9066" y="2617"/>
                  <a:pt x="9050" y="7263"/>
                  <a:pt x="9133" y="8730"/>
                </a:cubicBezTo>
                <a:cubicBezTo>
                  <a:pt x="9216" y="10196"/>
                  <a:pt x="9405" y="10113"/>
                  <a:pt x="9504" y="9992"/>
                </a:cubicBezTo>
                <a:cubicBezTo>
                  <a:pt x="9604" y="9872"/>
                  <a:pt x="9651" y="8376"/>
                  <a:pt x="9734" y="7997"/>
                </a:cubicBezTo>
                <a:cubicBezTo>
                  <a:pt x="9817" y="7618"/>
                  <a:pt x="9945" y="7786"/>
                  <a:pt x="10000" y="7732"/>
                </a:cubicBezTo>
              </a:path>
            </a:pathLst>
          </a:custGeom>
          <a:noFill/>
          <a:ln w="571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274" name="Text Box 9">
            <a:extLst>
              <a:ext uri="{FF2B5EF4-FFF2-40B4-BE49-F238E27FC236}">
                <a16:creationId xmlns:a16="http://schemas.microsoft.com/office/drawing/2014/main" id="{CA973DCC-AF6B-8191-B9E7-48895528B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3051175"/>
            <a:ext cx="1181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000">
                <a:latin typeface="Arial" panose="020B0604020202020204" pitchFamily="34" charset="0"/>
              </a:rPr>
              <a:t>Examen</a:t>
            </a:r>
            <a:endParaRPr lang="es-ES" altLang="es-ES" sz="2000">
              <a:latin typeface="Arial" panose="020B0604020202020204" pitchFamily="34" charset="0"/>
            </a:endParaRPr>
          </a:p>
        </p:txBody>
      </p:sp>
      <p:sp>
        <p:nvSpPr>
          <p:cNvPr id="11275" name="Text Box 10">
            <a:extLst>
              <a:ext uri="{FF2B5EF4-FFF2-40B4-BE49-F238E27FC236}">
                <a16:creationId xmlns:a16="http://schemas.microsoft.com/office/drawing/2014/main" id="{FB81EE67-3220-62B7-BE65-FE5F464C0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3" y="1689100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000" b="1">
                <a:solidFill>
                  <a:srgbClr val="FF0000"/>
                </a:solidFill>
                <a:latin typeface="Arial" panose="020B0604020202020204" pitchFamily="34" charset="0"/>
              </a:rPr>
              <a:t>Profesor</a:t>
            </a:r>
            <a:endParaRPr lang="es-ES" altLang="es-ES" sz="20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276" name="Text Box 11">
            <a:extLst>
              <a:ext uri="{FF2B5EF4-FFF2-40B4-BE49-F238E27FC236}">
                <a16:creationId xmlns:a16="http://schemas.microsoft.com/office/drawing/2014/main" id="{211E0BB5-B925-AE79-5322-6692412A6B1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465932" y="1866107"/>
            <a:ext cx="171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 dirty="0">
                <a:latin typeface="Arial" panose="020B0604020202020204" pitchFamily="34" charset="0"/>
              </a:rPr>
              <a:t>Dedicación</a:t>
            </a:r>
            <a:endParaRPr lang="es-ES" altLang="es-ES" sz="2400" dirty="0">
              <a:latin typeface="Arial" panose="020B0604020202020204" pitchFamily="34" charset="0"/>
            </a:endParaRPr>
          </a:p>
        </p:txBody>
      </p:sp>
      <p:sp>
        <p:nvSpPr>
          <p:cNvPr id="11277" name="Line 12">
            <a:extLst>
              <a:ext uri="{FF2B5EF4-FFF2-40B4-BE49-F238E27FC236}">
                <a16:creationId xmlns:a16="http://schemas.microsoft.com/office/drawing/2014/main" id="{3D3FBBB9-0604-CA7B-A9F2-14B6B84B7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875" y="6029325"/>
            <a:ext cx="79168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278" name="Line 13">
            <a:extLst>
              <a:ext uri="{FF2B5EF4-FFF2-40B4-BE49-F238E27FC236}">
                <a16:creationId xmlns:a16="http://schemas.microsoft.com/office/drawing/2014/main" id="{1AFE8212-4849-D43B-F6E6-3EF5028531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775" y="4230688"/>
            <a:ext cx="1588" cy="196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279" name="Text Box 14">
            <a:extLst>
              <a:ext uri="{FF2B5EF4-FFF2-40B4-BE49-F238E27FC236}">
                <a16:creationId xmlns:a16="http://schemas.microsoft.com/office/drawing/2014/main" id="{1C53F807-152F-B607-8892-868407A4B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00" y="4405313"/>
            <a:ext cx="1277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000" b="1">
                <a:solidFill>
                  <a:srgbClr val="0000FF"/>
                </a:solidFill>
                <a:latin typeface="Arial" panose="020B0604020202020204" pitchFamily="34" charset="0"/>
              </a:rPr>
              <a:t>Alumno</a:t>
            </a:r>
            <a:endParaRPr lang="es-ES" altLang="es-ES" sz="20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1280" name="Text Box 15">
            <a:extLst>
              <a:ext uri="{FF2B5EF4-FFF2-40B4-BE49-F238E27FC236}">
                <a16:creationId xmlns:a16="http://schemas.microsoft.com/office/drawing/2014/main" id="{92C5E59C-E912-1150-8CF7-8B9B0BB32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4471988"/>
            <a:ext cx="123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000" b="1">
                <a:solidFill>
                  <a:srgbClr val="FF0000"/>
                </a:solidFill>
                <a:latin typeface="Arial" panose="020B0604020202020204" pitchFamily="34" charset="0"/>
              </a:rPr>
              <a:t>Profesor</a:t>
            </a:r>
            <a:endParaRPr lang="es-ES" altLang="es-ES" sz="20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281" name="Text Box 16">
            <a:extLst>
              <a:ext uri="{FF2B5EF4-FFF2-40B4-BE49-F238E27FC236}">
                <a16:creationId xmlns:a16="http://schemas.microsoft.com/office/drawing/2014/main" id="{813FC2AD-30BC-BAAD-6410-DEF813AAAD2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430213" y="4791076"/>
            <a:ext cx="170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>
                <a:latin typeface="Arial" panose="020B0604020202020204" pitchFamily="34" charset="0"/>
              </a:rPr>
              <a:t>Dedicación</a:t>
            </a:r>
            <a:endParaRPr lang="es-ES" altLang="es-ES" sz="2400">
              <a:latin typeface="Arial" panose="020B0604020202020204" pitchFamily="34" charset="0"/>
            </a:endParaRPr>
          </a:p>
        </p:txBody>
      </p:sp>
      <p:sp>
        <p:nvSpPr>
          <p:cNvPr id="11282" name="Rectangle 17">
            <a:extLst>
              <a:ext uri="{FF2B5EF4-FFF2-40B4-BE49-F238E27FC236}">
                <a16:creationId xmlns:a16="http://schemas.microsoft.com/office/drawing/2014/main" id="{4D3D838C-3286-2275-D3AA-ED6F4C3CE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3" y="3698875"/>
            <a:ext cx="8458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s-ES_tradnl" altLang="es-ES" sz="2400" dirty="0">
                <a:latin typeface="Arial" panose="020B0604020202020204" pitchFamily="34" charset="0"/>
              </a:rPr>
              <a:t>Nuevo modelo educativo</a:t>
            </a:r>
            <a:endParaRPr lang="es-ES" altLang="es-ES" sz="2400" dirty="0">
              <a:latin typeface="Arial" panose="020B0604020202020204" pitchFamily="34" charset="0"/>
            </a:endParaRPr>
          </a:p>
        </p:txBody>
      </p:sp>
      <p:sp>
        <p:nvSpPr>
          <p:cNvPr id="11283" name="Text Box 18">
            <a:extLst>
              <a:ext uri="{FF2B5EF4-FFF2-40B4-BE49-F238E27FC236}">
                <a16:creationId xmlns:a16="http://schemas.microsoft.com/office/drawing/2014/main" id="{E7C57644-602A-2C34-B60A-E736C4BE4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1165225"/>
            <a:ext cx="1277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000" b="1">
                <a:solidFill>
                  <a:srgbClr val="0000FF"/>
                </a:solidFill>
                <a:latin typeface="Arial" panose="020B0604020202020204" pitchFamily="34" charset="0"/>
              </a:rPr>
              <a:t>Alumno</a:t>
            </a:r>
            <a:endParaRPr lang="es-ES" altLang="es-ES" sz="2000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1284" name="Freeform 19">
            <a:extLst>
              <a:ext uri="{FF2B5EF4-FFF2-40B4-BE49-F238E27FC236}">
                <a16:creationId xmlns:a16="http://schemas.microsoft.com/office/drawing/2014/main" id="{12124024-4B5A-FA0D-05C2-49F5E5C7356C}"/>
              </a:ext>
            </a:extLst>
          </p:cNvPr>
          <p:cNvSpPr>
            <a:spLocks/>
          </p:cNvSpPr>
          <p:nvPr/>
        </p:nvSpPr>
        <p:spPr bwMode="auto">
          <a:xfrm>
            <a:off x="806450" y="4897438"/>
            <a:ext cx="7483475" cy="930275"/>
          </a:xfrm>
          <a:custGeom>
            <a:avLst/>
            <a:gdLst>
              <a:gd name="T0" fmla="*/ 0 w 4714"/>
              <a:gd name="T1" fmla="*/ 2147483646 h 586"/>
              <a:gd name="T2" fmla="*/ 2147483646 w 4714"/>
              <a:gd name="T3" fmla="*/ 2147483646 h 586"/>
              <a:gd name="T4" fmla="*/ 2147483646 w 4714"/>
              <a:gd name="T5" fmla="*/ 2147483646 h 586"/>
              <a:gd name="T6" fmla="*/ 2147483646 w 4714"/>
              <a:gd name="T7" fmla="*/ 2147483646 h 586"/>
              <a:gd name="T8" fmla="*/ 2147483646 w 4714"/>
              <a:gd name="T9" fmla="*/ 2147483646 h 586"/>
              <a:gd name="T10" fmla="*/ 2147483646 w 4714"/>
              <a:gd name="T11" fmla="*/ 2147483646 h 586"/>
              <a:gd name="T12" fmla="*/ 2147483646 w 4714"/>
              <a:gd name="T13" fmla="*/ 2147483646 h 5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714" h="586">
                <a:moveTo>
                  <a:pt x="0" y="551"/>
                </a:moveTo>
                <a:cubicBezTo>
                  <a:pt x="35" y="544"/>
                  <a:pt x="118" y="586"/>
                  <a:pt x="213" y="507"/>
                </a:cubicBezTo>
                <a:cubicBezTo>
                  <a:pt x="308" y="428"/>
                  <a:pt x="223" y="158"/>
                  <a:pt x="571" y="79"/>
                </a:cubicBezTo>
                <a:cubicBezTo>
                  <a:pt x="919" y="0"/>
                  <a:pt x="1743" y="42"/>
                  <a:pt x="2299" y="35"/>
                </a:cubicBezTo>
                <a:cubicBezTo>
                  <a:pt x="2855" y="28"/>
                  <a:pt x="3565" y="30"/>
                  <a:pt x="3908" y="35"/>
                </a:cubicBezTo>
                <a:cubicBezTo>
                  <a:pt x="4251" y="40"/>
                  <a:pt x="4225" y="35"/>
                  <a:pt x="4359" y="64"/>
                </a:cubicBezTo>
                <a:cubicBezTo>
                  <a:pt x="4493" y="93"/>
                  <a:pt x="4640" y="178"/>
                  <a:pt x="4714" y="208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285" name="Freeform 20">
            <a:extLst>
              <a:ext uri="{FF2B5EF4-FFF2-40B4-BE49-F238E27FC236}">
                <a16:creationId xmlns:a16="http://schemas.microsoft.com/office/drawing/2014/main" id="{07008D60-0B67-B58B-49CF-C98CAC016FDE}"/>
              </a:ext>
            </a:extLst>
          </p:cNvPr>
          <p:cNvSpPr>
            <a:spLocks/>
          </p:cNvSpPr>
          <p:nvPr/>
        </p:nvSpPr>
        <p:spPr bwMode="auto">
          <a:xfrm>
            <a:off x="752475" y="4772025"/>
            <a:ext cx="7553325" cy="1130300"/>
          </a:xfrm>
          <a:custGeom>
            <a:avLst/>
            <a:gdLst>
              <a:gd name="T0" fmla="*/ 0 w 4758"/>
              <a:gd name="T1" fmla="*/ 2147483646 h 712"/>
              <a:gd name="T2" fmla="*/ 2147483646 w 4758"/>
              <a:gd name="T3" fmla="*/ 2147483646 h 712"/>
              <a:gd name="T4" fmla="*/ 2147483646 w 4758"/>
              <a:gd name="T5" fmla="*/ 2147483646 h 712"/>
              <a:gd name="T6" fmla="*/ 2147483646 w 4758"/>
              <a:gd name="T7" fmla="*/ 2147483646 h 712"/>
              <a:gd name="T8" fmla="*/ 2147483646 w 4758"/>
              <a:gd name="T9" fmla="*/ 2147483646 h 712"/>
              <a:gd name="T10" fmla="*/ 2147483646 w 4758"/>
              <a:gd name="T11" fmla="*/ 2147483646 h 712"/>
              <a:gd name="T12" fmla="*/ 2147483646 w 4758"/>
              <a:gd name="T13" fmla="*/ 2147483646 h 712"/>
              <a:gd name="T14" fmla="*/ 2147483646 w 4758"/>
              <a:gd name="T15" fmla="*/ 2147483646 h 71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58" h="712">
                <a:moveTo>
                  <a:pt x="0" y="635"/>
                </a:moveTo>
                <a:cubicBezTo>
                  <a:pt x="48" y="633"/>
                  <a:pt x="159" y="712"/>
                  <a:pt x="290" y="621"/>
                </a:cubicBezTo>
                <a:cubicBezTo>
                  <a:pt x="479" y="548"/>
                  <a:pt x="436" y="184"/>
                  <a:pt x="783" y="92"/>
                </a:cubicBezTo>
                <a:cubicBezTo>
                  <a:pt x="1130" y="0"/>
                  <a:pt x="1951" y="68"/>
                  <a:pt x="2371" y="66"/>
                </a:cubicBezTo>
                <a:cubicBezTo>
                  <a:pt x="2791" y="64"/>
                  <a:pt x="2991" y="84"/>
                  <a:pt x="3305" y="83"/>
                </a:cubicBezTo>
                <a:cubicBezTo>
                  <a:pt x="3619" y="82"/>
                  <a:pt x="4045" y="47"/>
                  <a:pt x="4256" y="57"/>
                </a:cubicBezTo>
                <a:cubicBezTo>
                  <a:pt x="4467" y="67"/>
                  <a:pt x="4486" y="75"/>
                  <a:pt x="4570" y="145"/>
                </a:cubicBezTo>
                <a:cubicBezTo>
                  <a:pt x="4654" y="215"/>
                  <a:pt x="4719" y="410"/>
                  <a:pt x="4758" y="479"/>
                </a:cubicBezTo>
              </a:path>
            </a:pathLst>
          </a:custGeom>
          <a:noFill/>
          <a:ln w="571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286" name="Text Box 21">
            <a:extLst>
              <a:ext uri="{FF2B5EF4-FFF2-40B4-BE49-F238E27FC236}">
                <a16:creationId xmlns:a16="http://schemas.microsoft.com/office/drawing/2014/main" id="{4A379C6B-86BC-3C70-A134-E16AFEFA4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6253163"/>
            <a:ext cx="194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400">
                <a:latin typeface="Arial" panose="020B0604020202020204" pitchFamily="34" charset="0"/>
              </a:rPr>
              <a:t>Cuatrimestre</a:t>
            </a:r>
            <a:endParaRPr lang="es-ES" altLang="es-ES" sz="2400">
              <a:latin typeface="Arial" panose="020B0604020202020204" pitchFamily="34" charset="0"/>
            </a:endParaRPr>
          </a:p>
        </p:txBody>
      </p:sp>
      <p:sp>
        <p:nvSpPr>
          <p:cNvPr id="11287" name="Text Box 22">
            <a:extLst>
              <a:ext uri="{FF2B5EF4-FFF2-40B4-BE49-F238E27FC236}">
                <a16:creationId xmlns:a16="http://schemas.microsoft.com/office/drawing/2014/main" id="{443BF5F9-3565-D996-05D7-FF85D889F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788" y="5994400"/>
            <a:ext cx="1181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2000">
                <a:latin typeface="Arial" panose="020B0604020202020204" pitchFamily="34" charset="0"/>
              </a:rPr>
              <a:t>Examen</a:t>
            </a:r>
            <a:endParaRPr lang="es-ES" altLang="es-E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1723</Words>
  <Application>Microsoft Office PowerPoint</Application>
  <PresentationFormat>Presentación en pantalla (4:3)</PresentationFormat>
  <Paragraphs>259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arial unicode ms</vt:lpstr>
      <vt:lpstr>MV Boli</vt:lpstr>
      <vt:lpstr>Tahoma</vt:lpstr>
      <vt:lpstr>Times New Roman</vt:lpstr>
      <vt:lpstr>Diseño predeterminado</vt:lpstr>
      <vt:lpstr>Algoritmos y Estructuras de Datos I</vt:lpstr>
      <vt:lpstr>Objetivos de la asignatura</vt:lpstr>
      <vt:lpstr>Objetivos de la asignatura</vt:lpstr>
      <vt:lpstr>Contexto curricular</vt:lpstr>
      <vt:lpstr>Programa</vt:lpstr>
      <vt:lpstr>Programa</vt:lpstr>
      <vt:lpstr>Programa</vt:lpstr>
      <vt:lpstr>Presentación de PowerPoint</vt:lpstr>
      <vt:lpstr>Evaluación de la asignatura</vt:lpstr>
      <vt:lpstr>Evaluación de la asignatura</vt:lpstr>
      <vt:lpstr>Evaluación de la asignatura</vt:lpstr>
      <vt:lpstr>Mooshak: http://dis.um.es/~mooshak</vt:lpstr>
      <vt:lpstr>Mooshak: http://dis.um.es/~mooshak</vt:lpstr>
      <vt:lpstr>Mooshak: http://dis.um.es/~mooshak</vt:lpstr>
      <vt:lpstr>Mooshak: http://dis.um.es/~mooshak</vt:lpstr>
      <vt:lpstr>Uso de IA Generativa</vt:lpstr>
      <vt:lpstr>Uso de IA Generativa</vt:lpstr>
      <vt:lpstr>AC (AntiCopias v1.7)</vt:lpstr>
      <vt:lpstr>El Cubo</vt:lpstr>
      <vt:lpstr>Comodines en AED1</vt:lpstr>
      <vt:lpstr>Evaluación Final de AED1</vt:lpstr>
      <vt:lpstr>Actividades de la asignatura</vt:lpstr>
      <vt:lpstr>Presentación de PowerPoint</vt:lpstr>
      <vt:lpstr>Bibliografía</vt:lpstr>
      <vt:lpstr>Ejercicios para casa</vt:lpstr>
    </vt:vector>
  </TitlesOfParts>
  <Company>Ninguna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1. Conjuntos</dc:title>
  <dc:creator>García Mateos</dc:creator>
  <cp:lastModifiedBy>GINES GARCIA MATEOS</cp:lastModifiedBy>
  <cp:revision>876</cp:revision>
  <cp:lastPrinted>2002-09-30T17:00:31Z</cp:lastPrinted>
  <dcterms:created xsi:type="dcterms:W3CDTF">1998-01-22T13:00:40Z</dcterms:created>
  <dcterms:modified xsi:type="dcterms:W3CDTF">2025-09-10T17:21:42Z</dcterms:modified>
</cp:coreProperties>
</file>