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sldIdLst>
    <p:sldId id="256" r:id="rId2"/>
    <p:sldId id="357" r:id="rId3"/>
    <p:sldId id="331" r:id="rId4"/>
    <p:sldId id="332" r:id="rId5"/>
    <p:sldId id="333" r:id="rId6"/>
    <p:sldId id="334" r:id="rId7"/>
    <p:sldId id="308" r:id="rId8"/>
    <p:sldId id="335" r:id="rId9"/>
    <p:sldId id="336" r:id="rId10"/>
    <p:sldId id="337" r:id="rId11"/>
    <p:sldId id="338" r:id="rId12"/>
    <p:sldId id="339" r:id="rId13"/>
    <p:sldId id="340" r:id="rId14"/>
    <p:sldId id="358" r:id="rId15"/>
    <p:sldId id="349" r:id="rId16"/>
    <p:sldId id="350" r:id="rId17"/>
    <p:sldId id="359" r:id="rId18"/>
    <p:sldId id="360" r:id="rId19"/>
    <p:sldId id="361" r:id="rId20"/>
    <p:sldId id="362" r:id="rId21"/>
    <p:sldId id="363" r:id="rId22"/>
    <p:sldId id="309" r:id="rId23"/>
    <p:sldId id="310" r:id="rId24"/>
    <p:sldId id="341" r:id="rId25"/>
    <p:sldId id="342" r:id="rId26"/>
    <p:sldId id="352" r:id="rId27"/>
    <p:sldId id="343" r:id="rId28"/>
    <p:sldId id="353" r:id="rId29"/>
    <p:sldId id="355" r:id="rId30"/>
    <p:sldId id="354" r:id="rId3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2" autoAdjust="0"/>
    <p:restoredTop sz="94660"/>
  </p:normalViewPr>
  <p:slideViewPr>
    <p:cSldViewPr>
      <p:cViewPr varScale="1">
        <p:scale>
          <a:sx n="111" d="100"/>
          <a:sy n="111" d="100"/>
        </p:scale>
        <p:origin x="189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8F6B444-A7BF-41D6-A4CE-AAE1DF6910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79CDDE7-17EC-4A90-A70C-798E0331DBE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023988B-47AA-5258-2714-A3B5F5651EE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DACC2FFC-9732-418B-B4D5-A5E831B514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F8673D8-9C19-431C-BBD8-CEF98F15C6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7C7D132-0435-4083-825A-D68B1D330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E937B36-71D9-48D5-AA16-CAF2BBAEDA37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18368D5F-C47F-76F1-1D3F-401302248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A8D8CC8F-E2A4-E442-B4B9-9A0C0C21A0E8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A9EF6D39-8A9F-59D8-55C0-01C7409BE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7466E62F-952D-A3FC-2BA0-63E0E6F6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47691C8C-4F7A-28CB-A5A6-F1BAB3E3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ED17E56B-8352-53E7-6977-962C5E627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C985AA23-72CD-2EC4-8954-CD68DC7E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B1842787-8EB7-25C1-9A28-0F2F7E80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ABD323C3-3731-B0E2-C2AD-B78B8E1F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04E2CE62-04B2-6A7D-8B81-DC00F050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8B52FB12-FFD0-D263-C66E-77DF538D8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D00E3B6F-460A-C43E-5291-625E64C99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A82D6612-A249-13F2-2A2C-48167446F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8528BA93-D292-536F-0D7D-F76121188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1D8C3437-EA30-F19A-9B58-D1F949CB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2E6F7CC0-857C-8721-A9AD-8198B088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F9E56D12-D985-F9F6-0906-6CCA1331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A0C9A66C-145C-CFD6-63E1-0B60446A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F0A45786-AB5B-E895-BE0A-3781C0F1E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CFF1C038-3C0C-4EE8-92B9-D7AAF3D47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ABB13392-51F4-BE14-665F-60CC40C62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B3E7110A-FD6B-D559-A089-F8C9DF4B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30F71EC6-8A95-8611-3EED-763D52F17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8E23EA9C-2E57-AF43-3B84-964C0B24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D7A9CA79-538A-2D5A-A8E8-EAAB7CE6C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51F5DCE3-2FCD-7E78-25A7-A86CC581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AD1AA6A0-3C65-C0A1-EB69-CD3218FE3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25FD940E-2A55-C575-56E3-25B1578C3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B8781E0D-4530-7D25-D57D-747F198F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50A4F297-DA0F-D819-14E1-B974B65F6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96D0CDF3-39A9-CBF6-B1AA-C2116038F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A128C675-109B-A504-B4A5-C29A3BF8B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A6CE4E39-F322-CB64-7693-1A7283B4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BD40A403-82C6-6BAC-84DB-D8A866A22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6C6C5456-691E-1959-5B8E-CFD364161D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3D09F666-7668-EDF8-118B-A21E239F8A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7F3778F5-1175-BA96-5779-2DDD86099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28EF5-1258-4814-AC09-124D1B102D2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660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9A7902F-B0FA-8FA7-1379-C38B26196B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E8C142-2C30-6C09-C3A1-E1D13C330B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630412D-954F-1575-AD2A-DA8C914E7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C7B0F6-8FC4-43B4-B8FE-B0E77664120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002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54E125-51FB-5126-9A32-438162550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75A0FD-C649-34C0-78E7-5ACACB5F2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EEE47A2-2481-2F7B-29A7-E43B6751A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1A72E-66E3-42F2-8D63-C4976AF57B6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585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F5B9B3-CE4C-4D02-55CE-A63A8855E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55D531-32F6-BE70-C18A-3AE1458D1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F85FBD-146D-E779-A1B2-D79F0CA36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CA1C6E-44B0-453B-9187-4CB6A9A7924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978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CA2387-82F7-32BD-BE69-F9E6B74B4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F00FEC-AFB9-05FF-47E4-7BF864ADD7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327C3D6-78B6-DE95-A603-F9387235F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6CAA8-934D-4B19-891D-37C29E624AE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5284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1F1CC9-B2FF-7F7E-420E-0AE317C11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A6E86F-D555-B57B-D0B1-74DA76C322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BEC4909-8D8C-6D2E-695B-0168AEFD6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E856A-64B9-4B96-B3FE-186F4C7A916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29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478CF56-3904-7F49-A124-640EAC969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9B1EFA-004A-9BF1-3048-5F1FF2F831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8643527-4789-C2D9-5457-D8D6AC510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3D2D9-982D-4825-9C83-1629D766F89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6501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C87691-0C81-A647-A9E1-0CCA3981E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9B0F86-26C2-418C-DAA6-12FD93772F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0F3FB6F-0CBE-9D24-E456-6BCA056C0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1A884-F8A5-4C72-B049-38D68036EFE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468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7523AF6-75D8-EFCC-FB2B-0FB8E0797F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A2C3306-DED9-3325-EF77-DB50FD463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3C12C9C-D089-9207-6788-061BA525E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87DA7B-F3B0-4572-AC24-FC0816BDB9C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892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F56260-8451-DAA6-16C5-4C24734DDA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9B7761-A219-61C7-60BC-FCE8861510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588DD12-4A0E-325A-1796-A7C1CF8A44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E686ED-5501-41C0-B566-A783A75DEFD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817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D7F54-2D41-878C-A7B5-3FF94F6E8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7CBFC9-1A69-8232-3425-84402D6C4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92F64FA-7D95-204D-3A1C-C63F51E34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583A5-50F0-48AC-9411-9D9A079D328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187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7F40795-8DAD-2446-FC51-66110172B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995DBB-054F-102D-ECAA-72AECA88D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3995E9-1356-DE2F-B45D-B6C5DCA36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0300A3-4296-4C3B-AF48-3750CFFC89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F8D95785-E3E3-4926-886C-EA99EBB1562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6E128B6-B07F-40C5-82A7-FF434AF7D0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9A84177-E281-4DCE-A0EA-2D2E807E02C6}" type="slidenum">
              <a:rPr lang="es-ES" altLang="es-ES"/>
              <a:pPr/>
              <a:t>‹Nº›</a:t>
            </a:fld>
            <a:endParaRPr lang="es-ES" altLang="es-E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F0B16501-EF62-B686-902A-AF8E5CDFBD8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31979BB8-5762-44EA-B7AC-99C64EE8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1E93E0C9-EEA8-406E-AE06-A1E9DFDD0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DBE6E21B-9D2F-44CD-BC0A-84BF85223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28A6719-3C2B-48BC-BA53-B90A25620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3ED6AAD2-CC02-4B0F-A1B7-F6DC7346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2D209E29-67E1-4938-9AD1-5252EDA2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3FD4BD47-FC8C-4AB4-94B7-D2BA1A1D5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716DAD86-837E-4763-BF8A-062FFDD4C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1390A060-6317-4432-93F7-9FF6D7B8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9E7B7B73-32FC-45F8-BBFB-8EAA9F1DD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72A0877E-4791-4F79-A446-B4ED8D276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606FF30-1829-4D74-95CF-2AD60A12E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6D4938D-6CC3-47EE-A44E-FC4BAF5D9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00F73F31-7670-47BD-A9ED-647F277C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B95435CB-2452-4E08-B983-B7F247F4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24B4F4BC-901E-45EC-A2B6-3EBA6853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E5F2E0FA-3C6F-4450-B395-0361E0891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521C231E-DCDE-4198-9A0C-B124C49C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0301CFC-F163-47FE-A726-A229FDB69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DB4F0D5-F62F-4933-AB1F-4C2698B4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9074FB2-DF7B-4D4F-8116-40F4B477C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764E343B-CB1B-4552-B877-00FD46307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08D78957-2DCD-4815-B997-8490EA85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AD8E834F-3350-4A7B-9093-63EFB606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2776396B-7C18-4A00-BC9C-FD9543AE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64ACD2F0-FCA2-44FA-A665-F399B7B0E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EA129694-A8C7-4BAC-BDAC-880EE3A91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492857FB-B4E5-4470-BCFD-DAFF21DCF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2829AA79-7AE2-4D6A-98DF-7FB0ECF3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AD0CCA94-B458-4619-8214-FD86676E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75806F13-9303-40E1-B426-C741AE01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8ED1B6-40D8-1D93-0BDE-71DCE99D1B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>
                <a:ea typeface="ＭＳ Ｐゴシック" panose="020B0600070205080204" pitchFamily="34" charset="-128"/>
              </a:rPr>
              <a:t>ALGORITMOS Y ESTRUCTURAS DE DATOS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6687A79-69CD-91C2-5909-E264F1C610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Práctica: CUACKER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Sesión 1</a:t>
            </a:r>
          </a:p>
          <a:p>
            <a:pPr eaLnBrk="1" hangingPunct="1"/>
            <a:endParaRPr lang="es-ES" altLang="es-ES" sz="2400">
              <a:ea typeface="ＭＳ Ｐゴシック" panose="020B0600070205080204" pitchFamily="34" charset="-128"/>
            </a:endParaRPr>
          </a:p>
        </p:txBody>
      </p:sp>
      <p:pic>
        <p:nvPicPr>
          <p:cNvPr id="4100" name="Imagen 2">
            <a:extLst>
              <a:ext uri="{FF2B5EF4-FFF2-40B4-BE49-F238E27FC236}">
                <a16:creationId xmlns:a16="http://schemas.microsoft.com/office/drawing/2014/main" id="{07218005-AFC4-503A-163C-451A3E6D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87763"/>
            <a:ext cx="14573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A718595C-B1EA-2C3C-DF30-A72C908E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8481931-8FBD-44DB-95BD-5B09635A07F7}" type="slidenum">
              <a:rPr lang="es-ES" altLang="es-ES"/>
              <a:pPr eaLnBrk="1" hangingPunct="1"/>
              <a:t>10</a:t>
            </a:fld>
            <a:endParaRPr lang="es-ES" altLang="es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DE11E36-18A2-0F2A-50F7-B945E0301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249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Mejoras en las funciones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F62EFC8-659D-397C-0B86-39A1EDDB4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5634" y="1752600"/>
            <a:ext cx="8458200" cy="4648200"/>
          </a:xfrm>
        </p:spPr>
        <p:txBody>
          <a:bodyPr/>
          <a:lstStyle/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Paso de parámetros por referencia</a:t>
            </a:r>
          </a:p>
          <a:p>
            <a:pPr eaLnBrk="1" hangingPunct="1"/>
            <a:endParaRPr lang="es-ES" altLang="es-ES" sz="3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Parámetros por defecto</a:t>
            </a:r>
          </a:p>
          <a:p>
            <a:pPr eaLnBrk="1" hangingPunct="1"/>
            <a:endParaRPr lang="es-ES" altLang="es-ES" sz="3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Sobrecarga de funciones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6B4D0985-9C54-403F-6F68-CA505B26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32BCF4-D3D0-459A-BC68-7617B6C20D17}" type="slidenum">
              <a:rPr lang="es-ES" altLang="es-ES"/>
              <a:pPr eaLnBrk="1" hangingPunct="1"/>
              <a:t>11</a:t>
            </a:fld>
            <a:endParaRPr lang="es-ES" altLang="es-E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E00612A-3873-F920-6872-BCC64A493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s-ES" altLang="es-ES" sz="3500">
                <a:ea typeface="ＭＳ Ｐゴシック" panose="020B0600070205080204" pitchFamily="34" charset="-128"/>
              </a:rPr>
              <a:t>Paso de parámetros por referencia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0C91392-F916-CFD9-E9D3-163E074B3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Mejor que el mecanismo de C de pasarle un puntero.</a:t>
            </a:r>
          </a:p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Parámetro por referencia: </a:t>
            </a:r>
            <a:r>
              <a:rPr lang="es-ES" altLang="es-ES" sz="3200" b="1" dirty="0">
                <a:ea typeface="ＭＳ Ｐゴシック" panose="020B0600070205080204" pitchFamily="34" charset="-128"/>
              </a:rPr>
              <a:t>tipo &amp;nombre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suma (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a,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b,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&amp;c)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c= a + b;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 </a:t>
            </a:r>
          </a:p>
          <a:p>
            <a:pPr eaLnBrk="1" hangingPunct="1"/>
            <a:r>
              <a:rPr lang="es-ES" altLang="es-ES" sz="3200" dirty="0">
                <a:ea typeface="ＭＳ Ｐゴシック" panose="020B0600070205080204" pitchFamily="34" charset="-128"/>
              </a:rPr>
              <a:t>Llamada: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suma(21+3, 2*70, n);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>
            <a:extLst>
              <a:ext uri="{FF2B5EF4-FFF2-40B4-BE49-F238E27FC236}">
                <a16:creationId xmlns:a16="http://schemas.microsoft.com/office/drawing/2014/main" id="{E19DABC1-E63C-C3A3-FBF9-C8907D72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86D947C-058F-4EA3-94A4-84ABF1B9BE39}" type="slidenum">
              <a:rPr lang="es-ES" altLang="es-ES"/>
              <a:pPr eaLnBrk="1" hangingPunct="1"/>
              <a:t>12</a:t>
            </a:fld>
            <a:endParaRPr lang="es-ES" altLang="es-E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C441FBA3-19B7-F685-CB6D-FC947339A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Parámetros por defecto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9D0C52-FDD3-D423-23CF-83CA464B6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5181600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Facilidad sintáctica para poder omitir  parámetros en la llamada.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Los parámetros por defecto deben ser los </a:t>
            </a:r>
            <a:r>
              <a:rPr lang="es-ES" altLang="es-ES" i="1" dirty="0">
                <a:ea typeface="ＭＳ Ｐゴシック" panose="020B0600070205080204" pitchFamily="34" charset="-128"/>
              </a:rPr>
              <a:t>n</a:t>
            </a:r>
            <a:r>
              <a:rPr lang="es-ES" altLang="es-ES" dirty="0">
                <a:ea typeface="ＭＳ Ｐゴシック" panose="020B0600070205080204" pitchFamily="34" charset="-128"/>
              </a:rPr>
              <a:t> últimos.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funcion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a,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b,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c= 4,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double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d= 0)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Llamada: se rellenan de izquierda a derecha.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funcion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(1, 2);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funcion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(1, 2, 3);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funcion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(1, 2, 3, 3.1416);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5 Marcador de número de diapositiva">
            <a:extLst>
              <a:ext uri="{FF2B5EF4-FFF2-40B4-BE49-F238E27FC236}">
                <a16:creationId xmlns:a16="http://schemas.microsoft.com/office/drawing/2014/main" id="{3911F145-6C2A-E361-7256-CD94AF5D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1F5C35-6B35-447D-B812-54A47A3F3679}" type="slidenum">
              <a:rPr lang="es-ES" altLang="es-ES"/>
              <a:pPr eaLnBrk="1" hangingPunct="1"/>
              <a:t>13</a:t>
            </a:fld>
            <a:endParaRPr lang="es-ES" altLang="es-E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52D78D-5103-CF08-1F60-0181CE2E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Sobrecarga de funciones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B33BEAF-5448-A02D-83B9-85454A629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534400" cy="5410200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No permitida en C.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Varias funciones pueden tener el mismo nombre, siempre que se distingan por sus parámetros.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saludar (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)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"Bienvenido, señor desconocido.";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saludar (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nombre)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"¡Hola " &lt;&lt; nombre &lt;&lt; "!";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saludar (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n)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{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" altLang="es-ES" sz="1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"Te saludo " &lt;&lt; n &lt;&lt; " veces."; </a:t>
            </a:r>
          </a:p>
          <a:p>
            <a:pPr marL="349250" lvl="1" indent="0" eaLnBrk="1" hangingPunct="1">
              <a:buFont typeface="Wingdings" panose="05000000000000000000" pitchFamily="2" charset="2"/>
              <a:buNone/>
            </a:pPr>
            <a:r>
              <a:rPr lang="es-ES" altLang="es-ES" sz="1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5 Marcador de número de diapositiva">
            <a:extLst>
              <a:ext uri="{FF2B5EF4-FFF2-40B4-BE49-F238E27FC236}">
                <a16:creationId xmlns:a16="http://schemas.microsoft.com/office/drawing/2014/main" id="{DAC1BD7A-D47F-EB8B-658B-C312BFDD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5BE90D-7A34-4026-84F8-C7BCEF35575C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094866A-19D2-86BD-4907-16A2F090E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AA33F28-42A6-29CE-9B52-445B0F189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En C se usa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malloc</a:t>
            </a:r>
            <a:r>
              <a:rPr lang="es-ES" altLang="es-ES" sz="2800" dirty="0">
                <a:ea typeface="ＭＳ Ｐゴシック" panose="020B0600070205080204" pitchFamily="34" charset="-128"/>
              </a:rPr>
              <a:t>,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calloc</a:t>
            </a:r>
            <a:r>
              <a:rPr lang="es-ES" altLang="es-ES" sz="2800" dirty="0">
                <a:ea typeface="ＭＳ Ｐゴシック" panose="020B0600070205080204" pitchFamily="34" charset="-128"/>
              </a:rPr>
              <a:t> y free, que son funciones de librería.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En C++ se usan </a:t>
            </a:r>
            <a:r>
              <a:rPr lang="es-ES" altLang="es-ES" sz="2800" b="1" dirty="0">
                <a:ea typeface="ＭＳ Ｐゴシック" panose="020B0600070205080204" pitchFamily="34" charset="-128"/>
              </a:rPr>
              <a:t>new</a:t>
            </a:r>
            <a:r>
              <a:rPr lang="es-ES" altLang="es-ES" sz="2800" dirty="0">
                <a:ea typeface="ＭＳ Ｐゴシック" panose="020B0600070205080204" pitchFamily="34" charset="-128"/>
              </a:rPr>
              <a:t> y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sz="2800" dirty="0">
                <a:ea typeface="ＭＳ Ｐゴシック" panose="020B0600070205080204" pitchFamily="34" charset="-128"/>
              </a:rPr>
              <a:t>, que son elementos del lenguaje.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Uso: </a:t>
            </a:r>
            <a:r>
              <a:rPr lang="es-ES" altLang="es-ES" sz="2800" b="1" dirty="0">
                <a:ea typeface="ＭＳ Ｐゴシック" panose="020B0600070205080204" pitchFamily="34" charset="-128"/>
              </a:rPr>
              <a:t>new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tipo_de_datos</a:t>
            </a:r>
            <a:r>
              <a:rPr lang="es-ES" altLang="es-ES" sz="2800" dirty="0">
                <a:ea typeface="ＭＳ Ｐゴシック" panose="020B0600070205080204" pitchFamily="34" charset="-128"/>
              </a:rPr>
              <a:t> → puntero al tipo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*p 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*p= 23;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*p &lt;&lt;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*q= NULL;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q=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*q= *q + *p;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5 Marcador de número de diapositiva">
            <a:extLst>
              <a:ext uri="{FF2B5EF4-FFF2-40B4-BE49-F238E27FC236}">
                <a16:creationId xmlns:a16="http://schemas.microsoft.com/office/drawing/2014/main" id="{63243DB2-1804-9767-C1A7-5BC7B63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D9FD38-ED25-401C-BDD8-69FFAEA58302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0028121-7D1B-2ED0-746F-134B564C1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78F79BB-078E-2D3F-CA66-D23C9D1C4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Reservar un array de varios elementos:</a:t>
            </a:r>
            <a:br>
              <a:rPr lang="es-ES" altLang="es-ES" sz="2800" dirty="0">
                <a:ea typeface="ＭＳ Ｐゴシック" panose="020B0600070205080204" pitchFamily="34" charset="-128"/>
              </a:rPr>
            </a:br>
            <a:r>
              <a:rPr lang="es-ES" altLang="es-ES" sz="2800" b="1" dirty="0">
                <a:ea typeface="ＭＳ Ｐゴシック" panose="020B0600070205080204" pitchFamily="34" charset="-128"/>
              </a:rPr>
              <a:t>new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tipo_de_datos</a:t>
            </a:r>
            <a:r>
              <a:rPr lang="es-ES" altLang="es-ES" sz="2800" b="1" dirty="0">
                <a:ea typeface="ＭＳ Ｐゴシック" panose="020B0600070205080204" pitchFamily="34" charset="-128"/>
              </a:rPr>
              <a:t>[tamaño]</a:t>
            </a:r>
            <a:r>
              <a:rPr lang="es-ES" altLang="es-ES" sz="2800" dirty="0">
                <a:ea typeface="ＭＳ Ｐゴシック" panose="020B0600070205080204" pitchFamily="34" charset="-128"/>
              </a:rPr>
              <a:t> → puntero al tipo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*p 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[10];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p[0]= 23;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for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i= 0; i&lt;10; i++)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p[i]= i*i;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p[4] &lt;&lt;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4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*q= NULL;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q=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[100];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E83DAE9B-CB0F-6D6E-96C5-64A99301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724400"/>
            <a:ext cx="3200400" cy="12001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Recordar: las posiciones válidas van de q[0] a q[99]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5 Marcador de número de diapositiva">
            <a:extLst>
              <a:ext uri="{FF2B5EF4-FFF2-40B4-BE49-F238E27FC236}">
                <a16:creationId xmlns:a16="http://schemas.microsoft.com/office/drawing/2014/main" id="{CEF29AED-B5AB-F968-CF11-C71A87B6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3C4B2-5A67-4988-B515-8DDF74CE671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01DA2DF-25DE-076D-9EB6-99DC1DA9D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85EE1DC-28AB-F182-3C01-C932307F2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Liberación de un elemento único:</a:t>
            </a:r>
            <a:br>
              <a:rPr lang="es-ES" altLang="es-ES" sz="2800" dirty="0">
                <a:ea typeface="ＭＳ Ｐゴシック" panose="020B0600070205080204" pitchFamily="34" charset="-128"/>
              </a:rPr>
            </a:br>
            <a:r>
              <a:rPr lang="es-ES" altLang="es-ES" sz="2800" b="1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sz="2800" b="1" dirty="0">
                <a:ea typeface="ＭＳ Ｐゴシック" panose="020B0600070205080204" pitchFamily="34" charset="-128"/>
              </a:rPr>
              <a:t> puntero</a:t>
            </a:r>
            <a:endParaRPr lang="es-ES" altLang="es-ES" sz="2800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sz="2800" dirty="0">
                <a:ea typeface="ＭＳ Ｐゴシック" panose="020B0600070205080204" pitchFamily="34" charset="-128"/>
              </a:rPr>
              <a:t>Liberación de un array de varios elementos:</a:t>
            </a:r>
            <a:br>
              <a:rPr lang="es-ES" altLang="es-ES" sz="2800" dirty="0">
                <a:ea typeface="ＭＳ Ｐゴシック" panose="020B0600070205080204" pitchFamily="34" charset="-128"/>
              </a:rPr>
            </a:br>
            <a:r>
              <a:rPr lang="es-ES" altLang="es-ES" sz="2800" b="1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sz="2800" b="1" dirty="0">
                <a:ea typeface="ＭＳ Ｐゴシック" panose="020B0600070205080204" pitchFamily="34" charset="-128"/>
              </a:rPr>
              <a:t>[] puntero</a:t>
            </a:r>
            <a:endParaRPr lang="es-ES" altLang="es-ES" sz="2800" dirty="0"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*p 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p[0]= 23;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delete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p;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" altLang="es-ES" sz="24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*q= new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[100];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delete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[] q;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C713CA5F-6EE2-F90F-0437-E2B076B1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0D9D2B-EEF6-4731-854A-CF564403BC8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4A8C3E2-B23C-D96E-E5B1-8C4F1D9C0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25B403B-D033-0E01-6BAB-C3D92D6C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799" y="1295399"/>
            <a:ext cx="8729663" cy="3332163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Principios fundamentales: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La memoria dinámica no se inicializa por defecto.</a:t>
            </a:r>
          </a:p>
          <a:p>
            <a:pPr lvl="1" eaLnBrk="1" hangingPunct="1"/>
            <a:r>
              <a:rPr lang="es-ES" altLang="es-ES" sz="2400" b="1" dirty="0">
                <a:ea typeface="ＭＳ Ｐゴシック" panose="020B0600070205080204" pitchFamily="34" charset="-128"/>
              </a:rPr>
              <a:t>Siempre hay que liberar</a:t>
            </a:r>
            <a:r>
              <a:rPr lang="es-ES" altLang="es-ES" sz="2400" dirty="0">
                <a:ea typeface="ＭＳ Ｐゴシック" panose="020B0600070205080204" pitchFamily="34" charset="-128"/>
              </a:rPr>
              <a:t> la memoria dinámica reservada (la memoria estática no se libera, la dinámica siempre).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Todo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new</a:t>
            </a:r>
            <a:r>
              <a:rPr lang="es-ES" altLang="es-ES" sz="2400" dirty="0">
                <a:ea typeface="ＭＳ Ｐゴシック" panose="020B0600070205080204" pitchFamily="34" charset="-128"/>
              </a:rPr>
              <a:t> debe tener su </a:t>
            </a:r>
            <a:r>
              <a:rPr lang="es-ES" altLang="es-ES" sz="2400" b="1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sz="2400" dirty="0">
                <a:ea typeface="ＭＳ Ｐゴシック" panose="020B0600070205080204" pitchFamily="34" charset="-128"/>
              </a:rPr>
              <a:t> correspondiente. Si es un 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new [TAMAÑO]</a:t>
            </a:r>
            <a:r>
              <a:rPr lang="es-ES" altLang="es-ES" sz="2400" dirty="0">
                <a:ea typeface="ＭＳ Ｐゴシック" panose="020B0600070205080204" pitchFamily="34" charset="-128"/>
              </a:rPr>
              <a:t>, entonces </a:t>
            </a:r>
            <a:r>
              <a:rPr lang="es-ES" altLang="es-ES" sz="2400" b="1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sz="2400" b="1" dirty="0">
                <a:ea typeface="ＭＳ Ｐゴシック" panose="020B0600070205080204" pitchFamily="34" charset="-128"/>
              </a:rPr>
              <a:t>[]</a:t>
            </a:r>
            <a:r>
              <a:rPr lang="es-ES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s-ES" altLang="es-ES" sz="1600" dirty="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ES" altLang="es-ES" sz="2800" dirty="0">
                <a:ea typeface="ＭＳ Ｐゴシック" panose="020B0600070205080204" pitchFamily="34" charset="-128"/>
              </a:rPr>
              <a:t>Ejemplo: Matriz de 100x100.</a:t>
            </a:r>
            <a:endParaRPr lang="es-ES" altLang="es-ES" sz="20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0485" name="1 Rectángulo">
            <a:extLst>
              <a:ext uri="{FF2B5EF4-FFF2-40B4-BE49-F238E27FC236}">
                <a16:creationId xmlns:a16="http://schemas.microsoft.com/office/drawing/2014/main" id="{A0B12B3C-62A4-1A25-66DD-FCE11E45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27563"/>
            <a:ext cx="4343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latin typeface="Lucida Console" panose="020B0609040504020204" pitchFamily="49" charset="0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</a:rPr>
              <a:t> **p = new </a:t>
            </a:r>
            <a:r>
              <a:rPr lang="es-ES" altLang="es-ES" sz="2000" dirty="0" err="1">
                <a:latin typeface="Lucida Console" panose="020B0609040504020204" pitchFamily="49" charset="0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</a:rPr>
              <a:t>*[100];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latin typeface="Lucida Console" panose="020B0609040504020204" pitchFamily="49" charset="0"/>
              </a:rPr>
              <a:t>for</a:t>
            </a:r>
            <a:r>
              <a:rPr lang="es-ES" altLang="es-ES" sz="2000" dirty="0">
                <a:latin typeface="Lucida Console" panose="020B0609040504020204" pitchFamily="49" charset="0"/>
              </a:rPr>
              <a:t> (</a:t>
            </a:r>
            <a:r>
              <a:rPr lang="es-ES" altLang="es-ES" sz="2000" dirty="0" err="1">
                <a:latin typeface="Lucida Console" panose="020B0609040504020204" pitchFamily="49" charset="0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</a:rPr>
              <a:t> i= 0; i&lt;100; i++)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latin typeface="Lucida Console" panose="020B0609040504020204" pitchFamily="49" charset="0"/>
              </a:rPr>
              <a:t>   p[i]= new </a:t>
            </a:r>
            <a:r>
              <a:rPr lang="es-ES" altLang="es-ES" sz="2000" dirty="0" err="1">
                <a:latin typeface="Lucida Console" panose="020B0609040504020204" pitchFamily="49" charset="0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</a:rPr>
              <a:t>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latin typeface="Lucida Console" panose="020B0609040504020204" pitchFamily="49" charset="0"/>
              </a:rPr>
              <a:t>p[i][j]= ...</a:t>
            </a:r>
          </a:p>
        </p:txBody>
      </p:sp>
      <p:sp>
        <p:nvSpPr>
          <p:cNvPr id="20486" name="5 Rectángulo">
            <a:extLst>
              <a:ext uri="{FF2B5EF4-FFF2-40B4-BE49-F238E27FC236}">
                <a16:creationId xmlns:a16="http://schemas.microsoft.com/office/drawing/2014/main" id="{E84BC28B-7245-05CA-61E7-9DBBD243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5281613"/>
            <a:ext cx="434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latin typeface="Lucida Console" panose="020B0609040504020204" pitchFamily="49" charset="0"/>
              </a:rPr>
              <a:t>for</a:t>
            </a:r>
            <a:r>
              <a:rPr lang="es-ES" altLang="es-ES" sz="2000" dirty="0">
                <a:latin typeface="Lucida Console" panose="020B0609040504020204" pitchFamily="49" charset="0"/>
              </a:rPr>
              <a:t> (</a:t>
            </a:r>
            <a:r>
              <a:rPr lang="es-ES" altLang="es-ES" sz="2000" dirty="0" err="1">
                <a:latin typeface="Lucida Console" panose="020B0609040504020204" pitchFamily="49" charset="0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</a:rPr>
              <a:t> i= 0; i&lt;100; i++)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>
                <a:latin typeface="Lucida Console" panose="020B0609040504020204" pitchFamily="49" charset="0"/>
              </a:rPr>
              <a:t>   </a:t>
            </a:r>
            <a:r>
              <a:rPr lang="es-ES" altLang="es-ES" sz="2000" dirty="0" err="1">
                <a:latin typeface="Lucida Console" panose="020B0609040504020204" pitchFamily="49" charset="0"/>
              </a:rPr>
              <a:t>delete</a:t>
            </a:r>
            <a:r>
              <a:rPr lang="es-ES" altLang="es-ES" sz="2000" dirty="0">
                <a:latin typeface="Lucida Console" panose="020B0609040504020204" pitchFamily="49" charset="0"/>
              </a:rPr>
              <a:t>[] p[i];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 dirty="0" err="1">
                <a:latin typeface="Lucida Console" panose="020B0609040504020204" pitchFamily="49" charset="0"/>
              </a:rPr>
              <a:t>delete</a:t>
            </a:r>
            <a:r>
              <a:rPr lang="es-ES" altLang="es-ES" sz="2000" dirty="0">
                <a:latin typeface="Lucida Console" panose="020B0609040504020204" pitchFamily="49" charset="0"/>
              </a:rPr>
              <a:t>[] p;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>
            <a:extLst>
              <a:ext uri="{FF2B5EF4-FFF2-40B4-BE49-F238E27FC236}">
                <a16:creationId xmlns:a16="http://schemas.microsoft.com/office/drawing/2014/main" id="{0DFDAB4E-144F-6B5B-018A-F58FFE5F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6BA647-D1D3-4FF8-B83B-E6184EE5F89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FA0EA3B-54BE-CC0F-01C7-FADCE9B4F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671A660-9D58-4B5D-DB33-4B9E33227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609600"/>
            <a:ext cx="8458200" cy="6096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Buscar los errores en estos fragmentos:</a:t>
            </a:r>
          </a:p>
        </p:txBody>
      </p:sp>
      <p:sp>
        <p:nvSpPr>
          <p:cNvPr id="21509" name="1 Rectángulo">
            <a:extLst>
              <a:ext uri="{FF2B5EF4-FFF2-40B4-BE49-F238E27FC236}">
                <a16:creationId xmlns:a16="http://schemas.microsoft.com/office/drawing/2014/main" id="{59E85A1E-64C1-B7B3-E845-B11FC689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03313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 consultar() {...}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p= consultar();</a:t>
            </a:r>
          </a:p>
        </p:txBody>
      </p:sp>
      <p:sp>
        <p:nvSpPr>
          <p:cNvPr id="21510" name="6 Rectángulo">
            <a:extLst>
              <a:ext uri="{FF2B5EF4-FFF2-40B4-BE49-F238E27FC236}">
                <a16:creationId xmlns:a16="http://schemas.microsoft.com/office/drawing/2014/main" id="{CB2A9329-DCA4-80F2-F592-ADB98AF8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057525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1511" name="9 Rectángulo">
            <a:extLst>
              <a:ext uri="{FF2B5EF4-FFF2-40B4-BE49-F238E27FC236}">
                <a16:creationId xmlns:a16="http://schemas.microsoft.com/office/drawing/2014/main" id="{F7FE6C96-4CBF-B4B0-8FBC-D5B454646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64100"/>
            <a:ext cx="434340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(condicion)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p= new int[100];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(p!=NULL)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delete p;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>
            <a:extLst>
              <a:ext uri="{FF2B5EF4-FFF2-40B4-BE49-F238E27FC236}">
                <a16:creationId xmlns:a16="http://schemas.microsoft.com/office/drawing/2014/main" id="{48CFB572-EAB1-23BD-0BE6-3DC48A29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7856E-2AEE-42AD-A738-02EE32BF455B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2B33E39-5505-AC32-319E-2AADC3185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8B94196-AB05-B9BA-1557-45E625553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609600"/>
            <a:ext cx="8458200" cy="6096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Buscar los errores en estos fragmentos:</a:t>
            </a:r>
          </a:p>
        </p:txBody>
      </p:sp>
      <p:sp>
        <p:nvSpPr>
          <p:cNvPr id="22533" name="1 Rectángulo">
            <a:extLst>
              <a:ext uri="{FF2B5EF4-FFF2-40B4-BE49-F238E27FC236}">
                <a16:creationId xmlns:a16="http://schemas.microsoft.com/office/drawing/2014/main" id="{7312B0C5-5A72-DBD4-8970-129AF88A2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03313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 consultar() {...}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p= consultar();</a:t>
            </a:r>
          </a:p>
        </p:txBody>
      </p:sp>
      <p:sp>
        <p:nvSpPr>
          <p:cNvPr id="22534" name="6 Rectángulo">
            <a:extLst>
              <a:ext uri="{FF2B5EF4-FFF2-40B4-BE49-F238E27FC236}">
                <a16:creationId xmlns:a16="http://schemas.microsoft.com/office/drawing/2014/main" id="{80941121-E84B-3CBB-E6A0-C16E29155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057525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2535" name="7 Rectángulo">
            <a:extLst>
              <a:ext uri="{FF2B5EF4-FFF2-40B4-BE49-F238E27FC236}">
                <a16:creationId xmlns:a16="http://schemas.microsoft.com/office/drawing/2014/main" id="{26758029-6771-A7DB-5E01-FEAE3E37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087438"/>
            <a:ext cx="4343400" cy="163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 consultar() {...}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p= consultar();</a:t>
            </a:r>
          </a:p>
        </p:txBody>
      </p:sp>
      <p:sp>
        <p:nvSpPr>
          <p:cNvPr id="22536" name="9 Rectángulo">
            <a:extLst>
              <a:ext uri="{FF2B5EF4-FFF2-40B4-BE49-F238E27FC236}">
                <a16:creationId xmlns:a16="http://schemas.microsoft.com/office/drawing/2014/main" id="{15A5E2A7-8863-58E9-203A-D65398C65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64100"/>
            <a:ext cx="434340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(condicion)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p= new int[100];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(p!=NULL)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delete p;</a:t>
            </a:r>
          </a:p>
        </p:txBody>
      </p:sp>
      <p:sp>
        <p:nvSpPr>
          <p:cNvPr id="3" name="2 Flecha derecha">
            <a:extLst>
              <a:ext uri="{FF2B5EF4-FFF2-40B4-BE49-F238E27FC236}">
                <a16:creationId xmlns:a16="http://schemas.microsoft.com/office/drawing/2014/main" id="{0BB370FB-7613-E094-0D7F-E91E45CBD38C}"/>
              </a:ext>
            </a:extLst>
          </p:cNvPr>
          <p:cNvSpPr/>
          <p:nvPr/>
        </p:nvSpPr>
        <p:spPr>
          <a:xfrm>
            <a:off x="4191000" y="1676400"/>
            <a:ext cx="609600" cy="381000"/>
          </a:xfrm>
          <a:prstGeom prst="rightArrow">
            <a:avLst>
              <a:gd name="adj1" fmla="val 32500"/>
              <a:gd name="adj2" fmla="val 5875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B8D81D09-5E6D-993C-60CF-7549FD51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3810000" cy="15700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Al asignar p=consultar(); se pierde el valor anterior de p. El new </a:t>
            </a:r>
            <a:r>
              <a:rPr lang="es-ES" dirty="0" err="1">
                <a:solidFill>
                  <a:srgbClr val="000000"/>
                </a:solidFill>
              </a:rPr>
              <a:t>int</a:t>
            </a:r>
            <a:r>
              <a:rPr lang="es-ES" dirty="0">
                <a:solidFill>
                  <a:srgbClr val="000000"/>
                </a:solidFill>
              </a:rPr>
              <a:t> es innecesario en este caso.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E4510574-610C-5F13-AC34-DF262EA1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91E05D-4BBA-4818-A90D-39E36F24197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386BBD-D239-B647-AC73-0E263EBC8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Introducción a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B6158A8-5ED6-4CF9-8595-FCB570FE1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686800" cy="4757737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Aspectos básicos de C++: Videotutorial 1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Tipos de datos </a:t>
            </a:r>
            <a:r>
              <a:rPr lang="es-ES" altLang="es-ES" dirty="0" err="1">
                <a:ea typeface="ＭＳ Ｐゴシック" panose="020B0600070205080204" pitchFamily="34" charset="-128"/>
              </a:rPr>
              <a:t>bool</a:t>
            </a:r>
            <a:r>
              <a:rPr lang="es-ES" altLang="es-ES" dirty="0">
                <a:ea typeface="ＭＳ Ｐゴシック" panose="020B0600070205080204" pitchFamily="34" charset="-128"/>
              </a:rPr>
              <a:t> y </a:t>
            </a:r>
            <a:r>
              <a:rPr lang="es-ES" altLang="es-ES" dirty="0" err="1">
                <a:ea typeface="ＭＳ Ｐゴシック" panose="020B0600070205080204" pitchFamily="34" charset="-128"/>
              </a:rPr>
              <a:t>string</a:t>
            </a:r>
            <a:r>
              <a:rPr lang="es-ES" altLang="es-ES" dirty="0">
                <a:ea typeface="ＭＳ Ｐゴシック" panose="020B0600070205080204" pitchFamily="34" charset="-128"/>
              </a:rPr>
              <a:t>: Videotutorial 2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Entrada/salida con </a:t>
            </a:r>
            <a:r>
              <a:rPr lang="es-ES" altLang="es-ES" dirty="0" err="1">
                <a:ea typeface="ＭＳ Ｐゴシック" panose="020B0600070205080204" pitchFamily="34" charset="-128"/>
              </a:rPr>
              <a:t>cin</a:t>
            </a:r>
            <a:r>
              <a:rPr lang="es-ES" altLang="es-ES" dirty="0">
                <a:ea typeface="ＭＳ Ｐゴシック" panose="020B0600070205080204" pitchFamily="34" charset="-128"/>
              </a:rPr>
              <a:t> y </a:t>
            </a:r>
            <a:r>
              <a:rPr lang="es-ES" altLang="es-ES" dirty="0" err="1">
                <a:ea typeface="ＭＳ Ｐゴシック" panose="020B0600070205080204" pitchFamily="34" charset="-128"/>
              </a:rPr>
              <a:t>cout</a:t>
            </a:r>
            <a:r>
              <a:rPr lang="es-ES" altLang="es-ES" dirty="0">
                <a:ea typeface="ＭＳ Ｐゴシック" panose="020B0600070205080204" pitchFamily="34" charset="-128"/>
              </a:rPr>
              <a:t>: Videotutorial 3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Funciones y procedimientos: Videotutorial 4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Memoria dinámica, new y </a:t>
            </a:r>
            <a:r>
              <a:rPr lang="es-ES" altLang="es-ES" dirty="0" err="1">
                <a:ea typeface="ＭＳ Ｐゴシック" panose="020B0600070205080204" pitchFamily="34" charset="-128"/>
              </a:rPr>
              <a:t>delete</a:t>
            </a:r>
            <a:r>
              <a:rPr lang="es-ES" altLang="es-ES" dirty="0">
                <a:ea typeface="ＭＳ Ｐゴシック" panose="020B0600070205080204" pitchFamily="34" charset="-128"/>
              </a:rPr>
              <a:t>: Videotutorial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>
            <a:extLst>
              <a:ext uri="{FF2B5EF4-FFF2-40B4-BE49-F238E27FC236}">
                <a16:creationId xmlns:a16="http://schemas.microsoft.com/office/drawing/2014/main" id="{0045C52B-530E-52A3-8C9A-5720623D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095FA-D9A0-490C-A4E7-964E3263A58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ES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95EDF73-6439-24E5-1C24-AA7CD9D97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5F740F2-9C85-A5CC-F6EC-51340D98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609600"/>
            <a:ext cx="8458200" cy="6096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Buscar los errores en estos fragmentos:</a:t>
            </a:r>
          </a:p>
        </p:txBody>
      </p:sp>
      <p:sp>
        <p:nvSpPr>
          <p:cNvPr id="23557" name="1 Rectángulo">
            <a:extLst>
              <a:ext uri="{FF2B5EF4-FFF2-40B4-BE49-F238E27FC236}">
                <a16:creationId xmlns:a16="http://schemas.microsoft.com/office/drawing/2014/main" id="{94B7191A-62E1-10C6-27EE-D9229E902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03313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 consultar() {...}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p= consultar();</a:t>
            </a:r>
          </a:p>
        </p:txBody>
      </p:sp>
      <p:sp>
        <p:nvSpPr>
          <p:cNvPr id="23558" name="6 Rectángulo">
            <a:extLst>
              <a:ext uri="{FF2B5EF4-FFF2-40B4-BE49-F238E27FC236}">
                <a16:creationId xmlns:a16="http://schemas.microsoft.com/office/drawing/2014/main" id="{5B900E77-CCE3-FFD5-FFD3-0F7B35FC6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057525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3559" name="8 Rectángulo">
            <a:extLst>
              <a:ext uri="{FF2B5EF4-FFF2-40B4-BE49-F238E27FC236}">
                <a16:creationId xmlns:a16="http://schemas.microsoft.com/office/drawing/2014/main" id="{E83E74AF-C768-393D-9FFF-02BCAEA5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935163"/>
            <a:ext cx="43434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delete 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3560" name="9 Rectángulo">
            <a:extLst>
              <a:ext uri="{FF2B5EF4-FFF2-40B4-BE49-F238E27FC236}">
                <a16:creationId xmlns:a16="http://schemas.microsoft.com/office/drawing/2014/main" id="{C40FB370-2803-48EA-4668-85D5768B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64100"/>
            <a:ext cx="434340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(condicion)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p= new int[100];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(p!=NULL)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delete p;</a:t>
            </a:r>
          </a:p>
        </p:txBody>
      </p:sp>
      <p:sp>
        <p:nvSpPr>
          <p:cNvPr id="13" name="12 Flecha derecha">
            <a:extLst>
              <a:ext uri="{FF2B5EF4-FFF2-40B4-BE49-F238E27FC236}">
                <a16:creationId xmlns:a16="http://schemas.microsoft.com/office/drawing/2014/main" id="{C75B106E-F619-BEB3-520A-04E539BFC9AC}"/>
              </a:ext>
            </a:extLst>
          </p:cNvPr>
          <p:cNvSpPr/>
          <p:nvPr/>
        </p:nvSpPr>
        <p:spPr>
          <a:xfrm>
            <a:off x="4191000" y="3675063"/>
            <a:ext cx="609600" cy="381000"/>
          </a:xfrm>
          <a:prstGeom prst="rightArrow">
            <a:avLst>
              <a:gd name="adj1" fmla="val 32500"/>
              <a:gd name="adj2" fmla="val 5875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3562" name="14 Rectángulo">
            <a:extLst>
              <a:ext uri="{FF2B5EF4-FFF2-40B4-BE49-F238E27FC236}">
                <a16:creationId xmlns:a16="http://schemas.microsoft.com/office/drawing/2014/main" id="{3D7FF31D-3DE4-94E9-CBB2-BF91C0669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4495800"/>
            <a:ext cx="43434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delete q;</a:t>
            </a:r>
          </a:p>
        </p:txBody>
      </p:sp>
      <p:sp>
        <p:nvSpPr>
          <p:cNvPr id="16" name="CuadroTexto 5">
            <a:extLst>
              <a:ext uri="{FF2B5EF4-FFF2-40B4-BE49-F238E27FC236}">
                <a16:creationId xmlns:a16="http://schemas.microsoft.com/office/drawing/2014/main" id="{FE052E78-6ADB-B1E6-C744-AE36B6D9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4016375"/>
            <a:ext cx="3810000" cy="46196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O bien, mejor hacer: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>
            <a:extLst>
              <a:ext uri="{FF2B5EF4-FFF2-40B4-BE49-F238E27FC236}">
                <a16:creationId xmlns:a16="http://schemas.microsoft.com/office/drawing/2014/main" id="{B9A34AE9-5773-90F1-D4C2-F59BF931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C938A6-5326-4FF1-99D7-02038E1BD35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ES" sz="10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D6B8647-04C4-95A3-9FBF-940284CD5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5635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Memoria dinámica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5E9E214-A30F-5C46-F31B-1C7F180BC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609600"/>
            <a:ext cx="8458200" cy="6096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Buscar los errores en estos fragmentos:</a:t>
            </a:r>
          </a:p>
        </p:txBody>
      </p:sp>
      <p:sp>
        <p:nvSpPr>
          <p:cNvPr id="24581" name="1 Rectángulo">
            <a:extLst>
              <a:ext uri="{FF2B5EF4-FFF2-40B4-BE49-F238E27FC236}">
                <a16:creationId xmlns:a16="http://schemas.microsoft.com/office/drawing/2014/main" id="{76CA8558-6739-1479-3064-CBEB0B70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1103313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 consultar() {...}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000">
              <a:latin typeface="Lucida Console" panose="020B0609040504020204" pitchFamily="49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p= consultar();</a:t>
            </a:r>
          </a:p>
        </p:txBody>
      </p:sp>
      <p:sp>
        <p:nvSpPr>
          <p:cNvPr id="24582" name="6 Rectángulo">
            <a:extLst>
              <a:ext uri="{FF2B5EF4-FFF2-40B4-BE49-F238E27FC236}">
                <a16:creationId xmlns:a16="http://schemas.microsoft.com/office/drawing/2014/main" id="{65A413D3-3646-84C1-3B10-BF3A264F4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3057525"/>
            <a:ext cx="43434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for (int i= 0; i&lt;n; i++) {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int *q= new int;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cin &gt;&gt;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cout &lt;&lt; *q;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4583" name="9 Rectángulo">
            <a:extLst>
              <a:ext uri="{FF2B5EF4-FFF2-40B4-BE49-F238E27FC236}">
                <a16:creationId xmlns:a16="http://schemas.microsoft.com/office/drawing/2014/main" id="{0930A489-FE0F-73A4-343B-62D4C43C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864100"/>
            <a:ext cx="4343400" cy="193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(condicion)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p= new int[100];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(p!=NULL)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delete p;</a:t>
            </a:r>
          </a:p>
        </p:txBody>
      </p:sp>
      <p:sp>
        <p:nvSpPr>
          <p:cNvPr id="24584" name="10 Rectángulo">
            <a:extLst>
              <a:ext uri="{FF2B5EF4-FFF2-40B4-BE49-F238E27FC236}">
                <a16:creationId xmlns:a16="http://schemas.microsoft.com/office/drawing/2014/main" id="{98171FC6-6F45-87B3-9E11-23CABE9B3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018088"/>
            <a:ext cx="4343400" cy="163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8097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int *p= NULL;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if (condicion)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   p= new int[100];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2000">
                <a:latin typeface="Lucida Console" panose="020B0609040504020204" pitchFamily="49" charset="0"/>
              </a:rPr>
              <a:t>delete[] p;</a:t>
            </a:r>
          </a:p>
        </p:txBody>
      </p:sp>
      <p:sp>
        <p:nvSpPr>
          <p:cNvPr id="14" name="13 Flecha derecha">
            <a:extLst>
              <a:ext uri="{FF2B5EF4-FFF2-40B4-BE49-F238E27FC236}">
                <a16:creationId xmlns:a16="http://schemas.microsoft.com/office/drawing/2014/main" id="{D8736728-79DF-604B-D621-31060890B115}"/>
              </a:ext>
            </a:extLst>
          </p:cNvPr>
          <p:cNvSpPr/>
          <p:nvPr/>
        </p:nvSpPr>
        <p:spPr>
          <a:xfrm>
            <a:off x="4192588" y="5643563"/>
            <a:ext cx="609600" cy="381000"/>
          </a:xfrm>
          <a:prstGeom prst="rightArrow">
            <a:avLst>
              <a:gd name="adj1" fmla="val 32500"/>
              <a:gd name="adj2" fmla="val 5875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5" name="CuadroTexto 5">
            <a:extLst>
              <a:ext uri="{FF2B5EF4-FFF2-40B4-BE49-F238E27FC236}">
                <a16:creationId xmlns:a16="http://schemas.microsoft.com/office/drawing/2014/main" id="{5A07E65E-4C58-8388-7962-C56FDC7F0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2617788"/>
            <a:ext cx="3810000" cy="2246312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Este tiene varios errores: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- Los punteros no se inicializan por defecto a NULL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- El </a:t>
            </a:r>
            <a:r>
              <a:rPr lang="es-ES" sz="2000" dirty="0" err="1">
                <a:solidFill>
                  <a:srgbClr val="000000"/>
                </a:solidFill>
              </a:rPr>
              <a:t>delete</a:t>
            </a:r>
            <a:r>
              <a:rPr lang="es-ES" sz="2000" dirty="0">
                <a:solidFill>
                  <a:srgbClr val="000000"/>
                </a:solidFill>
              </a:rPr>
              <a:t> debe ser con []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- Es innecesario comprobar si el puntero es NULL, ya que en ese caso </a:t>
            </a:r>
            <a:r>
              <a:rPr lang="es-ES" sz="2000" dirty="0" err="1">
                <a:solidFill>
                  <a:srgbClr val="000000"/>
                </a:solidFill>
              </a:rPr>
              <a:t>delete</a:t>
            </a:r>
            <a:r>
              <a:rPr lang="es-ES" sz="2000" dirty="0">
                <a:solidFill>
                  <a:srgbClr val="000000"/>
                </a:solidFill>
              </a:rPr>
              <a:t> no hace nada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>
            <a:extLst>
              <a:ext uri="{FF2B5EF4-FFF2-40B4-BE49-F238E27FC236}">
                <a16:creationId xmlns:a16="http://schemas.microsoft.com/office/drawing/2014/main" id="{680D9D64-F799-2CE6-187D-1E992AE0F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cap="none">
                <a:ea typeface="ＭＳ Ｐゴシック" panose="020B0600070205080204" pitchFamily="34" charset="-128"/>
              </a:rPr>
              <a:t>Planificación práctica</a:t>
            </a:r>
          </a:p>
        </p:txBody>
      </p:sp>
      <p:sp>
        <p:nvSpPr>
          <p:cNvPr id="16387" name="2 Marcador de texto">
            <a:extLst>
              <a:ext uri="{FF2B5EF4-FFF2-40B4-BE49-F238E27FC236}">
                <a16:creationId xmlns:a16="http://schemas.microsoft.com/office/drawing/2014/main" id="{DC980952-95C3-9233-1B8B-8A23BC7AC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Semana 1: ejercicios 001 y 002</a:t>
            </a:r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A48D888C-3F4B-453B-9500-314BC931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E45E08-421B-4E9C-8E91-8B7CCF38509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ES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D98486AA-5150-C7C3-F312-0564E4E67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001 – </a:t>
            </a:r>
            <a:r>
              <a:rPr lang="es-ES_tradnl" altLang="es-ES">
                <a:ea typeface="ＭＳ Ｐゴシック" panose="020B0600070205080204" pitchFamily="34" charset="-128"/>
              </a:rPr>
              <a:t>De número a texto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16387" name="Marcador de contenido 2">
            <a:extLst>
              <a:ext uri="{FF2B5EF4-FFF2-40B4-BE49-F238E27FC236}">
                <a16:creationId xmlns:a16="http://schemas.microsoft.com/office/drawing/2014/main" id="{280F8811-BB6D-40BB-BB54-F0AB2910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2743200"/>
          </a:xfrm>
        </p:spPr>
        <p:txBody>
          <a:bodyPr/>
          <a:lstStyle/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Dada una serie de números, convertirlos a</a:t>
            </a:r>
            <a:br>
              <a:rPr lang="es-ES_tradnl" altLang="es-ES" sz="2800" dirty="0">
                <a:ea typeface="ＭＳ Ｐゴシック" pitchFamily="34" charset="-128"/>
              </a:rPr>
            </a:br>
            <a:r>
              <a:rPr lang="es-ES_tradnl" altLang="es-ES" sz="2800" dirty="0">
                <a:ea typeface="ＭＳ Ｐゴシック" pitchFamily="34" charset="-128"/>
              </a:rPr>
              <a:t>texto de acuerdo con una tabla predefinida.</a:t>
            </a:r>
          </a:p>
          <a:p>
            <a:pPr>
              <a:defRPr/>
            </a:pPr>
            <a:r>
              <a:rPr lang="es-ES" altLang="es-ES" sz="2800" dirty="0">
                <a:ea typeface="ＭＳ Ｐゴシック" pitchFamily="34" charset="-128"/>
              </a:rPr>
              <a:t>Cada número aparece en una línea. Ejemplo: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3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2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4</a:t>
            </a:r>
          </a:p>
          <a:p>
            <a:pPr marL="0" indent="0" algn="ctr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1</a:t>
            </a:r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5C64DF34-0DEF-EF00-4610-25373B30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2DD0F-4F71-460C-AF72-C336ACD8DD70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ES" sz="1000"/>
          </a:p>
        </p:txBody>
      </p:sp>
      <p:pic>
        <p:nvPicPr>
          <p:cNvPr id="17413" name="Imagen 2">
            <a:extLst>
              <a:ext uri="{FF2B5EF4-FFF2-40B4-BE49-F238E27FC236}">
                <a16:creationId xmlns:a16="http://schemas.microsoft.com/office/drawing/2014/main" id="{9CD79ECA-2B2A-746B-DDAF-16A189A57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3962400"/>
            <a:ext cx="71675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5B79809B-AFB5-F524-187E-191426533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001 – </a:t>
            </a:r>
            <a:r>
              <a:rPr lang="es-ES_tradnl" altLang="es-ES">
                <a:ea typeface="ＭＳ Ｐゴシック" panose="020B0600070205080204" pitchFamily="34" charset="-128"/>
              </a:rPr>
              <a:t>De número a texto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C1FC2001-F9CF-F6FB-3F25-AA020A407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21336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Principios generales: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Buscar siempre la solución más sencilla.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Que se pueda aprovechar el código más adelante.</a:t>
            </a:r>
          </a:p>
          <a:p>
            <a:pPr lvl="1"/>
            <a:r>
              <a:rPr lang="es-ES_tradnl" altLang="es-ES">
                <a:ea typeface="ＭＳ Ｐゴシック" panose="020B0600070205080204" pitchFamily="34" charset="-128"/>
              </a:rPr>
              <a:t>El </a:t>
            </a:r>
            <a:r>
              <a:rPr lang="es-ES_tradnl" altLang="es-ES" b="1">
                <a:ea typeface="ＭＳ Ｐゴシック" panose="020B0600070205080204" pitchFamily="34" charset="-128"/>
              </a:rPr>
              <a:t>main</a:t>
            </a:r>
            <a:r>
              <a:rPr lang="es-ES_tradnl" altLang="es-ES">
                <a:ea typeface="ＭＳ Ｐゴシック" panose="020B0600070205080204" pitchFamily="34" charset="-128"/>
              </a:rPr>
              <a:t> muy sencillo. Definir y usar funciones.</a:t>
            </a:r>
          </a:p>
        </p:txBody>
      </p:sp>
      <p:sp>
        <p:nvSpPr>
          <p:cNvPr id="18436" name="Marcador de número de diapositiva 3">
            <a:extLst>
              <a:ext uri="{FF2B5EF4-FFF2-40B4-BE49-F238E27FC236}">
                <a16:creationId xmlns:a16="http://schemas.microsoft.com/office/drawing/2014/main" id="{D5DC9D1B-AB2E-AD34-7B4F-ED983BF3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31493-C701-46CE-87FB-A25F9C5D7D6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ES" sz="100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3C635A3-53B5-4703-973C-9003273C671F}"/>
              </a:ext>
            </a:extLst>
          </p:cNvPr>
          <p:cNvSpPr txBox="1">
            <a:spLocks/>
          </p:cNvSpPr>
          <p:nvPr/>
        </p:nvSpPr>
        <p:spPr bwMode="auto">
          <a:xfrm>
            <a:off x="533400" y="3444875"/>
            <a:ext cx="815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main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(</a:t>
            </a: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void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 Leer número de casos</a:t>
            </a:r>
            <a:endParaRPr lang="es-ES_tradnl" altLang="es-ES" sz="2400" kern="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 </a:t>
            </a: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for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cada caso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   Leer entrada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   Escribir salida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 }</a:t>
            </a:r>
            <a:endParaRPr lang="es-ES_tradnl" altLang="es-ES" sz="2400" kern="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AD5506DD-5E1D-1842-C959-FC519A44A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001 – </a:t>
            </a:r>
            <a:r>
              <a:rPr lang="es-ES_tradnl" altLang="es-ES">
                <a:ea typeface="ＭＳ Ｐゴシック" panose="020B0600070205080204" pitchFamily="34" charset="-128"/>
              </a:rPr>
              <a:t>De número a texto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19459" name="Marcador de contenido 2">
            <a:extLst>
              <a:ext uri="{FF2B5EF4-FFF2-40B4-BE49-F238E27FC236}">
                <a16:creationId xmlns:a16="http://schemas.microsoft.com/office/drawing/2014/main" id="{23C4916D-FDA0-195A-711A-E2F37B6B8E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28956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Repasar: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¿Cómo se leen cadenas con cin?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¿Cómo se leería toda la línea hasta el final?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¿Cómo se escribe con cout?</a:t>
            </a:r>
          </a:p>
          <a:p>
            <a:pPr lvl="1"/>
            <a:r>
              <a:rPr lang="es-ES" altLang="es-ES">
                <a:ea typeface="ＭＳ Ｐゴシック" panose="020B0600070205080204" pitchFamily="34" charset="-128"/>
              </a:rPr>
              <a:t>¿Cómo se sabe que ha terminado la entrada?</a:t>
            </a:r>
            <a:endParaRPr lang="es-ES_tradnl" altLang="es-ES">
              <a:ea typeface="ＭＳ Ｐゴシック" panose="020B0600070205080204" pitchFamily="34" charset="-128"/>
            </a:endParaRPr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93C043B9-DA24-EECC-0391-09F9C6FD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4AFA82-3775-4862-AD8B-448D7F280111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ES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>
            <a:extLst>
              <a:ext uri="{FF2B5EF4-FFF2-40B4-BE49-F238E27FC236}">
                <a16:creationId xmlns:a16="http://schemas.microsoft.com/office/drawing/2014/main" id="{0AA6D508-8653-9712-5B75-7C915FB7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133600"/>
            <a:ext cx="50482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ítulo 1">
            <a:extLst>
              <a:ext uri="{FF2B5EF4-FFF2-40B4-BE49-F238E27FC236}">
                <a16:creationId xmlns:a16="http://schemas.microsoft.com/office/drawing/2014/main" id="{42BFDE28-5CD7-F398-0DB1-3D3B7583A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001 – </a:t>
            </a:r>
            <a:r>
              <a:rPr lang="es-ES_tradnl" altLang="es-ES">
                <a:ea typeface="ＭＳ Ｐゴシック" panose="020B0600070205080204" pitchFamily="34" charset="-128"/>
              </a:rPr>
              <a:t>De número a texto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0484" name="Marcador de contenido 2">
            <a:extLst>
              <a:ext uri="{FF2B5EF4-FFF2-40B4-BE49-F238E27FC236}">
                <a16:creationId xmlns:a16="http://schemas.microsoft.com/office/drawing/2014/main" id="{B45AE777-A52E-228D-8165-B7753A2C2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688" y="1066800"/>
            <a:ext cx="8545512" cy="838200"/>
          </a:xfrm>
        </p:spPr>
        <p:txBody>
          <a:bodyPr/>
          <a:lstStyle/>
          <a:p>
            <a:pPr algn="ctr"/>
            <a:r>
              <a:rPr lang="es-ES_tradnl" altLang="es-ES" sz="2800">
                <a:ea typeface="ＭＳ Ｐゴシック" panose="020B0600070205080204" pitchFamily="34" charset="-128"/>
              </a:rPr>
              <a:t>¿Cómo podemos comprobar que la</a:t>
            </a:r>
            <a:br>
              <a:rPr lang="es-ES_tradnl" altLang="es-ES" sz="2800">
                <a:ea typeface="ＭＳ Ｐゴシック" panose="020B0600070205080204" pitchFamily="34" charset="-128"/>
              </a:rPr>
            </a:br>
            <a:r>
              <a:rPr lang="es-ES_tradnl" altLang="es-ES" sz="2800">
                <a:ea typeface="ＭＳ Ｐゴシック" panose="020B0600070205080204" pitchFamily="34" charset="-128"/>
              </a:rPr>
              <a:t>salida de nuestro programa es correcta?</a:t>
            </a:r>
          </a:p>
        </p:txBody>
      </p:sp>
      <p:sp>
        <p:nvSpPr>
          <p:cNvPr id="20485" name="Marcador de número de diapositiva 3">
            <a:extLst>
              <a:ext uri="{FF2B5EF4-FFF2-40B4-BE49-F238E27FC236}">
                <a16:creationId xmlns:a16="http://schemas.microsoft.com/office/drawing/2014/main" id="{D6FC1F31-57E4-E2C7-F776-87678FC1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CC21DB-0F1A-4724-A7F7-CA19FB8E58ED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ES" sz="1000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0302B71B-9B97-43A0-B2EB-F06701F7F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200" y="2736850"/>
            <a:ext cx="2743200" cy="83026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001a.in, 001a.out</a:t>
            </a:r>
          </a:p>
          <a:p>
            <a:pPr algn="ctr"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Recordar: </a:t>
            </a:r>
            <a:r>
              <a:rPr lang="es-ES" dirty="0" err="1">
                <a:solidFill>
                  <a:srgbClr val="000000"/>
                </a:solidFill>
              </a:rPr>
              <a:t>wget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5 Forma libre">
            <a:extLst>
              <a:ext uri="{FF2B5EF4-FFF2-40B4-BE49-F238E27FC236}">
                <a16:creationId xmlns:a16="http://schemas.microsoft.com/office/drawing/2014/main" id="{4B7E7BF3-2D95-4B45-ACF4-69AE0D45987A}"/>
              </a:ext>
            </a:extLst>
          </p:cNvPr>
          <p:cNvSpPr/>
          <p:nvPr/>
        </p:nvSpPr>
        <p:spPr>
          <a:xfrm>
            <a:off x="2181225" y="3055938"/>
            <a:ext cx="3751263" cy="192087"/>
          </a:xfrm>
          <a:custGeom>
            <a:avLst/>
            <a:gdLst>
              <a:gd name="connsiteX0" fmla="*/ 0 w 1269241"/>
              <a:gd name="connsiteY0" fmla="*/ 81887 h 192292"/>
              <a:gd name="connsiteX1" fmla="*/ 218364 w 1269241"/>
              <a:gd name="connsiteY1" fmla="*/ 81887 h 192292"/>
              <a:gd name="connsiteX2" fmla="*/ 341194 w 1269241"/>
              <a:gd name="connsiteY2" fmla="*/ 191069 h 192292"/>
              <a:gd name="connsiteX3" fmla="*/ 532262 w 1269241"/>
              <a:gd name="connsiteY3" fmla="*/ 0 h 192292"/>
              <a:gd name="connsiteX4" fmla="*/ 682388 w 1269241"/>
              <a:gd name="connsiteY4" fmla="*/ 191069 h 192292"/>
              <a:gd name="connsiteX5" fmla="*/ 873456 w 1269241"/>
              <a:gd name="connsiteY5" fmla="*/ 13648 h 192292"/>
              <a:gd name="connsiteX6" fmla="*/ 1037229 w 1269241"/>
              <a:gd name="connsiteY6" fmla="*/ 177421 h 192292"/>
              <a:gd name="connsiteX7" fmla="*/ 1160059 w 1269241"/>
              <a:gd name="connsiteY7" fmla="*/ 95535 h 192292"/>
              <a:gd name="connsiteX8" fmla="*/ 1269241 w 1269241"/>
              <a:gd name="connsiteY8" fmla="*/ 95535 h 192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241" h="192292">
                <a:moveTo>
                  <a:pt x="0" y="81887"/>
                </a:moveTo>
                <a:cubicBezTo>
                  <a:pt x="80749" y="72788"/>
                  <a:pt x="161498" y="63690"/>
                  <a:pt x="218364" y="81887"/>
                </a:cubicBezTo>
                <a:cubicBezTo>
                  <a:pt x="275230" y="100084"/>
                  <a:pt x="288878" y="204717"/>
                  <a:pt x="341194" y="191069"/>
                </a:cubicBezTo>
                <a:cubicBezTo>
                  <a:pt x="393510" y="177421"/>
                  <a:pt x="475396" y="0"/>
                  <a:pt x="532262" y="0"/>
                </a:cubicBezTo>
                <a:cubicBezTo>
                  <a:pt x="589128" y="0"/>
                  <a:pt x="625523" y="188794"/>
                  <a:pt x="682388" y="191069"/>
                </a:cubicBezTo>
                <a:cubicBezTo>
                  <a:pt x="739253" y="193344"/>
                  <a:pt x="814316" y="15923"/>
                  <a:pt x="873456" y="13648"/>
                </a:cubicBezTo>
                <a:cubicBezTo>
                  <a:pt x="932596" y="11373"/>
                  <a:pt x="989462" y="163773"/>
                  <a:pt x="1037229" y="177421"/>
                </a:cubicBezTo>
                <a:cubicBezTo>
                  <a:pt x="1084996" y="191069"/>
                  <a:pt x="1121390" y="109183"/>
                  <a:pt x="1160059" y="95535"/>
                </a:cubicBezTo>
                <a:cubicBezTo>
                  <a:pt x="1198728" y="81887"/>
                  <a:pt x="1233984" y="88711"/>
                  <a:pt x="1269241" y="95535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A92D91B0-0BF2-45F8-93BE-FC2D4EA7C068}"/>
              </a:ext>
            </a:extLst>
          </p:cNvPr>
          <p:cNvSpPr txBox="1">
            <a:spLocks/>
          </p:cNvSpPr>
          <p:nvPr/>
        </p:nvSpPr>
        <p:spPr bwMode="auto">
          <a:xfrm>
            <a:off x="381000" y="3721100"/>
            <a:ext cx="84582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" altLang="es-ES" sz="2400" kern="0" dirty="0">
                <a:ea typeface="ＭＳ Ｐゴシック" pitchFamily="34" charset="-128"/>
              </a:rPr>
              <a:t>Si la entrada es pequeña, la probamos desde teclado. Pero si es grande, usamos </a:t>
            </a:r>
            <a:r>
              <a:rPr lang="es-ES" altLang="es-ES" sz="2400" b="1" kern="0" dirty="0">
                <a:ea typeface="ＭＳ Ｐゴシック" pitchFamily="34" charset="-128"/>
              </a:rPr>
              <a:t>redirección de entrada y de salida</a:t>
            </a:r>
            <a:r>
              <a:rPr lang="es-ES" altLang="es-ES" sz="2400" kern="0" dirty="0">
                <a:ea typeface="ＭＳ Ｐゴシック" pitchFamily="34" charset="-128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./</a:t>
            </a: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a.out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&lt; 001a.in &gt; salida</a:t>
            </a:r>
            <a:endParaRPr lang="es-ES" altLang="es-ES" sz="2400" kern="0" dirty="0">
              <a:ea typeface="ＭＳ Ｐゴシック" pitchFamily="34" charset="-128"/>
            </a:endParaRPr>
          </a:p>
          <a:p>
            <a:pPr>
              <a:defRPr/>
            </a:pPr>
            <a:r>
              <a:rPr lang="es-ES" altLang="es-ES" sz="2400" kern="0" dirty="0">
                <a:ea typeface="ＭＳ Ｐゴシック" pitchFamily="34" charset="-128"/>
              </a:rPr>
              <a:t>Y luego comparamos el resultado con </a:t>
            </a:r>
            <a:r>
              <a:rPr lang="es-ES" altLang="es-ES" sz="2400" kern="0" dirty="0" err="1">
                <a:ea typeface="ＭＳ Ｐゴシック" pitchFamily="34" charset="-128"/>
              </a:rPr>
              <a:t>diff</a:t>
            </a:r>
            <a:r>
              <a:rPr lang="es-ES" altLang="es-ES" sz="2400" kern="0" dirty="0">
                <a:ea typeface="ＭＳ Ｐゴシック" pitchFamily="34" charset="-128"/>
              </a:rPr>
              <a:t>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 </a:t>
            </a:r>
            <a:r>
              <a:rPr lang="es-ES_tradnl" altLang="es-ES" sz="2400" kern="0" dirty="0" err="1">
                <a:latin typeface="Lucida Console" panose="020B0609040504020204" pitchFamily="49" charset="0"/>
                <a:ea typeface="ＭＳ Ｐゴシック" pitchFamily="34" charset="-128"/>
              </a:rPr>
              <a:t>diff</a:t>
            </a:r>
            <a:r>
              <a:rPr lang="es-ES_tradnl" altLang="es-ES" sz="2400" kern="0" dirty="0">
                <a:latin typeface="Lucida Console" panose="020B0609040504020204" pitchFamily="49" charset="0"/>
                <a:ea typeface="ＭＳ Ｐゴシック" pitchFamily="34" charset="-128"/>
              </a:rPr>
              <a:t> 001a.out salida</a:t>
            </a:r>
            <a:endParaRPr lang="es-ES_tradnl" altLang="es-ES" sz="2400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55683A6D-6297-4876-E3C3-3B8D1EB3E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24750" cy="914400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002 – </a:t>
            </a:r>
            <a:r>
              <a:rPr lang="es-ES_tradnl" altLang="es-ES">
                <a:ea typeface="ＭＳ Ｐゴシック" panose="020B0600070205080204" pitchFamily="34" charset="-128"/>
              </a:rPr>
              <a:t>De texto a número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E45E214E-B09C-1952-1774-2ED1A525B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17526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Realizar la conversión inversa al ejercicio anterior. Dado un texto (string) convertirlo al número correspondiente de la tabla.</a:t>
            </a:r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57F32832-2834-366F-40CB-78837B9F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A4C0D2-48C8-44F6-B7D6-22E8A2FC9FD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ES" sz="1000"/>
          </a:p>
        </p:txBody>
      </p:sp>
      <p:sp>
        <p:nvSpPr>
          <p:cNvPr id="36" name="Marcador de contenido 2">
            <a:extLst>
              <a:ext uri="{FF2B5EF4-FFF2-40B4-BE49-F238E27FC236}">
                <a16:creationId xmlns:a16="http://schemas.microsoft.com/office/drawing/2014/main" id="{A357C13F-9722-4636-9D87-91208CAD6E8C}"/>
              </a:ext>
            </a:extLst>
          </p:cNvPr>
          <p:cNvSpPr txBox="1">
            <a:spLocks/>
          </p:cNvSpPr>
          <p:nvPr/>
        </p:nvSpPr>
        <p:spPr bwMode="auto">
          <a:xfrm>
            <a:off x="304800" y="4206875"/>
            <a:ext cx="85344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sz="2400" kern="0" dirty="0">
                <a:ea typeface="ＭＳ Ｐゴシック" pitchFamily="34" charset="-128"/>
              </a:rPr>
              <a:t>Partiendo de… → Todos los ejercicios usan los anteriores. ¡No empezar desde cero!</a:t>
            </a:r>
          </a:p>
          <a:p>
            <a:pPr>
              <a:defRPr/>
            </a:pPr>
            <a:r>
              <a:rPr lang="es-ES" altLang="es-ES" sz="2400" kern="0" dirty="0">
                <a:ea typeface="ＭＳ Ｐゴシック" pitchFamily="34" charset="-128"/>
              </a:rPr>
              <a:t>…una función…</a:t>
            </a:r>
            <a:r>
              <a:rPr lang="es-ES_tradnl" altLang="es-ES" sz="2400" kern="0" dirty="0">
                <a:ea typeface="ＭＳ Ｐゴシック" pitchFamily="34" charset="-128"/>
              </a:rPr>
              <a:t> → No implementarlo en el </a:t>
            </a:r>
            <a:r>
              <a:rPr lang="es-ES_tradnl" altLang="es-ES" sz="2400" kern="0" dirty="0" err="1">
                <a:ea typeface="ＭＳ Ｐゴシック" pitchFamily="34" charset="-128"/>
              </a:rPr>
              <a:t>main</a:t>
            </a:r>
            <a:r>
              <a:rPr lang="es-ES_tradnl" altLang="es-ES" sz="2400" kern="0" dirty="0">
                <a:ea typeface="ＭＳ Ｐゴシック" pitchFamily="34" charset="-128"/>
              </a:rPr>
              <a:t>. Crear una función que reciba el texto como parámetro.</a:t>
            </a:r>
          </a:p>
          <a:p>
            <a:pPr>
              <a:defRPr/>
            </a:pPr>
            <a:r>
              <a:rPr lang="es-ES" altLang="es-ES" sz="2400" kern="0" dirty="0">
                <a:ea typeface="ＭＳ Ｐゴシック" pitchFamily="34" charset="-128"/>
              </a:rPr>
              <a:t>¿Qué devolver si no se encuentra en la tabla?</a:t>
            </a:r>
            <a:endParaRPr lang="es-ES_tradnl" altLang="es-ES" sz="2400" kern="0" dirty="0">
              <a:ea typeface="ＭＳ Ｐゴシック" pitchFamily="34" charset="-128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A05A175-FA2F-4C34-B568-62687568AF40}"/>
              </a:ext>
            </a:extLst>
          </p:cNvPr>
          <p:cNvSpPr txBox="1">
            <a:spLocks/>
          </p:cNvSpPr>
          <p:nvPr/>
        </p:nvSpPr>
        <p:spPr bwMode="auto">
          <a:xfrm>
            <a:off x="381000" y="3124200"/>
            <a:ext cx="6629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" altLang="es-ES" sz="2400" kern="0" dirty="0">
                <a:ea typeface="ＭＳ Ｐゴシック" pitchFamily="34" charset="-128"/>
              </a:rPr>
              <a:t>Me despido hasta la </a:t>
            </a:r>
            <a:r>
              <a:rPr lang="es-ES" altLang="es-ES" sz="2400" kern="0" dirty="0" err="1">
                <a:ea typeface="ＭＳ Ｐゴシック" pitchFamily="34" charset="-128"/>
              </a:rPr>
              <a:t>proxima</a:t>
            </a:r>
            <a:r>
              <a:rPr lang="es-ES" altLang="es-ES" sz="2400" kern="0" dirty="0">
                <a:ea typeface="ＭＳ Ｐゴシック" pitchFamily="34" charset="-128"/>
              </a:rPr>
              <a:t>. Buen viaje!</a:t>
            </a:r>
            <a:endParaRPr lang="es-ES_tradnl" altLang="es-ES" sz="2400" kern="0" dirty="0">
              <a:ea typeface="ＭＳ Ｐゴシック" pitchFamily="34" charset="-128"/>
            </a:endParaRP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0FB6837F-D036-417A-B939-5982588833A7}"/>
              </a:ext>
            </a:extLst>
          </p:cNvPr>
          <p:cNvSpPr txBox="1">
            <a:spLocks/>
          </p:cNvSpPr>
          <p:nvPr/>
        </p:nvSpPr>
        <p:spPr bwMode="auto">
          <a:xfrm>
            <a:off x="7505700" y="3140075"/>
            <a:ext cx="1219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  <a:defRPr/>
            </a:pPr>
            <a:r>
              <a:rPr lang="es-ES" altLang="es-ES" sz="2400" kern="0" dirty="0">
                <a:ea typeface="ＭＳ Ｐゴシック" pitchFamily="34" charset="-128"/>
              </a:rPr>
              <a:t>27</a:t>
            </a:r>
            <a:endParaRPr lang="es-ES_tradnl" altLang="es-ES" sz="2400" kern="0" dirty="0">
              <a:ea typeface="ＭＳ Ｐゴシック" pitchFamily="34" charset="-128"/>
            </a:endParaRPr>
          </a:p>
        </p:txBody>
      </p:sp>
      <p:sp>
        <p:nvSpPr>
          <p:cNvPr id="2" name="1 Flecha derecha">
            <a:extLst>
              <a:ext uri="{FF2B5EF4-FFF2-40B4-BE49-F238E27FC236}">
                <a16:creationId xmlns:a16="http://schemas.microsoft.com/office/drawing/2014/main" id="{EFDA42C0-A116-475E-8921-C14A44A0B033}"/>
              </a:ext>
            </a:extLst>
          </p:cNvPr>
          <p:cNvSpPr/>
          <p:nvPr/>
        </p:nvSpPr>
        <p:spPr>
          <a:xfrm>
            <a:off x="6972300" y="3292475"/>
            <a:ext cx="533400" cy="304800"/>
          </a:xfrm>
          <a:prstGeom prst="rightArrow">
            <a:avLst>
              <a:gd name="adj1" fmla="val 35000"/>
              <a:gd name="adj2" fmla="val 475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5348641B-9AF7-C65F-00C9-058953E34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002 – </a:t>
            </a:r>
            <a:r>
              <a:rPr lang="es-ES_tradnl" altLang="es-ES">
                <a:ea typeface="ＭＳ Ｐゴシック" panose="020B0600070205080204" pitchFamily="34" charset="-128"/>
              </a:rPr>
              <a:t>De texto a número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C64A0587-4AD2-17DD-D787-5D89A6C6C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82000" cy="8382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Concretando:</a:t>
            </a:r>
          </a:p>
        </p:txBody>
      </p:sp>
      <p:sp>
        <p:nvSpPr>
          <p:cNvPr id="22532" name="Marcador de número de diapositiva 3">
            <a:extLst>
              <a:ext uri="{FF2B5EF4-FFF2-40B4-BE49-F238E27FC236}">
                <a16:creationId xmlns:a16="http://schemas.microsoft.com/office/drawing/2014/main" id="{89D119AE-7922-13F3-164F-5D353F86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EC7E20-4985-47C2-8DEC-9CA1608644E8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ES" sz="100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51D81D8-8FE2-499B-8FCD-659F8B4B5732}"/>
              </a:ext>
            </a:extLst>
          </p:cNvPr>
          <p:cNvSpPr txBox="1">
            <a:spLocks/>
          </p:cNvSpPr>
          <p:nvPr/>
        </p:nvSpPr>
        <p:spPr bwMode="auto">
          <a:xfrm>
            <a:off x="228600" y="1600200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convertir (</a:t>
            </a:r>
            <a:r>
              <a:rPr lang="es-ES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string</a:t>
            </a: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entrada)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...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s-ES_tradnl" altLang="es-ES" sz="2000" kern="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_tradnl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main</a:t>
            </a: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(</a:t>
            </a:r>
            <a:r>
              <a:rPr lang="es-ES_tradnl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void</a:t>
            </a: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Leer número de casos</a:t>
            </a:r>
            <a:endParaRPr lang="es-ES_tradnl" altLang="es-ES" sz="2000" kern="0" dirty="0">
              <a:latin typeface="Lucida Console" panose="020B0609040504020204" pitchFamily="49" charset="0"/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</a:t>
            </a:r>
            <a:r>
              <a:rPr lang="es-ES_tradnl" altLang="es-ES" sz="2000" kern="0" dirty="0" err="1">
                <a:latin typeface="Lucida Console" panose="020B0609040504020204" pitchFamily="49" charset="0"/>
                <a:ea typeface="ＭＳ Ｐゴシック" pitchFamily="34" charset="-128"/>
              </a:rPr>
              <a:t>for</a:t>
            </a: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cada caso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  Leer entrada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  resultado= convertir(entrada)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  Escribir el resultado o “Error”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 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s-ES_tradnl" altLang="es-ES" sz="2000" kern="0" dirty="0">
                <a:latin typeface="Lucida Console" panose="020B0609040504020204" pitchFamily="49" charset="0"/>
                <a:ea typeface="ＭＳ Ｐゴシック" pitchFamily="34" charset="-128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066E9DE0-3F11-1CDE-7EE7-4D40AC06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8581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002 – </a:t>
            </a:r>
            <a:r>
              <a:rPr lang="es-ES_tradnl" altLang="es-ES">
                <a:ea typeface="ＭＳ Ｐゴシック" panose="020B0600070205080204" pitchFamily="34" charset="-128"/>
              </a:rPr>
              <a:t>De texto a número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3555" name="Marcador de contenido 2">
            <a:extLst>
              <a:ext uri="{FF2B5EF4-FFF2-40B4-BE49-F238E27FC236}">
                <a16:creationId xmlns:a16="http://schemas.microsoft.com/office/drawing/2014/main" id="{0DAE7614-B6D3-4A77-E535-C98ED3041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8138" y="868363"/>
            <a:ext cx="8382000" cy="2805112"/>
          </a:xfrm>
        </p:spPr>
        <p:txBody>
          <a:bodyPr/>
          <a:lstStyle/>
          <a:p>
            <a:r>
              <a:rPr lang="es-ES_tradnl" altLang="es-ES" sz="2400" b="1">
                <a:ea typeface="ＭＳ Ｐゴシック" panose="020B0600070205080204" pitchFamily="34" charset="-128"/>
              </a:rPr>
              <a:t>Nota:</a:t>
            </a:r>
            <a:r>
              <a:rPr lang="es-ES_tradnl" altLang="es-ES" sz="2400">
                <a:ea typeface="ＭＳ Ｐゴシック" panose="020B0600070205080204" pitchFamily="34" charset="-128"/>
              </a:rPr>
              <a:t> en los textos predefinidos se han eliminado las tildes. ¿Por qué? ¿Qué pasa con las tildes?</a:t>
            </a:r>
          </a:p>
          <a:p>
            <a:r>
              <a:rPr lang="es-ES_tradnl" altLang="es-ES" sz="2400">
                <a:ea typeface="ＭＳ Ｐゴシック" panose="020B0600070205080204" pitchFamily="34" charset="-128"/>
              </a:rPr>
              <a:t>La codificación de las letras y los dígitos es estándar en el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código ASCII</a:t>
            </a:r>
            <a:r>
              <a:rPr lang="es-ES_tradnl" altLang="es-ES" sz="2400">
                <a:ea typeface="ＭＳ Ｐゴシック" panose="020B0600070205080204" pitchFamily="34" charset="-128"/>
              </a:rPr>
              <a:t>. Pero con las tildes, la Ñ y otros caracteres especiales, hay distintos formatos.</a:t>
            </a:r>
          </a:p>
          <a:p>
            <a:r>
              <a:rPr lang="es-ES_tradnl" altLang="es-ES" sz="2400">
                <a:ea typeface="ＭＳ Ｐゴシック" panose="020B0600070205080204" pitchFamily="34" charset="-128"/>
              </a:rPr>
              <a:t>Por ejemplo, en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UTF-8</a:t>
            </a:r>
            <a:r>
              <a:rPr lang="es-ES_tradnl" altLang="es-ES" sz="2400">
                <a:ea typeface="ＭＳ Ｐゴシック" panose="020B0600070205080204" pitchFamily="34" charset="-128"/>
              </a:rPr>
              <a:t> se usan dos bytes, no uno.</a:t>
            </a:r>
          </a:p>
        </p:txBody>
      </p:sp>
      <p:sp>
        <p:nvSpPr>
          <p:cNvPr id="23556" name="Marcador de número de diapositiva 3">
            <a:extLst>
              <a:ext uri="{FF2B5EF4-FFF2-40B4-BE49-F238E27FC236}">
                <a16:creationId xmlns:a16="http://schemas.microsoft.com/office/drawing/2014/main" id="{4911ECC3-7337-6ECB-A39F-2C48E423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151687-4E59-4E57-BEE5-235D2DDCFC5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ES" sz="1000"/>
          </a:p>
        </p:txBody>
      </p:sp>
      <p:sp>
        <p:nvSpPr>
          <p:cNvPr id="23557" name="1 CuadroTexto">
            <a:extLst>
              <a:ext uri="{FF2B5EF4-FFF2-40B4-BE49-F238E27FC236}">
                <a16:creationId xmlns:a16="http://schemas.microsoft.com/office/drawing/2014/main" id="{69868CDF-1C61-8AEB-FB9D-3D407F34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3286125"/>
            <a:ext cx="40576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3600"/>
              <a:t>“¡ESPAÑA Y OLÉ!”</a:t>
            </a:r>
          </a:p>
        </p:txBody>
      </p:sp>
      <p:graphicFrame>
        <p:nvGraphicFramePr>
          <p:cNvPr id="3" name="2 Tabla">
            <a:extLst>
              <a:ext uri="{FF2B5EF4-FFF2-40B4-BE49-F238E27FC236}">
                <a16:creationId xmlns:a16="http://schemas.microsoft.com/office/drawing/2014/main" id="{DA8A2D51-6CB3-4B0F-8C5A-E5213C5EA05E}"/>
              </a:ext>
            </a:extLst>
          </p:cNvPr>
          <p:cNvGraphicFramePr>
            <a:graphicFrameLocks noGrp="1"/>
          </p:cNvGraphicFramePr>
          <p:nvPr/>
        </p:nvGraphicFramePr>
        <p:xfrm>
          <a:off x="760413" y="4113213"/>
          <a:ext cx="7412034" cy="76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60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1353"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4F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4C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C3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97"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¡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E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S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P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A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Ñ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A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Y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b="1" dirty="0"/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O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L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É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/>
                        <a:t>!</a:t>
                      </a:r>
                    </a:p>
                  </a:txBody>
                  <a:tcPr marL="91434" marR="91434" marT="45784" marB="457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79305C0-A8B3-4071-B9CD-993E8BC5EE45}"/>
              </a:ext>
            </a:extLst>
          </p:cNvPr>
          <p:cNvSpPr txBox="1">
            <a:spLocks/>
          </p:cNvSpPr>
          <p:nvPr/>
        </p:nvSpPr>
        <p:spPr bwMode="auto">
          <a:xfrm>
            <a:off x="609600" y="4997450"/>
            <a:ext cx="82296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kern="0" dirty="0">
                <a:ea typeface="ＭＳ Ｐゴシック" pitchFamily="34" charset="-128"/>
              </a:rPr>
              <a:t>1 carácter = 1 </a:t>
            </a:r>
            <a:r>
              <a:rPr lang="es-ES_tradnl" altLang="es-ES" kern="0" dirty="0" err="1">
                <a:ea typeface="ＭＳ Ｐゴシック" pitchFamily="34" charset="-128"/>
              </a:rPr>
              <a:t>char</a:t>
            </a:r>
            <a:r>
              <a:rPr lang="es-ES_tradnl" altLang="es-ES" kern="0" dirty="0">
                <a:ea typeface="ＭＳ Ｐゴシック" pitchFamily="34" charset="-128"/>
              </a:rPr>
              <a:t> = 1 bytes… pero los caracteres especiales necesitan 2 </a:t>
            </a:r>
            <a:r>
              <a:rPr lang="es-ES_tradnl" altLang="es-ES" kern="0" dirty="0" err="1">
                <a:ea typeface="ＭＳ Ｐゴシック" pitchFamily="34" charset="-128"/>
              </a:rPr>
              <a:t>char</a:t>
            </a:r>
            <a:r>
              <a:rPr lang="es-ES_tradnl" altLang="es-ES" kern="0" dirty="0">
                <a:ea typeface="ＭＳ Ｐゴシック" pitchFamily="34" charset="-128"/>
              </a:rPr>
              <a:t>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E56B292D-FCF4-404F-BDFC-935DA863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6078538"/>
            <a:ext cx="6096000" cy="338137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1600" dirty="0">
                <a:solidFill>
                  <a:srgbClr val="000000"/>
                </a:solidFill>
              </a:rPr>
              <a:t>C3 = 11000011 = 195 (</a:t>
            </a:r>
            <a:r>
              <a:rPr lang="es-ES" sz="1600" dirty="0" err="1">
                <a:solidFill>
                  <a:srgbClr val="000000"/>
                </a:solidFill>
              </a:rPr>
              <a:t>unsigned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char</a:t>
            </a:r>
            <a:r>
              <a:rPr lang="es-ES" sz="1600" dirty="0">
                <a:solidFill>
                  <a:srgbClr val="000000"/>
                </a:solidFill>
              </a:rPr>
              <a:t>) = -61 (</a:t>
            </a:r>
            <a:r>
              <a:rPr lang="es-ES" sz="1600" dirty="0" err="1">
                <a:solidFill>
                  <a:srgbClr val="000000"/>
                </a:solidFill>
              </a:rPr>
              <a:t>signed</a:t>
            </a:r>
            <a:r>
              <a:rPr lang="es-ES" sz="1600" dirty="0">
                <a:solidFill>
                  <a:srgbClr val="000000"/>
                </a:solidFill>
              </a:rPr>
              <a:t> </a:t>
            </a:r>
            <a:r>
              <a:rPr lang="es-ES" sz="1600" dirty="0" err="1">
                <a:solidFill>
                  <a:srgbClr val="000000"/>
                </a:solidFill>
              </a:rPr>
              <a:t>char</a:t>
            </a:r>
            <a:r>
              <a:rPr lang="es-ES" sz="1600" dirty="0">
                <a:solidFill>
                  <a:srgbClr val="000000"/>
                </a:solidFill>
              </a:rPr>
              <a:t> = </a:t>
            </a:r>
            <a:r>
              <a:rPr lang="es-ES" sz="1600" dirty="0" err="1">
                <a:solidFill>
                  <a:srgbClr val="000000"/>
                </a:solidFill>
              </a:rPr>
              <a:t>char</a:t>
            </a:r>
            <a:r>
              <a:rPr lang="es-ES" sz="16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5 Marcador de número de diapositiva">
            <a:extLst>
              <a:ext uri="{FF2B5EF4-FFF2-40B4-BE49-F238E27FC236}">
                <a16:creationId xmlns:a16="http://schemas.microsoft.com/office/drawing/2014/main" id="{BD44C6BC-1E2E-849F-E7CD-40A28B57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0CF4F6-A5EB-473E-9AB7-6C3BE515FEC9}" type="slidenum">
              <a:rPr lang="es-ES" altLang="es-ES"/>
              <a:pPr eaLnBrk="1" hangingPunct="1"/>
              <a:t>3</a:t>
            </a:fld>
            <a:endParaRPr lang="es-ES" altLang="es-E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6A8DCBF-A2EE-0EE3-93F4-A5268A977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Introducción a C++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1B0188F-13F3-9885-C61B-2D30D92D8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Cualquier programa de C (casi cualquiera…) es un programa de C++.</a:t>
            </a:r>
          </a:p>
          <a:p>
            <a:pPr eaLnBrk="1" hangingPunct="1"/>
            <a:r>
              <a:rPr lang="es-ES" altLang="es-ES" b="1" dirty="0">
                <a:ea typeface="ＭＳ Ｐゴシック" panose="020B0600070205080204" pitchFamily="34" charset="-128"/>
              </a:rPr>
              <a:t>C++ = C con mejoras:</a:t>
            </a:r>
            <a:endParaRPr lang="es-ES" altLang="es-ES" sz="1600" b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Modificaciones menores de C++</a:t>
            </a:r>
          </a:p>
          <a:p>
            <a:pPr lvl="1"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Nuevos tipos de datos y constantes</a:t>
            </a:r>
          </a:p>
          <a:p>
            <a:pPr lvl="1"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Entrada/salida con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cin</a:t>
            </a:r>
            <a:r>
              <a:rPr lang="es-ES" altLang="es-ES" sz="2800" dirty="0">
                <a:ea typeface="ＭＳ Ｐゴシック" panose="020B0600070205080204" pitchFamily="34" charset="-128"/>
              </a:rPr>
              <a:t> y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cout</a:t>
            </a:r>
            <a:endParaRPr lang="es-ES" altLang="es-ES" sz="28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Mejoras en las funciones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>
            <a:extLst>
              <a:ext uri="{FF2B5EF4-FFF2-40B4-BE49-F238E27FC236}">
                <a16:creationId xmlns:a16="http://schemas.microsoft.com/office/drawing/2014/main" id="{4B639DB7-AAF8-2845-1EFB-2F21DBAE5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r>
              <a:rPr lang="es-ES" altLang="es-ES">
                <a:ea typeface="ＭＳ Ｐゴシック" panose="020B0600070205080204" pitchFamily="34" charset="-128"/>
              </a:rPr>
              <a:t>002 – </a:t>
            </a:r>
            <a:r>
              <a:rPr lang="es-ES_tradnl" altLang="es-ES">
                <a:ea typeface="ＭＳ Ｐゴシック" panose="020B0600070205080204" pitchFamily="34" charset="-128"/>
              </a:rPr>
              <a:t>De texto a número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4579" name="Marcador de contenido 2">
            <a:extLst>
              <a:ext uri="{FF2B5EF4-FFF2-40B4-BE49-F238E27FC236}">
                <a16:creationId xmlns:a16="http://schemas.microsoft.com/office/drawing/2014/main" id="{942904CC-4072-DEBD-5E62-7D25DCF41D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495800"/>
          </a:xfrm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Antes de enviar a Mooshak:</a:t>
            </a:r>
          </a:p>
          <a:p>
            <a:pPr lvl="1"/>
            <a:r>
              <a:rPr lang="es-ES" altLang="es-ES" sz="2800">
                <a:ea typeface="ＭＳ Ｐゴシック" panose="020B0600070205080204" pitchFamily="34" charset="-128"/>
              </a:rPr>
              <a:t>Comprobar que el programa compila</a:t>
            </a:r>
          </a:p>
          <a:p>
            <a:pPr lvl="1"/>
            <a:r>
              <a:rPr lang="es-ES" altLang="es-ES" sz="2800">
                <a:ea typeface="ＭＳ Ｐゴシック" panose="020B0600070205080204" pitchFamily="34" charset="-128"/>
              </a:rPr>
              <a:t>Que no produce </a:t>
            </a:r>
            <a:r>
              <a:rPr lang="es-ES" altLang="es-ES" sz="2800" i="1">
                <a:ea typeface="ＭＳ Ｐゴシック" panose="020B0600070205080204" pitchFamily="34" charset="-128"/>
              </a:rPr>
              <a:t>warnings</a:t>
            </a:r>
            <a:r>
              <a:rPr lang="es-ES" altLang="es-ES" sz="2800">
                <a:ea typeface="ＭＳ Ｐゴシック" panose="020B0600070205080204" pitchFamily="34" charset="-128"/>
              </a:rPr>
              <a:t> (g++ -Wall)</a:t>
            </a:r>
          </a:p>
          <a:p>
            <a:pPr lvl="1"/>
            <a:r>
              <a:rPr lang="es-ES" altLang="es-ES" sz="2800">
                <a:ea typeface="ＭＳ Ｐゴシック" panose="020B0600070205080204" pitchFamily="34" charset="-128"/>
              </a:rPr>
              <a:t>Que se ejecuta bien la entrada corta</a:t>
            </a:r>
          </a:p>
          <a:p>
            <a:pPr lvl="1"/>
            <a:r>
              <a:rPr lang="es-ES" altLang="es-ES" sz="2800">
                <a:ea typeface="ＭＳ Ｐゴシック" panose="020B0600070205080204" pitchFamily="34" charset="-128"/>
              </a:rPr>
              <a:t>Que se ejecuta bien y se obtienen los resultados esperados con los ejemplos extendidos (diff)</a:t>
            </a:r>
          </a:p>
          <a:p>
            <a:pPr lvl="1"/>
            <a:r>
              <a:rPr lang="es-ES" altLang="es-ES" sz="2800">
                <a:ea typeface="ＭＳ Ｐゴシック" panose="020B0600070205080204" pitchFamily="34" charset="-128"/>
              </a:rPr>
              <a:t>Comprobar nuestros propios ejemplos adicionales (el juez tiene ejemplos secretos, más completos y exhaustivos).</a:t>
            </a: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4882F613-7EA1-DF6F-628D-8FD60C73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156FF-01F4-4DD6-8C41-3358E1DB017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E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5F9AE658-F80B-D447-0B73-5764CD27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26A3F7-E5CA-4F9A-A3E9-CC7175FF9C58}" type="slidenum">
              <a:rPr lang="es-ES" altLang="es-ES"/>
              <a:pPr eaLnBrk="1" hangingPunct="1"/>
              <a:t>4</a:t>
            </a:fld>
            <a:endParaRPr lang="es-ES" altLang="es-E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B159BFE-27BD-F51C-66CD-F1CC491F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Modificaciones menores de C++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CB78DB8-6C34-FE63-F36B-D0E8900AC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Extensión de los ficheros: .</a:t>
            </a:r>
            <a:r>
              <a:rPr lang="es-ES" altLang="es-ES" dirty="0" err="1">
                <a:ea typeface="ＭＳ Ｐゴシック" panose="020B0600070205080204" pitchFamily="34" charset="-128"/>
              </a:rPr>
              <a:t>cpp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Compilación: g++ (igual uso que </a:t>
            </a:r>
            <a:r>
              <a:rPr lang="es-ES" altLang="es-ES" dirty="0" err="1">
                <a:ea typeface="ＭＳ Ｐゴシック" panose="020B0600070205080204" pitchFamily="34" charset="-128"/>
              </a:rPr>
              <a:t>gcc</a:t>
            </a:r>
            <a:r>
              <a:rPr lang="es-ES" altLang="es-ES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Comentarios con // hasta final de línea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En el </a:t>
            </a:r>
            <a:r>
              <a:rPr lang="es-ES" altLang="es-ES" dirty="0" err="1">
                <a:ea typeface="ＭＳ Ｐゴシック" panose="020B0600070205080204" pitchFamily="34" charset="-128"/>
              </a:rPr>
              <a:t>main</a:t>
            </a:r>
            <a:r>
              <a:rPr lang="es-ES" altLang="es-ES" dirty="0">
                <a:ea typeface="ＭＳ Ｐゴシック" panose="020B0600070205080204" pitchFamily="34" charset="-128"/>
              </a:rPr>
              <a:t>, se puede omitir el: </a:t>
            </a:r>
            <a:r>
              <a:rPr lang="es-ES" altLang="es-ES" sz="28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return</a:t>
            </a:r>
            <a:r>
              <a:rPr lang="es-ES" altLang="es-ES" sz="28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0;</a:t>
            </a:r>
            <a:r>
              <a:rPr lang="es-ES" altLang="es-ES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Declaración de variables a mitad del código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endParaRPr lang="es-ES" altLang="es-ES" sz="1400" dirty="0">
              <a:latin typeface="Lucida Console" panose="020B0609040504020204" pitchFamily="49" charset="0"/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v= 3;       // Un comentario C++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v= v*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sqrt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(2);   /* Un comentario C */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d= v+1;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for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i= 0; i&lt;10; i++)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	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487F351E-C48F-6C26-5221-6F36F893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3A4CEA-6E35-418A-A087-037046975544}" type="slidenum">
              <a:rPr lang="es-ES" altLang="es-ES"/>
              <a:pPr eaLnBrk="1" hangingPunct="1"/>
              <a:t>5</a:t>
            </a:fld>
            <a:endParaRPr lang="es-ES" altLang="es-E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B12B2E-0965-5E54-6364-3444BA523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200">
                <a:ea typeface="ＭＳ Ｐゴシック" panose="020B0600070205080204" pitchFamily="34" charset="-128"/>
              </a:rPr>
              <a:t>Nuevos tipos de datos y constantes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CBD73EA-7580-EF0E-4024-8F4EC6212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410200"/>
          </a:xfrm>
        </p:spPr>
        <p:txBody>
          <a:bodyPr/>
          <a:lstStyle/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Tipo de datos booleano: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bool</a:t>
            </a:r>
            <a:endParaRPr lang="es-ES" altLang="es-ES" sz="2800" b="1" dirty="0">
              <a:ea typeface="ＭＳ Ｐゴシック" panose="020B0600070205080204" pitchFamily="34" charset="-128"/>
            </a:endParaRP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bool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condicion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bool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b1= true, b2= false;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condicion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= b1 &amp;&amp; (n&gt;6 || n&lt;2);</a:t>
            </a:r>
            <a:endParaRPr lang="es-ES" altLang="es-ES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Tipo de datos cadena: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string</a:t>
            </a:r>
            <a:endParaRPr lang="es-ES" altLang="es-ES" sz="2800" b="1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Es un tipo de datos de librería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Concatenar (+), asignar (=), comparar (==, &gt;=, &lt;=, !=, &gt;, &lt;)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Longitud: </a:t>
            </a:r>
            <a:r>
              <a:rPr lang="es-ES" altLang="es-ES" sz="2400" dirty="0" err="1">
                <a:ea typeface="ＭＳ Ｐゴシック" panose="020B0600070205080204" pitchFamily="34" charset="-128"/>
              </a:rPr>
              <a:t>cadena.length</a:t>
            </a:r>
            <a:r>
              <a:rPr lang="es-ES" altLang="es-ES" sz="2400" dirty="0">
                <a:ea typeface="ＭＳ Ｐゴシック" panose="020B0600070205080204" pitchFamily="34" charset="-128"/>
              </a:rPr>
              <a:t>()</a:t>
            </a:r>
          </a:p>
          <a:p>
            <a:pPr lvl="1" eaLnBrk="1" hangingPunct="1"/>
            <a:r>
              <a:rPr lang="es-ES" altLang="es-ES" sz="2400" dirty="0">
                <a:ea typeface="ＭＳ Ｐゴシック" panose="020B0600070205080204" pitchFamily="34" charset="-128"/>
              </a:rPr>
              <a:t>Acceso a un elemento: cadena[0], cadena[1], …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cadena, nombre= "Pepito";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cadena= "Hola " + nombre;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for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i= 0; i&lt;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cadena.length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 i++)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	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if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(cadena[i] == 'A') ...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831E912-BCF5-8222-1665-1E92C56B1B45}"/>
              </a:ext>
            </a:extLst>
          </p:cNvPr>
          <p:cNvSpPr txBox="1">
            <a:spLocks/>
          </p:cNvSpPr>
          <p:nvPr/>
        </p:nvSpPr>
        <p:spPr bwMode="auto">
          <a:xfrm>
            <a:off x="5715000" y="1143000"/>
            <a:ext cx="31242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s-ES" altLang="es-ES" sz="2400" kern="0" dirty="0">
                <a:ea typeface="ＭＳ Ｐゴシック" pitchFamily="34" charset="-128"/>
              </a:rPr>
              <a:t>¿Qué significa lo siguiente en C?</a:t>
            </a:r>
          </a:p>
          <a:p>
            <a:pPr marL="0" indent="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A &amp;&amp; B  </a:t>
            </a:r>
            <a:r>
              <a:rPr lang="es-ES" altLang="es-ES" sz="2200" kern="0" dirty="0">
                <a:latin typeface="+mj-lt"/>
                <a:ea typeface="ＭＳ Ｐゴシック" pitchFamily="34" charset="-128"/>
              </a:rPr>
              <a:t>↔</a:t>
            </a: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  A &amp; B</a:t>
            </a:r>
          </a:p>
          <a:p>
            <a:pPr marL="0" indent="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A || B  </a:t>
            </a:r>
            <a:r>
              <a:rPr lang="es-ES" altLang="es-ES" sz="2200" kern="0" dirty="0">
                <a:latin typeface="+mj-lt"/>
                <a:ea typeface="ＭＳ Ｐゴシック" pitchFamily="34" charset="-128"/>
              </a:rPr>
              <a:t>↔</a:t>
            </a: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  A | B</a:t>
            </a:r>
            <a:endParaRPr lang="es-ES_tradnl" altLang="es-ES" sz="2200" kern="0" dirty="0">
              <a:latin typeface="Lucida Console" pitchFamily="49" charset="0"/>
              <a:ea typeface="ＭＳ Ｐゴシック" pitchFamily="34" charset="-128"/>
            </a:endParaRPr>
          </a:p>
          <a:p>
            <a:pPr marL="0" indent="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A ? B : C</a:t>
            </a:r>
          </a:p>
          <a:p>
            <a:pPr marL="0" indent="0" algn="ctr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s-ES" altLang="es-ES" sz="2200" kern="0" dirty="0">
                <a:latin typeface="Lucida Console" pitchFamily="49" charset="0"/>
                <a:ea typeface="ＭＳ Ｐゴシック" pitchFamily="34" charset="-128"/>
              </a:rPr>
              <a:t>A ^ B</a:t>
            </a:r>
            <a:endParaRPr lang="es-ES_tradnl" altLang="es-ES" sz="2200" kern="0" dirty="0">
              <a:latin typeface="Lucida Console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442C1B3E-8F4C-8550-3FCB-C615A582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7492835-487D-4138-A8EE-A714B03B50A9}" type="slidenum">
              <a:rPr lang="es-ES" altLang="es-ES"/>
              <a:pPr eaLnBrk="1" hangingPunct="1"/>
              <a:t>6</a:t>
            </a:fld>
            <a:endParaRPr lang="es-ES" altLang="es-E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A37199B-40E5-4E12-FD32-D84160C85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200">
                <a:ea typeface="ＭＳ Ｐゴシック" panose="020B0600070205080204" pitchFamily="34" charset="-128"/>
              </a:rPr>
              <a:t>Nuevos tipos de datos y constantes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311F19A-CB24-AFE3-566F-CDBDCFE0E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Declaración de constantes con </a:t>
            </a:r>
            <a:r>
              <a:rPr lang="es-ES" altLang="es-ES" sz="2800" b="1" dirty="0" err="1">
                <a:ea typeface="ＭＳ Ｐゴシック" pitchFamily="34" charset="-128"/>
              </a:rPr>
              <a:t>const</a:t>
            </a:r>
            <a:r>
              <a:rPr lang="es-ES" altLang="es-ES" sz="2800" dirty="0">
                <a:ea typeface="ＭＳ Ｐゴシック" pitchFamily="34" charset="-128"/>
              </a:rPr>
              <a:t>:</a:t>
            </a:r>
            <a:endParaRPr lang="es-ES" altLang="es-ES" sz="2800" b="1" dirty="0">
              <a:ea typeface="ＭＳ Ｐゴシック" pitchFamily="34" charset="-128"/>
            </a:endParaRPr>
          </a:p>
          <a:p>
            <a:pPr marL="644525" lvl="2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double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pi= 3.1415926; 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edad= 99; 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itchFamily="34" charset="-128"/>
              </a:rPr>
              <a:t>char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 letra;   // ERROR, debe inicializarse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itchFamily="34" charset="-128"/>
              </a:rPr>
              <a:t>edad++;             // ERROR, edad es una constante</a:t>
            </a:r>
          </a:p>
          <a:p>
            <a:pPr marL="457200" indent="-457200" eaLnBrk="1" hangingPunct="1">
              <a:defRPr/>
            </a:pPr>
            <a:r>
              <a:rPr lang="es-ES" altLang="es-ES" sz="2800" dirty="0">
                <a:ea typeface="ＭＳ Ｐゴシック" pitchFamily="34" charset="-128"/>
              </a:rPr>
              <a:t>Constantes con punteros: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El valor apuntado es constante, pero el puntero puede cambiar: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char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*cadena= "Contenido";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El valor puede cambiar, pero el puntero no puede cambiar: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char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*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nombre= "Contenido";</a:t>
            </a:r>
          </a:p>
          <a:p>
            <a:pPr lvl="1" eaLnBrk="1" hangingPunct="1">
              <a:defRPr/>
            </a:pPr>
            <a:r>
              <a:rPr lang="es-ES" altLang="es-ES" sz="2400" dirty="0">
                <a:ea typeface="ＭＳ Ｐゴシック" pitchFamily="34" charset="-128"/>
              </a:rPr>
              <a:t>Contenido y puntero constantes:</a:t>
            </a:r>
            <a:br>
              <a:rPr lang="es-ES" altLang="es-ES" sz="2400" dirty="0">
                <a:ea typeface="ＭＳ Ｐゴシック" pitchFamily="34" charset="-128"/>
              </a:rPr>
            </a:br>
            <a:r>
              <a:rPr lang="fr-FR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fr-FR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char *</a:t>
            </a:r>
            <a:r>
              <a:rPr lang="fr-FR" altLang="es-ES" sz="2400" dirty="0" err="1">
                <a:latin typeface="Lucida Console" panose="020B0609040504020204" pitchFamily="49" charset="0"/>
                <a:ea typeface="ＭＳ Ｐゴシック" pitchFamily="34" charset="-128"/>
              </a:rPr>
              <a:t>const</a:t>
            </a:r>
            <a:r>
              <a:rPr lang="fr-FR" altLang="es-ES" sz="2400" dirty="0">
                <a:latin typeface="Lucida Console" panose="020B0609040504020204" pitchFamily="49" charset="0"/>
                <a:ea typeface="ＭＳ Ｐゴシック" pitchFamily="34" charset="-128"/>
              </a:rPr>
              <a:t> nombre= "Pepito";</a:t>
            </a:r>
            <a:endParaRPr lang="es-ES" altLang="es-ES" sz="2400" dirty="0">
              <a:latin typeface="Lucida Console" panose="020B0609040504020204" pitchFamily="49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47F9E29A-ADEF-BC8D-0E4D-D6483CF7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497952-BA53-40C7-A4BF-854323F67E7D}" type="slidenum">
              <a:rPr lang="es-ES" altLang="es-ES"/>
              <a:pPr eaLnBrk="1" hangingPunct="1"/>
              <a:t>7</a:t>
            </a:fld>
            <a:endParaRPr lang="es-ES" altLang="es-E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C25241B-D029-E379-A9EB-9C7DB3A5D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Entrada/salida con cin y cout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3A88D07-A5A6-0889-0B5A-911A1E66D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s-ES" altLang="es-ES" dirty="0">
                <a:ea typeface="ＭＳ Ｐゴシック" panose="020B0600070205080204" pitchFamily="34" charset="-128"/>
              </a:rPr>
              <a:t>Empezar siempre con: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#include &lt;iostream&gt;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using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namespace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std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buFont typeface="Wingdings" panose="05000000000000000000" pitchFamily="2" charset="2"/>
              <a:buNone/>
            </a:pPr>
            <a:endParaRPr lang="es-ES" altLang="es-E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b="1" dirty="0" err="1">
                <a:ea typeface="ＭＳ Ｐゴシック" panose="020B0600070205080204" pitchFamily="34" charset="-128"/>
              </a:rPr>
              <a:t>cin</a:t>
            </a:r>
            <a:r>
              <a:rPr lang="es-ES" altLang="es-ES" dirty="0">
                <a:ea typeface="ＭＳ Ｐゴシック" panose="020B0600070205080204" pitchFamily="34" charset="-128"/>
              </a:rPr>
              <a:t> para leer datos de teclado: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char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&gt;&gt; c;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n, m;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&gt;&gt; n &gt;&gt; m;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cadena;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&gt;&gt; cadena;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while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</a:t>
            </a:r>
            <a:r>
              <a:rPr lang="es-ES" altLang="es-ES" sz="24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4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&gt;&gt; cadena)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674BE6C3-5676-8E77-C3A2-FD5FC9D8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69A6F7-DCC9-4296-9215-4340263D76A6}" type="slidenum">
              <a:rPr lang="es-ES" altLang="es-ES"/>
              <a:pPr eaLnBrk="1" hangingPunct="1"/>
              <a:t>8</a:t>
            </a:fld>
            <a:endParaRPr lang="es-ES" altLang="es-E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D03E268-745E-4784-C4CD-44C5D7073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Entrada/salida con cin y cout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2A488A2-76C6-EBCA-31C7-5AA57CA6A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715000"/>
          </a:xfrm>
        </p:spPr>
        <p:txBody>
          <a:bodyPr/>
          <a:lstStyle/>
          <a:p>
            <a:pPr eaLnBrk="1" hangingPunct="1"/>
            <a:r>
              <a:rPr lang="es-ES" altLang="es-ES" sz="2800" b="1" dirty="0" err="1">
                <a:ea typeface="ＭＳ Ｐゴシック" panose="020B0600070205080204" pitchFamily="34" charset="-128"/>
              </a:rPr>
              <a:t>cin</a:t>
            </a:r>
            <a:r>
              <a:rPr lang="es-ES" altLang="es-ES" sz="2800" dirty="0">
                <a:ea typeface="ＭＳ Ｐゴシック" panose="020B0600070205080204" pitchFamily="34" charset="-128"/>
              </a:rPr>
              <a:t> &gt;&gt; variable; separa los elementos por espacios en blanco ('  ', '\n' y '\t').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Para obtener toda la línea de texto: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string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cad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getline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,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cad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);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Para obtener un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char</a:t>
            </a:r>
            <a:r>
              <a:rPr lang="es-ES" altLang="es-ES" sz="2800" dirty="0">
                <a:ea typeface="ＭＳ Ｐゴシック" panose="020B0600070205080204" pitchFamily="34" charset="-128"/>
              </a:rPr>
              <a:t> sin saltarse los espacios: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char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c;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c=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cin.get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Ignorar la siguiente letra: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cin.ignore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Leer una letra pero sin sacarla: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c=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cin.peek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();</a:t>
            </a: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Devolver una letra a la entrada: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cin.putback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(c);</a:t>
            </a: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39B13F21-230C-9696-282A-3776F9346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86200"/>
            <a:ext cx="2590800" cy="15700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Entrada como un flujo de bytes: lee byte, salta byte,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049FF3BE-834C-8FBC-0CE1-0A809EDA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63BA7D3-2851-443B-8BB8-A124CEC58489}" type="slidenum">
              <a:rPr lang="es-ES" altLang="es-ES"/>
              <a:pPr eaLnBrk="1" hangingPunct="1"/>
              <a:t>9</a:t>
            </a:fld>
            <a:endParaRPr lang="es-ES" altLang="es-E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810D2A-E966-08F9-E27D-5DFDB3D02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Entrada/salida con cin y cout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BBA9974-CC94-7A7D-B041-FA812118D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334000"/>
          </a:xfrm>
        </p:spPr>
        <p:txBody>
          <a:bodyPr/>
          <a:lstStyle/>
          <a:p>
            <a:pPr eaLnBrk="1" hangingPunct="1"/>
            <a:r>
              <a:rPr lang="es-ES" altLang="es-ES" sz="2800" b="1" dirty="0" err="1">
                <a:ea typeface="ＭＳ Ｐゴシック" panose="020B0600070205080204" pitchFamily="34" charset="-128"/>
              </a:rPr>
              <a:t>cout</a:t>
            </a:r>
            <a:r>
              <a:rPr lang="es-ES" altLang="es-ES" sz="2800" dirty="0">
                <a:ea typeface="ＭＳ Ｐゴシック" panose="020B0600070205080204" pitchFamily="34" charset="-128"/>
              </a:rPr>
              <a:t> para escribir datos en la salida: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"Esto es una cadena\n";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67*92+1 &lt;&lt;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     //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= '\n'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cin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&gt;&gt; n;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cout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"El doble de "&lt;&lt; n &lt;&lt;" es "&lt;&lt; n*2&lt;&lt;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/>
            <a:endParaRPr lang="es-ES" altLang="es-ES" sz="28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es-ES" sz="2800" dirty="0">
                <a:ea typeface="ＭＳ Ｐゴシック" panose="020B0600070205080204" pitchFamily="34" charset="-128"/>
              </a:rPr>
              <a:t>También se pueden sacar datos por la salida de error estándar, con </a:t>
            </a:r>
            <a:r>
              <a:rPr lang="es-ES" altLang="es-ES" sz="2800" b="1" dirty="0" err="1">
                <a:ea typeface="ＭＳ Ｐゴシック" panose="020B0600070205080204" pitchFamily="34" charset="-128"/>
              </a:rPr>
              <a:t>cerr</a:t>
            </a:r>
            <a:r>
              <a:rPr lang="es-ES" altLang="es-ES" sz="2800" dirty="0">
                <a:ea typeface="ＭＳ Ｐゴシック" panose="020B0600070205080204" pitchFamily="34" charset="-128"/>
              </a:rPr>
              <a:t> (funciona igual que </a:t>
            </a:r>
            <a:r>
              <a:rPr lang="es-ES" altLang="es-ES" sz="2800" dirty="0" err="1">
                <a:ea typeface="ＭＳ Ｐゴシック" panose="020B0600070205080204" pitchFamily="34" charset="-128"/>
              </a:rPr>
              <a:t>cout</a:t>
            </a:r>
            <a:r>
              <a:rPr lang="es-ES" altLang="es-ES" sz="2800" dirty="0">
                <a:ea typeface="ＭＳ Ｐゴシック" panose="020B0600070205080204" pitchFamily="34" charset="-128"/>
              </a:rPr>
              <a:t>):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if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(valor&lt;0)</a:t>
            </a:r>
          </a:p>
          <a:p>
            <a:pPr marL="644525" lvl="2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cerr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 &lt;&lt; "Error, precio negativo "&lt;&lt;valor&lt;&lt;</a:t>
            </a:r>
            <a:r>
              <a:rPr lang="es-ES" altLang="es-ES" sz="2000" dirty="0" err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endl</a:t>
            </a:r>
            <a:r>
              <a:rPr lang="es-ES" altLang="es-ES" sz="2000" dirty="0">
                <a:latin typeface="Lucida Console" panose="020B0609040504020204" pitchFamily="49" charset="0"/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2457</Words>
  <Application>Microsoft Office PowerPoint</Application>
  <PresentationFormat>Presentación en pantalla (4:3)</PresentationFormat>
  <Paragraphs>419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ＭＳ Ｐゴシック</vt:lpstr>
      <vt:lpstr>Wingdings</vt:lpstr>
      <vt:lpstr>Lucida Console</vt:lpstr>
      <vt:lpstr>Red</vt:lpstr>
      <vt:lpstr>ALGORITMOS Y ESTRUCTURAS DE DATOS 1</vt:lpstr>
      <vt:lpstr>Introducción a C++</vt:lpstr>
      <vt:lpstr>Introducción a C++</vt:lpstr>
      <vt:lpstr>Modificaciones menores de C++</vt:lpstr>
      <vt:lpstr>Nuevos tipos de datos y constantes</vt:lpstr>
      <vt:lpstr>Nuevos tipos de datos y constantes</vt:lpstr>
      <vt:lpstr>Entrada/salida con cin y cout</vt:lpstr>
      <vt:lpstr>Entrada/salida con cin y cout</vt:lpstr>
      <vt:lpstr>Entrada/salida con cin y cout</vt:lpstr>
      <vt:lpstr>Mejoras en las funciones</vt:lpstr>
      <vt:lpstr>Paso de parámetros por referencia</vt:lpstr>
      <vt:lpstr>Parámetros por defecto</vt:lpstr>
      <vt:lpstr>Sobrecarga de funciones</vt:lpstr>
      <vt:lpstr>Memoria dinámica</vt:lpstr>
      <vt:lpstr>Memoria dinámica</vt:lpstr>
      <vt:lpstr>Memoria dinámica</vt:lpstr>
      <vt:lpstr>Memoria dinámica</vt:lpstr>
      <vt:lpstr>Memoria dinámica</vt:lpstr>
      <vt:lpstr>Memoria dinámica</vt:lpstr>
      <vt:lpstr>Memoria dinámica</vt:lpstr>
      <vt:lpstr>Memoria dinámica</vt:lpstr>
      <vt:lpstr>Planificación práctica</vt:lpstr>
      <vt:lpstr>001 – De número a texto</vt:lpstr>
      <vt:lpstr>001 – De número a texto</vt:lpstr>
      <vt:lpstr>001 – De número a texto</vt:lpstr>
      <vt:lpstr>001 – De número a texto</vt:lpstr>
      <vt:lpstr>002 – De texto a número</vt:lpstr>
      <vt:lpstr>002 – De texto a número</vt:lpstr>
      <vt:lpstr>002 – De texto a número</vt:lpstr>
      <vt:lpstr>002 – De texto a número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GinesGM</dc:creator>
  <cp:lastModifiedBy>GINES GARCIA MATEOS</cp:lastModifiedBy>
  <cp:revision>359</cp:revision>
  <cp:lastPrinted>1601-01-01T00:00:00Z</cp:lastPrinted>
  <dcterms:created xsi:type="dcterms:W3CDTF">1601-01-01T00:00:00Z</dcterms:created>
  <dcterms:modified xsi:type="dcterms:W3CDTF">2025-07-20T18:12:20Z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