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sldIdLst>
    <p:sldId id="256" r:id="rId2"/>
    <p:sldId id="376" r:id="rId3"/>
    <p:sldId id="406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407" r:id="rId13"/>
    <p:sldId id="408" r:id="rId14"/>
    <p:sldId id="347" r:id="rId15"/>
    <p:sldId id="409" r:id="rId16"/>
    <p:sldId id="309" r:id="rId17"/>
    <p:sldId id="310" r:id="rId18"/>
    <p:sldId id="400" r:id="rId19"/>
    <p:sldId id="404" r:id="rId20"/>
    <p:sldId id="401" r:id="rId21"/>
    <p:sldId id="402" r:id="rId22"/>
    <p:sldId id="403" r:id="rId23"/>
    <p:sldId id="405" r:id="rId24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F6600"/>
    <a:srgbClr val="FF0000"/>
    <a:srgbClr val="53D2FF"/>
    <a:srgbClr val="66FF66"/>
    <a:srgbClr val="99FFCC"/>
    <a:srgbClr val="008000"/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33" autoAdjust="0"/>
    <p:restoredTop sz="94660"/>
  </p:normalViewPr>
  <p:slideViewPr>
    <p:cSldViewPr>
      <p:cViewPr varScale="1">
        <p:scale>
          <a:sx n="71" d="100"/>
          <a:sy n="71" d="100"/>
        </p:scale>
        <p:origin x="16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1025ADA-CA7F-40A9-92DB-6EB9F289E3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7F4877-C125-4D12-B5DF-5FB94EE055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AE94CF1-E788-2C7A-4379-C5BD742A2C55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25571F6B-1F3B-4AC3-B35A-9F95A08D20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BE279190-F912-4C45-9B47-BDDD45B747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2D74AC20-F34C-4F70-94F3-2C8C1E5AA2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BBC2F4-E364-47B8-8FE8-AA61ED68BF0E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4BF0C853-BDD0-145C-12C2-DBC57D8BA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735909B-D498-3992-A554-7C870B75CE08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B9541196-6CCE-67F5-38ED-61B1F589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14BF773F-FB1A-61EE-C995-7654AE1A1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D6303CE9-6D52-D6B5-E496-BC254981F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51423E1C-E8FD-B8EA-90C1-B26DE5628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ADB9978F-73EB-952B-864B-68388EB8E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BF1790EC-ECE1-8A2C-99A8-631ADF128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973344B4-FBD4-3B05-467A-95E13456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1988CC0B-4BE1-6F31-E8CD-678DC6411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4E478F47-1F93-1EA9-E748-8FF4353E7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3" name="Oval 18">
              <a:extLst>
                <a:ext uri="{FF2B5EF4-FFF2-40B4-BE49-F238E27FC236}">
                  <a16:creationId xmlns:a16="http://schemas.microsoft.com/office/drawing/2014/main" id="{3863730F-DA53-A405-3A8E-479F622B8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5EE80C52-FBAE-391E-D79F-765074B18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id="{4A5776BF-9385-4B5A-90C6-069CFAC3C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A9928E52-AB4B-FC51-1B98-525286755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D9F4287B-C3C9-2DC2-3805-79A0AD6C6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8" name="Oval 23">
              <a:extLst>
                <a:ext uri="{FF2B5EF4-FFF2-40B4-BE49-F238E27FC236}">
                  <a16:creationId xmlns:a16="http://schemas.microsoft.com/office/drawing/2014/main" id="{77311C50-5B77-2789-8A01-A9259BEFB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9" name="Oval 24">
              <a:extLst>
                <a:ext uri="{FF2B5EF4-FFF2-40B4-BE49-F238E27FC236}">
                  <a16:creationId xmlns:a16="http://schemas.microsoft.com/office/drawing/2014/main" id="{95592C8B-1BC4-2E62-84FD-E05907FA7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4DEA275E-8013-58D0-7368-9B050C205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6BF3129F-A2CB-D918-A0AE-9AAFFEA90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2" name="Oval 27">
              <a:extLst>
                <a:ext uri="{FF2B5EF4-FFF2-40B4-BE49-F238E27FC236}">
                  <a16:creationId xmlns:a16="http://schemas.microsoft.com/office/drawing/2014/main" id="{419FB556-E685-322A-8E81-F37F2A701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6A22A632-1DDD-12A1-DEB4-22828BB9A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4" name="Oval 29">
              <a:extLst>
                <a:ext uri="{FF2B5EF4-FFF2-40B4-BE49-F238E27FC236}">
                  <a16:creationId xmlns:a16="http://schemas.microsoft.com/office/drawing/2014/main" id="{FDDA3059-88F7-AA12-9D4A-FE12E8F17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5" name="Oval 30">
              <a:extLst>
                <a:ext uri="{FF2B5EF4-FFF2-40B4-BE49-F238E27FC236}">
                  <a16:creationId xmlns:a16="http://schemas.microsoft.com/office/drawing/2014/main" id="{657F0ADF-5964-891D-31CE-C4DEDF22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6" name="Oval 31">
              <a:extLst>
                <a:ext uri="{FF2B5EF4-FFF2-40B4-BE49-F238E27FC236}">
                  <a16:creationId xmlns:a16="http://schemas.microsoft.com/office/drawing/2014/main" id="{E5ACC86B-7E53-B1B8-B47E-D52421A98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5D0B3E02-6A3D-93FA-2D5E-CBFD9B761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DADFC06E-255C-AA7D-22F9-3421F089E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8436B418-7A64-78DF-F264-0FFFFF1D2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14FC9BE3-A771-FBBF-D3B6-3B38C4E3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1" name="Oval 36">
              <a:extLst>
                <a:ext uri="{FF2B5EF4-FFF2-40B4-BE49-F238E27FC236}">
                  <a16:creationId xmlns:a16="http://schemas.microsoft.com/office/drawing/2014/main" id="{32D3EBFF-8B5D-4F1D-0AD2-68683676F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2" name="Oval 37">
              <a:extLst>
                <a:ext uri="{FF2B5EF4-FFF2-40B4-BE49-F238E27FC236}">
                  <a16:creationId xmlns:a16="http://schemas.microsoft.com/office/drawing/2014/main" id="{1DF54758-DDD5-1621-67C8-A57AD86BE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3" name="Oval 38">
              <a:extLst>
                <a:ext uri="{FF2B5EF4-FFF2-40B4-BE49-F238E27FC236}">
                  <a16:creationId xmlns:a16="http://schemas.microsoft.com/office/drawing/2014/main" id="{7FBA3B00-4CF6-A71A-BB94-B50150BCA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4" name="Oval 39">
              <a:extLst>
                <a:ext uri="{FF2B5EF4-FFF2-40B4-BE49-F238E27FC236}">
                  <a16:creationId xmlns:a16="http://schemas.microsoft.com/office/drawing/2014/main" id="{F2D64BD0-E00E-18C9-C606-845CEB4B5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</p:grpSp>
      <p:sp>
        <p:nvSpPr>
          <p:cNvPr id="35" name="Line 40">
            <a:extLst>
              <a:ext uri="{FF2B5EF4-FFF2-40B4-BE49-F238E27FC236}">
                <a16:creationId xmlns:a16="http://schemas.microsoft.com/office/drawing/2014/main" id="{0D9442FC-70D2-17CC-3A24-EDFE21160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s-ES" altLang="en-US"/>
              <a:t>Haga clic para cambiar el estilo de título	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CB81EB9A-6F3F-7A1B-F3CE-294F90CF20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CE88861D-1C7E-BE81-E01A-6AC7A5EB61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7D6124E6-BDA6-F177-687B-0508C8F77D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09BE4-6615-425B-A3F5-CD0AB6BC98FB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3272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CE0F58-906F-0E6D-3758-C47228AE56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48E7F7-81A9-A19C-0A23-A048178F0D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E195948-11E0-294B-F8EE-72005F931C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D1B95-9E07-43AC-AEEA-D668962B69AE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5870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83412F-B59F-7E8C-755E-E760024E99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221CD0-61F0-F5DB-9041-CEB16D2D3D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D30C84D-73AE-8147-F3E8-AE61F0F92E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A7F0D-4563-49DA-9C3A-81BDF511150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836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EB2136-8E85-0054-DC92-2910848F64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C2334A-B5BA-CC43-A1EE-06A6809A29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DC8F6F3-6D0E-5C4A-8A0A-BD2958A233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AA73C-6DAB-40DA-9F8B-886458E1E2C9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5680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43A582-FC04-2A4B-96EB-EB4548AA67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3A78D10-E10C-45A1-9CC1-C01BC173E3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1629AD9-6A10-9988-1EB6-4667E96A38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03AEE-640B-4814-86A6-C5D4672190F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058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0905A2-7E3F-B673-5E0A-C624EB262A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B40882-DEA1-F7CF-9E4A-853F1369B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BE2DF54-14D3-B21E-34D5-9CA2ABCB56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25EB35-A7FF-423C-ABC7-E2465547C7B1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795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75040D2-A7B7-B22E-581A-C59F164273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24161F7-FA80-F9D7-0A59-612414D087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C36CD7D-D3FA-A94E-2AC1-54982BDC15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02DD4-F7C9-486A-8DC3-8E1A68934F4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5981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107B710-A42A-885D-53D4-722E7954D3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03E5F5E-FAFF-F32E-1636-45FE3A843B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CCEF8CF-7A05-9FF2-A749-3F90157699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E3167-4068-4DAC-91F8-FD5BCC52A134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9792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30A3025-0530-A701-DFA9-924B66A9D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23258B8-3070-6205-3736-229F9E8B0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60FE137-77A8-2300-ADB5-567C75A492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FE342-0047-432C-8E3C-E04C4CB24DE4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735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540FC8-02D6-18EF-03CB-ED332893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EA8388-D7EC-E0CE-7E51-810DD0978E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03CB36A-84FA-FF24-03E4-0AFAAB64D8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0C130-7624-47CD-90D1-808BA6BF0F34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890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2FC15C-851D-62A1-FDC4-28D57EE405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A5BF28-7944-FB98-2A11-58FA409F2C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E5589CF-4660-CFDA-EB2F-FBB1187354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7C69E2-953E-4038-B910-CFE7D1D25AB5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6008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C3223202-13AC-8E70-4352-F52E165B6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8D84D28-AB98-7BCD-3A66-BDDB4B0F2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FA1B9E4-29A7-7A27-EF43-3E1EF3E43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8A20C69-3341-4760-B350-6D1AA05FAB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8F563D0-8E5A-4C13-A921-56C93F7496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313B382-5A14-4A32-9E9B-56197B5DD6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797AC01-1C94-47AC-B3F7-38B2D68C6A01}" type="slidenum">
              <a:rPr lang="es-ES" altLang="es-ES"/>
              <a:pPr/>
              <a:t>‹Nº›</a:t>
            </a:fld>
            <a:endParaRPr lang="es-ES" altLang="es-E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FAF6B6F9-9367-4795-538B-EDA4942FA5D9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11176508-A1E5-48B9-9D53-5B1C4E341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213B135E-DF0D-465C-BF58-5C4930423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51830F9F-232B-4851-9CE6-AB039807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08FE8043-E31D-49BF-9A59-7B7C1CA54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76932695-43BB-49BF-A6D9-9B2726756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94D08FAB-BD6A-4DA2-AE68-94EBFCE64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318AA17D-DCAC-4813-AC6B-859EBE4D6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AC79DEC2-2730-47F0-8E84-29F97EDC3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F266A8B0-2C6A-43E9-B83C-8E32956E1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7E453EFC-21AF-4880-82B8-07606187B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D058DA58-C2E9-4BF2-93DC-373CE5041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50B6E055-4B9F-499D-9D31-801362841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DA12B8F8-9638-420F-912E-69B1B8C75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B087664B-51E9-4A40-B2C5-F862A5174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511722A8-523C-4C41-B41F-30ECC4054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8625A57A-328A-4AEF-8823-E436B97A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6EA49EFB-87D5-4A0E-AA6D-159F6F903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591B2BBC-3CC5-45A3-83E5-68174337E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ED5360E1-4D26-4D7B-BDCE-9439FC9AF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E3290BAD-51F0-4B97-926B-57B0B6909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BE05FFE2-B094-4F76-868F-494467702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A1CE18F5-041B-4E18-B2F4-5D5273E5E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8131AE5A-55CA-4A9A-A3D8-26E60B504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9F5B03FA-96F7-40C8-B89F-0A510B81F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2CC4CB8F-DCEB-4318-A8CD-3AEF2986D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50CBD932-9DBD-4498-A16C-1D2DBC75D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EE449EDF-26B5-4367-9822-F91786B3D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5B60BDC4-7626-492E-8003-DA8FF0C2F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05BD6529-CABD-49A0-8C7C-E9A74E0BB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463E33D2-A1B5-485E-8906-7642DB344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976FBCDE-2314-4FDF-9D5D-1DEDE40B4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ＭＳ Ｐゴシック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257F20C-873D-F104-1F04-BD194E1CAC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altLang="es-ES" sz="4400">
                <a:ea typeface="ＭＳ Ｐゴシック" panose="020B0600070205080204" pitchFamily="34" charset="-128"/>
              </a:rPr>
              <a:t>ALGORITMOS Y ESTRUCTURAS DE DATOS 1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3D8F3B3-5534-5A58-CEB9-EE831363F2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ES" altLang="es-ES" b="1">
                <a:ea typeface="ＭＳ Ｐゴシック" panose="020B0600070205080204" pitchFamily="34" charset="-128"/>
              </a:rPr>
              <a:t>Práctica: CUACKER</a:t>
            </a:r>
          </a:p>
          <a:p>
            <a:pPr eaLnBrk="1" hangingPunct="1"/>
            <a:r>
              <a:rPr lang="es-ES" altLang="es-ES" b="1">
                <a:ea typeface="ＭＳ Ｐゴシック" panose="020B0600070205080204" pitchFamily="34" charset="-128"/>
              </a:rPr>
              <a:t>Sesión 2</a:t>
            </a:r>
          </a:p>
          <a:p>
            <a:pPr eaLnBrk="1" hangingPunct="1"/>
            <a:endParaRPr lang="es-ES" altLang="es-ES" sz="2400">
              <a:ea typeface="ＭＳ Ｐゴシック" panose="020B0600070205080204" pitchFamily="34" charset="-128"/>
            </a:endParaRPr>
          </a:p>
        </p:txBody>
      </p:sp>
      <p:pic>
        <p:nvPicPr>
          <p:cNvPr id="4100" name="Imagen 2">
            <a:extLst>
              <a:ext uri="{FF2B5EF4-FFF2-40B4-BE49-F238E27FC236}">
                <a16:creationId xmlns:a16="http://schemas.microsoft.com/office/drawing/2014/main" id="{3B9B00F5-5989-02AD-951A-5516E6E63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87763"/>
            <a:ext cx="1457325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5 Marcador de número de diapositiva">
            <a:extLst>
              <a:ext uri="{FF2B5EF4-FFF2-40B4-BE49-F238E27FC236}">
                <a16:creationId xmlns:a16="http://schemas.microsoft.com/office/drawing/2014/main" id="{2DC22FC0-9F50-655C-955B-F4BBC03E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5B01D2-2998-4906-831C-9ABE050AAAD4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s-ES" altLang="es-ES" sz="10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382951B-37D5-E59C-24FF-F96D138EE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Implementación de los métodos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36E2BDF-DAE0-1951-C37A-D4BB2FB0D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257800"/>
          </a:xfrm>
        </p:spPr>
        <p:txBody>
          <a:bodyPr/>
          <a:lstStyle/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La implementación de los métodos debe ir</a:t>
            </a:r>
            <a:br>
              <a:rPr lang="es-ES" altLang="es-ES" sz="2800">
                <a:ea typeface="ＭＳ Ｐゴシック" panose="020B0600070205080204" pitchFamily="34" charset="-128"/>
              </a:rPr>
            </a:br>
            <a:r>
              <a:rPr lang="es-ES" altLang="es-ES" sz="2800" b="1">
                <a:ea typeface="ＭＳ Ｐゴシック" panose="020B0600070205080204" pitchFamily="34" charset="-128"/>
              </a:rPr>
              <a:t>fuera</a:t>
            </a:r>
            <a:r>
              <a:rPr lang="es-ES" altLang="es-ES" sz="2800">
                <a:ea typeface="ＭＳ Ｐゴシック" panose="020B0600070205080204" pitchFamily="34" charset="-128"/>
              </a:rPr>
              <a:t> de la definición de la clase.</a:t>
            </a:r>
          </a:p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El nombre del método </a:t>
            </a:r>
            <a:r>
              <a:rPr lang="es-ES" altLang="es-ES" sz="2800" i="1">
                <a:ea typeface="ＭＳ Ｐゴシック" panose="020B0600070205080204" pitchFamily="34" charset="-128"/>
              </a:rPr>
              <a:t>fuera</a:t>
            </a:r>
            <a:r>
              <a:rPr lang="es-ES" altLang="es-ES" sz="2800">
                <a:ea typeface="ＭＳ Ｐゴシック" panose="020B0600070205080204" pitchFamily="34" charset="-128"/>
              </a:rPr>
              <a:t> de la clase es: clase::método.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s-ES_tradnl" altLang="es-ES_tradnl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class Persona	</a:t>
            </a:r>
            <a:endParaRPr lang="es-ES" altLang="es-ES_tradnl" sz="200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s-ES_tradnl" altLang="es-ES_tradnl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{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s-ES_tradnl" altLang="es-ES_tradnl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...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s-ES_tradnl" altLang="es-ES_tradnl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s-ES_tradnl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void escribir (void);</a:t>
            </a:r>
            <a:endParaRPr lang="es-ES" altLang="es-ES_tradnl" sz="200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s-ES_tradnl" altLang="es-ES_tradnl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};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s-ES_tradnl" altLang="es-ES_tradnl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...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void Persona::escribir (void) {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cout &lt;&lt; "Nombre: " &lt;&lt; nombre &lt;&lt; ...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}</a:t>
            </a:r>
            <a:endParaRPr lang="es-ES" altLang="es-E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5 Marcador de número de diapositiva">
            <a:extLst>
              <a:ext uri="{FF2B5EF4-FFF2-40B4-BE49-F238E27FC236}">
                <a16:creationId xmlns:a16="http://schemas.microsoft.com/office/drawing/2014/main" id="{43267B4D-9D8F-97DA-052A-335B5375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0D5EF1-BDB9-47DA-9636-09219E8BAC06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s-ES" altLang="es-ES" sz="10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4D94E3D-CDFD-F843-FBE0-07B77EBBE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Implementación de los métodos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06BE02F-8E36-744E-0C26-0D3A94810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2600" dirty="0">
                <a:ea typeface="ＭＳ Ｐゴシック" pitchFamily="34" charset="-128"/>
              </a:rPr>
              <a:t>La implementación también puede ir dentro de la</a:t>
            </a:r>
            <a:br>
              <a:rPr lang="es-ES" altLang="es-ES" sz="2600" dirty="0">
                <a:ea typeface="ＭＳ Ｐゴシック" pitchFamily="34" charset="-128"/>
              </a:rPr>
            </a:br>
            <a:r>
              <a:rPr lang="es-ES" altLang="es-ES" sz="2600" dirty="0">
                <a:ea typeface="ＭＳ Ｐゴシック" pitchFamily="34" charset="-128"/>
              </a:rPr>
              <a:t>clase: </a:t>
            </a:r>
            <a:r>
              <a:rPr lang="es-ES" altLang="es-ES" sz="2600" b="1" dirty="0">
                <a:ea typeface="ＭＳ Ｐゴシック" pitchFamily="34" charset="-128"/>
              </a:rPr>
              <a:t>métodos </a:t>
            </a:r>
            <a:r>
              <a:rPr lang="es-ES" altLang="es-ES" sz="2600" b="1" dirty="0" err="1">
                <a:ea typeface="ＭＳ Ｐゴシック" pitchFamily="34" charset="-128"/>
              </a:rPr>
              <a:t>inline</a:t>
            </a:r>
            <a:r>
              <a:rPr lang="es-ES" altLang="es-ES" sz="2600" dirty="0">
                <a:ea typeface="ＭＳ Ｐゴシック" pitchFamily="34" charset="-128"/>
              </a:rPr>
              <a:t>.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s-ES_tradnl" sz="1800" dirty="0" err="1">
                <a:latin typeface="Lucida Sans Typewriter" panose="020B0509030504030204" pitchFamily="49" charset="0"/>
              </a:rPr>
              <a:t>class</a:t>
            </a:r>
            <a:r>
              <a:rPr lang="es-ES_tradnl" sz="1800" dirty="0">
                <a:latin typeface="Lucida Sans Typewriter" panose="020B0509030504030204" pitchFamily="49" charset="0"/>
              </a:rPr>
              <a:t> Persona	</a:t>
            </a:r>
            <a:endParaRPr lang="es-ES" sz="1800" dirty="0">
              <a:latin typeface="Lucida Sans Typewriter" panose="020B05090305040302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s-ES_tradnl" sz="1800" dirty="0">
                <a:latin typeface="Lucida Sans Typewriter" panose="020B0509030504030204" pitchFamily="49" charset="0"/>
              </a:rPr>
              <a:t>{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s-ES_tradnl" sz="1800" dirty="0">
                <a:latin typeface="Lucida Sans Typewriter" panose="020B0509030504030204" pitchFamily="49" charset="0"/>
              </a:rPr>
              <a:t>   ...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s-ES_tradnl" sz="1800" dirty="0">
                <a:latin typeface="Lucida Sans Typewriter" panose="020B0509030504030204" pitchFamily="49" charset="0"/>
              </a:rPr>
              <a:t>   </a:t>
            </a:r>
            <a:r>
              <a:rPr lang="en-US" sz="1800" dirty="0">
                <a:latin typeface="Lucida Sans Typewriter" panose="020B0509030504030204" pitchFamily="49" charset="0"/>
              </a:rPr>
              <a:t>void escribir (void) {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Sans Typewriter" panose="020B0509030504030204" pitchFamily="49" charset="0"/>
                <a:ea typeface="ＭＳ Ｐゴシック" pitchFamily="34" charset="-128"/>
              </a:rPr>
              <a:t>      </a:t>
            </a:r>
            <a:r>
              <a:rPr lang="es-ES_tradnl" altLang="es-ES" sz="1800" dirty="0" err="1">
                <a:latin typeface="Lucida Sans Typewriter" panose="020B0509030504030204" pitchFamily="49" charset="0"/>
                <a:ea typeface="ＭＳ Ｐゴシック" pitchFamily="34" charset="-128"/>
              </a:rPr>
              <a:t>cout</a:t>
            </a:r>
            <a:r>
              <a:rPr lang="es-ES_tradnl" altLang="es-ES" sz="1800" dirty="0">
                <a:latin typeface="Lucida Sans Typewriter" panose="020B0509030504030204" pitchFamily="49" charset="0"/>
                <a:ea typeface="ＭＳ Ｐゴシック" pitchFamily="34" charset="-128"/>
              </a:rPr>
              <a:t> &lt;&lt; "Nombre: " &lt;&lt; nombre &lt;&lt; ...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Lucida Sans Typewriter" panose="020B0509030504030204" pitchFamily="49" charset="0"/>
              </a:rPr>
              <a:t>   }</a:t>
            </a:r>
            <a:endParaRPr lang="es-ES" sz="1800" dirty="0">
              <a:latin typeface="Lucida Sans Typewriter" panose="020B05090305040302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s-ES_tradnl" sz="1800" dirty="0">
                <a:latin typeface="Lucida Sans Typewriter" panose="020B0509030504030204" pitchFamily="49" charset="0"/>
              </a:rPr>
              <a:t>};</a:t>
            </a:r>
          </a:p>
          <a:p>
            <a:pPr marL="468000" indent="-457200">
              <a:spcBef>
                <a:spcPts val="400"/>
              </a:spcBef>
              <a:defRPr/>
            </a:pPr>
            <a:r>
              <a:rPr lang="es-ES" altLang="es-ES" sz="2600" b="1" dirty="0">
                <a:ea typeface="ＭＳ Ｐゴシック" pitchFamily="34" charset="-128"/>
              </a:rPr>
              <a:t>Significado</a:t>
            </a:r>
            <a:r>
              <a:rPr lang="es-ES" altLang="es-ES" sz="2600" dirty="0">
                <a:ea typeface="ＭＳ Ｐゴシック" pitchFamily="34" charset="-128"/>
              </a:rPr>
              <a:t>: al hacer la llamada, se </a:t>
            </a:r>
            <a:r>
              <a:rPr lang="es-ES" altLang="es-ES" sz="2600" i="1" dirty="0">
                <a:ea typeface="ＭＳ Ｐゴシック" pitchFamily="34" charset="-128"/>
              </a:rPr>
              <a:t>pega</a:t>
            </a:r>
            <a:r>
              <a:rPr lang="es-ES" altLang="es-ES" sz="2600" dirty="0">
                <a:ea typeface="ＭＳ Ｐゴシック" pitchFamily="34" charset="-128"/>
              </a:rPr>
              <a:t> el código en todos los sitios donde se llame.</a:t>
            </a:r>
          </a:p>
          <a:p>
            <a:pPr marL="468000" indent="-457200">
              <a:spcBef>
                <a:spcPts val="400"/>
              </a:spcBef>
              <a:defRPr/>
            </a:pPr>
            <a:r>
              <a:rPr lang="es-ES" altLang="es-ES" sz="2600" dirty="0">
                <a:ea typeface="ＭＳ Ｐゴシック" pitchFamily="34" charset="-128"/>
              </a:rPr>
              <a:t>Más eficiencia, pero se duplica el código objeto.</a:t>
            </a:r>
          </a:p>
          <a:p>
            <a:pPr marL="468000" indent="-457200">
              <a:spcBef>
                <a:spcPts val="400"/>
              </a:spcBef>
              <a:defRPr/>
            </a:pPr>
            <a:r>
              <a:rPr lang="es-ES" altLang="es-ES" sz="2600" dirty="0">
                <a:ea typeface="ＭＳ Ｐゴシック" pitchFamily="34" charset="-128"/>
              </a:rPr>
              <a:t>Utilizarlo solo con los métodos triviales.</a:t>
            </a:r>
          </a:p>
          <a:p>
            <a:pPr marL="468000" indent="-457200">
              <a:spcBef>
                <a:spcPts val="400"/>
              </a:spcBef>
              <a:defRPr/>
            </a:pPr>
            <a:r>
              <a:rPr lang="es-ES" altLang="es-ES" sz="2600" dirty="0">
                <a:ea typeface="ＭＳ Ｐゴシック" pitchFamily="34" charset="-128"/>
              </a:rPr>
              <a:t>Se puede usar la palabra clave </a:t>
            </a:r>
            <a:r>
              <a:rPr lang="es-ES" altLang="es-ES" sz="2600" b="1" dirty="0" err="1">
                <a:ea typeface="ＭＳ Ｐゴシック" pitchFamily="34" charset="-128"/>
              </a:rPr>
              <a:t>inline</a:t>
            </a:r>
            <a:r>
              <a:rPr lang="es-ES" altLang="es-ES" sz="2600" dirty="0">
                <a:ea typeface="ＭＳ Ｐゴシック" pitchFamily="34" charset="-128"/>
              </a:rPr>
              <a:t> para declararlas explícitamente: </a:t>
            </a:r>
            <a:r>
              <a:rPr lang="es-ES" altLang="es-ES" sz="1800" dirty="0" err="1">
                <a:latin typeface="Lucida Sans Typewriter" panose="020B0509030504030204" pitchFamily="49" charset="0"/>
                <a:ea typeface="ＭＳ Ｐゴシック" pitchFamily="34" charset="-128"/>
              </a:rPr>
              <a:t>inline</a:t>
            </a:r>
            <a:r>
              <a:rPr lang="es-ES" altLang="es-ES" sz="1800" dirty="0">
                <a:latin typeface="Lucida Sans Typewriter" panose="020B0509030504030204" pitchFamily="49" charset="0"/>
                <a:ea typeface="ＭＳ Ｐゴシック" pitchFamily="34" charset="-128"/>
              </a:rPr>
              <a:t> </a:t>
            </a:r>
            <a:r>
              <a:rPr lang="es-ES" altLang="es-ES" sz="1800" dirty="0" err="1">
                <a:latin typeface="Lucida Sans Typewriter" panose="020B0509030504030204" pitchFamily="49" charset="0"/>
                <a:ea typeface="ＭＳ Ｐゴシック" pitchFamily="34" charset="-128"/>
              </a:rPr>
              <a:t>int</a:t>
            </a:r>
            <a:r>
              <a:rPr lang="es-ES" altLang="es-ES" sz="1800" dirty="0">
                <a:latin typeface="Lucida Sans Typewriter" panose="020B0509030504030204" pitchFamily="49" charset="0"/>
                <a:ea typeface="ＭＳ Ｐゴシック" pitchFamily="34" charset="-128"/>
              </a:rPr>
              <a:t> </a:t>
            </a:r>
            <a:r>
              <a:rPr lang="es-ES" altLang="es-ES" sz="1800" dirty="0" err="1">
                <a:latin typeface="Lucida Sans Typewriter" panose="020B0509030504030204" pitchFamily="49" charset="0"/>
                <a:ea typeface="ＭＳ Ｐゴシック" pitchFamily="34" charset="-128"/>
              </a:rPr>
              <a:t>maximo</a:t>
            </a:r>
            <a:r>
              <a:rPr lang="es-ES" altLang="es-ES" sz="1800" dirty="0">
                <a:latin typeface="Lucida Sans Typewriter" panose="020B0509030504030204" pitchFamily="49" charset="0"/>
                <a:ea typeface="ＭＳ Ｐゴシック" pitchFamily="34" charset="-128"/>
              </a:rPr>
              <a:t> (</a:t>
            </a:r>
            <a:r>
              <a:rPr lang="es-ES" altLang="es-ES" sz="1800" dirty="0" err="1">
                <a:latin typeface="Lucida Sans Typewriter" panose="020B0509030504030204" pitchFamily="49" charset="0"/>
                <a:ea typeface="ＭＳ Ｐゴシック" pitchFamily="34" charset="-128"/>
              </a:rPr>
              <a:t>int</a:t>
            </a:r>
            <a:r>
              <a:rPr lang="es-ES" altLang="es-ES" sz="1800" dirty="0">
                <a:latin typeface="Lucida Sans Typewriter" panose="020B0509030504030204" pitchFamily="49" charset="0"/>
                <a:ea typeface="ＭＳ Ｐゴシック" pitchFamily="34" charset="-128"/>
              </a:rPr>
              <a:t> a, </a:t>
            </a:r>
            <a:r>
              <a:rPr lang="es-ES" altLang="es-ES" sz="1800" dirty="0" err="1">
                <a:latin typeface="Lucida Sans Typewriter" panose="020B0509030504030204" pitchFamily="49" charset="0"/>
                <a:ea typeface="ＭＳ Ｐゴシック" pitchFamily="34" charset="-128"/>
              </a:rPr>
              <a:t>int</a:t>
            </a:r>
            <a:r>
              <a:rPr lang="es-ES" altLang="es-ES" sz="1800" dirty="0">
                <a:latin typeface="Lucida Sans Typewriter" panose="020B0509030504030204" pitchFamily="49" charset="0"/>
                <a:ea typeface="ＭＳ Ｐゴシック" pitchFamily="34" charset="-128"/>
              </a:rPr>
              <a:t> b) {...}</a:t>
            </a:r>
            <a:endParaRPr lang="es-ES" altLang="es-ES" sz="2600" dirty="0">
              <a:latin typeface="Lucida Sans Typewriter" panose="020B0509030504030204" pitchFamily="49" charset="0"/>
              <a:ea typeface="ＭＳ Ｐゴシック" pitchFamily="34" charset="-128"/>
            </a:endParaRPr>
          </a:p>
        </p:txBody>
      </p:sp>
      <p:sp>
        <p:nvSpPr>
          <p:cNvPr id="9" name="CuadroTexto 5">
            <a:extLst>
              <a:ext uri="{FF2B5EF4-FFF2-40B4-BE49-F238E27FC236}">
                <a16:creationId xmlns:a16="http://schemas.microsoft.com/office/drawing/2014/main" id="{9DD3090A-95A7-FB57-8BAC-E2A8C8DF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371600"/>
            <a:ext cx="3581400" cy="1446213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200" dirty="0">
                <a:solidFill>
                  <a:srgbClr val="000000"/>
                </a:solidFill>
              </a:rPr>
              <a:t>Ojo, el significado es distinto de Java. En C++ lo normal es implementar los métodos fuera de la clase.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5 Marcador de número de diapositiva">
            <a:extLst>
              <a:ext uri="{FF2B5EF4-FFF2-40B4-BE49-F238E27FC236}">
                <a16:creationId xmlns:a16="http://schemas.microsoft.com/office/drawing/2014/main" id="{C67D5ADF-10A2-5F32-DC2E-6AE3041F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8905E6-AB90-40FF-A9C8-1C0EFDC82EDA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s-ES" altLang="es-ES" sz="10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61C47A3-EA31-EDC6-ADA4-493ABE999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Espacios de nombres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BE03F77-F112-7E8B-8C9C-B67022E04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marL="644525" lvl="2" indent="0" eaLnBrk="1" hangingPunct="1">
              <a:buFont typeface="Wingdings" panose="05000000000000000000" pitchFamily="2" charset="2"/>
              <a:buNone/>
            </a:pPr>
            <a:r>
              <a:rPr lang="es-ES" altLang="es-ES" sz="2400">
                <a:latin typeface="Lucida Console" panose="020B0609040504020204" pitchFamily="49" charset="0"/>
                <a:ea typeface="ＭＳ Ｐゴシック" panose="020B0600070205080204" pitchFamily="34" charset="-128"/>
              </a:rPr>
              <a:t>#include &lt;iostream&gt;</a:t>
            </a:r>
          </a:p>
          <a:p>
            <a:pPr marL="644525" lvl="2" indent="0" eaLnBrk="1" hangingPunct="1">
              <a:buFont typeface="Wingdings" panose="05000000000000000000" pitchFamily="2" charset="2"/>
              <a:buNone/>
            </a:pPr>
            <a:r>
              <a:rPr lang="es-ES" altLang="es-ES" sz="24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using namespace std;</a:t>
            </a:r>
          </a:p>
          <a:p>
            <a:pPr marL="644525" lvl="2" indent="0" eaLnBrk="1" hangingPunct="1">
              <a:buFont typeface="Wingdings" panose="05000000000000000000" pitchFamily="2" charset="2"/>
              <a:buNone/>
            </a:pPr>
            <a:endParaRPr lang="es-ES" altLang="es-ES" sz="1100" b="1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>
                <a:ea typeface="ＭＳ Ｐゴシック" panose="020B0600070205080204" pitchFamily="34" charset="-128"/>
              </a:rPr>
              <a:t>¿Qué es eso del </a:t>
            </a:r>
            <a:r>
              <a:rPr lang="es-ES" altLang="es-ES" b="1">
                <a:ea typeface="ＭＳ Ｐゴシック" panose="020B0600070205080204" pitchFamily="34" charset="-128"/>
              </a:rPr>
              <a:t>using namespace …</a:t>
            </a:r>
            <a:r>
              <a:rPr lang="es-ES" altLang="es-ES">
                <a:ea typeface="ＭＳ Ｐゴシック" panose="020B0600070205080204" pitchFamily="34" charset="-128"/>
              </a:rPr>
              <a:t>?</a:t>
            </a:r>
          </a:p>
          <a:p>
            <a:pPr eaLnBrk="1" hangingPunct="1"/>
            <a:r>
              <a:rPr lang="es-ES" altLang="es-ES">
                <a:ea typeface="ＭＳ Ｐゴシック" panose="020B0600070205080204" pitchFamily="34" charset="-128"/>
              </a:rPr>
              <a:t>Espacios de nombres: agrupación de variables, procedimientos y tipos de datos bajo un nombre común.</a:t>
            </a:r>
          </a:p>
          <a:p>
            <a:pPr eaLnBrk="1" hangingPunct="1"/>
            <a:r>
              <a:rPr lang="es-ES" altLang="es-ES">
                <a:ea typeface="ＭＳ Ｐゴシック" panose="020B0600070205080204" pitchFamily="34" charset="-128"/>
              </a:rPr>
              <a:t>Es útil en proyectos muy grandes, con muchos programadores, módulos, etc.</a:t>
            </a:r>
          </a:p>
          <a:p>
            <a:pPr eaLnBrk="1" hangingPunct="1"/>
            <a:r>
              <a:rPr lang="es-ES" altLang="es-ES">
                <a:ea typeface="ＭＳ Ｐゴシック" panose="020B0600070205080204" pitchFamily="34" charset="-128"/>
              </a:rPr>
              <a:t>Evita colisiones de un mismo nombre en distintos bloques.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5 Marcador de número de diapositiva">
            <a:extLst>
              <a:ext uri="{FF2B5EF4-FFF2-40B4-BE49-F238E27FC236}">
                <a16:creationId xmlns:a16="http://schemas.microsoft.com/office/drawing/2014/main" id="{9FD6EE48-C891-78B1-0F23-3A214D44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94E5B9-AC82-4562-BFBB-47ED6B90B5F9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s-ES" altLang="es-ES" sz="10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A20524C-5D0E-F9DF-D53B-E89080586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Espacios de nombres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D917A52-5D72-DF57-0F0D-865FC7A43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82675"/>
            <a:ext cx="5943600" cy="1127125"/>
          </a:xfrm>
        </p:spPr>
        <p:txBody>
          <a:bodyPr/>
          <a:lstStyle/>
          <a:p>
            <a:pPr eaLnBrk="1" hangingPunct="1"/>
            <a:r>
              <a:rPr lang="es-ES" altLang="es-ES">
                <a:ea typeface="ＭＳ Ｐゴシック" panose="020B0600070205080204" pitchFamily="34" charset="-128"/>
              </a:rPr>
              <a:t>Ejemplo, programa de gestión de una gran empresa.</a:t>
            </a:r>
          </a:p>
        </p:txBody>
      </p:sp>
      <p:sp>
        <p:nvSpPr>
          <p:cNvPr id="16389" name="1 Rectángulo">
            <a:extLst>
              <a:ext uri="{FF2B5EF4-FFF2-40B4-BE49-F238E27FC236}">
                <a16:creationId xmlns:a16="http://schemas.microsoft.com/office/drawing/2014/main" id="{FF9F11C1-DF45-ADEC-C74B-596917561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22638"/>
            <a:ext cx="4495800" cy="3140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// Módulo de Gestión //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// ------------------//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namespace GESTION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int errorCode= 0;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void initialize()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   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bool connectDB(string name){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   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6390" name="5 Rectángulo">
            <a:extLst>
              <a:ext uri="{FF2B5EF4-FFF2-40B4-BE49-F238E27FC236}">
                <a16:creationId xmlns:a16="http://schemas.microsoft.com/office/drawing/2014/main" id="{37FF199D-A13E-2388-2478-C3CB49F26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024063"/>
            <a:ext cx="4495800" cy="3140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// Módulo de Interfaz //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// -------------------//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namespace INTERFAZ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int errorCode= 7;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void initialize()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   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bool initGUI(string window){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   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D8ECF16E-371B-38A1-115F-7F0EF28E2D31}"/>
              </a:ext>
            </a:extLst>
          </p:cNvPr>
          <p:cNvSpPr/>
          <p:nvPr/>
        </p:nvSpPr>
        <p:spPr>
          <a:xfrm>
            <a:off x="1447800" y="2954338"/>
            <a:ext cx="190500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95250" lvl="2" algn="ctr" eaLnBrk="1" hangingPunct="1">
              <a:defRPr/>
            </a:pPr>
            <a:r>
              <a:rPr lang="es-ES" altLang="es-ES" b="1" dirty="0">
                <a:latin typeface="+mj-lt"/>
              </a:rPr>
              <a:t>gestion.cpp</a:t>
            </a:r>
          </a:p>
        </p:txBody>
      </p:sp>
      <p:sp>
        <p:nvSpPr>
          <p:cNvPr id="8" name="7 Rectángulo">
            <a:extLst>
              <a:ext uri="{FF2B5EF4-FFF2-40B4-BE49-F238E27FC236}">
                <a16:creationId xmlns:a16="http://schemas.microsoft.com/office/drawing/2014/main" id="{D203A763-0591-FFB8-95C0-DBDA269F8D31}"/>
              </a:ext>
            </a:extLst>
          </p:cNvPr>
          <p:cNvSpPr/>
          <p:nvPr/>
        </p:nvSpPr>
        <p:spPr>
          <a:xfrm>
            <a:off x="5486400" y="1655763"/>
            <a:ext cx="190500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95250" lvl="2" algn="ctr" eaLnBrk="1" hangingPunct="1">
              <a:defRPr/>
            </a:pPr>
            <a:r>
              <a:rPr lang="es-ES" altLang="es-ES" b="1" dirty="0">
                <a:latin typeface="+mj-lt"/>
              </a:rPr>
              <a:t>interfaz.cpp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5 Marcador de número de diapositiva">
            <a:extLst>
              <a:ext uri="{FF2B5EF4-FFF2-40B4-BE49-F238E27FC236}">
                <a16:creationId xmlns:a16="http://schemas.microsoft.com/office/drawing/2014/main" id="{BF1E9F58-8FAD-715E-E266-9D622878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74F2A3-5743-4473-A0E9-C1D7123A9841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s-ES" altLang="es-ES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37F9E14-375B-D654-328B-582A4BCA1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Espacios de nombres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DFC1054-3C1E-A4D6-5A69-0ED9E58FD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7630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¿Cómo se accede a las variables y procedimientos dentro del espacio de nombres?</a:t>
            </a:r>
          </a:p>
          <a:p>
            <a:pPr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Dos opciones:</a:t>
            </a:r>
          </a:p>
          <a:p>
            <a:pPr lvl="1"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Añadiendo como prefijo el nombre del espacio:</a:t>
            </a:r>
          </a:p>
          <a:p>
            <a:pPr marL="725488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Console" pitchFamily="49" charset="0"/>
                <a:ea typeface="ＭＳ Ｐゴシック" pitchFamily="34" charset="-128"/>
              </a:rPr>
              <a:t>GESTION::</a:t>
            </a:r>
            <a:r>
              <a:rPr lang="es-ES" altLang="es-ES" sz="2000" dirty="0" err="1">
                <a:latin typeface="Lucida Console" pitchFamily="49" charset="0"/>
                <a:ea typeface="ＭＳ Ｐゴシック" pitchFamily="34" charset="-128"/>
              </a:rPr>
              <a:t>initialize</a:t>
            </a:r>
            <a:r>
              <a:rPr lang="es-ES" altLang="es-ES" sz="2000" dirty="0">
                <a:latin typeface="Lucida Console" pitchFamily="49" charset="0"/>
                <a:ea typeface="ＭＳ Ｐゴシック" pitchFamily="34" charset="-128"/>
              </a:rPr>
              <a:t>();</a:t>
            </a:r>
          </a:p>
          <a:p>
            <a:pPr marL="725488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 err="1">
                <a:latin typeface="Lucida Console" pitchFamily="49" charset="0"/>
                <a:ea typeface="ＭＳ Ｐゴシック" pitchFamily="34" charset="-128"/>
              </a:rPr>
              <a:t>if</a:t>
            </a:r>
            <a:r>
              <a:rPr lang="es-ES" altLang="es-ES" sz="2000" dirty="0">
                <a:latin typeface="Lucida Console" pitchFamily="49" charset="0"/>
                <a:ea typeface="ＭＳ Ｐゴシック" pitchFamily="34" charset="-128"/>
              </a:rPr>
              <a:t> (GESTION::</a:t>
            </a:r>
            <a:r>
              <a:rPr lang="es-ES" altLang="es-ES" sz="2000" dirty="0" err="1">
                <a:latin typeface="Lucida Console" pitchFamily="49" charset="0"/>
                <a:ea typeface="ＭＳ Ｐゴシック" pitchFamily="34" charset="-128"/>
              </a:rPr>
              <a:t>errorCode</a:t>
            </a:r>
            <a:r>
              <a:rPr lang="es-ES" altLang="es-ES" sz="2000" dirty="0">
                <a:latin typeface="Lucida Console" pitchFamily="49" charset="0"/>
                <a:ea typeface="ＭＳ Ｐゴシック" pitchFamily="34" charset="-128"/>
              </a:rPr>
              <a:t>&gt;0) ...</a:t>
            </a:r>
          </a:p>
          <a:p>
            <a:pPr marL="344487" lvl="1" indent="0" eaLnBrk="1" hangingPunct="1">
              <a:buFont typeface="Wingdings" panose="05000000000000000000" pitchFamily="2" charset="2"/>
              <a:buNone/>
              <a:defRPr/>
            </a:pPr>
            <a:endParaRPr lang="es-ES" altLang="es-ES" sz="2000" dirty="0">
              <a:ea typeface="ＭＳ Ｐゴシック" pitchFamily="34" charset="-128"/>
            </a:endParaRPr>
          </a:p>
          <a:p>
            <a:pPr lvl="1"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Usando el </a:t>
            </a:r>
            <a:r>
              <a:rPr lang="es-ES" altLang="es-ES" dirty="0" err="1">
                <a:ea typeface="ＭＳ Ｐゴシック" pitchFamily="34" charset="-128"/>
              </a:rPr>
              <a:t>using</a:t>
            </a:r>
            <a:r>
              <a:rPr lang="es-ES" altLang="es-ES" dirty="0">
                <a:ea typeface="ＭＳ Ｐゴシック" pitchFamily="34" charset="-128"/>
              </a:rPr>
              <a:t> </a:t>
            </a:r>
            <a:r>
              <a:rPr lang="es-ES" altLang="es-ES" dirty="0" err="1">
                <a:ea typeface="ＭＳ Ｐゴシック" pitchFamily="34" charset="-128"/>
              </a:rPr>
              <a:t>namespace</a:t>
            </a:r>
            <a:r>
              <a:rPr lang="es-ES" altLang="es-ES" dirty="0">
                <a:ea typeface="ＭＳ Ｐゴシック" pitchFamily="34" charset="-128"/>
              </a:rPr>
              <a:t>:</a:t>
            </a:r>
          </a:p>
          <a:p>
            <a:pPr marL="725488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 err="1">
                <a:latin typeface="Lucida Console" pitchFamily="49" charset="0"/>
                <a:ea typeface="ＭＳ Ｐゴシック" pitchFamily="34" charset="-128"/>
              </a:rPr>
              <a:t>using</a:t>
            </a:r>
            <a:r>
              <a:rPr lang="es-ES" altLang="es-ES" sz="2000" dirty="0">
                <a:latin typeface="Lucida Console" pitchFamily="49" charset="0"/>
                <a:ea typeface="ＭＳ Ｐゴシック" pitchFamily="34" charset="-128"/>
              </a:rPr>
              <a:t> </a:t>
            </a:r>
            <a:r>
              <a:rPr lang="es-ES" altLang="es-ES" sz="2000" dirty="0" err="1">
                <a:latin typeface="Lucida Console" pitchFamily="49" charset="0"/>
                <a:ea typeface="ＭＳ Ｐゴシック" pitchFamily="34" charset="-128"/>
              </a:rPr>
              <a:t>namespace</a:t>
            </a:r>
            <a:r>
              <a:rPr lang="es-ES" altLang="es-ES" sz="2000" dirty="0">
                <a:latin typeface="Lucida Console" pitchFamily="49" charset="0"/>
                <a:ea typeface="ＭＳ Ｐゴシック" pitchFamily="34" charset="-128"/>
              </a:rPr>
              <a:t> GESTION;</a:t>
            </a:r>
          </a:p>
          <a:p>
            <a:pPr marL="725488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 err="1">
                <a:latin typeface="Lucida Console" pitchFamily="49" charset="0"/>
                <a:ea typeface="ＭＳ Ｐゴシック" pitchFamily="34" charset="-128"/>
              </a:rPr>
              <a:t>initialize</a:t>
            </a:r>
            <a:r>
              <a:rPr lang="es-ES" altLang="es-ES" sz="2000" dirty="0">
                <a:latin typeface="Lucida Console" pitchFamily="49" charset="0"/>
                <a:ea typeface="ＭＳ Ｐゴシック" pitchFamily="34" charset="-128"/>
              </a:rPr>
              <a:t>();</a:t>
            </a:r>
          </a:p>
          <a:p>
            <a:pPr marL="725488" lvl="1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 err="1">
                <a:latin typeface="Lucida Console" pitchFamily="49" charset="0"/>
                <a:ea typeface="ＭＳ Ｐゴシック" pitchFamily="34" charset="-128"/>
              </a:rPr>
              <a:t>if</a:t>
            </a:r>
            <a:r>
              <a:rPr lang="es-ES" altLang="es-ES" sz="2000" dirty="0">
                <a:latin typeface="Lucida Console" pitchFamily="49" charset="0"/>
                <a:ea typeface="ＭＳ Ｐゴシック" pitchFamily="34" charset="-128"/>
              </a:rPr>
              <a:t> (</a:t>
            </a:r>
            <a:r>
              <a:rPr lang="es-ES" altLang="es-ES" sz="2000" dirty="0" err="1">
                <a:latin typeface="Lucida Console" pitchFamily="49" charset="0"/>
                <a:ea typeface="ＭＳ Ｐゴシック" pitchFamily="34" charset="-128"/>
              </a:rPr>
              <a:t>errorCode</a:t>
            </a:r>
            <a:r>
              <a:rPr lang="es-ES" altLang="es-ES" sz="2000" dirty="0">
                <a:latin typeface="Lucida Console" pitchFamily="49" charset="0"/>
                <a:ea typeface="ＭＳ Ｐゴシック" pitchFamily="34" charset="-128"/>
              </a:rPr>
              <a:t>&gt;0) ...</a:t>
            </a:r>
          </a:p>
        </p:txBody>
      </p:sp>
      <p:sp>
        <p:nvSpPr>
          <p:cNvPr id="9" name="CuadroTexto 5">
            <a:extLst>
              <a:ext uri="{FF2B5EF4-FFF2-40B4-BE49-F238E27FC236}">
                <a16:creationId xmlns:a16="http://schemas.microsoft.com/office/drawing/2014/main" id="{1AB82435-247C-8BF0-50B8-8EB254654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343400"/>
            <a:ext cx="3200400" cy="1570038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dirty="0">
                <a:solidFill>
                  <a:srgbClr val="000000"/>
                </a:solidFill>
              </a:rPr>
              <a:t>Por eso para las librerías estándar usamos:</a:t>
            </a:r>
          </a:p>
          <a:p>
            <a:pPr eaLnBrk="1" hangingPunct="1">
              <a:defRPr/>
            </a:pPr>
            <a:r>
              <a:rPr lang="es-ES" dirty="0" err="1">
                <a:solidFill>
                  <a:srgbClr val="000000"/>
                </a:solidFill>
              </a:rPr>
              <a:t>using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namespace</a:t>
            </a:r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err="1">
                <a:solidFill>
                  <a:srgbClr val="000000"/>
                </a:solidFill>
              </a:rPr>
              <a:t>std</a:t>
            </a:r>
            <a:r>
              <a:rPr lang="es-ES" dirty="0"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C4DC0-03BB-F1D1-D427-01E678376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>
            <a:extLst>
              <a:ext uri="{FF2B5EF4-FFF2-40B4-BE49-F238E27FC236}">
                <a16:creationId xmlns:a16="http://schemas.microsoft.com/office/drawing/2014/main" id="{2BDD3DA5-9688-7F83-DF5E-C57CAEB3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35347F-A08A-4BAB-B68C-F8DCE0433B87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s-ES" altLang="es-ES" sz="10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5510139-73CC-F41F-B18C-F2BD86D70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325562"/>
          </a:xfrm>
        </p:spPr>
        <p:txBody>
          <a:bodyPr/>
          <a:lstStyle/>
          <a:p>
            <a:pPr eaLnBrk="1" hangingPunct="1"/>
            <a:r>
              <a:rPr lang="es-ES" altLang="es-ES" sz="3600">
                <a:ea typeface="ＭＳ Ｐゴシック" panose="020B0600070205080204" pitchFamily="34" charset="-128"/>
              </a:rPr>
              <a:t>El operador de</a:t>
            </a:r>
            <a:br>
              <a:rPr lang="es-ES" altLang="es-ES" sz="3600">
                <a:ea typeface="ＭＳ Ｐゴシック" panose="020B0600070205080204" pitchFamily="34" charset="-128"/>
              </a:rPr>
            </a:br>
            <a:r>
              <a:rPr lang="es-ES" altLang="es-ES" sz="3600">
                <a:ea typeface="ＭＳ Ｐゴシック" panose="020B0600070205080204" pitchFamily="34" charset="-128"/>
              </a:rPr>
              <a:t>resolución de visibilidad</a:t>
            </a:r>
            <a:endParaRPr lang="es-ES" altLang="es-ES" sz="3700">
              <a:ea typeface="ＭＳ Ｐゴシック" panose="020B0600070205080204" pitchFamily="34" charset="-128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6E60725-0448-9370-18FF-5A6EFC3F9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87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En general, el operador </a:t>
            </a:r>
            <a:r>
              <a:rPr lang="es-ES" altLang="es-ES" sz="2800">
                <a:latin typeface="Lucida Console" panose="020B0609040504020204" pitchFamily="49" charset="0"/>
                <a:ea typeface="ＭＳ Ｐゴシック" panose="020B0600070205080204" pitchFamily="34" charset="-128"/>
              </a:rPr>
              <a:t>::</a:t>
            </a:r>
            <a:r>
              <a:rPr lang="es-ES" altLang="es-ES" sz="2800">
                <a:ea typeface="ＭＳ Ｐゴシック" panose="020B0600070205080204" pitchFamily="34" charset="-128"/>
              </a:rPr>
              <a:t> se usa para identificar una propiedad dentro de un ámbito.</a:t>
            </a:r>
          </a:p>
          <a:p>
            <a:pPr eaLnBrk="1" hangingPunct="1"/>
            <a:endParaRPr lang="es-ES" altLang="es-ES" sz="2800">
              <a:ea typeface="ＭＳ Ｐゴシック" panose="020B0600070205080204" pitchFamily="34" charset="-128"/>
            </a:endParaRPr>
          </a:p>
          <a:p>
            <a:pPr eaLnBrk="1" hangingPunct="1"/>
            <a:endParaRPr lang="es-ES" altLang="es-ES" sz="40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Ejemplo, resolver ambigüedad de nombres:</a:t>
            </a:r>
            <a:endParaRPr lang="es-ES" altLang="es-ES" sz="2000">
              <a:ea typeface="ＭＳ Ｐゴシック" panose="020B0600070205080204" pitchFamily="34" charset="-128"/>
            </a:endParaRPr>
          </a:p>
          <a:p>
            <a:pPr marL="357188" lvl="1" indent="0" eaLnBrk="1" hangingPunct="1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ES" sz="1800">
                <a:latin typeface="Lucida Console" panose="020B0609040504020204" pitchFamily="49" charset="0"/>
                <a:ea typeface="ＭＳ Ｐゴシック" panose="020B0600070205080204" pitchFamily="34" charset="-128"/>
              </a:rPr>
              <a:t>double a= 1.0; </a:t>
            </a:r>
          </a:p>
          <a:p>
            <a:pPr marL="357188" lvl="1" indent="0" eaLnBrk="1" hangingPunct="1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ES" sz="1800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 main () </a:t>
            </a:r>
          </a:p>
          <a:p>
            <a:pPr marL="357188" lvl="1" indent="0" eaLnBrk="1" hangingPunct="1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ES" sz="1800">
                <a:latin typeface="Lucida Console" panose="020B0609040504020204" pitchFamily="49" charset="0"/>
                <a:ea typeface="ＭＳ Ｐゴシック" panose="020B0600070205080204" pitchFamily="34" charset="-128"/>
              </a:rPr>
              <a:t>{</a:t>
            </a:r>
          </a:p>
          <a:p>
            <a:pPr marL="357188" lvl="1" indent="0" eaLnBrk="1" hangingPunct="1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ES" sz="18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int a= 4;</a:t>
            </a:r>
          </a:p>
          <a:p>
            <a:pPr marL="357188" lvl="1" indent="0" eaLnBrk="1" hangingPunct="1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ES" sz="18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a= 7;      // Acceso a la variable local</a:t>
            </a:r>
          </a:p>
          <a:p>
            <a:pPr marL="357188" lvl="1" indent="0" eaLnBrk="1" hangingPunct="1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ES" sz="18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::a= 3.0;  // Acceso a la variable global</a:t>
            </a:r>
          </a:p>
          <a:p>
            <a:pPr marL="357188" lvl="1" indent="0" eaLnBrk="1" hangingPunct="1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s-ES" altLang="es-ES" sz="1800">
                <a:latin typeface="Lucida Console" panose="020B06090405040202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9221" name="6 Rectángulo">
            <a:extLst>
              <a:ext uri="{FF2B5EF4-FFF2-40B4-BE49-F238E27FC236}">
                <a16:creationId xmlns:a16="http://schemas.microsoft.com/office/drawing/2014/main" id="{F1B82A64-8E0C-C12A-F538-7DC813404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335213"/>
            <a:ext cx="3581400" cy="40005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algn="ctr" eaLnBrk="1" hangingPunct="1"/>
            <a:r>
              <a:rPr lang="es-ES" altLang="es-ES" sz="2000" b="1">
                <a:latin typeface="Lucida Console" panose="020B0609040504020204" pitchFamily="49" charset="0"/>
              </a:rPr>
              <a:t>Espacio::variable</a:t>
            </a:r>
          </a:p>
        </p:txBody>
      </p:sp>
      <p:sp>
        <p:nvSpPr>
          <p:cNvPr id="9222" name="6 Rectángulo">
            <a:extLst>
              <a:ext uri="{FF2B5EF4-FFF2-40B4-BE49-F238E27FC236}">
                <a16:creationId xmlns:a16="http://schemas.microsoft.com/office/drawing/2014/main" id="{F3DBC8F2-BE6B-8AB7-6DAF-2F3D05CDA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682875"/>
            <a:ext cx="3581400" cy="40005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algn="ctr" eaLnBrk="1" hangingPunct="1"/>
            <a:r>
              <a:rPr lang="es-ES" altLang="es-ES" sz="2000" b="1">
                <a:latin typeface="Lucida Console" panose="020B0609040504020204" pitchFamily="49" charset="0"/>
              </a:rPr>
              <a:t>Clase::metodo</a:t>
            </a:r>
          </a:p>
        </p:txBody>
      </p:sp>
      <p:sp>
        <p:nvSpPr>
          <p:cNvPr id="9223" name="6 Rectángulo">
            <a:extLst>
              <a:ext uri="{FF2B5EF4-FFF2-40B4-BE49-F238E27FC236}">
                <a16:creationId xmlns:a16="http://schemas.microsoft.com/office/drawing/2014/main" id="{26DE890B-A827-0384-7F8D-3D84EA526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28950"/>
            <a:ext cx="3581400" cy="40005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algn="ctr" eaLnBrk="1" hangingPunct="1"/>
            <a:r>
              <a:rPr lang="es-ES" altLang="es-ES" sz="2000" b="1">
                <a:latin typeface="Lucida Console" panose="020B0609040504020204" pitchFamily="49" charset="0"/>
              </a:rPr>
              <a:t>::variable_global</a:t>
            </a:r>
          </a:p>
        </p:txBody>
      </p:sp>
    </p:spTree>
    <p:extLst>
      <p:ext uri="{BB962C8B-B14F-4D97-AF65-F5344CB8AC3E}">
        <p14:creationId xmlns:p14="http://schemas.microsoft.com/office/powerpoint/2010/main" val="419684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>
            <a:extLst>
              <a:ext uri="{FF2B5EF4-FFF2-40B4-BE49-F238E27FC236}">
                <a16:creationId xmlns:a16="http://schemas.microsoft.com/office/drawing/2014/main" id="{B0F632D9-D058-29E9-9498-D2EB003B3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cap="none">
                <a:ea typeface="ＭＳ Ｐゴシック" panose="020B0600070205080204" pitchFamily="34" charset="-128"/>
              </a:rPr>
              <a:t>Planificación práctica</a:t>
            </a:r>
          </a:p>
        </p:txBody>
      </p:sp>
      <p:sp>
        <p:nvSpPr>
          <p:cNvPr id="19459" name="2 Marcador de texto">
            <a:extLst>
              <a:ext uri="{FF2B5EF4-FFF2-40B4-BE49-F238E27FC236}">
                <a16:creationId xmlns:a16="http://schemas.microsoft.com/office/drawing/2014/main" id="{0E1CE9EF-30F7-AD19-900C-38D8E13EB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ES">
                <a:ea typeface="ＭＳ Ｐゴシック" panose="020B0600070205080204" pitchFamily="34" charset="-128"/>
              </a:rPr>
              <a:t>Semana 2: ejercicios 003 y 004</a:t>
            </a:r>
          </a:p>
        </p:txBody>
      </p:sp>
      <p:sp>
        <p:nvSpPr>
          <p:cNvPr id="37892" name="3 Marcador de número de diapositiva">
            <a:extLst>
              <a:ext uri="{FF2B5EF4-FFF2-40B4-BE49-F238E27FC236}">
                <a16:creationId xmlns:a16="http://schemas.microsoft.com/office/drawing/2014/main" id="{41B52EC5-8C03-456D-9368-851D2427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F33030-D260-422C-83A1-E37A356F8952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s-ES" altLang="es-ES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92147772-DAC4-5A7F-F143-0590F0B27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003 – Leyendo la fecha y la hora</a:t>
            </a:r>
          </a:p>
        </p:txBody>
      </p:sp>
      <p:sp>
        <p:nvSpPr>
          <p:cNvPr id="18435" name="Marcador de contenido 2">
            <a:extLst>
              <a:ext uri="{FF2B5EF4-FFF2-40B4-BE49-F238E27FC236}">
                <a16:creationId xmlns:a16="http://schemas.microsoft.com/office/drawing/2014/main" id="{443CDE96-ABBA-42EE-81B8-B59C1916E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724400"/>
          </a:xfrm>
        </p:spPr>
        <p:txBody>
          <a:bodyPr/>
          <a:lstStyle/>
          <a:p>
            <a:pPr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Añadir a nuestro programa la funcionalidad de procesamiento de fechas y horas.</a:t>
            </a:r>
          </a:p>
          <a:p>
            <a:pPr>
              <a:defRPr/>
            </a:pPr>
            <a:r>
              <a:rPr lang="es-ES_tradnl" altLang="es-ES" dirty="0">
                <a:ea typeface="ＭＳ Ｐゴシック" panose="020B0600070205080204" pitchFamily="34" charset="-128"/>
              </a:rPr>
              <a:t>Formato: </a:t>
            </a:r>
            <a:r>
              <a:rPr lang="es-ES_tradnl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día/mes/año </a:t>
            </a:r>
            <a:r>
              <a:rPr lang="es-ES_tradnl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hora:minuto:segundo</a:t>
            </a:r>
            <a:endParaRPr lang="es-ES_tradnl" altLang="es-ES" sz="2400" dirty="0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ES_tradnl" altLang="es-ES" sz="2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26/6/2003 07:05:15   28/10/2018 10:00:01</a:t>
            </a:r>
          </a:p>
          <a:p>
            <a:pPr>
              <a:spcBef>
                <a:spcPts val="2000"/>
              </a:spcBef>
              <a:defRPr/>
            </a:pPr>
            <a:r>
              <a:rPr lang="es-ES_tradnl" altLang="es-ES" dirty="0">
                <a:ea typeface="ＭＳ Ｐゴシック" panose="020B0600070205080204" pitchFamily="34" charset="-128"/>
              </a:rPr>
              <a:t>Cuestiones a tratar:</a:t>
            </a:r>
          </a:p>
          <a:p>
            <a:pPr lvl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Definir la </a:t>
            </a:r>
            <a:r>
              <a:rPr lang="es-ES" altLang="es-ES" b="1" dirty="0">
                <a:ea typeface="ＭＳ Ｐゴシック" panose="020B0600070205080204" pitchFamily="34" charset="-128"/>
              </a:rPr>
              <a:t>clase Fecha</a:t>
            </a:r>
            <a:r>
              <a:rPr lang="es-ES" altLang="es-ES" dirty="0">
                <a:ea typeface="ＭＳ Ｐゴシック" panose="020B0600070205080204" pitchFamily="34" charset="-128"/>
              </a:rPr>
              <a:t>.</a:t>
            </a:r>
          </a:p>
          <a:p>
            <a:pPr lvl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Implementar un método para leer fechas.</a:t>
            </a:r>
          </a:p>
          <a:p>
            <a:pPr lvl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Implementar un método para escribir fechas.</a:t>
            </a:r>
          </a:p>
          <a:p>
            <a:pPr lvl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Implementar un método para comparar dos fechas.</a:t>
            </a:r>
          </a:p>
        </p:txBody>
      </p:sp>
      <p:sp>
        <p:nvSpPr>
          <p:cNvPr id="20484" name="Marcador de número de diapositiva 3">
            <a:extLst>
              <a:ext uri="{FF2B5EF4-FFF2-40B4-BE49-F238E27FC236}">
                <a16:creationId xmlns:a16="http://schemas.microsoft.com/office/drawing/2014/main" id="{4D39DC8C-F32E-5063-F3FC-EF442BD1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37B037-7CAC-438D-B3D9-0A7CF24C8818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s-ES" altLang="es-ES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CB6FBFE0-6FE5-1AD7-2C9A-6CE51AE96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003 – Leyendo la fecha y la hora</a:t>
            </a:r>
          </a:p>
        </p:txBody>
      </p:sp>
      <p:sp>
        <p:nvSpPr>
          <p:cNvPr id="21507" name="Marcador de contenido 2">
            <a:extLst>
              <a:ext uri="{FF2B5EF4-FFF2-40B4-BE49-F238E27FC236}">
                <a16:creationId xmlns:a16="http://schemas.microsoft.com/office/drawing/2014/main" id="{F78BCF08-D5A7-B670-5B11-668785C2D3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0" y="1477963"/>
            <a:ext cx="8396288" cy="1066800"/>
          </a:xfrm>
        </p:spPr>
        <p:txBody>
          <a:bodyPr/>
          <a:lstStyle/>
          <a:p>
            <a:r>
              <a:rPr lang="es-ES" altLang="es-ES" sz="2800">
                <a:ea typeface="ＭＳ Ｐゴシック" panose="020B0600070205080204" pitchFamily="34" charset="-128"/>
              </a:rPr>
              <a:t>Ejemplo de clase Fecha:</a:t>
            </a:r>
          </a:p>
        </p:txBody>
      </p:sp>
      <p:sp>
        <p:nvSpPr>
          <p:cNvPr id="21508" name="Marcador de número de diapositiva 3">
            <a:extLst>
              <a:ext uri="{FF2B5EF4-FFF2-40B4-BE49-F238E27FC236}">
                <a16:creationId xmlns:a16="http://schemas.microsoft.com/office/drawing/2014/main" id="{9DB99787-44CD-D820-C0E7-D254991E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B2BE97-7B3C-4A0F-8CC4-8C1082DC579C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s-ES" altLang="es-ES" sz="1000"/>
          </a:p>
        </p:txBody>
      </p:sp>
      <p:sp>
        <p:nvSpPr>
          <p:cNvPr id="21509" name="1 Rectángulo">
            <a:extLst>
              <a:ext uri="{FF2B5EF4-FFF2-40B4-BE49-F238E27FC236}">
                <a16:creationId xmlns:a16="http://schemas.microsoft.com/office/drawing/2014/main" id="{826BC9BD-AFCC-4356-5784-C5EAE98AA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2198688"/>
            <a:ext cx="6221412" cy="4154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49212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921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 defTabSz="4921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9212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92125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class Fecha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	private: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		int dia, mes, ano;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		int hora, minuto, segundo;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	public: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		Fecha();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		bool leer();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		void escribir();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		bool es_menor(Fecha &amp;otra);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		bool es_igual(Fecha &amp;otra);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};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86FE06-54C0-4A9E-B7B0-D0139C131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732213"/>
            <a:ext cx="3314700" cy="708025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Constructor, para inicializar a 0 los atributos.</a:t>
            </a:r>
          </a:p>
        </p:txBody>
      </p:sp>
      <p:cxnSp>
        <p:nvCxnSpPr>
          <p:cNvPr id="7" name="6 Conector recto de flecha">
            <a:extLst>
              <a:ext uri="{FF2B5EF4-FFF2-40B4-BE49-F238E27FC236}">
                <a16:creationId xmlns:a16="http://schemas.microsoft.com/office/drawing/2014/main" id="{618D06AD-ECF0-48DE-989B-21A176C48FD6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895600" y="4086225"/>
            <a:ext cx="2743200" cy="2270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D3BC4EE-8231-4BF7-8069-72B4D1CEA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025" y="2084388"/>
            <a:ext cx="2881313" cy="1014412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Todos los atributos son estáticos → No hace falta destructor.</a:t>
            </a:r>
          </a:p>
        </p:txBody>
      </p:sp>
      <p:cxnSp>
        <p:nvCxnSpPr>
          <p:cNvPr id="9" name="6 Conector recto de flecha">
            <a:extLst>
              <a:ext uri="{FF2B5EF4-FFF2-40B4-BE49-F238E27FC236}">
                <a16:creationId xmlns:a16="http://schemas.microsoft.com/office/drawing/2014/main" id="{748BBBFB-9711-4015-A257-C1106B79ADD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953000" y="2592388"/>
            <a:ext cx="1089025" cy="7016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3169F5-E52A-420E-B538-148D89D9D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025" y="4525963"/>
            <a:ext cx="3025775" cy="706437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Devuelve </a:t>
            </a:r>
            <a:r>
              <a:rPr lang="es-ES" sz="2000" dirty="0" err="1">
                <a:solidFill>
                  <a:srgbClr val="000000"/>
                </a:solidFill>
              </a:rPr>
              <a:t>bool</a:t>
            </a:r>
            <a:r>
              <a:rPr lang="es-ES" sz="2000" dirty="0">
                <a:solidFill>
                  <a:srgbClr val="000000"/>
                </a:solidFill>
              </a:rPr>
              <a:t> para saber si se ha leído bien.</a:t>
            </a:r>
          </a:p>
        </p:txBody>
      </p:sp>
      <p:cxnSp>
        <p:nvCxnSpPr>
          <p:cNvPr id="15" name="6 Conector recto de flecha">
            <a:extLst>
              <a:ext uri="{FF2B5EF4-FFF2-40B4-BE49-F238E27FC236}">
                <a16:creationId xmlns:a16="http://schemas.microsoft.com/office/drawing/2014/main" id="{2410B4A3-9FA6-4E33-8D6F-6671A5D1B52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657600" y="4667250"/>
            <a:ext cx="2384425" cy="21113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4E1625-A67C-4E48-8ACD-5E33EAFAE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370513"/>
            <a:ext cx="2667000" cy="1323975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¿Por qué por </a:t>
            </a:r>
            <a:r>
              <a:rPr lang="es-ES" sz="2000" dirty="0" err="1">
                <a:solidFill>
                  <a:srgbClr val="000000"/>
                </a:solidFill>
              </a:rPr>
              <a:t>referen-cia</a:t>
            </a:r>
            <a:r>
              <a:rPr lang="es-ES" sz="2000" dirty="0">
                <a:solidFill>
                  <a:srgbClr val="000000"/>
                </a:solidFill>
              </a:rPr>
              <a:t>? Para evitar que haya una copia en la llamada.</a:t>
            </a:r>
          </a:p>
        </p:txBody>
      </p:sp>
      <p:cxnSp>
        <p:nvCxnSpPr>
          <p:cNvPr id="22" name="6 Conector recto de flecha">
            <a:extLst>
              <a:ext uri="{FF2B5EF4-FFF2-40B4-BE49-F238E27FC236}">
                <a16:creationId xmlns:a16="http://schemas.microsoft.com/office/drawing/2014/main" id="{4BE33F2A-2DFB-44FD-8AD0-BA82989523B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181600" y="5856288"/>
            <a:ext cx="1219200" cy="176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6 Conector recto de flecha">
            <a:extLst>
              <a:ext uri="{FF2B5EF4-FFF2-40B4-BE49-F238E27FC236}">
                <a16:creationId xmlns:a16="http://schemas.microsoft.com/office/drawing/2014/main" id="{092A2EE9-F27C-4277-BABD-27C204194F6A}"/>
              </a:ext>
            </a:extLst>
          </p:cNvPr>
          <p:cNvCxnSpPr>
            <a:cxnSpLocks/>
          </p:cNvCxnSpPr>
          <p:nvPr/>
        </p:nvCxnSpPr>
        <p:spPr>
          <a:xfrm>
            <a:off x="5232400" y="5499100"/>
            <a:ext cx="1168400" cy="873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86A2EBAE-244E-66D9-CF23-361842BAC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003 – Leyendo la fecha y la hora</a:t>
            </a:r>
          </a:p>
        </p:txBody>
      </p:sp>
      <p:sp>
        <p:nvSpPr>
          <p:cNvPr id="22531" name="Marcador de número de diapositiva 3">
            <a:extLst>
              <a:ext uri="{FF2B5EF4-FFF2-40B4-BE49-F238E27FC236}">
                <a16:creationId xmlns:a16="http://schemas.microsoft.com/office/drawing/2014/main" id="{096DF5D6-36DC-BBA3-E4CB-F73D4768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F60BD0-921C-456F-A580-22F442CFFA28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s-ES" altLang="es-ES" sz="1000"/>
          </a:p>
        </p:txBody>
      </p:sp>
      <p:sp>
        <p:nvSpPr>
          <p:cNvPr id="22532" name="1 Rectángulo">
            <a:extLst>
              <a:ext uri="{FF2B5EF4-FFF2-40B4-BE49-F238E27FC236}">
                <a16:creationId xmlns:a16="http://schemas.microsoft.com/office/drawing/2014/main" id="{007AC4C2-EABE-6272-82B1-B6CD12C44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1073150"/>
            <a:ext cx="4503737" cy="563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49212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921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 defTabSz="4921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9212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92125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000">
                <a:latin typeface="Lucida Sans Typewriter" panose="020B0509030504030204" pitchFamily="49" charset="0"/>
              </a:rPr>
              <a:t>#include &lt;iostream&gt;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000">
                <a:latin typeface="Lucida Sans Typewriter" panose="020B0509030504030204" pitchFamily="49" charset="0"/>
              </a:rPr>
              <a:t>using namespace std;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000">
                <a:latin typeface="Lucida Sans Typewriter" panose="020B0509030504030204" pitchFamily="49" charset="0"/>
              </a:rPr>
              <a:t>const int NUM_PCUACS= 30;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_tradnl" sz="1000">
                <a:latin typeface="Lucida Sans Typewriter" panose="020B05090305040302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s-ES_tradnl" sz="1000">
                <a:latin typeface="Lucida Sans Typewriter" panose="020B0509030504030204" pitchFamily="49" charset="0"/>
              </a:rPr>
              <a:t>string pcuac_a_texto (int num)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s-ES_tradnl" sz="1000">
                <a:latin typeface="Lucida Sans Typewriter" panose="020B0509030504030204" pitchFamily="49" charset="0"/>
              </a:rPr>
              <a:t>{	return cadenas_pcuac[num-1];}</a:t>
            </a:r>
            <a:endParaRPr lang="es-ES" altLang="es-ES_tradnl" sz="1000">
              <a:latin typeface="Lucida Sans Typewriter" panose="020B050903050403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_tradnl" sz="1000">
              <a:latin typeface="Lucida Sans Typewriter" panose="020B050903050403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class Fecha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	private: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		int dia, mes, ano;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		int hora, minuto, segundo;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	public: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		Fecha();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		bool leer();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		void escribir();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		bool es_menor(Fecha &amp;otra);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		bool es_igual(Fecha &amp;otra);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};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_tradnl" sz="1000">
              <a:latin typeface="Lucida Sans Typewriter" panose="020B050903050403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Fecha::Fecha ()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{ ... 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bool Fecha::leer()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{ ... 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void Fecha::escribir()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{ ... 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bool Fecha::es_menor(Fecha &amp;otra);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{ ... 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bool Fecha::es_igual(Fecha &amp;otra);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{ ... 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_tradnl" sz="1000">
              <a:latin typeface="Lucida Sans Typewriter" panose="020B050903050403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int main (void)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  	int ncasos;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	Fecha factual, fanterior;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	cin &gt;&gt; ncasos;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	for (...) { ... 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000"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17" name="8 Rectángulo">
            <a:extLst>
              <a:ext uri="{FF2B5EF4-FFF2-40B4-BE49-F238E27FC236}">
                <a16:creationId xmlns:a16="http://schemas.microsoft.com/office/drawing/2014/main" id="{1C8B4241-BFD2-4CB6-BFBC-C013AEB808AD}"/>
              </a:ext>
            </a:extLst>
          </p:cNvPr>
          <p:cNvSpPr/>
          <p:nvPr/>
        </p:nvSpPr>
        <p:spPr>
          <a:xfrm>
            <a:off x="3121025" y="704850"/>
            <a:ext cx="190500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95250" lvl="2" algn="ctr" eaLnBrk="1" hangingPunct="1">
              <a:defRPr/>
            </a:pPr>
            <a:r>
              <a:rPr lang="es-ES" altLang="es-ES" b="1" dirty="0">
                <a:latin typeface="+mj-lt"/>
              </a:rPr>
              <a:t>programa.cpp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A4FD69F-FA0D-47C4-8C78-0EF3AE1B0703}"/>
              </a:ext>
            </a:extLst>
          </p:cNvPr>
          <p:cNvSpPr/>
          <p:nvPr/>
        </p:nvSpPr>
        <p:spPr>
          <a:xfrm>
            <a:off x="1820863" y="1073150"/>
            <a:ext cx="4503737" cy="1060450"/>
          </a:xfrm>
          <a:prstGeom prst="rect">
            <a:avLst/>
          </a:prstGeom>
          <a:solidFill>
            <a:srgbClr val="66FF66">
              <a:alpha val="3098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48BD9F7-D689-422B-AEDC-300340A96645}"/>
              </a:ext>
            </a:extLst>
          </p:cNvPr>
          <p:cNvSpPr/>
          <p:nvPr/>
        </p:nvSpPr>
        <p:spPr>
          <a:xfrm>
            <a:off x="1820863" y="2133600"/>
            <a:ext cx="4503737" cy="1825625"/>
          </a:xfrm>
          <a:prstGeom prst="rect">
            <a:avLst/>
          </a:prstGeom>
          <a:solidFill>
            <a:srgbClr val="53D2FF">
              <a:alpha val="3098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2819C62-9B85-4CF2-9550-3DE2A689462B}"/>
              </a:ext>
            </a:extLst>
          </p:cNvPr>
          <p:cNvSpPr/>
          <p:nvPr/>
        </p:nvSpPr>
        <p:spPr>
          <a:xfrm>
            <a:off x="5541963" y="1073150"/>
            <a:ext cx="2127250" cy="1060450"/>
          </a:xfrm>
          <a:prstGeom prst="rect">
            <a:avLst/>
          </a:prstGeom>
          <a:solidFill>
            <a:srgbClr val="66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solidFill>
                  <a:schemeClr val="tx1"/>
                </a:solidFill>
              </a:rPr>
              <a:t>Código ejercicios anteriores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E623D29-4764-4F76-BF23-BE6FA7877184}"/>
              </a:ext>
            </a:extLst>
          </p:cNvPr>
          <p:cNvSpPr/>
          <p:nvPr/>
        </p:nvSpPr>
        <p:spPr>
          <a:xfrm>
            <a:off x="5541963" y="2133600"/>
            <a:ext cx="2127250" cy="1825625"/>
          </a:xfrm>
          <a:prstGeom prst="rect">
            <a:avLst/>
          </a:prstGeom>
          <a:solidFill>
            <a:srgbClr val="53D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solidFill>
                  <a:schemeClr val="tx1"/>
                </a:solidFill>
              </a:rPr>
              <a:t>Definición de la clase Fecha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BBCC6DD-3C0B-4DDD-B757-CFA8BFFD3445}"/>
              </a:ext>
            </a:extLst>
          </p:cNvPr>
          <p:cNvSpPr/>
          <p:nvPr/>
        </p:nvSpPr>
        <p:spPr>
          <a:xfrm>
            <a:off x="1820863" y="3957638"/>
            <a:ext cx="4503737" cy="1681162"/>
          </a:xfrm>
          <a:prstGeom prst="rect">
            <a:avLst/>
          </a:prstGeom>
          <a:solidFill>
            <a:srgbClr val="FF6600">
              <a:alpha val="3098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D593D5A-B925-4249-B4C7-2340C1BD48CC}"/>
              </a:ext>
            </a:extLst>
          </p:cNvPr>
          <p:cNvSpPr/>
          <p:nvPr/>
        </p:nvSpPr>
        <p:spPr>
          <a:xfrm>
            <a:off x="5541963" y="3957638"/>
            <a:ext cx="2127250" cy="1681162"/>
          </a:xfrm>
          <a:prstGeom prst="rect">
            <a:avLst/>
          </a:prstGeom>
          <a:solidFill>
            <a:srgbClr val="FF85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solidFill>
                  <a:schemeClr val="tx1"/>
                </a:solidFill>
              </a:rPr>
              <a:t>Implementación de los métodos de la clase Fecha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24BF051-1C68-48D5-B4F6-793CA23EB1F3}"/>
              </a:ext>
            </a:extLst>
          </p:cNvPr>
          <p:cNvSpPr/>
          <p:nvPr/>
        </p:nvSpPr>
        <p:spPr>
          <a:xfrm>
            <a:off x="1820863" y="5638800"/>
            <a:ext cx="4503737" cy="1066800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EC00407-611A-4D5F-97C4-D4AEC573E023}"/>
              </a:ext>
            </a:extLst>
          </p:cNvPr>
          <p:cNvSpPr/>
          <p:nvPr/>
        </p:nvSpPr>
        <p:spPr>
          <a:xfrm>
            <a:off x="5541963" y="5638800"/>
            <a:ext cx="2127250" cy="10668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solidFill>
                  <a:schemeClr val="tx1"/>
                </a:solidFill>
              </a:rPr>
              <a:t>Procedimiento </a:t>
            </a:r>
            <a:r>
              <a:rPr lang="es-ES" dirty="0" err="1">
                <a:solidFill>
                  <a:schemeClr val="tx1"/>
                </a:solidFill>
              </a:rPr>
              <a:t>main</a:t>
            </a:r>
            <a:endParaRPr 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Marcador de número de diapositiva">
            <a:extLst>
              <a:ext uri="{FF2B5EF4-FFF2-40B4-BE49-F238E27FC236}">
                <a16:creationId xmlns:a16="http://schemas.microsoft.com/office/drawing/2014/main" id="{5641B083-F46E-F7A4-85B9-B2343D54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7D8BB2-491F-4451-AF4A-15862D5FC549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s-ES" altLang="es-ES" sz="10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96215CA-58FE-714C-78FA-9F6B05905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>
                <a:ea typeface="ＭＳ Ｐゴシック" panose="020B0600070205080204" pitchFamily="34" charset="-128"/>
              </a:rPr>
              <a:t>Introducción a C++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F2A7DCBB-6898-3DB1-38A3-E67CBC437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Videotutorial 6</a:t>
            </a:r>
          </a:p>
          <a:p>
            <a:pPr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Clases y objetos:</a:t>
            </a:r>
          </a:p>
          <a:p>
            <a:pPr lvl="1"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Declaración de las clases.</a:t>
            </a:r>
          </a:p>
          <a:p>
            <a:pPr lvl="1"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Constructores y destructores.</a:t>
            </a:r>
          </a:p>
          <a:p>
            <a:pPr lvl="1"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Implementación de los métodos.</a:t>
            </a:r>
          </a:p>
          <a:p>
            <a:pPr lvl="1" eaLnBrk="1" hangingPunct="1">
              <a:defRPr/>
            </a:pPr>
            <a:endParaRPr lang="es-ES" altLang="es-ES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Espacios de nombres y el operador ::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F2EFE9A1-FB29-276B-06FE-0543AE904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003 – Leyendo la fecha y la hora</a:t>
            </a:r>
          </a:p>
        </p:txBody>
      </p:sp>
      <p:sp>
        <p:nvSpPr>
          <p:cNvPr id="18435" name="Marcador de contenido 2">
            <a:extLst>
              <a:ext uri="{FF2B5EF4-FFF2-40B4-BE49-F238E27FC236}">
                <a16:creationId xmlns:a16="http://schemas.microsoft.com/office/drawing/2014/main" id="{443CDE96-ABBA-42EE-81B8-B59C1916E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3863975"/>
            <a:ext cx="8394700" cy="2460625"/>
          </a:xfrm>
        </p:spPr>
        <p:txBody>
          <a:bodyPr/>
          <a:lstStyle/>
          <a:p>
            <a:pPr>
              <a:defRPr/>
            </a:pPr>
            <a:r>
              <a:rPr lang="es-ES" altLang="es-ES" sz="2800" dirty="0">
                <a:ea typeface="ＭＳ Ｐゴシック" panose="020B0600070205080204" pitchFamily="34" charset="-128"/>
              </a:rPr>
              <a:t>Procedimiento </a:t>
            </a:r>
            <a:r>
              <a:rPr lang="es-ES" altLang="es-ES" sz="2800" dirty="0" err="1">
                <a:ea typeface="ＭＳ Ｐゴシック" panose="020B0600070205080204" pitchFamily="34" charset="-128"/>
              </a:rPr>
              <a:t>main</a:t>
            </a:r>
            <a:r>
              <a:rPr lang="es-ES" altLang="es-ES" sz="2800" dirty="0">
                <a:ea typeface="ＭＳ Ｐゴシック" panose="020B0600070205080204" pitchFamily="34" charset="-128"/>
              </a:rPr>
              <a:t>: Leer la primera fecha. Para cada caso: leer fecha; comparar con la anterior; escribir mensaje según la comparación.</a:t>
            </a:r>
          </a:p>
          <a:p>
            <a:pPr>
              <a:defRPr/>
            </a:pPr>
            <a:r>
              <a:rPr lang="es-ES" altLang="es-ES" sz="2800" dirty="0">
                <a:ea typeface="ＭＳ Ｐゴシック" panose="020B0600070205080204" pitchFamily="34" charset="-128"/>
              </a:rPr>
              <a:t>Recordar:	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g++ programa.cpp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          ./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a.out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&lt; 003a.in &gt; salida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altLang="es-ES" sz="24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          diff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003a.out salida</a:t>
            </a:r>
          </a:p>
        </p:txBody>
      </p:sp>
      <p:sp>
        <p:nvSpPr>
          <p:cNvPr id="23556" name="Marcador de número de diapositiva 3">
            <a:extLst>
              <a:ext uri="{FF2B5EF4-FFF2-40B4-BE49-F238E27FC236}">
                <a16:creationId xmlns:a16="http://schemas.microsoft.com/office/drawing/2014/main" id="{C292110C-D189-12E0-28AE-5C4AEC6F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DFA8A8-5AE0-4257-9A55-48B7B75FF186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s-ES" altLang="es-ES" sz="1000"/>
          </a:p>
        </p:txBody>
      </p:sp>
      <p:sp>
        <p:nvSpPr>
          <p:cNvPr id="23557" name="1 Rectángulo">
            <a:extLst>
              <a:ext uri="{FF2B5EF4-FFF2-40B4-BE49-F238E27FC236}">
                <a16:creationId xmlns:a16="http://schemas.microsoft.com/office/drawing/2014/main" id="{9601E319-CAAF-7FDD-61AE-B6CD4A498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825625"/>
            <a:ext cx="2895600" cy="2030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49212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921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 defTabSz="4921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9212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92125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800">
                <a:latin typeface="Lucida Sans Typewriter" panose="020B0509030504030204" pitchFamily="49" charset="0"/>
              </a:rPr>
              <a:t>6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800">
                <a:latin typeface="Lucida Sans Typewriter" panose="020B0509030504030204" pitchFamily="49" charset="0"/>
              </a:rPr>
              <a:t>6/8/2002 09:32:22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800">
                <a:latin typeface="Lucida Sans Typewriter" panose="020B0509030504030204" pitchFamily="49" charset="0"/>
              </a:rPr>
              <a:t>6/8/2001 12:31:55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800">
                <a:latin typeface="Lucida Sans Typewriter" panose="020B0509030504030204" pitchFamily="49" charset="0"/>
              </a:rPr>
              <a:t>26/6/2003 13:15:01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800">
                <a:latin typeface="Lucida Sans Typewriter" panose="020B0509030504030204" pitchFamily="49" charset="0"/>
              </a:rPr>
              <a:t>26/6/2003 07:05:15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800">
                <a:latin typeface="Lucida Sans Typewriter" panose="020B0509030504030204" pitchFamily="49" charset="0"/>
              </a:rPr>
              <a:t>26/6/2003 07:05:15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800">
                <a:latin typeface="Lucida Sans Typewriter" panose="020B0509030504030204" pitchFamily="49" charset="0"/>
              </a:rPr>
              <a:t>23/3/2004 15:47:34</a:t>
            </a:r>
          </a:p>
        </p:txBody>
      </p:sp>
      <p:sp>
        <p:nvSpPr>
          <p:cNvPr id="23558" name="1 Rectángulo">
            <a:extLst>
              <a:ext uri="{FF2B5EF4-FFF2-40B4-BE49-F238E27FC236}">
                <a16:creationId xmlns:a16="http://schemas.microsoft.com/office/drawing/2014/main" id="{F02B2DA0-354A-F7EA-5CAC-E4156FE72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825625"/>
            <a:ext cx="5943600" cy="116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49212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921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 defTabSz="4921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9212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92125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6/8/2001 12:31:55 ES ANTERIOR A 6/8/2002 09:32:22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26/6/2003 13:15:01 ES POSTERIOR A 6/8/2001 12:31:55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26/6/2003 07:05:15 ES ANTERIOR A 26/6/2003 13:15:01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26/6/2003 07:05:15 ES IGUAL A 26/6/2003 07:05:15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23/3/2004 15:47:34 ES POSTERIOR A 26/6/2003 07:05:15</a:t>
            </a:r>
          </a:p>
        </p:txBody>
      </p:sp>
      <p:sp>
        <p:nvSpPr>
          <p:cNvPr id="8" name="8 Rectángulo">
            <a:extLst>
              <a:ext uri="{FF2B5EF4-FFF2-40B4-BE49-F238E27FC236}">
                <a16:creationId xmlns:a16="http://schemas.microsoft.com/office/drawing/2014/main" id="{F5E6FD11-B677-406E-8279-85BF79E7AD11}"/>
              </a:ext>
            </a:extLst>
          </p:cNvPr>
          <p:cNvSpPr/>
          <p:nvPr/>
        </p:nvSpPr>
        <p:spPr>
          <a:xfrm>
            <a:off x="647700" y="1447800"/>
            <a:ext cx="190500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95250" lvl="2" algn="ctr" eaLnBrk="1" hangingPunct="1">
              <a:defRPr/>
            </a:pPr>
            <a:r>
              <a:rPr lang="es-ES" altLang="es-ES" b="1" dirty="0">
                <a:latin typeface="+mj-lt"/>
              </a:rPr>
              <a:t>Entrada</a:t>
            </a:r>
          </a:p>
        </p:txBody>
      </p:sp>
      <p:sp>
        <p:nvSpPr>
          <p:cNvPr id="9" name="8 Rectángulo">
            <a:extLst>
              <a:ext uri="{FF2B5EF4-FFF2-40B4-BE49-F238E27FC236}">
                <a16:creationId xmlns:a16="http://schemas.microsoft.com/office/drawing/2014/main" id="{DD2D51D4-DFB6-4E2F-BF0C-F67B65CE7915}"/>
              </a:ext>
            </a:extLst>
          </p:cNvPr>
          <p:cNvSpPr/>
          <p:nvPr/>
        </p:nvSpPr>
        <p:spPr>
          <a:xfrm>
            <a:off x="5029200" y="1457325"/>
            <a:ext cx="190500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95250" lvl="2" algn="ctr" eaLnBrk="1" hangingPunct="1">
              <a:defRPr/>
            </a:pPr>
            <a:r>
              <a:rPr lang="es-ES" altLang="es-ES" b="1" dirty="0">
                <a:latin typeface="+mj-lt"/>
              </a:rPr>
              <a:t>Salida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46274404-37C8-2087-ADE3-4BC03E39E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004 – El tipo de datos Cuac</a:t>
            </a:r>
          </a:p>
        </p:txBody>
      </p:sp>
      <p:sp>
        <p:nvSpPr>
          <p:cNvPr id="18435" name="Marcador de contenido 2">
            <a:extLst>
              <a:ext uri="{FF2B5EF4-FFF2-40B4-BE49-F238E27FC236}">
                <a16:creationId xmlns:a16="http://schemas.microsoft.com/office/drawing/2014/main" id="{443CDE96-ABBA-42EE-81B8-B59C1916E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410200"/>
          </a:xfrm>
        </p:spPr>
        <p:txBody>
          <a:bodyPr/>
          <a:lstStyle/>
          <a:p>
            <a:pPr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Crear una </a:t>
            </a:r>
            <a:r>
              <a:rPr lang="es-ES" altLang="es-ES" b="1" dirty="0">
                <a:ea typeface="ＭＳ Ｐゴシック" panose="020B0600070205080204" pitchFamily="34" charset="-128"/>
              </a:rPr>
              <a:t>clase </a:t>
            </a:r>
            <a:r>
              <a:rPr lang="es-ES" altLang="es-ES" b="1" dirty="0" err="1">
                <a:ea typeface="ＭＳ Ｐゴシック" panose="020B0600070205080204" pitchFamily="34" charset="-128"/>
              </a:rPr>
              <a:t>Cuac</a:t>
            </a:r>
            <a:r>
              <a:rPr lang="es-ES" altLang="es-ES" dirty="0">
                <a:ea typeface="ＭＳ Ｐゴシック" panose="020B0600070205080204" pitchFamily="34" charset="-128"/>
              </a:rPr>
              <a:t>, que almacena los mensajes de nuestro sistema.</a:t>
            </a:r>
          </a:p>
          <a:p>
            <a:pPr>
              <a:defRPr/>
            </a:pPr>
            <a:r>
              <a:rPr lang="es-ES_tradnl" altLang="es-ES" dirty="0">
                <a:ea typeface="ＭＳ Ｐゴシック" panose="020B0600070205080204" pitchFamily="34" charset="-128"/>
              </a:rPr>
              <a:t>Formato:</a:t>
            </a:r>
          </a:p>
          <a:p>
            <a:pPr>
              <a:defRPr/>
            </a:pPr>
            <a:endParaRPr lang="es-ES_tradnl" altLang="es-ES" sz="2800" dirty="0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s-ES_tradnl" altLang="es-ES" sz="3600" dirty="0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  <a:p>
            <a:pPr>
              <a:spcBef>
                <a:spcPts val="2000"/>
              </a:spcBef>
              <a:defRPr/>
            </a:pPr>
            <a:r>
              <a:rPr lang="es-ES_tradnl" altLang="es-ES" dirty="0">
                <a:ea typeface="ＭＳ Ｐゴシック" panose="020B0600070205080204" pitchFamily="34" charset="-128"/>
              </a:rPr>
              <a:t>Cuestiones a tratar:</a:t>
            </a:r>
          </a:p>
          <a:p>
            <a:pPr lvl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Definir la </a:t>
            </a:r>
            <a:r>
              <a:rPr lang="es-ES" altLang="es-ES" b="1" dirty="0">
                <a:ea typeface="ＭＳ Ｐゴシック" panose="020B0600070205080204" pitchFamily="34" charset="-128"/>
              </a:rPr>
              <a:t>clase </a:t>
            </a:r>
            <a:r>
              <a:rPr lang="es-ES" altLang="es-ES" b="1" dirty="0" err="1">
                <a:ea typeface="ＭＳ Ｐゴシック" panose="020B0600070205080204" pitchFamily="34" charset="-128"/>
              </a:rPr>
              <a:t>Cuac</a:t>
            </a:r>
            <a:r>
              <a:rPr lang="es-ES" altLang="es-ES" dirty="0">
                <a:ea typeface="ＭＳ Ｐゴシック" panose="020B0600070205080204" pitchFamily="34" charset="-128"/>
              </a:rPr>
              <a:t>. ¿Cómo almacenar los </a:t>
            </a:r>
            <a:r>
              <a:rPr lang="es-ES" altLang="es-ES" dirty="0" err="1">
                <a:ea typeface="ＭＳ Ｐゴシック" panose="020B0600070205080204" pitchFamily="34" charset="-128"/>
              </a:rPr>
              <a:t>pcuac</a:t>
            </a:r>
            <a:r>
              <a:rPr lang="es-ES" altLang="es-ES" dirty="0">
                <a:ea typeface="ＭＳ Ｐゴシック" panose="020B0600070205080204" pitchFamily="34" charset="-128"/>
              </a:rPr>
              <a:t>?</a:t>
            </a:r>
          </a:p>
          <a:p>
            <a:pPr lvl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Implementar un método para leer </a:t>
            </a:r>
            <a:r>
              <a:rPr lang="es-ES" altLang="es-ES" dirty="0" err="1">
                <a:ea typeface="ＭＳ Ｐゴシック" panose="020B0600070205080204" pitchFamily="34" charset="-128"/>
              </a:rPr>
              <a:t>cuacs</a:t>
            </a:r>
            <a:r>
              <a:rPr lang="es-ES" altLang="es-ES" dirty="0">
                <a:ea typeface="ＭＳ Ｐゴシック" panose="020B0600070205080204" pitchFamily="34" charset="-128"/>
              </a:rPr>
              <a:t>.</a:t>
            </a:r>
          </a:p>
          <a:p>
            <a:pPr lvl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Implementar un método para escribir </a:t>
            </a:r>
            <a:r>
              <a:rPr lang="es-ES" altLang="es-ES" dirty="0" err="1">
                <a:ea typeface="ＭＳ Ｐゴシック" panose="020B0600070205080204" pitchFamily="34" charset="-128"/>
              </a:rPr>
              <a:t>cuacs</a:t>
            </a:r>
            <a:r>
              <a:rPr lang="es-ES" altLang="es-ES" dirty="0">
                <a:ea typeface="ＭＳ Ｐゴシック" panose="020B0600070205080204" pitchFamily="34" charset="-128"/>
              </a:rPr>
              <a:t>.</a:t>
            </a:r>
          </a:p>
          <a:p>
            <a:pPr lvl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Implementar un método para comparar dos </a:t>
            </a:r>
            <a:r>
              <a:rPr lang="es-ES" altLang="es-ES" dirty="0" err="1">
                <a:ea typeface="ＭＳ Ｐゴシック" panose="020B0600070205080204" pitchFamily="34" charset="-128"/>
              </a:rPr>
              <a:t>cuacs</a:t>
            </a:r>
            <a:r>
              <a:rPr lang="es-ES" altLang="es-ES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24580" name="Marcador de número de diapositiva 3">
            <a:extLst>
              <a:ext uri="{FF2B5EF4-FFF2-40B4-BE49-F238E27FC236}">
                <a16:creationId xmlns:a16="http://schemas.microsoft.com/office/drawing/2014/main" id="{78B3326E-C298-DA40-E334-9D46D0D6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E0420F-A908-473F-94B4-80D60454C119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s-ES" altLang="es-ES" sz="1000"/>
          </a:p>
        </p:txBody>
      </p:sp>
      <p:sp>
        <p:nvSpPr>
          <p:cNvPr id="24581" name="1 Rectángulo">
            <a:extLst>
              <a:ext uri="{FF2B5EF4-FFF2-40B4-BE49-F238E27FC236}">
                <a16:creationId xmlns:a16="http://schemas.microsoft.com/office/drawing/2014/main" id="{D22B107B-DB07-A72E-3478-269EB400E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14600"/>
            <a:ext cx="4267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49212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921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 defTabSz="4921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9212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92125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 b="1">
                <a:latin typeface="Lucida Sans Typewriter" panose="020B0509030504030204" pitchFamily="49" charset="0"/>
              </a:rPr>
              <a:t>mcuac</a:t>
            </a:r>
            <a:r>
              <a:rPr lang="es-ES" altLang="es-ES_tradnl" sz="2400">
                <a:latin typeface="Lucida Sans Typewriter" panose="020B0509030504030204" pitchFamily="49" charset="0"/>
              </a:rPr>
              <a:t> </a:t>
            </a:r>
            <a:r>
              <a:rPr lang="es-ES" altLang="es-ES_tradnl" sz="2400" i="1">
                <a:latin typeface="Lucida Sans Typewriter" panose="020B0509030504030204" pitchFamily="49" charset="0"/>
              </a:rPr>
              <a:t>NOMBRE_USUARIO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 i="1">
                <a:latin typeface="Lucida Sans Typewriter" panose="020B0509030504030204" pitchFamily="49" charset="0"/>
              </a:rPr>
              <a:t>FECHA_HORA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 i="1">
                <a:latin typeface="Lucida Sans Typewriter" panose="020B0509030504030204" pitchFamily="49" charset="0"/>
              </a:rPr>
              <a:t>MENSAJE_DE_TEXTO</a:t>
            </a:r>
          </a:p>
        </p:txBody>
      </p:sp>
      <p:sp>
        <p:nvSpPr>
          <p:cNvPr id="24582" name="1 Rectángulo">
            <a:extLst>
              <a:ext uri="{FF2B5EF4-FFF2-40B4-BE49-F238E27FC236}">
                <a16:creationId xmlns:a16="http://schemas.microsoft.com/office/drawing/2014/main" id="{27B3977B-D98E-591F-70E8-006347956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14600"/>
            <a:ext cx="4267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49212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921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 defTabSz="4921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9212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92125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 b="1">
                <a:latin typeface="Lucida Sans Typewriter" panose="020B0509030504030204" pitchFamily="49" charset="0"/>
              </a:rPr>
              <a:t>pcuac</a:t>
            </a:r>
            <a:r>
              <a:rPr lang="es-ES" altLang="es-ES_tradnl" sz="2400">
                <a:latin typeface="Lucida Sans Typewriter" panose="020B0509030504030204" pitchFamily="49" charset="0"/>
              </a:rPr>
              <a:t> </a:t>
            </a:r>
            <a:r>
              <a:rPr lang="es-ES" altLang="es-ES_tradnl" sz="2400" i="1">
                <a:latin typeface="Lucida Sans Typewriter" panose="020B0509030504030204" pitchFamily="49" charset="0"/>
              </a:rPr>
              <a:t>NOMBRE_USUARIO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 i="1">
                <a:latin typeface="Lucida Sans Typewriter" panose="020B0509030504030204" pitchFamily="49" charset="0"/>
              </a:rPr>
              <a:t>FECHA_HORA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 i="1">
                <a:latin typeface="Lucida Sans Typewriter" panose="020B0509030504030204" pitchFamily="49" charset="0"/>
              </a:rPr>
              <a:t>NUMERO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C5FA8EE5-3AFB-E3EA-1C65-AF48F82C4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004 – El tipo de datos Cuac</a:t>
            </a:r>
          </a:p>
        </p:txBody>
      </p:sp>
      <p:sp>
        <p:nvSpPr>
          <p:cNvPr id="25603" name="Marcador de contenido 2">
            <a:extLst>
              <a:ext uri="{FF2B5EF4-FFF2-40B4-BE49-F238E27FC236}">
                <a16:creationId xmlns:a16="http://schemas.microsoft.com/office/drawing/2014/main" id="{3C454206-9A11-F8C3-DD4C-BE07341473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763000" cy="685800"/>
          </a:xfrm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Ejemplo de la clase Cuac.</a:t>
            </a:r>
          </a:p>
        </p:txBody>
      </p:sp>
      <p:sp>
        <p:nvSpPr>
          <p:cNvPr id="25604" name="Marcador de número de diapositiva 3">
            <a:extLst>
              <a:ext uri="{FF2B5EF4-FFF2-40B4-BE49-F238E27FC236}">
                <a16:creationId xmlns:a16="http://schemas.microsoft.com/office/drawing/2014/main" id="{39364D6A-EDB9-6185-20E0-2BAD7F1B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9EB1BC-2055-4C06-BA70-E4A365130BAF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s-ES" altLang="es-ES" sz="1000"/>
          </a:p>
        </p:txBody>
      </p:sp>
      <p:sp>
        <p:nvSpPr>
          <p:cNvPr id="25605" name="1 Rectángulo">
            <a:extLst>
              <a:ext uri="{FF2B5EF4-FFF2-40B4-BE49-F238E27FC236}">
                <a16:creationId xmlns:a16="http://schemas.microsoft.com/office/drawing/2014/main" id="{5775E738-7844-349A-E4D4-1A7918899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22425"/>
            <a:ext cx="6553200" cy="4154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49212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921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 defTabSz="4921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9212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92125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class Cuac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  private: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    Fecha fecha;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    string usuario;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    string texto;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  public: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    bool leer_mcuac();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    bool leer_pcuac();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    void escribir();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    bool es_anterior(Cuac &amp;otro);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2400">
                <a:latin typeface="Lucida Sans Typewriter" panose="020B0509030504030204" pitchFamily="49" charset="0"/>
              </a:rPr>
              <a:t>};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5099093-5AFE-4D1C-ABE5-FA375116F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74825"/>
            <a:ext cx="3254375" cy="1630363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También todos los atributos son estáticos.</a:t>
            </a:r>
          </a:p>
          <a:p>
            <a:pPr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Cada vez que se cree un objeto </a:t>
            </a:r>
            <a:r>
              <a:rPr lang="es-ES" sz="2000" dirty="0" err="1">
                <a:solidFill>
                  <a:srgbClr val="000000"/>
                </a:solidFill>
              </a:rPr>
              <a:t>Cuac</a:t>
            </a:r>
            <a:r>
              <a:rPr lang="es-ES" sz="2000" dirty="0">
                <a:solidFill>
                  <a:srgbClr val="000000"/>
                </a:solidFill>
              </a:rPr>
              <a:t>, se llama a sus constructores.</a:t>
            </a:r>
          </a:p>
        </p:txBody>
      </p:sp>
      <p:cxnSp>
        <p:nvCxnSpPr>
          <p:cNvPr id="9" name="6 Conector recto de flecha">
            <a:extLst>
              <a:ext uri="{FF2B5EF4-FFF2-40B4-BE49-F238E27FC236}">
                <a16:creationId xmlns:a16="http://schemas.microsoft.com/office/drawing/2014/main" id="{741411AE-2966-4264-921C-9020021E58B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419600" y="2590800"/>
            <a:ext cx="1089025" cy="3937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1C5C97-722E-4C3F-A055-8CB1C7EE0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3552825"/>
            <a:ext cx="2719387" cy="1323975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El </a:t>
            </a:r>
            <a:r>
              <a:rPr lang="es-ES" sz="2000" dirty="0" err="1">
                <a:solidFill>
                  <a:srgbClr val="000000"/>
                </a:solidFill>
              </a:rPr>
              <a:t>main</a:t>
            </a:r>
            <a:r>
              <a:rPr lang="es-ES" sz="2000" dirty="0">
                <a:solidFill>
                  <a:srgbClr val="000000"/>
                </a:solidFill>
              </a:rPr>
              <a:t> lee el tipo de comando (</a:t>
            </a:r>
            <a:r>
              <a:rPr lang="es-ES" sz="2000" dirty="0" err="1">
                <a:solidFill>
                  <a:srgbClr val="000000"/>
                </a:solidFill>
              </a:rPr>
              <a:t>mcuac</a:t>
            </a:r>
            <a:r>
              <a:rPr lang="es-ES" sz="2000" dirty="0">
                <a:solidFill>
                  <a:srgbClr val="000000"/>
                </a:solidFill>
              </a:rPr>
              <a:t> o </a:t>
            </a:r>
            <a:r>
              <a:rPr lang="es-ES" sz="2000" dirty="0" err="1">
                <a:solidFill>
                  <a:srgbClr val="000000"/>
                </a:solidFill>
              </a:rPr>
              <a:t>pcuac</a:t>
            </a:r>
            <a:r>
              <a:rPr lang="es-ES" sz="2000" dirty="0">
                <a:solidFill>
                  <a:srgbClr val="000000"/>
                </a:solidFill>
              </a:rPr>
              <a:t>) y llama al método adecuado.</a:t>
            </a:r>
          </a:p>
        </p:txBody>
      </p:sp>
      <p:cxnSp>
        <p:nvCxnSpPr>
          <p:cNvPr id="12" name="6 Conector recto de flecha">
            <a:extLst>
              <a:ext uri="{FF2B5EF4-FFF2-40B4-BE49-F238E27FC236}">
                <a16:creationId xmlns:a16="http://schemas.microsoft.com/office/drawing/2014/main" id="{96A013E0-BBCB-4CE7-9879-A4A15C115E9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876800" y="4214813"/>
            <a:ext cx="969963" cy="523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CD5D63CA-AAAC-A55A-AA1C-AC4BBB9BE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004 – El tipo de datos Cuac</a:t>
            </a:r>
          </a:p>
        </p:txBody>
      </p:sp>
      <p:sp>
        <p:nvSpPr>
          <p:cNvPr id="26627" name="Marcador de contenido 2">
            <a:extLst>
              <a:ext uri="{FF2B5EF4-FFF2-40B4-BE49-F238E27FC236}">
                <a16:creationId xmlns:a16="http://schemas.microsoft.com/office/drawing/2014/main" id="{CA975175-A3DB-BA07-9B7C-D3FEECA039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7025" y="3571875"/>
            <a:ext cx="7850188" cy="3133725"/>
          </a:xfrm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El programa principal:</a:t>
            </a:r>
          </a:p>
          <a:p>
            <a:pPr marL="896938" lvl="1" indent="0">
              <a:buFont typeface="Wingdings" panose="05000000000000000000" pitchFamily="2" charset="2"/>
              <a:buNone/>
            </a:pPr>
            <a:r>
              <a:rPr lang="es-ES" altLang="es-ES" sz="18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while (cin &gt;&gt; comando) {</a:t>
            </a:r>
          </a:p>
          <a:p>
            <a:pPr marL="896938" lvl="1" indent="0">
              <a:buFont typeface="Wingdings" panose="05000000000000000000" pitchFamily="2" charset="2"/>
              <a:buNone/>
            </a:pPr>
            <a:r>
              <a:rPr lang="es-ES" altLang="es-ES" sz="18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Cuac cuac;</a:t>
            </a:r>
          </a:p>
          <a:p>
            <a:pPr marL="896938" lvl="1" indent="0">
              <a:buFont typeface="Wingdings" panose="05000000000000000000" pitchFamily="2" charset="2"/>
              <a:buNone/>
            </a:pPr>
            <a:r>
              <a:rPr lang="es-ES" altLang="es-ES" sz="18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if (comando=="mcuac") cuac.leer_mcuac();</a:t>
            </a:r>
          </a:p>
          <a:p>
            <a:pPr marL="896938" lvl="1" indent="0">
              <a:buFont typeface="Wingdings" panose="05000000000000000000" pitchFamily="2" charset="2"/>
              <a:buNone/>
            </a:pPr>
            <a:r>
              <a:rPr lang="es-ES" altLang="es-ES" sz="18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else if (comando=="pcuac") cuac.leer_pcuac();</a:t>
            </a:r>
          </a:p>
          <a:p>
            <a:pPr marL="896938" lvl="1" indent="0">
              <a:buFont typeface="Wingdings" panose="05000000000000000000" pitchFamily="2" charset="2"/>
              <a:buNone/>
            </a:pPr>
            <a:r>
              <a:rPr lang="es-ES" altLang="es-ES" sz="18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cout &lt;&lt; ++num &lt;&lt; " cuac" &lt;&lt; endl;</a:t>
            </a:r>
          </a:p>
          <a:p>
            <a:pPr marL="896938" lvl="1" indent="0">
              <a:buFont typeface="Wingdings" panose="05000000000000000000" pitchFamily="2" charset="2"/>
              <a:buNone/>
            </a:pPr>
            <a:r>
              <a:rPr lang="es-ES" altLang="es-ES" sz="18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cuac.escribir();</a:t>
            </a:r>
          </a:p>
          <a:p>
            <a:pPr marL="896938" lvl="1" indent="0">
              <a:buFont typeface="Wingdings" panose="05000000000000000000" pitchFamily="2" charset="2"/>
              <a:buNone/>
            </a:pPr>
            <a:r>
              <a:rPr lang="es-ES" altLang="es-ES" sz="18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}</a:t>
            </a:r>
          </a:p>
        </p:txBody>
      </p:sp>
      <p:sp>
        <p:nvSpPr>
          <p:cNvPr id="26628" name="Marcador de número de diapositiva 3">
            <a:extLst>
              <a:ext uri="{FF2B5EF4-FFF2-40B4-BE49-F238E27FC236}">
                <a16:creationId xmlns:a16="http://schemas.microsoft.com/office/drawing/2014/main" id="{09E064B1-7B63-6C3D-ECD8-1F7849AC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0AC0C7-EED5-4E21-A075-B4BAC8A23533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s-ES" altLang="es-ES" sz="1000"/>
          </a:p>
        </p:txBody>
      </p:sp>
      <p:sp>
        <p:nvSpPr>
          <p:cNvPr id="26629" name="1 Rectángulo">
            <a:extLst>
              <a:ext uri="{FF2B5EF4-FFF2-40B4-BE49-F238E27FC236}">
                <a16:creationId xmlns:a16="http://schemas.microsoft.com/office/drawing/2014/main" id="{975FED8D-7232-5FDA-10B3-66D270B60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3" y="1284288"/>
            <a:ext cx="35052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defTabSz="49212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921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 defTabSz="4921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9212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92125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mcuac RafaelNaval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25/10/2011 13:45:11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¡Feliz Navidad!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pcuac RafaelNaval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28/11/2011 11:27:08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5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mcuac GinesGM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6/5/2012 16:00:00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Dicen en #eltiempo que este...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pcuac Gutierrez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1/1/2013 00:00:00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27</a:t>
            </a:r>
          </a:p>
        </p:txBody>
      </p:sp>
      <p:sp>
        <p:nvSpPr>
          <p:cNvPr id="26630" name="1 Rectángulo">
            <a:extLst>
              <a:ext uri="{FF2B5EF4-FFF2-40B4-BE49-F238E27FC236}">
                <a16:creationId xmlns:a16="http://schemas.microsoft.com/office/drawing/2014/main" id="{370B5E95-5B8C-AA2F-1C41-89EEC46E4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3" y="1282700"/>
            <a:ext cx="4419600" cy="2308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defTabSz="492125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921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 defTabSz="49212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92125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92125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921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1 cuac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RafaelNaval 25/10/2011 13:45:11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   ¡Feliz Navidad!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2 cuac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RafaelNaval 28/11/2011 11:27:08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   Enhorabuena, campeones!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3 cuac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GinesGM 6/5/2012 16:00:00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   Dicen en #eltiempo que este...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4 cuac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Gutierrez 1/1/2013 00:00:00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200">
                <a:latin typeface="Lucida Sans Typewriter" panose="020B0509030504030204" pitchFamily="49" charset="0"/>
              </a:rPr>
              <a:t>   Me despido hasta la proxima. Buen viaje!</a:t>
            </a:r>
          </a:p>
        </p:txBody>
      </p:sp>
      <p:sp>
        <p:nvSpPr>
          <p:cNvPr id="14" name="8 Rectángulo">
            <a:extLst>
              <a:ext uri="{FF2B5EF4-FFF2-40B4-BE49-F238E27FC236}">
                <a16:creationId xmlns:a16="http://schemas.microsoft.com/office/drawing/2014/main" id="{64A7D5BD-F2E7-4CD1-8C49-5940242073D5}"/>
              </a:ext>
            </a:extLst>
          </p:cNvPr>
          <p:cNvSpPr/>
          <p:nvPr/>
        </p:nvSpPr>
        <p:spPr>
          <a:xfrm>
            <a:off x="1166813" y="914400"/>
            <a:ext cx="190500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95250" lvl="2" algn="ctr" eaLnBrk="1" hangingPunct="1">
              <a:defRPr/>
            </a:pPr>
            <a:r>
              <a:rPr lang="es-ES" altLang="es-ES" b="1" dirty="0">
                <a:latin typeface="+mj-lt"/>
              </a:rPr>
              <a:t>Entrada</a:t>
            </a:r>
          </a:p>
        </p:txBody>
      </p:sp>
      <p:sp>
        <p:nvSpPr>
          <p:cNvPr id="15" name="8 Rectángulo">
            <a:extLst>
              <a:ext uri="{FF2B5EF4-FFF2-40B4-BE49-F238E27FC236}">
                <a16:creationId xmlns:a16="http://schemas.microsoft.com/office/drawing/2014/main" id="{2EE40DA6-EE43-4468-B7B7-2152E3A5211E}"/>
              </a:ext>
            </a:extLst>
          </p:cNvPr>
          <p:cNvSpPr/>
          <p:nvPr/>
        </p:nvSpPr>
        <p:spPr>
          <a:xfrm>
            <a:off x="5510213" y="914400"/>
            <a:ext cx="190500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95250" lvl="2" algn="ctr" eaLnBrk="1" hangingPunct="1">
              <a:defRPr/>
            </a:pPr>
            <a:r>
              <a:rPr lang="es-ES" altLang="es-ES" b="1" dirty="0">
                <a:latin typeface="+mj-lt"/>
              </a:rPr>
              <a:t>Salida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>
            <a:extLst>
              <a:ext uri="{FF2B5EF4-FFF2-40B4-BE49-F238E27FC236}">
                <a16:creationId xmlns:a16="http://schemas.microsoft.com/office/drawing/2014/main" id="{D9C1BCBA-59E5-1A26-1845-213F9656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AF7FB5-30B0-46EE-98CD-DABFBB318CE7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s-ES" altLang="es-ES" sz="1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74A074B-8510-B2EC-B6C2-85CB4A97B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Clases y objetos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3B72CD3-B326-79D5-BA1F-37F7BCEEA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8686800" cy="4114800"/>
          </a:xfrm>
        </p:spPr>
        <p:txBody>
          <a:bodyPr/>
          <a:lstStyle/>
          <a:p>
            <a:pPr eaLnBrk="1" hangingPunct="1"/>
            <a:r>
              <a:rPr lang="es-ES" altLang="es-ES">
                <a:ea typeface="ＭＳ Ｐゴシック" panose="020B0600070205080204" pitchFamily="34" charset="-128"/>
              </a:rPr>
              <a:t>Las </a:t>
            </a:r>
            <a:r>
              <a:rPr lang="es-ES" altLang="es-ES" b="1">
                <a:ea typeface="ＭＳ Ｐゴシック" panose="020B0600070205080204" pitchFamily="34" charset="-128"/>
              </a:rPr>
              <a:t>clases</a:t>
            </a:r>
            <a:r>
              <a:rPr lang="es-ES" altLang="es-ES">
                <a:ea typeface="ＭＳ Ｐゴシック" panose="020B0600070205080204" pitchFamily="34" charset="-128"/>
              </a:rPr>
              <a:t> son un mecanismo para definir tipos abstractos de datos.</a:t>
            </a:r>
          </a:p>
          <a:p>
            <a:pPr lvl="1" eaLnBrk="1" hangingPunct="1"/>
            <a:r>
              <a:rPr lang="es-ES" altLang="es-ES">
                <a:ea typeface="ＭＳ Ｐゴシック" panose="020B0600070205080204" pitchFamily="34" charset="-128"/>
              </a:rPr>
              <a:t>Una clase es un </a:t>
            </a:r>
            <a:r>
              <a:rPr lang="es-ES" altLang="es-ES" b="1">
                <a:ea typeface="ＭＳ Ｐゴシック" panose="020B0600070205080204" pitchFamily="34" charset="-128"/>
              </a:rPr>
              <a:t>tipo de datos</a:t>
            </a:r>
            <a:r>
              <a:rPr lang="es-ES" altLang="es-ES">
                <a:ea typeface="ＭＳ Ｐゴシック" panose="020B0600070205080204" pitchFamily="34" charset="-128"/>
              </a:rPr>
              <a:t>, que define los datos necesarios para representarlo y las operaciones sobre el mismo.</a:t>
            </a:r>
          </a:p>
          <a:p>
            <a:pPr lvl="1" eaLnBrk="1" hangingPunct="1"/>
            <a:r>
              <a:rPr lang="es-ES" altLang="es-ES">
                <a:ea typeface="ＭＳ Ｐゴシック" panose="020B0600070205080204" pitchFamily="34" charset="-128"/>
              </a:rPr>
              <a:t>Una clase es un </a:t>
            </a:r>
            <a:r>
              <a:rPr lang="es-ES" altLang="es-ES" b="1">
                <a:ea typeface="ＭＳ Ｐゴシック" panose="020B0600070205080204" pitchFamily="34" charset="-128"/>
              </a:rPr>
              <a:t>módulo</a:t>
            </a:r>
            <a:r>
              <a:rPr lang="es-ES" altLang="es-ES">
                <a:ea typeface="ＭＳ Ｐゴシック" panose="020B0600070205080204" pitchFamily="34" charset="-128"/>
              </a:rPr>
              <a:t>, que agrupa funcionalidad y ofrece ocultación de la implementación.</a:t>
            </a:r>
          </a:p>
          <a:p>
            <a:pPr eaLnBrk="1" hangingPunct="1"/>
            <a:r>
              <a:rPr lang="es-ES" altLang="es-ES">
                <a:ea typeface="ＭＳ Ｐゴシック" panose="020B0600070205080204" pitchFamily="34" charset="-128"/>
              </a:rPr>
              <a:t>Ejemplo: clase persona, clase lista, clase conjunto, clase árbol, etc.</a:t>
            </a:r>
          </a:p>
        </p:txBody>
      </p:sp>
      <p:sp>
        <p:nvSpPr>
          <p:cNvPr id="2" name="1 Llamada rectangular redondeada">
            <a:extLst>
              <a:ext uri="{FF2B5EF4-FFF2-40B4-BE49-F238E27FC236}">
                <a16:creationId xmlns:a16="http://schemas.microsoft.com/office/drawing/2014/main" id="{3478C79C-8213-B4B6-6C46-AD0055B049C6}"/>
              </a:ext>
            </a:extLst>
          </p:cNvPr>
          <p:cNvSpPr/>
          <p:nvPr/>
        </p:nvSpPr>
        <p:spPr>
          <a:xfrm>
            <a:off x="1905000" y="1143000"/>
            <a:ext cx="4876800" cy="1219200"/>
          </a:xfrm>
          <a:prstGeom prst="wedgeRoundRectCallout">
            <a:avLst>
              <a:gd name="adj1" fmla="val 63607"/>
              <a:gd name="adj2" fmla="val 31225"/>
              <a:gd name="adj3" fmla="val 16667"/>
            </a:avLst>
          </a:prstGeom>
          <a:gradFill flip="none" rotWithShape="1">
            <a:gsLst>
              <a:gs pos="0">
                <a:schemeClr val="bg1"/>
              </a:gs>
              <a:gs pos="20000">
                <a:schemeClr val="accent2">
                  <a:lumMod val="20000"/>
                  <a:lumOff val="80000"/>
                </a:schemeClr>
              </a:gs>
              <a:gs pos="100000">
                <a:srgbClr val="00B0F0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3200" dirty="0">
                <a:solidFill>
                  <a:schemeClr val="tx1"/>
                </a:solidFill>
              </a:rPr>
              <a:t>¡Que levante la mano quien no esté en POO!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Marcador de número de diapositiva">
            <a:extLst>
              <a:ext uri="{FF2B5EF4-FFF2-40B4-BE49-F238E27FC236}">
                <a16:creationId xmlns:a16="http://schemas.microsoft.com/office/drawing/2014/main" id="{8D285E40-9ECE-393F-7611-8DA5E028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B0E0B2-DE1F-473A-A007-1575B2A91035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s-ES" altLang="es-ES" sz="10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AF14A45-3D80-911B-4D58-15A621625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Clases y objetos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2607D24-0F78-9B24-3D24-AA812926A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93750"/>
            <a:ext cx="7086600" cy="2286000"/>
          </a:xfrm>
        </p:spPr>
        <p:txBody>
          <a:bodyPr/>
          <a:lstStyle/>
          <a:p>
            <a:pPr eaLnBrk="1" hangingPunct="1"/>
            <a:r>
              <a:rPr lang="es-ES" altLang="es-ES" b="1">
                <a:ea typeface="ＭＳ Ｐゴシック" panose="020B0600070205080204" pitchFamily="34" charset="-128"/>
              </a:rPr>
              <a:t>Clase</a:t>
            </a:r>
            <a:r>
              <a:rPr lang="es-ES" altLang="es-ES">
                <a:ea typeface="ＭＳ Ｐゴシック" panose="020B0600070205080204" pitchFamily="34" charset="-128"/>
              </a:rPr>
              <a:t>: define un nuevo tipo de datos.</a:t>
            </a:r>
          </a:p>
          <a:p>
            <a:pPr eaLnBrk="1" hangingPunct="1"/>
            <a:r>
              <a:rPr lang="es-ES" altLang="es-ES" b="1">
                <a:ea typeface="ＭＳ Ｐゴシック" panose="020B0600070205080204" pitchFamily="34" charset="-128"/>
              </a:rPr>
              <a:t>Objeto</a:t>
            </a:r>
            <a:r>
              <a:rPr lang="es-ES" altLang="es-ES">
                <a:ea typeface="ＭＳ Ｐゴシック" panose="020B0600070205080204" pitchFamily="34" charset="-128"/>
              </a:rPr>
              <a:t>: una variable de una clase.</a:t>
            </a:r>
          </a:p>
          <a:p>
            <a:pPr eaLnBrk="1" hangingPunct="1"/>
            <a:r>
              <a:rPr lang="es-ES" altLang="es-ES" b="1">
                <a:ea typeface="ＭＳ Ｐゴシック" panose="020B0600070205080204" pitchFamily="34" charset="-128"/>
              </a:rPr>
              <a:t>Método</a:t>
            </a:r>
            <a:r>
              <a:rPr lang="es-ES" altLang="es-ES">
                <a:ea typeface="ＭＳ Ｐゴシック" panose="020B0600070205080204" pitchFamily="34" charset="-128"/>
              </a:rPr>
              <a:t>: una operación de una clase.</a:t>
            </a:r>
          </a:p>
          <a:p>
            <a:pPr eaLnBrk="1" hangingPunct="1"/>
            <a:r>
              <a:rPr lang="es-ES" altLang="es-ES" b="1">
                <a:ea typeface="ＭＳ Ｐゴシック" panose="020B0600070205080204" pitchFamily="34" charset="-128"/>
              </a:rPr>
              <a:t>Atributo</a:t>
            </a:r>
            <a:r>
              <a:rPr lang="es-ES" altLang="es-ES">
                <a:ea typeface="ＭＳ Ｐゴシック" panose="020B0600070205080204" pitchFamily="34" charset="-128"/>
              </a:rPr>
              <a:t>: un dato de una clase.</a:t>
            </a:r>
          </a:p>
        </p:txBody>
      </p:sp>
      <p:sp>
        <p:nvSpPr>
          <p:cNvPr id="7173" name="1 Rectángulo">
            <a:extLst>
              <a:ext uri="{FF2B5EF4-FFF2-40B4-BE49-F238E27FC236}">
                <a16:creationId xmlns:a16="http://schemas.microsoft.com/office/drawing/2014/main" id="{FE425EC7-850C-E1F6-06B2-1FF3378A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200400"/>
            <a:ext cx="4648200" cy="3360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0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_tradnl" sz="1800">
                <a:latin typeface="Lucida Sans Typewriter" panose="020B0509030504030204" pitchFamily="49" charset="0"/>
              </a:rPr>
              <a:t>class Persona	</a:t>
            </a:r>
            <a:endParaRPr lang="es-ES" altLang="es-ES_tradnl" sz="18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_tradnl" sz="1800">
                <a:latin typeface="Lucida Sans Typewriter" panose="020B0509030504030204" pitchFamily="49" charset="0"/>
              </a:rPr>
              <a:t>{</a:t>
            </a:r>
            <a:endParaRPr lang="es-ES" altLang="es-ES_tradnl" sz="18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_tradnl" sz="1800">
                <a:latin typeface="Lucida Sans Typewriter" panose="020B0509030504030204" pitchFamily="49" charset="0"/>
              </a:rPr>
              <a:t>   string nombre;</a:t>
            </a:r>
            <a:endParaRPr lang="es-ES" altLang="es-ES_tradnl" sz="18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_tradnl" sz="1800">
                <a:latin typeface="Lucida Sans Typewriter" panose="020B0509030504030204" pitchFamily="49" charset="0"/>
              </a:rPr>
              <a:t>   long dni, telefono;</a:t>
            </a:r>
            <a:endParaRPr lang="es-ES" altLang="es-ES_tradnl" sz="18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s-ES_tradnl" sz="1800">
                <a:latin typeface="Lucida Sans Typewriter" panose="020B0509030504030204" pitchFamily="49" charset="0"/>
              </a:rPr>
              <a:t>   void leer (void);</a:t>
            </a:r>
            <a:endParaRPr lang="es-ES" altLang="es-ES_tradnl" sz="18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s-ES_tradnl" sz="1800">
                <a:latin typeface="Lucida Sans Typewriter" panose="020B0509030504030204" pitchFamily="49" charset="0"/>
              </a:rPr>
              <a:t>   </a:t>
            </a:r>
            <a:r>
              <a:rPr lang="es-ES_tradnl" altLang="es-ES_tradnl" sz="1800">
                <a:latin typeface="Lucida Sans Typewriter" panose="020B0509030504030204" pitchFamily="49" charset="0"/>
              </a:rPr>
              <a:t>void escribir (void);</a:t>
            </a:r>
            <a:endParaRPr lang="es-ES" altLang="es-ES_tradnl" sz="18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_tradnl" sz="1800">
                <a:latin typeface="Lucida Sans Typewriter" panose="020B0509030504030204" pitchFamily="49" charset="0"/>
              </a:rPr>
              <a:t>};</a:t>
            </a:r>
            <a:endParaRPr lang="es-ES" altLang="es-ES_tradnl" sz="18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_tradnl" sz="1800">
                <a:latin typeface="Lucida Sans Typewriter" panose="020B0509030504030204" pitchFamily="49" charset="0"/>
              </a:rPr>
              <a:t>Persona p1;</a:t>
            </a:r>
            <a:endParaRPr lang="es-ES" altLang="es-ES_tradnl" sz="18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_tradnl" sz="1800">
                <a:latin typeface="Lucida Sans Typewriter" panose="020B0509030504030204" pitchFamily="49" charset="0"/>
              </a:rPr>
              <a:t>p1.leer();</a:t>
            </a:r>
            <a:endParaRPr lang="es-ES" altLang="es-ES_tradnl" sz="18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_tradnl" sz="1800">
                <a:latin typeface="Lucida Sans Typewriter" panose="020B0509030504030204" pitchFamily="49" charset="0"/>
              </a:rPr>
              <a:t>p1.escribir();</a:t>
            </a:r>
            <a:endParaRPr lang="es-ES" altLang="es-ES_tradnl" sz="1800">
              <a:latin typeface="Lucida Sans Typewriter" panose="020B0509030504030204" pitchFamily="49" charset="0"/>
            </a:endParaRPr>
          </a:p>
        </p:txBody>
      </p:sp>
      <p:sp>
        <p:nvSpPr>
          <p:cNvPr id="3" name="2 Cerrar llave">
            <a:extLst>
              <a:ext uri="{FF2B5EF4-FFF2-40B4-BE49-F238E27FC236}">
                <a16:creationId xmlns:a16="http://schemas.microsoft.com/office/drawing/2014/main" id="{C144FA80-3BA9-712C-7153-519195F587B9}"/>
              </a:ext>
            </a:extLst>
          </p:cNvPr>
          <p:cNvSpPr/>
          <p:nvPr/>
        </p:nvSpPr>
        <p:spPr>
          <a:xfrm>
            <a:off x="6829425" y="2000250"/>
            <a:ext cx="381000" cy="990600"/>
          </a:xfrm>
          <a:prstGeom prst="rightBrace">
            <a:avLst>
              <a:gd name="adj1" fmla="val 3540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7175" name="3 Rectángulo">
            <a:extLst>
              <a:ext uri="{FF2B5EF4-FFF2-40B4-BE49-F238E27FC236}">
                <a16:creationId xmlns:a16="http://schemas.microsoft.com/office/drawing/2014/main" id="{9F991816-8675-CA3F-BE61-C6CDDF3FA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413" y="2233613"/>
            <a:ext cx="200183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b="1"/>
              <a:t>Miembros</a:t>
            </a:r>
            <a:endParaRPr lang="es-ES" altLang="es-ES_trad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5 Marcador de número de diapositiva">
            <a:extLst>
              <a:ext uri="{FF2B5EF4-FFF2-40B4-BE49-F238E27FC236}">
                <a16:creationId xmlns:a16="http://schemas.microsoft.com/office/drawing/2014/main" id="{C8EF2401-4ABA-8AAA-8372-E466A88A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DD855C-48E1-4A87-8C86-F9CE65DC4F8B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s-ES" altLang="es-ES" sz="10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E51FE25-7797-C031-7AD7-FEFC6CB04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Clases y objetos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DE3CB74-8D4D-6C00-3F8B-08348038E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93750"/>
            <a:ext cx="8686800" cy="583565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b="1" dirty="0">
                <a:ea typeface="ＭＳ Ｐゴシック" pitchFamily="34" charset="-128"/>
              </a:rPr>
              <a:t>Declaración de una clase: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s-ES_tradnl" sz="2000" b="1" dirty="0" err="1">
                <a:latin typeface="Lucida Sans Typewriter" panose="020B0509030504030204" pitchFamily="49" charset="0"/>
              </a:rPr>
              <a:t>class</a:t>
            </a:r>
            <a:r>
              <a:rPr lang="es-ES_tradnl" sz="2000" dirty="0">
                <a:latin typeface="Lucida Sans Typewriter" panose="020B0509030504030204" pitchFamily="49" charset="0"/>
              </a:rPr>
              <a:t> Nombre	</a:t>
            </a:r>
            <a:endParaRPr lang="es-ES" sz="2000" dirty="0">
              <a:latin typeface="Lucida Sans Typewriter" panose="020B05090305040302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s-ES_tradnl" sz="2000" b="1" dirty="0">
                <a:latin typeface="Lucida Sans Typewriter" panose="020B0509030504030204" pitchFamily="49" charset="0"/>
              </a:rPr>
              <a:t>{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s-ES_tradnl" sz="2000" dirty="0">
                <a:latin typeface="Lucida Sans Typewriter" panose="020B0509030504030204" pitchFamily="49" charset="0"/>
              </a:rPr>
              <a:t>   ...</a:t>
            </a:r>
            <a:endParaRPr lang="es-ES" sz="2000" dirty="0">
              <a:latin typeface="Lucida Sans Typewriter" panose="020B0509030504030204" pitchFamily="49" charset="0"/>
            </a:endParaRP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s-ES_tradnl" sz="2000" b="1" dirty="0">
                <a:latin typeface="Lucida Sans Typewriter" panose="020B0509030504030204" pitchFamily="49" charset="0"/>
              </a:rPr>
              <a:t>};</a:t>
            </a:r>
            <a:endParaRPr lang="es-ES" sz="2000" b="1" dirty="0">
              <a:latin typeface="Lucida Sans Typewriter" panose="020B0509030504030204" pitchFamily="49" charset="0"/>
            </a:endParaRPr>
          </a:p>
          <a:p>
            <a:pPr eaLnBrk="1" hangingPunct="1">
              <a:defRPr/>
            </a:pPr>
            <a:r>
              <a:rPr lang="es-ES" altLang="es-ES" b="1" dirty="0">
                <a:ea typeface="ＭＳ Ｐゴシック" pitchFamily="34" charset="-128"/>
              </a:rPr>
              <a:t>Miembros públicos y privados</a:t>
            </a:r>
            <a:r>
              <a:rPr lang="es-ES" altLang="es-ES" dirty="0">
                <a:ea typeface="ＭＳ Ｐゴシック" pitchFamily="34" charset="-128"/>
              </a:rPr>
              <a:t>:</a:t>
            </a:r>
          </a:p>
          <a:p>
            <a:pPr lvl="1" eaLnBrk="1" hangingPunct="1">
              <a:defRPr/>
            </a:pPr>
            <a:r>
              <a:rPr lang="es-ES" altLang="es-ES" b="1" dirty="0">
                <a:ea typeface="ＭＳ Ｐゴシック" pitchFamily="34" charset="-128"/>
              </a:rPr>
              <a:t>Públicos</a:t>
            </a:r>
            <a:r>
              <a:rPr lang="es-ES" altLang="es-ES" dirty="0">
                <a:ea typeface="ＭＳ Ｐゴシック" pitchFamily="34" charset="-128"/>
              </a:rPr>
              <a:t>: accesibles por los usuarios de la clase.</a:t>
            </a:r>
          </a:p>
          <a:p>
            <a:pPr lvl="1" eaLnBrk="1" hangingPunct="1">
              <a:defRPr/>
            </a:pPr>
            <a:r>
              <a:rPr lang="es-ES" altLang="es-ES" b="1" dirty="0">
                <a:ea typeface="ＭＳ Ｐゴシック" pitchFamily="34" charset="-128"/>
              </a:rPr>
              <a:t>Privados</a:t>
            </a:r>
            <a:r>
              <a:rPr lang="es-ES" altLang="es-ES" dirty="0">
                <a:ea typeface="ＭＳ Ｐゴシック" pitchFamily="34" charset="-128"/>
              </a:rPr>
              <a:t>: solo accesibles dentro de la propia clase.</a:t>
            </a:r>
          </a:p>
          <a:p>
            <a:pPr marL="349250" lvl="1" indent="0">
              <a:buFont typeface="Wingdings" panose="05000000000000000000" pitchFamily="2" charset="2"/>
              <a:buNone/>
              <a:defRPr/>
            </a:pPr>
            <a:r>
              <a:rPr lang="es-ES_tradnl" sz="2000" b="1" dirty="0" err="1">
                <a:latin typeface="Lucida Sans Typewriter" panose="020B0509030504030204" pitchFamily="49" charset="0"/>
              </a:rPr>
              <a:t>class</a:t>
            </a:r>
            <a:r>
              <a:rPr lang="es-ES_tradnl" sz="2000" dirty="0">
                <a:latin typeface="Lucida Sans Typewriter" panose="020B0509030504030204" pitchFamily="49" charset="0"/>
              </a:rPr>
              <a:t> Nombre </a:t>
            </a:r>
            <a:r>
              <a:rPr lang="es-ES_tradnl" sz="2000" b="1" dirty="0">
                <a:latin typeface="Lucida Sans Typewriter" panose="020B0509030504030204" pitchFamily="49" charset="0"/>
              </a:rPr>
              <a:t>{</a:t>
            </a:r>
            <a:endParaRPr lang="es-ES" sz="2000" dirty="0">
              <a:latin typeface="Lucida Sans Typewriter" panose="020B0509030504030204" pitchFamily="49" charset="0"/>
            </a:endParaRPr>
          </a:p>
          <a:p>
            <a:pPr marL="349250" lvl="1" indent="0">
              <a:buFont typeface="Wingdings" panose="05000000000000000000" pitchFamily="2" charset="2"/>
              <a:buNone/>
              <a:defRPr/>
            </a:pPr>
            <a:r>
              <a:rPr lang="es-ES_tradnl" sz="2000" b="1" dirty="0">
                <a:latin typeface="Lucida Sans Typewriter" panose="020B0509030504030204" pitchFamily="49" charset="0"/>
              </a:rPr>
              <a:t>  </a:t>
            </a:r>
            <a:r>
              <a:rPr lang="es-ES_tradnl" sz="2000" b="1" dirty="0" err="1">
                <a:latin typeface="Lucida Sans Typewriter" panose="020B0509030504030204" pitchFamily="49" charset="0"/>
              </a:rPr>
              <a:t>private</a:t>
            </a:r>
            <a:r>
              <a:rPr lang="es-ES_tradnl" sz="2000" b="1" dirty="0">
                <a:latin typeface="Lucida Sans Typewriter" panose="020B0509030504030204" pitchFamily="49" charset="0"/>
              </a:rPr>
              <a:t>:</a:t>
            </a:r>
            <a:endParaRPr lang="es-ES" sz="2000" dirty="0">
              <a:latin typeface="Lucida Sans Typewriter" panose="020B0509030504030204" pitchFamily="49" charset="0"/>
            </a:endParaRPr>
          </a:p>
          <a:p>
            <a:pPr marL="349250" lvl="1" indent="0">
              <a:buFont typeface="Wingdings" panose="05000000000000000000" pitchFamily="2" charset="2"/>
              <a:buNone/>
              <a:defRPr/>
            </a:pPr>
            <a:r>
              <a:rPr lang="es-ES_tradnl" sz="2000" dirty="0">
                <a:latin typeface="Lucida Sans Typewriter" panose="020B0509030504030204" pitchFamily="49" charset="0"/>
              </a:rPr>
              <a:t>     ...      // Miembros privados</a:t>
            </a:r>
            <a:endParaRPr lang="es-ES" sz="2000" dirty="0">
              <a:latin typeface="Lucida Sans Typewriter" panose="020B0509030504030204" pitchFamily="49" charset="0"/>
            </a:endParaRPr>
          </a:p>
          <a:p>
            <a:pPr marL="349250" lvl="1" indent="0">
              <a:buFont typeface="Wingdings" panose="05000000000000000000" pitchFamily="2" charset="2"/>
              <a:buNone/>
              <a:defRPr/>
            </a:pPr>
            <a:r>
              <a:rPr lang="es-ES_tradnl" sz="2000" dirty="0">
                <a:latin typeface="Lucida Sans Typewriter" panose="020B0509030504030204" pitchFamily="49" charset="0"/>
              </a:rPr>
              <a:t>  </a:t>
            </a:r>
            <a:r>
              <a:rPr lang="es-ES_tradnl" sz="2000" b="1" dirty="0" err="1">
                <a:latin typeface="Lucida Sans Typewriter" panose="020B0509030504030204" pitchFamily="49" charset="0"/>
              </a:rPr>
              <a:t>public</a:t>
            </a:r>
            <a:r>
              <a:rPr lang="es-ES_tradnl" sz="2000" b="1" dirty="0">
                <a:latin typeface="Lucida Sans Typewriter" panose="020B0509030504030204" pitchFamily="49" charset="0"/>
              </a:rPr>
              <a:t>:</a:t>
            </a:r>
            <a:endParaRPr lang="es-ES" sz="2000" dirty="0">
              <a:latin typeface="Lucida Sans Typewriter" panose="020B0509030504030204" pitchFamily="49" charset="0"/>
            </a:endParaRPr>
          </a:p>
          <a:p>
            <a:pPr marL="349250" lvl="1" indent="0">
              <a:buFont typeface="Wingdings" panose="05000000000000000000" pitchFamily="2" charset="2"/>
              <a:buNone/>
              <a:defRPr/>
            </a:pPr>
            <a:r>
              <a:rPr lang="es-ES_tradnl" sz="2000" dirty="0">
                <a:latin typeface="Lucida Sans Typewriter" panose="020B0509030504030204" pitchFamily="49" charset="0"/>
              </a:rPr>
              <a:t>     ...      // Miembros públicos</a:t>
            </a:r>
            <a:endParaRPr lang="es-ES" sz="2000" dirty="0">
              <a:latin typeface="Lucida Sans Typewriter" panose="020B0509030504030204" pitchFamily="49" charset="0"/>
            </a:endParaRPr>
          </a:p>
          <a:p>
            <a:pPr marL="349250" lvl="1" indent="0">
              <a:buFont typeface="Wingdings" panose="05000000000000000000" pitchFamily="2" charset="2"/>
              <a:buNone/>
              <a:defRPr/>
            </a:pPr>
            <a:r>
              <a:rPr lang="es-ES_tradnl" sz="2000" b="1" dirty="0">
                <a:latin typeface="Lucida Sans Typewriter" panose="020B0509030504030204" pitchFamily="49" charset="0"/>
              </a:rPr>
              <a:t>};</a:t>
            </a:r>
            <a:endParaRPr lang="es-ES" sz="2000" dirty="0">
              <a:latin typeface="Lucida Sans Typewriter" panose="020B0509030504030204" pitchFamily="49" charset="0"/>
            </a:endParaRP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AD6D59FA-EE43-8240-1819-EB9226E9C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953000"/>
            <a:ext cx="2890838" cy="1108075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200" dirty="0">
                <a:solidFill>
                  <a:srgbClr val="000000"/>
                </a:solidFill>
              </a:rPr>
              <a:t>Observar que </a:t>
            </a:r>
            <a:r>
              <a:rPr lang="es-ES" sz="2200" dirty="0" err="1">
                <a:solidFill>
                  <a:srgbClr val="000000"/>
                </a:solidFill>
              </a:rPr>
              <a:t>public</a:t>
            </a:r>
            <a:r>
              <a:rPr lang="es-ES" sz="2200" dirty="0">
                <a:solidFill>
                  <a:srgbClr val="000000"/>
                </a:solidFill>
              </a:rPr>
              <a:t> y </a:t>
            </a:r>
            <a:r>
              <a:rPr lang="es-ES" sz="2200" dirty="0" err="1">
                <a:solidFill>
                  <a:srgbClr val="000000"/>
                </a:solidFill>
              </a:rPr>
              <a:t>private</a:t>
            </a:r>
            <a:r>
              <a:rPr lang="es-ES" sz="2200" dirty="0">
                <a:solidFill>
                  <a:srgbClr val="000000"/>
                </a:solidFill>
              </a:rPr>
              <a:t> no se ponen igual que en Java.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>
            <a:extLst>
              <a:ext uri="{FF2B5EF4-FFF2-40B4-BE49-F238E27FC236}">
                <a16:creationId xmlns:a16="http://schemas.microsoft.com/office/drawing/2014/main" id="{829D3C87-EC05-DCED-5F03-52B478FD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750C76-B75D-430C-93DF-5DF9D47388F2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s-ES" altLang="es-ES" sz="10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AF2B74E-3E50-8B69-0C98-35AD8D2FE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Clases y objetos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291A50A-5625-A6B3-2F43-701CCA848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93750"/>
            <a:ext cx="8686800" cy="2382838"/>
          </a:xfrm>
        </p:spPr>
        <p:txBody>
          <a:bodyPr/>
          <a:lstStyle/>
          <a:p>
            <a:pPr eaLnBrk="1" hangingPunct="1"/>
            <a:r>
              <a:rPr lang="es-ES" altLang="es-ES" i="1">
                <a:ea typeface="ＭＳ Ｐゴシック" panose="020B0600070205080204" pitchFamily="34" charset="-128"/>
              </a:rPr>
              <a:t>Normalmente</a:t>
            </a:r>
            <a:r>
              <a:rPr lang="es-ES" altLang="es-ES">
                <a:ea typeface="ＭＳ Ｐゴシック" panose="020B0600070205080204" pitchFamily="34" charset="-128"/>
              </a:rPr>
              <a:t>:</a:t>
            </a:r>
          </a:p>
          <a:p>
            <a:pPr lvl="1" eaLnBrk="1" hangingPunct="1"/>
            <a:r>
              <a:rPr lang="es-ES" altLang="es-ES">
                <a:ea typeface="ＭＳ Ｐゴシック" panose="020B0600070205080204" pitchFamily="34" charset="-128"/>
              </a:rPr>
              <a:t>Los atributos de la clase son privados y van al principio en la declaración de la clase.</a:t>
            </a:r>
          </a:p>
          <a:p>
            <a:pPr lvl="1" eaLnBrk="1" hangingPunct="1"/>
            <a:r>
              <a:rPr lang="es-ES" altLang="es-ES">
                <a:ea typeface="ＭＳ Ｐゴシック" panose="020B0600070205080204" pitchFamily="34" charset="-128"/>
              </a:rPr>
              <a:t>Los métodos de la clase son públicos, aunque si hay operaciones solo de uso interno, serán privadas.</a:t>
            </a:r>
          </a:p>
        </p:txBody>
      </p:sp>
      <p:sp>
        <p:nvSpPr>
          <p:cNvPr id="9221" name="1 Rectángulo">
            <a:extLst>
              <a:ext uri="{FF2B5EF4-FFF2-40B4-BE49-F238E27FC236}">
                <a16:creationId xmlns:a16="http://schemas.microsoft.com/office/drawing/2014/main" id="{7F7535FA-8098-E882-06F8-0B6B7E961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176588"/>
            <a:ext cx="5334000" cy="3354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4000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_tradnl" sz="2000">
                <a:latin typeface="Lucida Sans Typewriter" panose="020B0509030504030204" pitchFamily="49" charset="0"/>
              </a:rPr>
              <a:t>class Persona	</a:t>
            </a:r>
            <a:endParaRPr lang="es-ES" altLang="es-ES_tradnl" sz="20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_tradnl" sz="2000">
                <a:latin typeface="Lucida Sans Typewriter" panose="020B0509030504030204" pitchFamily="49" charset="0"/>
              </a:rPr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_tradnl" sz="2000">
                <a:latin typeface="Lucida Sans Typewriter" panose="020B0509030504030204" pitchFamily="49" charset="0"/>
              </a:rPr>
              <a:t>   private:</a:t>
            </a:r>
            <a:endParaRPr lang="es-ES" altLang="es-ES_tradnl" sz="20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_tradnl" sz="2000">
                <a:latin typeface="Lucida Sans Typewriter" panose="020B0509030504030204" pitchFamily="49" charset="0"/>
              </a:rPr>
              <a:t>      string nombre;</a:t>
            </a:r>
            <a:endParaRPr lang="es-ES" altLang="es-ES_tradnl" sz="20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_tradnl" sz="2000">
                <a:latin typeface="Lucida Sans Typewriter" panose="020B0509030504030204" pitchFamily="49" charset="0"/>
              </a:rPr>
              <a:t>      long dni, telefono;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_tradnl" sz="2000">
                <a:latin typeface="Lucida Sans Typewriter" panose="020B0509030504030204" pitchFamily="49" charset="0"/>
              </a:rPr>
              <a:t>   public:</a:t>
            </a:r>
            <a:endParaRPr lang="es-ES" altLang="es-ES_tradnl" sz="20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s-ES_tradnl" sz="2000">
                <a:latin typeface="Lucida Sans Typewriter" panose="020B0509030504030204" pitchFamily="49" charset="0"/>
              </a:rPr>
              <a:t>      void leer (void);</a:t>
            </a:r>
            <a:endParaRPr lang="es-ES" altLang="es-ES_tradnl" sz="20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s-ES_tradnl" sz="2000">
                <a:latin typeface="Lucida Sans Typewriter" panose="020B0509030504030204" pitchFamily="49" charset="0"/>
              </a:rPr>
              <a:t>      </a:t>
            </a:r>
            <a:r>
              <a:rPr lang="es-ES_tradnl" altLang="es-ES_tradnl" sz="2000">
                <a:latin typeface="Lucida Sans Typewriter" panose="020B0509030504030204" pitchFamily="49" charset="0"/>
              </a:rPr>
              <a:t>void escribir (void);</a:t>
            </a:r>
            <a:endParaRPr lang="es-ES" altLang="es-ES_tradnl" sz="20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_tradnl" sz="2000">
                <a:latin typeface="Lucida Sans Typewriter" panose="020B0509030504030204" pitchFamily="49" charset="0"/>
              </a:rPr>
              <a:t>};</a:t>
            </a:r>
            <a:endParaRPr lang="es-ES" altLang="es-ES_tradnl" sz="200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5 Marcador de número de diapositiva">
            <a:extLst>
              <a:ext uri="{FF2B5EF4-FFF2-40B4-BE49-F238E27FC236}">
                <a16:creationId xmlns:a16="http://schemas.microsoft.com/office/drawing/2014/main" id="{4B38DA5C-F030-91D0-A59D-6AE1D42D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2BA951-85D8-4260-8BD0-B2429FCCA406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s-ES" altLang="es-ES" sz="10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7FEDE1D-C55F-F12B-EFEF-375E18C4B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Constructores y destructores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1D53612-73B2-D952-100D-78482490B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93750"/>
            <a:ext cx="8686800" cy="5835650"/>
          </a:xfrm>
        </p:spPr>
        <p:txBody>
          <a:bodyPr/>
          <a:lstStyle/>
          <a:p>
            <a:pPr eaLnBrk="1" hangingPunct="1"/>
            <a:r>
              <a:rPr lang="es-ES" altLang="es-ES">
                <a:ea typeface="ＭＳ Ｐゴシック" panose="020B0600070205080204" pitchFamily="34" charset="-128"/>
              </a:rPr>
              <a:t>Dentro de una clase pueden definirse dos métodos especiales:</a:t>
            </a:r>
          </a:p>
          <a:p>
            <a:pPr lvl="1" eaLnBrk="1" hangingPunct="1"/>
            <a:r>
              <a:rPr lang="es-ES" altLang="es-ES" b="1">
                <a:ea typeface="ＭＳ Ｐゴシック" panose="020B0600070205080204" pitchFamily="34" charset="-128"/>
              </a:rPr>
              <a:t>Constructor(es)</a:t>
            </a:r>
            <a:r>
              <a:rPr lang="es-ES" altLang="es-ES">
                <a:ea typeface="ＭＳ Ｐゴシック" panose="020B0600070205080204" pitchFamily="34" charset="-128"/>
              </a:rPr>
              <a:t>: operación que se invoca cuando se crea un nuevo objeto de la clase.</a:t>
            </a:r>
          </a:p>
          <a:p>
            <a:pPr lvl="1" eaLnBrk="1" hangingPunct="1"/>
            <a:r>
              <a:rPr lang="es-ES" altLang="es-ES" b="1">
                <a:ea typeface="ＭＳ Ｐゴシック" panose="020B0600070205080204" pitchFamily="34" charset="-128"/>
              </a:rPr>
              <a:t>Destructor</a:t>
            </a:r>
            <a:r>
              <a:rPr lang="es-ES" altLang="es-ES">
                <a:ea typeface="ＭＳ Ｐゴシック" panose="020B0600070205080204" pitchFamily="34" charset="-128"/>
              </a:rPr>
              <a:t>: operación que se invoca cuando se elimina un objeto de la clase.</a:t>
            </a:r>
          </a:p>
          <a:p>
            <a:pPr eaLnBrk="1" hangingPunct="1"/>
            <a:r>
              <a:rPr lang="es-ES" altLang="es-ES">
                <a:ea typeface="ＭＳ Ｐゴシック" panose="020B0600070205080204" pitchFamily="34" charset="-128"/>
              </a:rPr>
              <a:t>Según el tipo de objeto:</a:t>
            </a:r>
          </a:p>
          <a:p>
            <a:pPr lvl="1" eaLnBrk="1" hangingPunct="1">
              <a:spcBef>
                <a:spcPts val="400"/>
              </a:spcBef>
            </a:pPr>
            <a:r>
              <a:rPr lang="es-ES" altLang="es-ES" b="1">
                <a:ea typeface="ＭＳ Ｐゴシック" panose="020B0600070205080204" pitchFamily="34" charset="-128"/>
              </a:rPr>
              <a:t>Variables globales</a:t>
            </a:r>
            <a:r>
              <a:rPr lang="es-ES" altLang="es-ES">
                <a:ea typeface="ＭＳ Ｐゴシック" panose="020B0600070205080204" pitchFamily="34" charset="-128"/>
              </a:rPr>
              <a:t>: se crean al inicio del programa y se eliminan al terminar el programa.</a:t>
            </a:r>
          </a:p>
          <a:p>
            <a:pPr lvl="1" eaLnBrk="1" hangingPunct="1">
              <a:spcBef>
                <a:spcPts val="400"/>
              </a:spcBef>
            </a:pPr>
            <a:r>
              <a:rPr lang="es-ES" altLang="es-ES" b="1">
                <a:ea typeface="ＭＳ Ｐゴシック" panose="020B0600070205080204" pitchFamily="34" charset="-128"/>
              </a:rPr>
              <a:t>Variables locales</a:t>
            </a:r>
            <a:r>
              <a:rPr lang="es-ES" altLang="es-ES">
                <a:ea typeface="ＭＳ Ｐゴシック" panose="020B0600070205080204" pitchFamily="34" charset="-128"/>
              </a:rPr>
              <a:t>: se crean al llamar a la función y se eliminan al acabarla.</a:t>
            </a:r>
          </a:p>
          <a:p>
            <a:pPr lvl="1" eaLnBrk="1" hangingPunct="1">
              <a:spcBef>
                <a:spcPts val="400"/>
              </a:spcBef>
            </a:pPr>
            <a:r>
              <a:rPr lang="es-ES" altLang="es-ES" b="1">
                <a:ea typeface="ＭＳ Ｐゴシック" panose="020B0600070205080204" pitchFamily="34" charset="-128"/>
              </a:rPr>
              <a:t>Variables dinámicas</a:t>
            </a:r>
            <a:r>
              <a:rPr lang="es-ES" altLang="es-ES">
                <a:ea typeface="ＭＳ Ｐゴシック" panose="020B0600070205080204" pitchFamily="34" charset="-128"/>
              </a:rPr>
              <a:t>: se crean con el </a:t>
            </a:r>
            <a:r>
              <a:rPr lang="es-ES" altLang="es-ES" b="1">
                <a:ea typeface="ＭＳ Ｐゴシック" panose="020B0600070205080204" pitchFamily="34" charset="-128"/>
              </a:rPr>
              <a:t>new </a:t>
            </a:r>
            <a:r>
              <a:rPr lang="es-ES" altLang="es-ES">
                <a:ea typeface="ＭＳ Ｐゴシック" panose="020B0600070205080204" pitchFamily="34" charset="-128"/>
              </a:rPr>
              <a:t>y se eliminan con el </a:t>
            </a:r>
            <a:r>
              <a:rPr lang="es-ES" altLang="es-ES" b="1">
                <a:ea typeface="ＭＳ Ｐゴシック" panose="020B0600070205080204" pitchFamily="34" charset="-128"/>
              </a:rPr>
              <a:t>delete</a:t>
            </a:r>
            <a:r>
              <a:rPr lang="es-ES" altLang="es-ES"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>
            <a:extLst>
              <a:ext uri="{FF2B5EF4-FFF2-40B4-BE49-F238E27FC236}">
                <a16:creationId xmlns:a16="http://schemas.microsoft.com/office/drawing/2014/main" id="{7905B30C-BC54-21E5-9F00-BCFF4C51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3BCC95-4FAA-453C-A40D-4D4B658F2634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s-ES" altLang="es-ES" sz="10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532D474-2C6C-22C1-CF08-D264BE1EB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Constructores y destructores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61CC9ED-A843-C2E5-B3E6-D769056E4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93750"/>
            <a:ext cx="8686800" cy="530225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b="1" dirty="0">
                <a:ea typeface="ＭＳ Ｐゴシック" pitchFamily="34" charset="-128"/>
              </a:rPr>
              <a:t>Constructor(es)</a:t>
            </a:r>
            <a:r>
              <a:rPr lang="es-ES" altLang="es-ES" dirty="0">
                <a:ea typeface="ＭＳ Ｐゴシック" pitchFamily="34" charset="-128"/>
              </a:rPr>
              <a:t>:</a:t>
            </a:r>
          </a:p>
          <a:p>
            <a:pPr lvl="1"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Su función es inicializar los atributos del objeto</a:t>
            </a:r>
            <a:br>
              <a:rPr lang="es-ES" altLang="es-ES" dirty="0">
                <a:ea typeface="ＭＳ Ｐゴシック" pitchFamily="34" charset="-128"/>
              </a:rPr>
            </a:br>
            <a:r>
              <a:rPr lang="es-ES" altLang="es-ES" dirty="0">
                <a:ea typeface="ＭＳ Ｐゴシック" pitchFamily="34" charset="-128"/>
              </a:rPr>
              <a:t>a un estado consistente.</a:t>
            </a:r>
          </a:p>
          <a:p>
            <a:pPr lvl="1"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Puede haber varios, con distintos parámetros.</a:t>
            </a:r>
          </a:p>
          <a:p>
            <a:pPr lvl="1"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Deben tener el mismo nombre de la clase y no devuelven nada:</a:t>
            </a:r>
          </a:p>
          <a:p>
            <a:pPr marL="344487" lvl="1" indent="0" eaLnBrk="1" hangingPunct="1">
              <a:buFont typeface="Wingdings" panose="05000000000000000000" pitchFamily="2" charset="2"/>
              <a:buNone/>
              <a:defRPr/>
            </a:pPr>
            <a:endParaRPr lang="es-ES" altLang="es-ES" sz="2000" dirty="0">
              <a:latin typeface="Lucida Sans Typewriter" panose="020B0509030504030204" pitchFamily="49" charset="0"/>
              <a:ea typeface="ＭＳ Ｐゴシック" pitchFamily="34" charset="-128"/>
            </a:endParaRPr>
          </a:p>
          <a:p>
            <a:pPr lvl="1" eaLnBrk="1" hangingPunct="1">
              <a:defRPr/>
            </a:pPr>
            <a:endParaRPr lang="es-ES" altLang="es-ES" sz="2000" dirty="0">
              <a:latin typeface="Lucida Sans Typewriter" panose="020B0509030504030204" pitchFamily="49" charset="0"/>
              <a:ea typeface="ＭＳ Ｐゴシック" pitchFamily="34" charset="-128"/>
            </a:endParaRPr>
          </a:p>
          <a:p>
            <a:pPr lvl="1" eaLnBrk="1" hangingPunct="1">
              <a:defRPr/>
            </a:pPr>
            <a:endParaRPr lang="es-ES" altLang="es-ES" sz="2000" dirty="0">
              <a:latin typeface="Lucida Sans Typewriter" panose="020B0509030504030204" pitchFamily="49" charset="0"/>
              <a:ea typeface="ＭＳ Ｐゴシック" pitchFamily="34" charset="-128"/>
            </a:endParaRPr>
          </a:p>
          <a:p>
            <a:pPr lvl="1" eaLnBrk="1" hangingPunct="1">
              <a:defRPr/>
            </a:pPr>
            <a:endParaRPr lang="es-ES" altLang="es-ES" sz="2000" dirty="0">
              <a:latin typeface="Lucida Sans Typewriter" panose="020B0509030504030204" pitchFamily="49" charset="0"/>
              <a:ea typeface="ＭＳ Ｐゴシック" pitchFamily="34" charset="-128"/>
            </a:endParaRPr>
          </a:p>
          <a:p>
            <a:pPr lvl="1" eaLnBrk="1" hangingPunct="1">
              <a:defRPr/>
            </a:pPr>
            <a:endParaRPr lang="es-ES" altLang="es-ES" sz="2000" dirty="0">
              <a:latin typeface="Lucida Sans Typewriter" panose="020B0509030504030204" pitchFamily="49" charset="0"/>
              <a:ea typeface="ＭＳ Ｐゴシック" pitchFamily="34" charset="-128"/>
            </a:endParaRPr>
          </a:p>
          <a:p>
            <a:pPr lvl="1"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Si existe un constructor sin parámetros, se denomina </a:t>
            </a:r>
            <a:r>
              <a:rPr lang="es-ES" altLang="es-ES" b="1" dirty="0">
                <a:ea typeface="ＭＳ Ｐゴシック" pitchFamily="34" charset="-128"/>
              </a:rPr>
              <a:t>constructor por defecto</a:t>
            </a:r>
            <a:r>
              <a:rPr lang="es-ES" altLang="es-ES" dirty="0">
                <a:ea typeface="ＭＳ Ｐゴシック" pitchFamily="34" charset="-128"/>
              </a:rPr>
              <a:t>. Se llamará siempre automáticamente al crear el objeto.</a:t>
            </a:r>
          </a:p>
        </p:txBody>
      </p:sp>
      <p:sp>
        <p:nvSpPr>
          <p:cNvPr id="11269" name="1 Rectángulo">
            <a:extLst>
              <a:ext uri="{FF2B5EF4-FFF2-40B4-BE49-F238E27FC236}">
                <a16:creationId xmlns:a16="http://schemas.microsoft.com/office/drawing/2014/main" id="{3F20A23E-B0AA-8A7E-7309-F83C3352B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200"/>
            <a:ext cx="4002088" cy="1878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_tradnl" sz="2000">
                <a:latin typeface="Lucida Sans Typewriter" panose="020B0509030504030204" pitchFamily="49" charset="0"/>
              </a:rPr>
              <a:t>Persona p1;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_tradnl" sz="2000">
                <a:latin typeface="Lucida Sans Typewriter" panose="020B0509030504030204" pitchFamily="49" charset="0"/>
              </a:rPr>
              <a:t>Persona *p2= new Persona;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_tradnl" sz="2000">
                <a:latin typeface="Lucida Sans Typewriter" panose="020B0509030504030204" pitchFamily="49" charset="0"/>
              </a:rPr>
              <a:t>Persona p3("Perico");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_tradnl" sz="2000">
                <a:latin typeface="Lucida Sans Typewriter" panose="020B0509030504030204" pitchFamily="49" charset="0"/>
              </a:rPr>
              <a:t>Persona *p4= new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_tradnl" sz="2000">
                <a:latin typeface="Lucida Sans Typewriter" panose="020B0509030504030204" pitchFamily="49" charset="0"/>
              </a:rPr>
              <a:t>       Persona("Manolo");</a:t>
            </a:r>
          </a:p>
        </p:txBody>
      </p:sp>
      <p:sp>
        <p:nvSpPr>
          <p:cNvPr id="11270" name="1 Rectángulo">
            <a:extLst>
              <a:ext uri="{FF2B5EF4-FFF2-40B4-BE49-F238E27FC236}">
                <a16:creationId xmlns:a16="http://schemas.microsoft.com/office/drawing/2014/main" id="{8AE92080-BA9A-9F75-E5A5-14D05BE3B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05200"/>
            <a:ext cx="4343400" cy="1878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-5556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" sz="2000">
                <a:latin typeface="Lucida Sans Typewriter" panose="020B0509030504030204" pitchFamily="49" charset="0"/>
              </a:rPr>
              <a:t>class Persona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" sz="2000">
                <a:latin typeface="Lucida Sans Typewriter" panose="020B0509030504030204" pitchFamily="49" charset="0"/>
              </a:rPr>
              <a:t>    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" sz="2000">
                <a:latin typeface="Lucida Sans Typewriter" panose="020B0509030504030204" pitchFamily="49" charset="0"/>
              </a:rPr>
              <a:t>    Persona();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" sz="2000">
                <a:latin typeface="Lucida Sans Typewriter" panose="020B0509030504030204" pitchFamily="49" charset="0"/>
              </a:rPr>
              <a:t>    Persona(string nombre);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" sz="2000">
                <a:latin typeface="Lucida Sans Typewriter" panose="020B050903050403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Marcador de número de diapositiva">
            <a:extLst>
              <a:ext uri="{FF2B5EF4-FFF2-40B4-BE49-F238E27FC236}">
                <a16:creationId xmlns:a16="http://schemas.microsoft.com/office/drawing/2014/main" id="{89D63AF7-8FCC-3992-A359-FDEA479E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82D738-F9D9-4542-B896-CECA71E4454E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s-ES" altLang="es-ES" sz="10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F5E3E93-8C76-B876-3EB1-2ED890592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Constructores y destructores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EB04C33-792A-240B-50A1-61A34B1AD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93750"/>
            <a:ext cx="8686800" cy="286385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b="1" dirty="0">
                <a:ea typeface="ＭＳ Ｐゴシック" pitchFamily="34" charset="-128"/>
              </a:rPr>
              <a:t>Destructor</a:t>
            </a:r>
            <a:r>
              <a:rPr lang="es-ES" altLang="es-ES" dirty="0">
                <a:ea typeface="ＭＳ Ｐゴシック" pitchFamily="34" charset="-128"/>
              </a:rPr>
              <a:t>:</a:t>
            </a:r>
          </a:p>
          <a:p>
            <a:pPr lvl="1"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Su función es liberar la memoria dinámica que</a:t>
            </a:r>
            <a:br>
              <a:rPr lang="es-ES" altLang="es-ES" dirty="0">
                <a:ea typeface="ＭＳ Ｐゴシック" pitchFamily="34" charset="-128"/>
              </a:rPr>
            </a:br>
            <a:r>
              <a:rPr lang="es-ES" altLang="es-ES" dirty="0">
                <a:ea typeface="ＭＳ Ｐゴシック" pitchFamily="34" charset="-128"/>
              </a:rPr>
              <a:t>haya reservado el objeto, cuando éste se elimina. No es necesario si la clase no usa memoria dinámica.</a:t>
            </a:r>
          </a:p>
          <a:p>
            <a:pPr lvl="1"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Solo puede haber uno.</a:t>
            </a:r>
          </a:p>
          <a:p>
            <a:pPr lvl="1"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Debe tener el nombre de la clase precedido de ~:</a:t>
            </a:r>
          </a:p>
          <a:p>
            <a:pPr marL="344487" lvl="1" indent="0" eaLnBrk="1" hangingPunct="1">
              <a:buFont typeface="Wingdings" panose="05000000000000000000" pitchFamily="2" charset="2"/>
              <a:buNone/>
              <a:defRPr/>
            </a:pPr>
            <a:endParaRPr lang="es-ES" altLang="es-ES" sz="2000" dirty="0">
              <a:latin typeface="Lucida Sans Typewriter" panose="020B0509030504030204" pitchFamily="49" charset="0"/>
              <a:ea typeface="ＭＳ Ｐゴシック" pitchFamily="34" charset="-128"/>
            </a:endParaRPr>
          </a:p>
          <a:p>
            <a:pPr lvl="1" eaLnBrk="1" hangingPunct="1">
              <a:defRPr/>
            </a:pPr>
            <a:endParaRPr lang="es-ES" altLang="es-ES" sz="2000" dirty="0">
              <a:latin typeface="Lucida Sans Typewriter" panose="020B0509030504030204" pitchFamily="49" charset="0"/>
              <a:ea typeface="ＭＳ Ｐゴシック" pitchFamily="34" charset="-128"/>
            </a:endParaRPr>
          </a:p>
          <a:p>
            <a:pPr lvl="1" eaLnBrk="1" hangingPunct="1">
              <a:defRPr/>
            </a:pPr>
            <a:endParaRPr lang="es-ES" altLang="es-ES" sz="2000" dirty="0">
              <a:latin typeface="Lucida Sans Typewriter" panose="020B0509030504030204" pitchFamily="49" charset="0"/>
              <a:ea typeface="ＭＳ Ｐゴシック" pitchFamily="34" charset="-128"/>
            </a:endParaRPr>
          </a:p>
          <a:p>
            <a:pPr lvl="1" eaLnBrk="1" hangingPunct="1">
              <a:defRPr/>
            </a:pPr>
            <a:endParaRPr lang="es-ES" altLang="es-ES" sz="2000" dirty="0">
              <a:latin typeface="Lucida Sans Typewriter" panose="020B0509030504030204" pitchFamily="49" charset="0"/>
              <a:ea typeface="ＭＳ Ｐゴシック" pitchFamily="34" charset="-128"/>
            </a:endParaRPr>
          </a:p>
          <a:p>
            <a:pPr lvl="1" eaLnBrk="1" hangingPunct="1">
              <a:defRPr/>
            </a:pPr>
            <a:endParaRPr lang="es-ES" altLang="es-ES" sz="2000" dirty="0">
              <a:latin typeface="Lucida Sans Typewriter" panose="020B0509030504030204" pitchFamily="49" charset="0"/>
              <a:ea typeface="ＭＳ Ｐゴシック" pitchFamily="34" charset="-128"/>
            </a:endParaRPr>
          </a:p>
          <a:p>
            <a:pPr lvl="1"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El destructor </a:t>
            </a:r>
            <a:r>
              <a:rPr lang="es-ES" altLang="es-ES" b="1" dirty="0">
                <a:ea typeface="ＭＳ Ｐゴシック" pitchFamily="34" charset="-128"/>
              </a:rPr>
              <a:t>nunca debe llamarse de forma explícita</a:t>
            </a:r>
            <a:r>
              <a:rPr lang="es-ES" altLang="es-ES" dirty="0">
                <a:ea typeface="ＭＳ Ｐゴシック" pitchFamily="34" charset="-128"/>
              </a:rPr>
              <a:t>, sino que se llama automáticamente con </a:t>
            </a:r>
            <a:r>
              <a:rPr lang="es-ES" altLang="es-ES" dirty="0" err="1">
                <a:ea typeface="ＭＳ Ｐゴシック" pitchFamily="34" charset="-128"/>
              </a:rPr>
              <a:t>delete</a:t>
            </a:r>
            <a:r>
              <a:rPr lang="es-ES" altLang="es-ES" dirty="0">
                <a:ea typeface="ＭＳ Ｐゴシック" pitchFamily="34" charset="-128"/>
              </a:rPr>
              <a:t> (o, si es estático, cuando desaparezca).</a:t>
            </a:r>
          </a:p>
        </p:txBody>
      </p:sp>
      <p:sp>
        <p:nvSpPr>
          <p:cNvPr id="12293" name="1 Rectángulo">
            <a:extLst>
              <a:ext uri="{FF2B5EF4-FFF2-40B4-BE49-F238E27FC236}">
                <a16:creationId xmlns:a16="http://schemas.microsoft.com/office/drawing/2014/main" id="{AD62A6AC-9FFB-F7F5-28A3-1B77A4181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89350"/>
            <a:ext cx="4002088" cy="150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_tradnl" sz="2000">
                <a:latin typeface="Lucida Sans Typewriter" panose="020B0509030504030204" pitchFamily="49" charset="0"/>
              </a:rPr>
              <a:t>Persona p1;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_tradnl" sz="2000">
                <a:latin typeface="Lucida Sans Typewriter" panose="020B0509030504030204" pitchFamily="49" charset="0"/>
              </a:rPr>
              <a:t>Persona *p2= new Persona;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_tradnl" sz="2000">
                <a:latin typeface="Lucida Sans Typewriter" panose="020B0509030504030204" pitchFamily="49" charset="0"/>
              </a:rPr>
              <a:t>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_tradnl" sz="2000">
                <a:latin typeface="Lucida Sans Typewriter" panose="020B0509030504030204" pitchFamily="49" charset="0"/>
              </a:rPr>
              <a:t>delete p2;</a:t>
            </a:r>
          </a:p>
        </p:txBody>
      </p:sp>
      <p:sp>
        <p:nvSpPr>
          <p:cNvPr id="12294" name="1 Rectángulo">
            <a:extLst>
              <a:ext uri="{FF2B5EF4-FFF2-40B4-BE49-F238E27FC236}">
                <a16:creationId xmlns:a16="http://schemas.microsoft.com/office/drawing/2014/main" id="{A67C9A21-EA23-E554-CEB7-DEAFE8DB2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4572000" cy="1878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-55563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" sz="2000">
                <a:latin typeface="Lucida Sans Typewriter" panose="020B0509030504030204" pitchFamily="49" charset="0"/>
              </a:rPr>
              <a:t>class Persona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" sz="2000">
                <a:latin typeface="Lucida Sans Typewriter" panose="020B0509030504030204" pitchFamily="49" charset="0"/>
              </a:rPr>
              <a:t>    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" sz="2000">
                <a:latin typeface="Lucida Sans Typewriter" panose="020B0509030504030204" pitchFamily="49" charset="0"/>
              </a:rPr>
              <a:t>    Persona();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" sz="2000">
                <a:latin typeface="Lucida Sans Typewriter" panose="020B0509030504030204" pitchFamily="49" charset="0"/>
              </a:rPr>
              <a:t>    ~Persona();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ES" sz="2000">
                <a:latin typeface="Lucida Sans Typewriter" panose="020B0509030504030204" pitchFamily="49" charset="0"/>
              </a:rPr>
              <a:t>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d">
  <a:themeElements>
    <a:clrScheme name="Red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R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d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2024</Words>
  <Application>Microsoft Office PowerPoint</Application>
  <PresentationFormat>Presentación en pantalla (4:3)</PresentationFormat>
  <Paragraphs>377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ＭＳ Ｐゴシック</vt:lpstr>
      <vt:lpstr>Wingdings</vt:lpstr>
      <vt:lpstr>Lucida Console</vt:lpstr>
      <vt:lpstr>Lucida Sans Typewriter</vt:lpstr>
      <vt:lpstr>Red</vt:lpstr>
      <vt:lpstr>ALGORITMOS Y ESTRUCTURAS DE DATOS 1</vt:lpstr>
      <vt:lpstr>Introducción a C++</vt:lpstr>
      <vt:lpstr>Clases y objetos</vt:lpstr>
      <vt:lpstr>Clases y objetos</vt:lpstr>
      <vt:lpstr>Clases y objetos</vt:lpstr>
      <vt:lpstr>Clases y objetos</vt:lpstr>
      <vt:lpstr>Constructores y destructores</vt:lpstr>
      <vt:lpstr>Constructores y destructores</vt:lpstr>
      <vt:lpstr>Constructores y destructores</vt:lpstr>
      <vt:lpstr>Implementación de los métodos</vt:lpstr>
      <vt:lpstr>Implementación de los métodos</vt:lpstr>
      <vt:lpstr>Espacios de nombres</vt:lpstr>
      <vt:lpstr>Espacios de nombres</vt:lpstr>
      <vt:lpstr>Espacios de nombres</vt:lpstr>
      <vt:lpstr>El operador de resolución de visibilidad</vt:lpstr>
      <vt:lpstr>Planificación práctica</vt:lpstr>
      <vt:lpstr>003 – Leyendo la fecha y la hora</vt:lpstr>
      <vt:lpstr>003 – Leyendo la fecha y la hora</vt:lpstr>
      <vt:lpstr>003 – Leyendo la fecha y la hora</vt:lpstr>
      <vt:lpstr>003 – Leyendo la fecha y la hora</vt:lpstr>
      <vt:lpstr>004 – El tipo de datos Cuac</vt:lpstr>
      <vt:lpstr>004 – El tipo de datos Cuac</vt:lpstr>
      <vt:lpstr>004 – El tipo de datos Cuac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Gines GM</dc:creator>
  <cp:lastModifiedBy>GINES GARCIA MATEOS</cp:lastModifiedBy>
  <cp:revision>635</cp:revision>
  <cp:lastPrinted>1601-01-01T00:00:00Z</cp:lastPrinted>
  <dcterms:created xsi:type="dcterms:W3CDTF">1601-01-01T00:00:00Z</dcterms:created>
  <dcterms:modified xsi:type="dcterms:W3CDTF">2025-07-20T18:16:55Z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