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8"/>
  </p:notesMasterIdLst>
  <p:sldIdLst>
    <p:sldId id="256" r:id="rId2"/>
    <p:sldId id="376" r:id="rId3"/>
    <p:sldId id="378" r:id="rId4"/>
    <p:sldId id="379" r:id="rId5"/>
    <p:sldId id="380" r:id="rId6"/>
    <p:sldId id="347" r:id="rId7"/>
    <p:sldId id="348" r:id="rId8"/>
    <p:sldId id="381" r:id="rId9"/>
    <p:sldId id="335" r:id="rId10"/>
    <p:sldId id="309" r:id="rId11"/>
    <p:sldId id="310" r:id="rId12"/>
    <p:sldId id="373" r:id="rId13"/>
    <p:sldId id="372" r:id="rId14"/>
    <p:sldId id="370" r:id="rId15"/>
    <p:sldId id="383" r:id="rId16"/>
    <p:sldId id="393" r:id="rId17"/>
    <p:sldId id="395" r:id="rId18"/>
    <p:sldId id="396" r:id="rId19"/>
    <p:sldId id="384" r:id="rId20"/>
    <p:sldId id="385" r:id="rId21"/>
    <p:sldId id="387" r:id="rId22"/>
    <p:sldId id="388" r:id="rId23"/>
    <p:sldId id="389" r:id="rId24"/>
    <p:sldId id="390" r:id="rId25"/>
    <p:sldId id="394" r:id="rId26"/>
    <p:sldId id="391" r:id="rId27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FFF"/>
    <a:srgbClr val="00FF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6" autoAdjust="0"/>
    <p:restoredTop sz="94660"/>
  </p:normalViewPr>
  <p:slideViewPr>
    <p:cSldViewPr>
      <p:cViewPr varScale="1">
        <p:scale>
          <a:sx n="71" d="100"/>
          <a:sy n="71" d="100"/>
        </p:scale>
        <p:origin x="163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CB89225-EDE3-48F1-99C9-1780017BC06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32422DA-02D1-4AD4-9241-43B17D2AD2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F4B787-40A4-8E11-65B0-EE31EC563D8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18B6D98-6FB5-41B1-BAFC-E805FA107D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42B4080D-C1FE-4F18-ACE4-DE3EEF8FC4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15AB3F3E-189E-4187-B888-65D5CCBB8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F05C352-F7F5-4B9C-83ED-40A742FD5496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B9668487-EC4D-FB01-B41A-332FE3D33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7B3A5FA-9D4F-5B1E-DCA3-9EEF8E7796A1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4B6BEE24-164C-9778-A486-E3A27DE5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26623C6B-BA90-3D0A-30E8-F5F70D72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3DA50CEF-6D23-D0D7-D399-BA6C0EDE0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CDEB058D-1926-068E-9E6A-97F22D034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A7E7194E-E399-66AA-FF11-2D58A88C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5B6B29F6-5B3A-4152-B67C-3F976F292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1B0AC339-E052-9A99-C900-0DA07867A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285CB57F-0C6E-3B2D-6C06-797052D5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36EFDD16-BB92-235C-1E8C-8EE59E3B7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962E4086-B3A9-DCA8-D2B3-59B9FB52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661720F1-FCBF-A160-0E64-BB114B9CD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27A5D772-4FC0-884C-062A-2A252C571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4DBB2651-EC95-4A72-0BE4-0BC5F6843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6150F9DA-2581-AD78-FB32-67D8A94E3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9F4331E9-FD68-71DB-A3EF-5529BBFF4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64DD9D21-3474-8901-2FAA-DF0EF753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B721B479-187A-0009-73CD-CE938B2C7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7138F5B0-FAEE-511A-F2E8-BC585BEF1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DD499045-94E8-65BB-61E8-83E43D8E9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45214ECD-C1F4-2C36-9A61-1FFB84F46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B7EDB262-B3D0-6933-3427-9D226E7D3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B1A550AB-B56E-5E48-76C7-1BCE92F07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7C508CAB-A7EA-696E-3D6E-6FF81935B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3AE837CF-B779-1272-7E88-14D3F243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41B74B07-166D-484F-CF10-7C064F85A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5A91F7DB-F884-13E8-B503-07FD5DB76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BA139E26-CE22-DDDD-9CBE-DC4B7F5C1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88654409-6438-8AE7-22AF-A6A1634AE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391316D8-830E-6227-86BF-6861B2FC8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D842B922-8C1E-65C4-0FE8-DE7FA76A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EC317663-D79F-E95E-92C8-CCEA6781E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F77EA722-2202-DBC6-E662-AF1F8C470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13B03632-5819-2337-1DD2-7C37454BAE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AC2FE012-6623-B059-0707-9275E3F080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1CD56C93-1EEB-B834-0503-18244BF7E1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D7BB4-175E-4EE2-A218-242D198CCC1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7303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9D50BD-EB5C-2839-E2F9-557A24419B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FDAD55-8978-2D91-ECEF-4800C9655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D4B60E7-960F-74D0-2518-F947AC843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764C67-08AA-4CC8-A4D6-23E6AB0A0D4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6590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218A0E-540E-B520-3625-8401C03320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E13380-0987-5C60-1485-1DD5168AC6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50467BB-DDC6-522B-C058-31D074D54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96484-0A2E-42DC-91FE-A343367B041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2932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8BCC39-1E39-CE8D-3DC1-9F8C844E2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32E26B-5ACF-D916-2D71-E4B198150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59066E9-69A3-40ED-773B-F6079DD26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AEB7A4-EDF6-4A4F-BE74-ED7701338D8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384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BC3340-B75C-1385-81BE-3DA33A7379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D5DE63-8887-D924-3382-556B733AAD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C99DD4D-7292-0156-50D8-31B5EFE4AF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DBBAB-A3F9-44BA-BCBA-AF04B1AAB08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754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B23311-1751-DA7C-9B81-CE5673E930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E428F5-92CA-03D3-FF0F-6CB776593F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0609F7E-DBCA-2069-FE29-BD208CFA9F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D0390-71C6-49F2-A88F-53F64A12B36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9579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9C2378C-380C-A80B-8E7A-8FC3E3ECC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AF3E71-4FCB-ABE9-E825-10820BA5E1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A3ED81E-C4E8-4415-7238-8092F95882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FE27E-9120-41A2-B29F-076EA5D41C7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9675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A989841-8797-02B7-116E-8B60BA346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53156B2-59E8-0F6F-13FC-37D1A448F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F770D35-722B-B95A-2450-554F18B75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77165-ADF5-4E0F-B138-DBE6B9CFB2E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2469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3043114-68A1-3A66-BA8F-C396871B51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75AED83-7041-024A-7C8C-405B793B3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2695DA5-03E3-2F6F-8158-376B6FB64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22349-CEE0-4999-80D8-60AFBCD0E2E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893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734A58-2746-C729-F4C9-9EAC0A2CD5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218435-91BF-0DF9-7EC7-A39C801E13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9593020-294F-58EF-2A48-0B73EB94DB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3A2F2-82BF-4ACE-8073-4DBE8D1E525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950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41A132-38BC-49D2-C9BA-CA0D114AF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6F88BB-EC57-7517-A037-0C1CD9FDF6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B32228-1811-36C4-B77A-3F4E303FF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300AF-1AEE-48A0-94F9-E2D87474A3C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9575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10AF1AEB-E3B1-742D-99EA-72A38BDCB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501CD6-08B1-3312-ABEF-80C8ED89F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E92F04-1B0C-8AD4-63A0-9D4B9EB68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A66683B-ECFE-41F7-84B6-4341CEC25E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7F36D9C-D438-4B91-8ED8-FD55520AE6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5D46E6F-E9CA-4540-9492-9A5B30B419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B704FF9-3AAA-4F58-8EA6-9D130344D8AD}" type="slidenum">
              <a:rPr lang="es-ES" altLang="es-ES"/>
              <a:pPr/>
              <a:t>‹Nº›</a:t>
            </a:fld>
            <a:endParaRPr lang="es-ES" altLang="es-E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95EA3E59-3082-09F2-32FF-09685522CFA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57909DE2-012D-44CB-8EF2-581E64F1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325026E9-5E77-4FE4-9CFE-5C142B5A2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0F98A1EC-76E6-487D-AC3B-946CAD53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2F04B2F9-7A74-4D96-91D6-6DA510E7A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AB912BBA-9134-437A-AD08-A8F7A1F21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3DCEA755-BB80-49AB-9CF1-FB008DE0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D6AF6C3D-B4B9-41A7-A696-12511A8FE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40A01C14-4CF1-4611-8607-F3C44CD42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22B9C2D7-18B4-49CD-88F0-C96839CFE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1F8DDAC5-1B0C-4E3C-B8EA-74639AFA2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2A2C5E2F-ED92-47F0-BA8C-07799092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05C53327-254F-4306-BC22-9E46F45C2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3CDDF147-CBFB-4236-BAF1-D9E9F4C59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6108AE6E-AD95-4071-B449-1334E0CA5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FF075726-E8EF-458F-BB54-C0EBB822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4F8844B1-A6C6-4DCC-B4E3-A5DBF2398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990E9EB1-E7DB-422D-8F83-B0884FA33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DAD365C-71F3-4CC2-B694-39113F878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2718FC1-37AE-4BB8-811A-F6E98FFAF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F5BE8BAD-A4FE-46E8-86E9-EBBCA61A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1E9773A2-2AD7-4F12-B0B2-64FB9EB97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E7BCA126-5A74-4201-9CF5-287BE1C5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EC2692A3-CC8A-40DF-903A-366FE10ED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BC7C50B6-D1EC-44FC-9D75-87EC9F800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70905121-26A2-4184-B9F8-891A7FB71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E9B57D45-95A0-4BB3-BDFD-278B549C5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A0EC91B3-2742-4D54-ABBA-9E20D8F8E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56177C68-39D8-439F-9185-4A2359DF9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6C51C807-EC9E-41A8-AAA7-A672C685B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646DBBF4-45B0-45B9-AE1D-2410B1786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CEC0B8E6-4E00-47F3-A94D-A072879A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NhbAuOTt7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E0DCBED-6B89-F428-EC3C-0F4F7F949B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s-ES" sz="4400">
                <a:ea typeface="ＭＳ Ｐゴシック" panose="020B0600070205080204" pitchFamily="34" charset="-128"/>
              </a:rPr>
              <a:t>ALGORITMOS Y ESTRUCTURAS DE DATOS 1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0E2D8EA-C62F-7877-5E88-FD35911BD1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Práctica: CUACKER</a:t>
            </a:r>
          </a:p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Sesión 3</a:t>
            </a:r>
          </a:p>
          <a:p>
            <a:pPr eaLnBrk="1" hangingPunct="1"/>
            <a:endParaRPr lang="es-ES" altLang="es-ES" sz="2400">
              <a:ea typeface="ＭＳ Ｐゴシック" panose="020B0600070205080204" pitchFamily="34" charset="-128"/>
            </a:endParaRPr>
          </a:p>
        </p:txBody>
      </p:sp>
      <p:pic>
        <p:nvPicPr>
          <p:cNvPr id="4100" name="Imagen 2">
            <a:extLst>
              <a:ext uri="{FF2B5EF4-FFF2-40B4-BE49-F238E27FC236}">
                <a16:creationId xmlns:a16="http://schemas.microsoft.com/office/drawing/2014/main" id="{0773C076-BE29-661F-5786-877ACC2EA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87763"/>
            <a:ext cx="14573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>
            <a:extLst>
              <a:ext uri="{FF2B5EF4-FFF2-40B4-BE49-F238E27FC236}">
                <a16:creationId xmlns:a16="http://schemas.microsoft.com/office/drawing/2014/main" id="{20AA8679-FEC0-9BF4-2186-9BB00E4DB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cap="none">
                <a:ea typeface="ＭＳ Ｐゴシック" panose="020B0600070205080204" pitchFamily="34" charset="-128"/>
              </a:rPr>
              <a:t>Planificación práctica</a:t>
            </a:r>
          </a:p>
        </p:txBody>
      </p:sp>
      <p:sp>
        <p:nvSpPr>
          <p:cNvPr id="22531" name="2 Marcador de texto">
            <a:extLst>
              <a:ext uri="{FF2B5EF4-FFF2-40B4-BE49-F238E27FC236}">
                <a16:creationId xmlns:a16="http://schemas.microsoft.com/office/drawing/2014/main" id="{9860F4A2-A8EB-D91E-52C7-F9CE76BB4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Semana 3: ejercicios 005 y 006</a:t>
            </a:r>
          </a:p>
        </p:txBody>
      </p:sp>
      <p:sp>
        <p:nvSpPr>
          <p:cNvPr id="37892" name="3 Marcador de número de diapositiva">
            <a:extLst>
              <a:ext uri="{FF2B5EF4-FFF2-40B4-BE49-F238E27FC236}">
                <a16:creationId xmlns:a16="http://schemas.microsoft.com/office/drawing/2014/main" id="{4F6CA756-EF07-4C66-A58E-8C896A73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7B1197-917F-4D39-A61D-CA1C14BA0744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E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262FBBE7-FC8F-11A6-4EC3-C2BC3B87B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005 – Intérprete de comandos</a:t>
            </a:r>
          </a:p>
        </p:txBody>
      </p:sp>
      <p:sp>
        <p:nvSpPr>
          <p:cNvPr id="23555" name="Marcador de contenido 2">
            <a:extLst>
              <a:ext uri="{FF2B5EF4-FFF2-40B4-BE49-F238E27FC236}">
                <a16:creationId xmlns:a16="http://schemas.microsoft.com/office/drawing/2014/main" id="{537CCE88-F7D9-9503-8C96-58D0406DB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Construir un intérprete de comandos que reconozca los comandos del problema.</a:t>
            </a:r>
          </a:p>
          <a:p>
            <a:r>
              <a:rPr lang="es-ES_tradnl" altLang="es-ES">
                <a:ea typeface="ＭＳ Ｐゴシック" panose="020B0600070205080204" pitchFamily="34" charset="-128"/>
              </a:rPr>
              <a:t>Objetivo: crear el </a:t>
            </a:r>
            <a:r>
              <a:rPr lang="es-ES_tradnl" altLang="es-ES" b="1">
                <a:ea typeface="ＭＳ Ｐゴシック" panose="020B0600070205080204" pitchFamily="34" charset="-128"/>
              </a:rPr>
              <a:t>esqueleto</a:t>
            </a:r>
            <a:r>
              <a:rPr lang="es-ES_tradnl" altLang="es-ES">
                <a:ea typeface="ＭＳ Ｐゴシック" panose="020B0600070205080204" pitchFamily="34" charset="-128"/>
              </a:rPr>
              <a:t> del programa</a:t>
            </a:r>
            <a:br>
              <a:rPr lang="es-ES_tradnl" altLang="es-ES">
                <a:ea typeface="ＭＳ Ｐゴシック" panose="020B0600070205080204" pitchFamily="34" charset="-128"/>
              </a:rPr>
            </a:br>
            <a:r>
              <a:rPr lang="es-ES_tradnl" altLang="es-ES">
                <a:ea typeface="ＭＳ Ｐゴシック" panose="020B0600070205080204" pitchFamily="34" charset="-128"/>
              </a:rPr>
              <a:t>principal de la práctica.</a:t>
            </a:r>
          </a:p>
          <a:p>
            <a:r>
              <a:rPr lang="es-ES_tradnl" altLang="es-ES">
                <a:ea typeface="ＭＳ Ｐゴシック" panose="020B0600070205080204" pitchFamily="34" charset="-128"/>
              </a:rPr>
              <a:t>Cuestiones a tratar:</a:t>
            </a:r>
          </a:p>
          <a:p>
            <a:pPr lvl="1"/>
            <a:r>
              <a:rPr lang="es-ES" altLang="es-ES">
                <a:ea typeface="ＭＳ Ｐゴシック" panose="020B0600070205080204" pitchFamily="34" charset="-128"/>
              </a:rPr>
              <a:t>Crear un procedimiento para cada comando.</a:t>
            </a:r>
          </a:p>
          <a:p>
            <a:pPr lvl="1"/>
            <a:r>
              <a:rPr lang="es-ES" altLang="es-ES">
                <a:ea typeface="ＭＳ Ｐゴシック" panose="020B0600070205080204" pitchFamily="34" charset="-128"/>
              </a:rPr>
              <a:t>Crear un intérprete que haga un análisis de casos.</a:t>
            </a:r>
          </a:p>
          <a:p>
            <a:pPr lvl="1"/>
            <a:r>
              <a:rPr lang="es-ES" altLang="es-ES">
                <a:ea typeface="ＭＳ Ｐゴシック" panose="020B0600070205080204" pitchFamily="34" charset="-128"/>
              </a:rPr>
              <a:t>Según el caso, se llama a un procedimiento.</a:t>
            </a:r>
            <a:endParaRPr lang="es-ES_tradnl" altLang="es-ES">
              <a:ea typeface="ＭＳ Ｐゴシック" panose="020B0600070205080204" pitchFamily="34" charset="-128"/>
            </a:endParaRPr>
          </a:p>
        </p:txBody>
      </p:sp>
      <p:sp>
        <p:nvSpPr>
          <p:cNvPr id="23556" name="Marcador de número de diapositiva 3">
            <a:extLst>
              <a:ext uri="{FF2B5EF4-FFF2-40B4-BE49-F238E27FC236}">
                <a16:creationId xmlns:a16="http://schemas.microsoft.com/office/drawing/2014/main" id="{8C548FF2-8FE0-23E5-71AE-F54B036F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1C1FA9-15D1-4BF7-BF6C-3B763C9E18AE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E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4A4F0CF2-8550-DDCA-2E01-58003A6F6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005 – Intérprete de comandos</a:t>
            </a:r>
          </a:p>
        </p:txBody>
      </p:sp>
      <p:sp>
        <p:nvSpPr>
          <p:cNvPr id="24579" name="Marcador de contenido 2">
            <a:extLst>
              <a:ext uri="{FF2B5EF4-FFF2-40B4-BE49-F238E27FC236}">
                <a16:creationId xmlns:a16="http://schemas.microsoft.com/office/drawing/2014/main" id="{1F9ED0B0-1DF3-256B-955B-EE55B0611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6088" y="1066800"/>
            <a:ext cx="8229600" cy="609600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Ejemplo entrada/salida:</a:t>
            </a:r>
          </a:p>
        </p:txBody>
      </p:sp>
      <p:sp>
        <p:nvSpPr>
          <p:cNvPr id="24580" name="Marcador de número de diapositiva 3">
            <a:extLst>
              <a:ext uri="{FF2B5EF4-FFF2-40B4-BE49-F238E27FC236}">
                <a16:creationId xmlns:a16="http://schemas.microsoft.com/office/drawing/2014/main" id="{5978A9A0-BCA6-707C-077D-382CAB47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D515A9-6422-4240-BE93-4AE3ACA750F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ES" sz="1000"/>
          </a:p>
        </p:txBody>
      </p:sp>
      <p:sp>
        <p:nvSpPr>
          <p:cNvPr id="24581" name="1 Rectángulo">
            <a:extLst>
              <a:ext uri="{FF2B5EF4-FFF2-40B4-BE49-F238E27FC236}">
                <a16:creationId xmlns:a16="http://schemas.microsoft.com/office/drawing/2014/main" id="{906E1C6F-BE57-261B-5410-4081DC8E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595438"/>
            <a:ext cx="4017962" cy="4354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mcuac RafaelNaval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25/10/2011 13:45:11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¡Feliz Navidad #amigosdenaval!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pcuac RafaelNaval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28/11/2011 11:27:08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5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last 5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follow Perico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mcuac GinesGM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6/5/2012 16:00:00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Dicen en #eltiempo que este lunes...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100">
                <a:latin typeface="Lucida Sans Typewriter" panose="020B0509030504030204" pitchFamily="49" charset="0"/>
              </a:rPr>
              <a:t>date 28/11/2011 11:27:04 28/11/2012 11:27:08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pcuac Gutierrez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1/1/2013 00:00:00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27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last 100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pcuac GinesGM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1/1/2013 00:00:01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30</a:t>
            </a:r>
          </a:p>
          <a:p>
            <a:pPr marL="0"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tag #eltiempo</a:t>
            </a:r>
          </a:p>
        </p:txBody>
      </p:sp>
      <p:sp>
        <p:nvSpPr>
          <p:cNvPr id="24582" name="1 Rectángulo">
            <a:extLst>
              <a:ext uri="{FF2B5EF4-FFF2-40B4-BE49-F238E27FC236}">
                <a16:creationId xmlns:a16="http://schemas.microsoft.com/office/drawing/2014/main" id="{5174272D-1A16-8B68-C8AE-15826F0F9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1577975"/>
            <a:ext cx="4824412" cy="543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1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2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last 5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1. RafaelNaval 28/11/2011 11:27:08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   Enhorabuena, campeones!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Total: 1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follow Perico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1. RafaelNaval 28/11/2011 11:27:08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   Enhorabuena, campeones!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Total: 1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3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100">
                <a:solidFill>
                  <a:srgbClr val="000000"/>
                </a:solidFill>
                <a:latin typeface="Lucida Sans Typewriter" panose="020B0509030504030204" pitchFamily="49" charset="0"/>
              </a:rPr>
              <a:t>date 28/11/2011 11:27:04 28/11/2012 11:27:08</a:t>
            </a:r>
            <a:endParaRPr lang="es-ES" altLang="es-ES_tradnl" sz="1400">
              <a:latin typeface="Lucida Sans Typewriter" panose="020B050903050403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1. GinesGM 6/5/2012 16:00:00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   Dicen en #eltiempo que este lunes...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Total: 1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4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last 100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1. Gutierrez 1/1/2013 00:00:00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   </a:t>
            </a:r>
            <a:r>
              <a:rPr lang="es-ES" altLang="es-ES_tradnl" sz="1300">
                <a:latin typeface="Lucida Sans Typewriter" panose="020B0509030504030204" pitchFamily="49" charset="0"/>
              </a:rPr>
              <a:t>Me despido hasta la proxima. Buen viaje!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Total: 1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5 cuac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tag #eltiempo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1. GinesGM 1/1/2013 00:00:01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   </a:t>
            </a:r>
            <a:r>
              <a:rPr lang="es-ES" altLang="es-ES_tradnl" sz="1100">
                <a:latin typeface="Lucida Sans Typewriter" panose="020B0509030504030204" pitchFamily="49" charset="0"/>
              </a:rPr>
              <a:t>El que quiera saber mas, que se vaya a Salamanca.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_tradnl" sz="1400">
                <a:latin typeface="Lucida Sans Typewriter" panose="020B0509030504030204" pitchFamily="49" charset="0"/>
              </a:rPr>
              <a:t>Total: 1 cuac</a:t>
            </a:r>
          </a:p>
        </p:txBody>
      </p:sp>
      <p:sp>
        <p:nvSpPr>
          <p:cNvPr id="2" name="1 Flecha derecha">
            <a:extLst>
              <a:ext uri="{FF2B5EF4-FFF2-40B4-BE49-F238E27FC236}">
                <a16:creationId xmlns:a16="http://schemas.microsoft.com/office/drawing/2014/main" id="{73ECB261-2FEC-43A5-8F7B-D29CBBC92DA1}"/>
              </a:ext>
            </a:extLst>
          </p:cNvPr>
          <p:cNvSpPr/>
          <p:nvPr/>
        </p:nvSpPr>
        <p:spPr>
          <a:xfrm>
            <a:off x="3733800" y="3429000"/>
            <a:ext cx="685800" cy="409575"/>
          </a:xfrm>
          <a:prstGeom prst="rightArrow">
            <a:avLst>
              <a:gd name="adj1" fmla="val 24851"/>
              <a:gd name="adj2" fmla="val 6006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7CA3B9-0771-4ED8-9737-8C1412FC4349}"/>
              </a:ext>
            </a:extLst>
          </p:cNvPr>
          <p:cNvSpPr/>
          <p:nvPr/>
        </p:nvSpPr>
        <p:spPr>
          <a:xfrm>
            <a:off x="144463" y="1592263"/>
            <a:ext cx="4017962" cy="676275"/>
          </a:xfrm>
          <a:prstGeom prst="rect">
            <a:avLst/>
          </a:prstGeom>
          <a:solidFill>
            <a:srgbClr val="66FF66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F019195-6747-49BD-9CFA-574875A718C9}"/>
              </a:ext>
            </a:extLst>
          </p:cNvPr>
          <p:cNvSpPr/>
          <p:nvPr/>
        </p:nvSpPr>
        <p:spPr>
          <a:xfrm>
            <a:off x="4243388" y="1587500"/>
            <a:ext cx="4824412" cy="231775"/>
          </a:xfrm>
          <a:prstGeom prst="rect">
            <a:avLst/>
          </a:prstGeom>
          <a:solidFill>
            <a:srgbClr val="66FF66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D2DD0D-C76C-440D-97AA-450CAABB63D7}"/>
              </a:ext>
            </a:extLst>
          </p:cNvPr>
          <p:cNvSpPr/>
          <p:nvPr/>
        </p:nvSpPr>
        <p:spPr>
          <a:xfrm>
            <a:off x="144463" y="2268538"/>
            <a:ext cx="4017962" cy="609600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00FFFF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94D8A4-7319-4F61-B79B-11A1B70B82D4}"/>
              </a:ext>
            </a:extLst>
          </p:cNvPr>
          <p:cNvSpPr/>
          <p:nvPr/>
        </p:nvSpPr>
        <p:spPr>
          <a:xfrm>
            <a:off x="4243388" y="1817688"/>
            <a:ext cx="4824412" cy="231775"/>
          </a:xfrm>
          <a:prstGeom prst="rect">
            <a:avLst/>
          </a:prstGeom>
          <a:solidFill>
            <a:srgbClr val="00B0F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rgbClr val="00FFFF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4126958-4DD4-4B0C-8F34-11AB1A459E67}"/>
              </a:ext>
            </a:extLst>
          </p:cNvPr>
          <p:cNvSpPr/>
          <p:nvPr/>
        </p:nvSpPr>
        <p:spPr>
          <a:xfrm>
            <a:off x="144463" y="2889250"/>
            <a:ext cx="4017962" cy="246063"/>
          </a:xfrm>
          <a:prstGeom prst="rect">
            <a:avLst/>
          </a:prstGeom>
          <a:solidFill>
            <a:srgbClr val="0070C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85C05EF-F873-48BE-BB87-3F289CE58E0C}"/>
              </a:ext>
            </a:extLst>
          </p:cNvPr>
          <p:cNvSpPr/>
          <p:nvPr/>
        </p:nvSpPr>
        <p:spPr>
          <a:xfrm>
            <a:off x="4243388" y="2049463"/>
            <a:ext cx="4824412" cy="852487"/>
          </a:xfrm>
          <a:prstGeom prst="rect">
            <a:avLst/>
          </a:prstGeom>
          <a:solidFill>
            <a:srgbClr val="0070C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05DB69B-73AB-458C-B4D9-5AAD23817071}"/>
              </a:ext>
            </a:extLst>
          </p:cNvPr>
          <p:cNvSpPr/>
          <p:nvPr/>
        </p:nvSpPr>
        <p:spPr>
          <a:xfrm>
            <a:off x="144463" y="3114675"/>
            <a:ext cx="4017962" cy="246063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E374B2C-64D6-46FF-9671-A3BEE2AED94D}"/>
              </a:ext>
            </a:extLst>
          </p:cNvPr>
          <p:cNvSpPr/>
          <p:nvPr/>
        </p:nvSpPr>
        <p:spPr>
          <a:xfrm>
            <a:off x="4243388" y="2895600"/>
            <a:ext cx="4824412" cy="838200"/>
          </a:xfrm>
          <a:prstGeom prst="rect">
            <a:avLst/>
          </a:prstGeom>
          <a:solidFill>
            <a:srgbClr val="7030A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A91BC28-253D-4540-84D0-97278AEADEC2}"/>
              </a:ext>
            </a:extLst>
          </p:cNvPr>
          <p:cNvSpPr/>
          <p:nvPr/>
        </p:nvSpPr>
        <p:spPr>
          <a:xfrm>
            <a:off x="144463" y="3362325"/>
            <a:ext cx="4017962" cy="600075"/>
          </a:xfrm>
          <a:prstGeom prst="rect">
            <a:avLst/>
          </a:prstGeom>
          <a:solidFill>
            <a:srgbClr val="FFC00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70D69FE-0297-4860-B6AC-F44AEE76870A}"/>
              </a:ext>
            </a:extLst>
          </p:cNvPr>
          <p:cNvSpPr/>
          <p:nvPr/>
        </p:nvSpPr>
        <p:spPr>
          <a:xfrm>
            <a:off x="4243388" y="3733800"/>
            <a:ext cx="4824412" cy="220663"/>
          </a:xfrm>
          <a:prstGeom prst="rect">
            <a:avLst/>
          </a:prstGeom>
          <a:solidFill>
            <a:srgbClr val="FFC00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648B8DF-E559-4C2A-B46F-23DEE63C1004}"/>
              </a:ext>
            </a:extLst>
          </p:cNvPr>
          <p:cNvSpPr/>
          <p:nvPr/>
        </p:nvSpPr>
        <p:spPr>
          <a:xfrm>
            <a:off x="144463" y="3956050"/>
            <a:ext cx="4017962" cy="219075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2520D9E-8ACC-4DCD-9AED-8B43E9EA7D8A}"/>
              </a:ext>
            </a:extLst>
          </p:cNvPr>
          <p:cNvSpPr/>
          <p:nvPr/>
        </p:nvSpPr>
        <p:spPr>
          <a:xfrm>
            <a:off x="4243388" y="3952875"/>
            <a:ext cx="4824412" cy="831850"/>
          </a:xfrm>
          <a:prstGeom prst="rect">
            <a:avLst/>
          </a:prstGeom>
          <a:solidFill>
            <a:srgbClr val="FFFF00">
              <a:alpha val="3098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BA03B691-5C59-4224-44FE-230D3798D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005 – Intérprete de comandos</a:t>
            </a:r>
          </a:p>
        </p:txBody>
      </p:sp>
      <p:sp>
        <p:nvSpPr>
          <p:cNvPr id="20483" name="Marcador de contenido 2">
            <a:extLst>
              <a:ext uri="{FF2B5EF4-FFF2-40B4-BE49-F238E27FC236}">
                <a16:creationId xmlns:a16="http://schemas.microsoft.com/office/drawing/2014/main" id="{68E498B3-8C3B-4D95-ABF9-7FDFA92E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486400"/>
          </a:xfrm>
        </p:spPr>
        <p:txBody>
          <a:bodyPr/>
          <a:lstStyle/>
          <a:p>
            <a:pPr>
              <a:defRPr/>
            </a:pPr>
            <a:r>
              <a:rPr lang="es-ES" altLang="es-ES" sz="2800" dirty="0">
                <a:ea typeface="ＭＳ Ｐゴシック" pitchFamily="34" charset="-128"/>
              </a:rPr>
              <a:t>Más adelante daremos contenido a los comandos. Por ahora estarán todos “vacíos”.</a:t>
            </a:r>
          </a:p>
          <a:p>
            <a:pPr>
              <a:defRPr/>
            </a:pPr>
            <a:r>
              <a:rPr lang="es-ES" altLang="es-ES" sz="2800" dirty="0">
                <a:ea typeface="ＭＳ Ｐゴシック" pitchFamily="34" charset="-128"/>
              </a:rPr>
              <a:t>Usamos un </a:t>
            </a:r>
            <a:r>
              <a:rPr lang="es-ES" altLang="es-ES" sz="2800" b="1" dirty="0">
                <a:ea typeface="ＭＳ Ｐゴシック" pitchFamily="34" charset="-128"/>
              </a:rPr>
              <a:t>contador</a:t>
            </a:r>
            <a:r>
              <a:rPr lang="es-ES" altLang="es-ES" sz="2800" dirty="0">
                <a:ea typeface="ＭＳ Ｐゴシック" pitchFamily="34" charset="-128"/>
              </a:rPr>
              <a:t> del número de </a:t>
            </a:r>
            <a:r>
              <a:rPr lang="es-ES" altLang="es-ES" sz="2800" dirty="0" err="1">
                <a:ea typeface="ＭＳ Ｐゴシック" pitchFamily="34" charset="-128"/>
              </a:rPr>
              <a:t>cuacs</a:t>
            </a:r>
            <a:r>
              <a:rPr lang="es-ES" altLang="es-ES" sz="2800" dirty="0">
                <a:ea typeface="ＭＳ Ｐゴシック" pitchFamily="34" charset="-128"/>
              </a:rPr>
              <a:t> y el último </a:t>
            </a:r>
            <a:r>
              <a:rPr lang="es-ES" altLang="es-ES" sz="2800" dirty="0" err="1">
                <a:ea typeface="ＭＳ Ｐゴシック" pitchFamily="34" charset="-128"/>
              </a:rPr>
              <a:t>cuac</a:t>
            </a:r>
            <a:r>
              <a:rPr lang="es-ES" altLang="es-ES" sz="2800" dirty="0">
                <a:ea typeface="ＭＳ Ｐゴシック" pitchFamily="34" charset="-128"/>
              </a:rPr>
              <a:t>.</a:t>
            </a:r>
            <a:endParaRPr lang="es-ES_tradnl" altLang="es-ES" sz="2800" dirty="0">
              <a:ea typeface="ＭＳ Ｐゴシック" pitchFamily="34" charset="-128"/>
            </a:endParaRPr>
          </a:p>
          <a:p>
            <a:pPr>
              <a:defRPr/>
            </a:pPr>
            <a:r>
              <a:rPr lang="es-ES_tradnl" altLang="es-ES" sz="2800" dirty="0">
                <a:ea typeface="ＭＳ Ｐゴシック" pitchFamily="34" charset="-128"/>
              </a:rPr>
              <a:t>El </a:t>
            </a:r>
            <a:r>
              <a:rPr lang="es-ES_tradnl" altLang="es-ES" sz="2800" b="1" dirty="0" err="1">
                <a:ea typeface="ＭＳ Ｐゴシック" pitchFamily="34" charset="-128"/>
              </a:rPr>
              <a:t>main</a:t>
            </a:r>
            <a:r>
              <a:rPr lang="es-ES_tradnl" altLang="es-ES" sz="2800" dirty="0">
                <a:ea typeface="ＭＳ Ｐゴシック" pitchFamily="34" charset="-128"/>
              </a:rPr>
              <a:t> queda parecido a lo siguiente:</a:t>
            </a: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endParaRPr lang="es-ES" altLang="es-ES" sz="1200" dirty="0">
              <a:latin typeface="Lucida Console" panose="020B0609040504020204" pitchFamily="49" charset="0"/>
              <a:ea typeface="ＭＳ Ｐゴシック" pitchFamily="34" charset="-128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200" dirty="0" err="1">
                <a:latin typeface="Lucida Console" panose="020B0609040504020204" pitchFamily="49" charset="0"/>
                <a:ea typeface="ＭＳ Ｐゴシック" pitchFamily="34" charset="-128"/>
              </a:rPr>
              <a:t>int</a:t>
            </a:r>
            <a:r>
              <a:rPr lang="es-ES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 contador = 0;</a:t>
            </a: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200" dirty="0" err="1">
                <a:latin typeface="Lucida Console" panose="020B0609040504020204" pitchFamily="49" charset="0"/>
                <a:ea typeface="ＭＳ Ｐゴシック" pitchFamily="34" charset="-128"/>
              </a:rPr>
              <a:t>Cuac</a:t>
            </a:r>
            <a:r>
              <a:rPr lang="es-ES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 actual;</a:t>
            </a: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...</a:t>
            </a:r>
            <a:endParaRPr lang="es-ES_tradnl" altLang="es-ES" sz="2200" dirty="0">
              <a:latin typeface="Lucida Console" panose="020B0609040504020204" pitchFamily="49" charset="0"/>
              <a:ea typeface="ＭＳ Ｐゴシック" pitchFamily="34" charset="-128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2200" dirty="0" err="1">
                <a:latin typeface="Lucida Console" panose="020B0609040504020204" pitchFamily="49" charset="0"/>
                <a:ea typeface="ＭＳ Ｐゴシック" pitchFamily="34" charset="-128"/>
              </a:rPr>
              <a:t>int</a:t>
            </a:r>
            <a:r>
              <a:rPr lang="es-ES_tradnl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 </a:t>
            </a:r>
            <a:r>
              <a:rPr lang="es-ES_tradnl" altLang="es-ES" sz="2200" dirty="0" err="1">
                <a:latin typeface="Lucida Console" panose="020B0609040504020204" pitchFamily="49" charset="0"/>
                <a:ea typeface="ＭＳ Ｐゴシック" pitchFamily="34" charset="-128"/>
              </a:rPr>
              <a:t>main</a:t>
            </a:r>
            <a:r>
              <a:rPr lang="es-ES_tradnl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 (</a:t>
            </a:r>
            <a:r>
              <a:rPr lang="es-ES_tradnl" altLang="es-ES" sz="2200" dirty="0" err="1">
                <a:latin typeface="Lucida Console" panose="020B0609040504020204" pitchFamily="49" charset="0"/>
                <a:ea typeface="ＭＳ Ｐゴシック" pitchFamily="34" charset="-128"/>
              </a:rPr>
              <a:t>void</a:t>
            </a:r>
            <a:r>
              <a:rPr lang="es-ES_tradnl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) {</a:t>
            </a: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   </a:t>
            </a:r>
            <a:r>
              <a:rPr lang="es-ES" altLang="es-ES" sz="2200" dirty="0" err="1">
                <a:latin typeface="Lucida Console" panose="020B0609040504020204" pitchFamily="49" charset="0"/>
                <a:ea typeface="ＭＳ Ｐゴシック" pitchFamily="34" charset="-128"/>
              </a:rPr>
              <a:t>string</a:t>
            </a:r>
            <a:r>
              <a:rPr lang="es-ES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 comando;</a:t>
            </a:r>
            <a:endParaRPr lang="es-ES_tradnl" altLang="es-ES" sz="2200" dirty="0">
              <a:latin typeface="Lucida Console" panose="020B0609040504020204" pitchFamily="49" charset="0"/>
              <a:ea typeface="ＭＳ Ｐゴシック" pitchFamily="34" charset="-128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   </a:t>
            </a:r>
            <a:r>
              <a:rPr lang="es-ES_tradnl" altLang="es-ES" sz="2200" dirty="0" err="1">
                <a:latin typeface="Lucida Console" panose="020B0609040504020204" pitchFamily="49" charset="0"/>
                <a:ea typeface="ＭＳ Ｐゴシック" pitchFamily="34" charset="-128"/>
              </a:rPr>
              <a:t>while</a:t>
            </a:r>
            <a:r>
              <a:rPr lang="es-ES_tradnl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 (</a:t>
            </a:r>
            <a:r>
              <a:rPr lang="es-ES_tradnl" altLang="es-ES" sz="2200" dirty="0" err="1">
                <a:latin typeface="Lucida Console" panose="020B0609040504020204" pitchFamily="49" charset="0"/>
                <a:ea typeface="ＭＳ Ｐゴシック" pitchFamily="34" charset="-128"/>
              </a:rPr>
              <a:t>cin</a:t>
            </a:r>
            <a:r>
              <a:rPr lang="es-ES_tradnl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 &gt;&gt; comando &amp;&amp; comando!="</a:t>
            </a:r>
            <a:r>
              <a:rPr lang="es-ES" altLang="es-ES" sz="22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exit</a:t>
            </a:r>
            <a:r>
              <a:rPr lang="es-ES" altLang="es-ES" sz="22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"</a:t>
            </a:r>
            <a:r>
              <a:rPr lang="es-ES_tradnl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)</a:t>
            </a: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      Interprete(comando);</a:t>
            </a:r>
            <a:endParaRPr lang="es-ES_tradnl" altLang="es-ES" sz="2200" dirty="0">
              <a:latin typeface="Lucida Console" panose="020B0609040504020204" pitchFamily="49" charset="0"/>
              <a:ea typeface="ＭＳ Ｐゴシック" pitchFamily="34" charset="-128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200" dirty="0">
                <a:latin typeface="Lucida Console" panose="020B0609040504020204" pitchFamily="49" charset="0"/>
                <a:ea typeface="ＭＳ Ｐゴシック" pitchFamily="34" charset="-128"/>
              </a:rPr>
              <a:t>}</a:t>
            </a:r>
            <a:endParaRPr lang="es-ES_tradnl" altLang="es-ES" sz="2200" dirty="0">
              <a:latin typeface="Lucida Console" panose="020B0609040504020204" pitchFamily="49" charset="0"/>
              <a:ea typeface="ＭＳ Ｐゴシック" pitchFamily="34" charset="-128"/>
            </a:endParaRPr>
          </a:p>
        </p:txBody>
      </p:sp>
      <p:sp>
        <p:nvSpPr>
          <p:cNvPr id="25604" name="Marcador de número de diapositiva 3">
            <a:extLst>
              <a:ext uri="{FF2B5EF4-FFF2-40B4-BE49-F238E27FC236}">
                <a16:creationId xmlns:a16="http://schemas.microsoft.com/office/drawing/2014/main" id="{9BD8CE95-98DB-35B5-3CC5-AE2FD712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DEC44D-D512-4E88-AEA6-CC4FEF5A904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ES" sz="1000"/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A03A4FC6-B4CC-419B-BA07-0BD271A92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3402013"/>
            <a:ext cx="2438400" cy="120015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3600" dirty="0">
                <a:solidFill>
                  <a:srgbClr val="000000"/>
                </a:solidFill>
              </a:rPr>
              <a:t>¡Simple y claro!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>
            <a:extLst>
              <a:ext uri="{FF2B5EF4-FFF2-40B4-BE49-F238E27FC236}">
                <a16:creationId xmlns:a16="http://schemas.microsoft.com/office/drawing/2014/main" id="{540779AA-C6BD-3F29-85A9-C8AC5E5B3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005 – Intérprete de comandos</a:t>
            </a:r>
          </a:p>
        </p:txBody>
      </p:sp>
      <p:sp>
        <p:nvSpPr>
          <p:cNvPr id="22531" name="Marcador de contenido 2">
            <a:extLst>
              <a:ext uri="{FF2B5EF4-FFF2-40B4-BE49-F238E27FC236}">
                <a16:creationId xmlns:a16="http://schemas.microsoft.com/office/drawing/2014/main" id="{9F6177B7-20A1-438D-BE0F-8ABA44AB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>
              <a:defRPr/>
            </a:pPr>
            <a:r>
              <a:rPr lang="es-ES_tradnl" altLang="es-ES" dirty="0">
                <a:ea typeface="ＭＳ Ｐゴシック" panose="020B0600070205080204" pitchFamily="34" charset="-128"/>
              </a:rPr>
              <a:t>Análisis de casos del intérprete:</a:t>
            </a:r>
          </a:p>
          <a:p>
            <a:pPr lvl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El intérprete de comandos será un procedimiento que recibe el comando.</a:t>
            </a:r>
          </a:p>
          <a:p>
            <a:pPr lvl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Analiza el caso y llama a la operación correspondiente.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s-ES_tradnl" altLang="es-ES" sz="11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indent="-76200">
              <a:buFont typeface="Wingdings" panose="05000000000000000000" pitchFamily="2" charset="2"/>
              <a:buNone/>
              <a:defRPr/>
            </a:pPr>
            <a:r>
              <a:rPr lang="es-ES_tradnl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_tradnl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_tradnl" altLang="es-ES" sz="2000" b="1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Interprete</a:t>
            </a:r>
            <a:r>
              <a:rPr lang="es-ES_tradnl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</a:t>
            </a:r>
            <a:r>
              <a:rPr lang="es-ES_tradnl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string</a:t>
            </a:r>
            <a:r>
              <a:rPr lang="es-ES_tradnl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comando)</a:t>
            </a:r>
          </a:p>
          <a:p>
            <a:pPr indent="-76200">
              <a:buFont typeface="Wingdings" panose="05000000000000000000" pitchFamily="2" charset="2"/>
              <a:buNone/>
              <a:defRPr/>
            </a:pPr>
            <a:r>
              <a:rPr lang="es-ES_tradnl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{</a:t>
            </a:r>
          </a:p>
          <a:p>
            <a:pPr indent="-76200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if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(comando=="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pcuac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")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procesar_pcuac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();</a:t>
            </a:r>
          </a:p>
          <a:p>
            <a:pPr indent="-76200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else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if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(comando=="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mcuac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")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procesar_pcuac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();</a:t>
            </a:r>
          </a:p>
          <a:p>
            <a:pPr indent="-76200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else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if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(comando=="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last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")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procesar_last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();</a:t>
            </a:r>
          </a:p>
          <a:p>
            <a:pPr indent="-76200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...</a:t>
            </a:r>
          </a:p>
          <a:p>
            <a:pPr indent="-76200">
              <a:buFont typeface="Wingdings" panose="05000000000000000000" pitchFamily="2" charset="2"/>
              <a:buNone/>
              <a:defRPr/>
            </a:pPr>
            <a:r>
              <a:rPr lang="es-ES_tradnl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6628" name="Marcador de número de diapositiva 3">
            <a:extLst>
              <a:ext uri="{FF2B5EF4-FFF2-40B4-BE49-F238E27FC236}">
                <a16:creationId xmlns:a16="http://schemas.microsoft.com/office/drawing/2014/main" id="{2AB3F89E-37A6-FF67-9EBC-82BE7C0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C05EF1-FBF8-470D-AC5F-586DCF0A9FB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E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>
            <a:extLst>
              <a:ext uri="{FF2B5EF4-FFF2-40B4-BE49-F238E27FC236}">
                <a16:creationId xmlns:a16="http://schemas.microsoft.com/office/drawing/2014/main" id="{F7CDA870-25F7-0EB8-B001-F674E6233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543800" cy="914400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006 – Diccionario de cuacs</a:t>
            </a:r>
            <a:br>
              <a:rPr lang="es-ES" altLang="es-ES" sz="3600">
                <a:ea typeface="ＭＳ Ｐゴシック" panose="020B0600070205080204" pitchFamily="34" charset="-128"/>
              </a:rPr>
            </a:br>
            <a:r>
              <a:rPr lang="es-ES" altLang="es-ES" sz="3600">
                <a:ea typeface="ＭＳ Ｐゴシック" panose="020B0600070205080204" pitchFamily="34" charset="-128"/>
              </a:rPr>
              <a:t>con listas</a:t>
            </a:r>
          </a:p>
        </p:txBody>
      </p:sp>
      <p:sp>
        <p:nvSpPr>
          <p:cNvPr id="27651" name="Marcador de contenido 2">
            <a:extLst>
              <a:ext uri="{FF2B5EF4-FFF2-40B4-BE49-F238E27FC236}">
                <a16:creationId xmlns:a16="http://schemas.microsoft.com/office/drawing/2014/main" id="{1DCAD45A-CF93-E33D-F1B0-D3F148B0D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763000" cy="4724400"/>
          </a:xfrm>
        </p:spPr>
        <p:txBody>
          <a:bodyPr/>
          <a:lstStyle/>
          <a:p>
            <a:r>
              <a:rPr lang="es-ES_tradnl" altLang="es-ES" sz="2800">
                <a:ea typeface="ＭＳ Ｐゴシック" panose="020B0600070205080204" pitchFamily="34" charset="-128"/>
              </a:rPr>
              <a:t>Añadir una clase </a:t>
            </a:r>
            <a:r>
              <a:rPr lang="es-ES_tradnl" altLang="es-ES" sz="2800" b="1">
                <a:ea typeface="ＭＳ Ｐゴシック" panose="020B0600070205080204" pitchFamily="34" charset="-128"/>
              </a:rPr>
              <a:t>diccionario de cuacs</a:t>
            </a:r>
            <a:r>
              <a:rPr lang="es-ES_tradnl" altLang="es-ES" sz="2800">
                <a:ea typeface="ＭＳ Ｐゴシック" panose="020B0600070205080204" pitchFamily="34" charset="-128"/>
              </a:rPr>
              <a:t>.</a:t>
            </a:r>
          </a:p>
          <a:p>
            <a:r>
              <a:rPr lang="es-ES_tradnl" altLang="es-ES" sz="2800">
                <a:ea typeface="ＭＳ Ｐゴシック" panose="020B0600070205080204" pitchFamily="34" charset="-128"/>
              </a:rPr>
              <a:t>Tendrá una implementación sencilla con listas de Cuac: el tipo </a:t>
            </a:r>
            <a:r>
              <a:rPr lang="es-ES_tradnl" altLang="es-ES" sz="2800" b="1">
                <a:ea typeface="ＭＳ Ｐゴシック" panose="020B0600070205080204" pitchFamily="34" charset="-128"/>
              </a:rPr>
              <a:t>list&lt;T&gt;</a:t>
            </a:r>
            <a:r>
              <a:rPr lang="es-ES_tradnl" altLang="es-ES" sz="2800">
                <a:ea typeface="ＭＳ Ｐゴシック" panose="020B0600070205080204" pitchFamily="34" charset="-128"/>
              </a:rPr>
              <a:t> de las STL de C++.</a:t>
            </a:r>
          </a:p>
          <a:p>
            <a:r>
              <a:rPr lang="es-ES_tradnl" altLang="es-ES" sz="2800">
                <a:ea typeface="ＭＳ Ｐゴシック" panose="020B0600070205080204" pitchFamily="34" charset="-128"/>
              </a:rPr>
              <a:t>¡No necesitamos tocar el intérprete de comandos! Solo las operaciones básicas del mismo:</a:t>
            </a:r>
          </a:p>
          <a:p>
            <a:pPr lvl="1"/>
            <a:r>
              <a:rPr lang="es-ES_tradnl" altLang="es-ES" b="1">
                <a:ea typeface="ＭＳ Ｐゴシック" panose="020B0600070205080204" pitchFamily="34" charset="-128"/>
              </a:rPr>
              <a:t>procesar_mcuac</a:t>
            </a:r>
            <a:r>
              <a:rPr lang="es-ES_tradnl" altLang="es-ES">
                <a:ea typeface="ＭＳ Ｐゴシック" panose="020B0600070205080204" pitchFamily="34" charset="-128"/>
              </a:rPr>
              <a:t> y </a:t>
            </a:r>
            <a:r>
              <a:rPr lang="es-ES_tradnl" altLang="es-ES" b="1">
                <a:ea typeface="ＭＳ Ｐゴシック" panose="020B0600070205080204" pitchFamily="34" charset="-128"/>
              </a:rPr>
              <a:t>procesar_pcuac</a:t>
            </a:r>
            <a:r>
              <a:rPr lang="es-ES_tradnl" altLang="es-ES">
                <a:ea typeface="ＭＳ Ｐゴシック" panose="020B0600070205080204" pitchFamily="34" charset="-128"/>
              </a:rPr>
              <a:t>: llaman al método </a:t>
            </a:r>
            <a:r>
              <a:rPr lang="es-ES_tradnl" altLang="es-ES" b="1">
                <a:ea typeface="ＭＳ Ｐゴシック" panose="020B0600070205080204" pitchFamily="34" charset="-128"/>
              </a:rPr>
              <a:t>insertar</a:t>
            </a:r>
            <a:r>
              <a:rPr lang="es-ES_tradnl" altLang="es-ES">
                <a:ea typeface="ＭＳ Ｐゴシック" panose="020B0600070205080204" pitchFamily="34" charset="-128"/>
              </a:rPr>
              <a:t> del diccionario.</a:t>
            </a:r>
          </a:p>
          <a:p>
            <a:pPr lvl="1"/>
            <a:r>
              <a:rPr lang="es-ES_tradnl" altLang="es-ES" b="1">
                <a:ea typeface="ＭＳ Ｐゴシック" panose="020B0600070205080204" pitchFamily="34" charset="-128"/>
              </a:rPr>
              <a:t>procesar_last</a:t>
            </a:r>
            <a:r>
              <a:rPr lang="es-ES_tradnl" altLang="es-ES">
                <a:ea typeface="ＭＳ Ｐゴシック" panose="020B0600070205080204" pitchFamily="34" charset="-128"/>
              </a:rPr>
              <a:t>: llama al método </a:t>
            </a:r>
            <a:r>
              <a:rPr lang="es-ES_tradnl" altLang="es-ES" b="1">
                <a:ea typeface="ＭＳ Ｐゴシック" panose="020B0600070205080204" pitchFamily="34" charset="-128"/>
              </a:rPr>
              <a:t>last</a:t>
            </a:r>
            <a:r>
              <a:rPr lang="es-ES_tradnl" altLang="es-ES">
                <a:ea typeface="ＭＳ Ｐゴシック" panose="020B0600070205080204" pitchFamily="34" charset="-128"/>
              </a:rPr>
              <a:t> del diccionario.</a:t>
            </a:r>
          </a:p>
          <a:p>
            <a:pPr lvl="1"/>
            <a:r>
              <a:rPr lang="es-ES_tradnl" altLang="es-ES" b="1">
                <a:ea typeface="ＭＳ Ｐゴシック" panose="020B0600070205080204" pitchFamily="34" charset="-128"/>
              </a:rPr>
              <a:t>procesar_follow</a:t>
            </a:r>
            <a:r>
              <a:rPr lang="es-ES_tradnl" altLang="es-ES">
                <a:ea typeface="ＭＳ Ｐゴシック" panose="020B0600070205080204" pitchFamily="34" charset="-128"/>
              </a:rPr>
              <a:t>: llama al método </a:t>
            </a:r>
            <a:r>
              <a:rPr lang="es-ES_tradnl" altLang="es-ES" b="1">
                <a:ea typeface="ＭＳ Ｐゴシック" panose="020B0600070205080204" pitchFamily="34" charset="-128"/>
              </a:rPr>
              <a:t>follow</a:t>
            </a:r>
            <a:r>
              <a:rPr lang="es-ES_tradnl" altLang="es-ES">
                <a:ea typeface="ＭＳ Ｐゴシック" panose="020B0600070205080204" pitchFamily="34" charset="-128"/>
              </a:rPr>
              <a:t> del dic.</a:t>
            </a:r>
          </a:p>
          <a:p>
            <a:pPr lvl="1"/>
            <a:r>
              <a:rPr lang="es-ES_tradnl" altLang="es-ES" b="1">
                <a:ea typeface="ＭＳ Ｐゴシック" panose="020B0600070205080204" pitchFamily="34" charset="-128"/>
              </a:rPr>
              <a:t>procesar_date</a:t>
            </a:r>
            <a:r>
              <a:rPr lang="es-ES_tradnl" altLang="es-ES">
                <a:ea typeface="ＭＳ Ｐゴシック" panose="020B0600070205080204" pitchFamily="34" charset="-128"/>
              </a:rPr>
              <a:t>: llama al método </a:t>
            </a:r>
            <a:r>
              <a:rPr lang="es-ES_tradnl" altLang="es-ES" b="1">
                <a:ea typeface="ＭＳ Ｐゴシック" panose="020B0600070205080204" pitchFamily="34" charset="-128"/>
              </a:rPr>
              <a:t>date</a:t>
            </a:r>
            <a:r>
              <a:rPr lang="es-ES_tradnl" altLang="es-ES">
                <a:ea typeface="ＭＳ Ｐゴシック" panose="020B0600070205080204" pitchFamily="34" charset="-128"/>
              </a:rPr>
              <a:t> del diccionario.</a:t>
            </a:r>
          </a:p>
        </p:txBody>
      </p:sp>
      <p:sp>
        <p:nvSpPr>
          <p:cNvPr id="27652" name="Marcador de número de diapositiva 3">
            <a:extLst>
              <a:ext uri="{FF2B5EF4-FFF2-40B4-BE49-F238E27FC236}">
                <a16:creationId xmlns:a16="http://schemas.microsoft.com/office/drawing/2014/main" id="{67E48865-D94C-BC36-8766-D0AB7F20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EF6866-BB0C-4DBA-8E1F-6AF8AA7674AB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E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19 Conector recto de flecha">
            <a:extLst>
              <a:ext uri="{FF2B5EF4-FFF2-40B4-BE49-F238E27FC236}">
                <a16:creationId xmlns:a16="http://schemas.microsoft.com/office/drawing/2014/main" id="{817ECA5A-7FA0-4E0E-B795-350010D8EB51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1271587" y="4424363"/>
            <a:ext cx="1343025" cy="99060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>
            <a:extLst>
              <a:ext uri="{FF2B5EF4-FFF2-40B4-BE49-F238E27FC236}">
                <a16:creationId xmlns:a16="http://schemas.microsoft.com/office/drawing/2014/main" id="{0CADEA9D-B23D-4060-B3CC-53AEE00E0E93}"/>
              </a:ext>
            </a:extLst>
          </p:cNvPr>
          <p:cNvSpPr/>
          <p:nvPr/>
        </p:nvSpPr>
        <p:spPr>
          <a:xfrm>
            <a:off x="1196975" y="1779588"/>
            <a:ext cx="4343400" cy="609600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9388" eaLnBrk="1" hangingPunct="1">
              <a:defRPr/>
            </a:pPr>
            <a:r>
              <a:rPr lang="es-ES_tradnl" sz="2400" b="1" dirty="0" err="1">
                <a:solidFill>
                  <a:schemeClr val="tx1"/>
                </a:solidFill>
              </a:rPr>
              <a:t>class</a:t>
            </a:r>
            <a:r>
              <a:rPr lang="es-ES_tradnl" sz="2400" b="1" dirty="0">
                <a:solidFill>
                  <a:schemeClr val="tx1"/>
                </a:solidFill>
              </a:rPr>
              <a:t> </a:t>
            </a:r>
            <a:r>
              <a:rPr lang="es-ES_tradnl" sz="2400" b="1" dirty="0" err="1">
                <a:solidFill>
                  <a:schemeClr val="tx1"/>
                </a:solidFill>
              </a:rPr>
              <a:t>DiccionarioCuacs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sp>
        <p:nvSpPr>
          <p:cNvPr id="28676" name="Título 1">
            <a:extLst>
              <a:ext uri="{FF2B5EF4-FFF2-40B4-BE49-F238E27FC236}">
                <a16:creationId xmlns:a16="http://schemas.microsoft.com/office/drawing/2014/main" id="{E356A411-6829-F51F-A45A-572A4A70B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006 – Diccionario de cuacs</a:t>
            </a:r>
            <a:br>
              <a:rPr lang="es-ES" altLang="es-ES" sz="3600">
                <a:ea typeface="ＭＳ Ｐゴシック" panose="020B0600070205080204" pitchFamily="34" charset="-128"/>
              </a:rPr>
            </a:br>
            <a:r>
              <a:rPr lang="es-ES" altLang="es-ES" sz="3600">
                <a:ea typeface="ＭＳ Ｐゴシック" panose="020B0600070205080204" pitchFamily="34" charset="-128"/>
              </a:rPr>
              <a:t>con listas</a:t>
            </a:r>
          </a:p>
        </p:txBody>
      </p:sp>
      <p:sp>
        <p:nvSpPr>
          <p:cNvPr id="28677" name="Marcador de contenido 2">
            <a:extLst>
              <a:ext uri="{FF2B5EF4-FFF2-40B4-BE49-F238E27FC236}">
                <a16:creationId xmlns:a16="http://schemas.microsoft.com/office/drawing/2014/main" id="{5BC14957-9FF6-CFF6-7E94-9DEBBB213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685800"/>
          </a:xfrm>
        </p:spPr>
        <p:txBody>
          <a:bodyPr/>
          <a:lstStyle/>
          <a:p>
            <a:r>
              <a:rPr lang="es-ES_tradnl" altLang="es-ES" sz="2800">
                <a:ea typeface="ＭＳ Ｐゴシック" panose="020B0600070205080204" pitchFamily="34" charset="-128"/>
              </a:rPr>
              <a:t>El diccionario de cuacs.</a:t>
            </a:r>
          </a:p>
        </p:txBody>
      </p:sp>
      <p:sp>
        <p:nvSpPr>
          <p:cNvPr id="28678" name="Marcador de número de diapositiva 3">
            <a:extLst>
              <a:ext uri="{FF2B5EF4-FFF2-40B4-BE49-F238E27FC236}">
                <a16:creationId xmlns:a16="http://schemas.microsoft.com/office/drawing/2014/main" id="{DDC724CA-95F6-7516-2FD0-7369A2B4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21B8A7-6221-4CBA-9A1C-A3596F7EA155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ES" sz="1000"/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A3E2470B-EA01-4283-94E0-28F68230A969}"/>
              </a:ext>
            </a:extLst>
          </p:cNvPr>
          <p:cNvSpPr/>
          <p:nvPr/>
        </p:nvSpPr>
        <p:spPr>
          <a:xfrm>
            <a:off x="1196975" y="2389188"/>
            <a:ext cx="4343400" cy="1878012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  <a:effectLst>
            <a:outerShdw blurRad="50800" dist="139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/>
                </a:solidFill>
              </a:rPr>
              <a:t>insertar (</a:t>
            </a:r>
            <a:r>
              <a:rPr lang="es-ES" sz="2000" dirty="0" err="1">
                <a:solidFill>
                  <a:schemeClr val="tx1"/>
                </a:solidFill>
              </a:rPr>
              <a:t>Cuac</a:t>
            </a:r>
            <a:r>
              <a:rPr lang="es-ES" sz="2000" dirty="0">
                <a:solidFill>
                  <a:schemeClr val="tx1"/>
                </a:solidFill>
              </a:rPr>
              <a:t> nuevo)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2000" dirty="0" err="1">
                <a:solidFill>
                  <a:schemeClr val="tx1"/>
                </a:solidFill>
              </a:rPr>
              <a:t>last</a:t>
            </a:r>
            <a:r>
              <a:rPr lang="es-ES" sz="2000" dirty="0">
                <a:solidFill>
                  <a:schemeClr val="tx1"/>
                </a:solidFill>
              </a:rPr>
              <a:t> (</a:t>
            </a:r>
            <a:r>
              <a:rPr lang="es-ES" sz="2000" dirty="0" err="1">
                <a:solidFill>
                  <a:schemeClr val="tx1"/>
                </a:solidFill>
              </a:rPr>
              <a:t>int</a:t>
            </a:r>
            <a:r>
              <a:rPr lang="es-ES" sz="2000" dirty="0">
                <a:solidFill>
                  <a:schemeClr val="tx1"/>
                </a:solidFill>
              </a:rPr>
              <a:t> N)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2000" dirty="0" err="1">
                <a:solidFill>
                  <a:schemeClr val="tx1"/>
                </a:solidFill>
              </a:rPr>
              <a:t>follow</a:t>
            </a:r>
            <a:r>
              <a:rPr lang="es-ES" sz="2000" dirty="0">
                <a:solidFill>
                  <a:schemeClr val="tx1"/>
                </a:solidFill>
              </a:rPr>
              <a:t> (</a:t>
            </a:r>
            <a:r>
              <a:rPr lang="es-ES" sz="2000" dirty="0" err="1">
                <a:solidFill>
                  <a:schemeClr val="tx1"/>
                </a:solidFill>
              </a:rPr>
              <a:t>string</a:t>
            </a:r>
            <a:r>
              <a:rPr lang="es-ES" sz="2000" dirty="0">
                <a:solidFill>
                  <a:schemeClr val="tx1"/>
                </a:solidFill>
              </a:rPr>
              <a:t> nombre)</a:t>
            </a:r>
          </a:p>
          <a:p>
            <a:pPr marL="285750" indent="-285750" eaLnBrk="1" hangingPunct="1">
              <a:buFontTx/>
              <a:buChar char="-"/>
              <a:defRPr/>
            </a:pPr>
            <a:r>
              <a:rPr lang="es-ES" sz="2000" dirty="0">
                <a:solidFill>
                  <a:schemeClr val="tx1"/>
                </a:solidFill>
              </a:rPr>
              <a:t>date (Fecha f1, Fecha f2)</a:t>
            </a:r>
          </a:p>
          <a:p>
            <a:pPr marL="285750" indent="-285750" eaLnBrk="1" hangingPunct="1">
              <a:buFontTx/>
              <a:buChar char="-"/>
              <a:defRPr/>
            </a:pPr>
            <a:endParaRPr lang="es-ES" sz="11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s-ES" sz="2000" dirty="0" err="1">
                <a:solidFill>
                  <a:schemeClr val="tx1"/>
                </a:solidFill>
              </a:rPr>
              <a:t>list</a:t>
            </a:r>
            <a:r>
              <a:rPr lang="es-ES" sz="2000" dirty="0">
                <a:solidFill>
                  <a:schemeClr val="tx1"/>
                </a:solidFill>
              </a:rPr>
              <a:t>&lt;</a:t>
            </a:r>
            <a:r>
              <a:rPr lang="es-ES" sz="2000" dirty="0" err="1">
                <a:solidFill>
                  <a:schemeClr val="tx1"/>
                </a:solidFill>
              </a:rPr>
              <a:t>Cuac</a:t>
            </a:r>
            <a:r>
              <a:rPr lang="es-ES" sz="2000" dirty="0">
                <a:solidFill>
                  <a:schemeClr val="tx1"/>
                </a:solidFill>
              </a:rPr>
              <a:t>&gt; lista</a:t>
            </a:r>
            <a:endParaRPr lang="es-ES_tradnl" sz="2000" dirty="0">
              <a:solidFill>
                <a:schemeClr val="tx1"/>
              </a:solidFill>
            </a:endParaRP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048440AE-C748-407D-99A1-19E204703754}"/>
              </a:ext>
            </a:extLst>
          </p:cNvPr>
          <p:cNvSpPr/>
          <p:nvPr/>
        </p:nvSpPr>
        <p:spPr>
          <a:xfrm>
            <a:off x="2438400" y="4857750"/>
            <a:ext cx="1676400" cy="146685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0839E2E4-54CF-4D13-B77A-B581E678600A}"/>
              </a:ext>
            </a:extLst>
          </p:cNvPr>
          <p:cNvSpPr/>
          <p:nvPr/>
        </p:nvSpPr>
        <p:spPr>
          <a:xfrm>
            <a:off x="2590800" y="5010150"/>
            <a:ext cx="1409700" cy="419100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nombre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11" name="10 Rectángulo">
            <a:extLst>
              <a:ext uri="{FF2B5EF4-FFF2-40B4-BE49-F238E27FC236}">
                <a16:creationId xmlns:a16="http://schemas.microsoft.com/office/drawing/2014/main" id="{95150B74-C784-4B46-A1B1-46438CABBBDE}"/>
              </a:ext>
            </a:extLst>
          </p:cNvPr>
          <p:cNvSpPr/>
          <p:nvPr/>
        </p:nvSpPr>
        <p:spPr>
          <a:xfrm>
            <a:off x="4648200" y="4857750"/>
            <a:ext cx="1676400" cy="146685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sp>
        <p:nvSpPr>
          <p:cNvPr id="14" name="13 Rectángulo">
            <a:extLst>
              <a:ext uri="{FF2B5EF4-FFF2-40B4-BE49-F238E27FC236}">
                <a16:creationId xmlns:a16="http://schemas.microsoft.com/office/drawing/2014/main" id="{7AEC9E8C-C1BA-4024-9069-5B1418F1C803}"/>
              </a:ext>
            </a:extLst>
          </p:cNvPr>
          <p:cNvSpPr/>
          <p:nvPr/>
        </p:nvSpPr>
        <p:spPr>
          <a:xfrm>
            <a:off x="6858000" y="4857750"/>
            <a:ext cx="1676400" cy="146685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  <p:cxnSp>
        <p:nvCxnSpPr>
          <p:cNvPr id="7" name="6 Conector recto de flecha">
            <a:extLst>
              <a:ext uri="{FF2B5EF4-FFF2-40B4-BE49-F238E27FC236}">
                <a16:creationId xmlns:a16="http://schemas.microsoft.com/office/drawing/2014/main" id="{054A77A2-F175-4216-8674-1B09EACE32FE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114800" y="5591175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>
            <a:extLst>
              <a:ext uri="{FF2B5EF4-FFF2-40B4-BE49-F238E27FC236}">
                <a16:creationId xmlns:a16="http://schemas.microsoft.com/office/drawing/2014/main" id="{ACFC7CE4-07DE-4045-8B08-E11D667F5747}"/>
              </a:ext>
            </a:extLst>
          </p:cNvPr>
          <p:cNvCxnSpPr/>
          <p:nvPr/>
        </p:nvCxnSpPr>
        <p:spPr>
          <a:xfrm>
            <a:off x="6324600" y="554990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>
            <a:extLst>
              <a:ext uri="{FF2B5EF4-FFF2-40B4-BE49-F238E27FC236}">
                <a16:creationId xmlns:a16="http://schemas.microsoft.com/office/drawing/2014/main" id="{B9A96759-F0A8-448B-A44E-E79F7F36BC3C}"/>
              </a:ext>
            </a:extLst>
          </p:cNvPr>
          <p:cNvSpPr/>
          <p:nvPr/>
        </p:nvSpPr>
        <p:spPr>
          <a:xfrm>
            <a:off x="2590800" y="5400675"/>
            <a:ext cx="1409700" cy="419100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fecha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2" name="21 Rectángulo">
            <a:extLst>
              <a:ext uri="{FF2B5EF4-FFF2-40B4-BE49-F238E27FC236}">
                <a16:creationId xmlns:a16="http://schemas.microsoft.com/office/drawing/2014/main" id="{21167EC6-9A82-4EEF-B825-DC1E64C469DA}"/>
              </a:ext>
            </a:extLst>
          </p:cNvPr>
          <p:cNvSpPr/>
          <p:nvPr/>
        </p:nvSpPr>
        <p:spPr>
          <a:xfrm>
            <a:off x="2590800" y="5791200"/>
            <a:ext cx="1409700" cy="419100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mensaje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6" name="25 Rectángulo">
            <a:extLst>
              <a:ext uri="{FF2B5EF4-FFF2-40B4-BE49-F238E27FC236}">
                <a16:creationId xmlns:a16="http://schemas.microsoft.com/office/drawing/2014/main" id="{AAA3D5A2-B0D7-4B0E-9070-55ED6AF2D930}"/>
              </a:ext>
            </a:extLst>
          </p:cNvPr>
          <p:cNvSpPr/>
          <p:nvPr/>
        </p:nvSpPr>
        <p:spPr>
          <a:xfrm>
            <a:off x="4781550" y="5010150"/>
            <a:ext cx="1409700" cy="419100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nombre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7" name="26 Rectángulo">
            <a:extLst>
              <a:ext uri="{FF2B5EF4-FFF2-40B4-BE49-F238E27FC236}">
                <a16:creationId xmlns:a16="http://schemas.microsoft.com/office/drawing/2014/main" id="{6E311276-5903-4162-88F7-1C5B88A1CB85}"/>
              </a:ext>
            </a:extLst>
          </p:cNvPr>
          <p:cNvSpPr/>
          <p:nvPr/>
        </p:nvSpPr>
        <p:spPr>
          <a:xfrm>
            <a:off x="4781550" y="5400675"/>
            <a:ext cx="1409700" cy="419100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fecha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8" name="27 Rectángulo">
            <a:extLst>
              <a:ext uri="{FF2B5EF4-FFF2-40B4-BE49-F238E27FC236}">
                <a16:creationId xmlns:a16="http://schemas.microsoft.com/office/drawing/2014/main" id="{05ABA8D7-D10D-4BCA-B449-A05F4F48F529}"/>
              </a:ext>
            </a:extLst>
          </p:cNvPr>
          <p:cNvSpPr/>
          <p:nvPr/>
        </p:nvSpPr>
        <p:spPr>
          <a:xfrm>
            <a:off x="4781550" y="5791200"/>
            <a:ext cx="1409700" cy="419100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mensaje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29" name="28 Rectángulo">
            <a:extLst>
              <a:ext uri="{FF2B5EF4-FFF2-40B4-BE49-F238E27FC236}">
                <a16:creationId xmlns:a16="http://schemas.microsoft.com/office/drawing/2014/main" id="{A8CC9449-5C3A-46AF-AE7B-95097C409380}"/>
              </a:ext>
            </a:extLst>
          </p:cNvPr>
          <p:cNvSpPr/>
          <p:nvPr/>
        </p:nvSpPr>
        <p:spPr>
          <a:xfrm>
            <a:off x="6991350" y="4997450"/>
            <a:ext cx="1409700" cy="419100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nombre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0" name="29 Rectángulo">
            <a:extLst>
              <a:ext uri="{FF2B5EF4-FFF2-40B4-BE49-F238E27FC236}">
                <a16:creationId xmlns:a16="http://schemas.microsoft.com/office/drawing/2014/main" id="{809D6DE4-D223-4C29-AF9F-F33B48601601}"/>
              </a:ext>
            </a:extLst>
          </p:cNvPr>
          <p:cNvSpPr/>
          <p:nvPr/>
        </p:nvSpPr>
        <p:spPr>
          <a:xfrm>
            <a:off x="6991350" y="5387975"/>
            <a:ext cx="1409700" cy="419100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fecha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31" name="30 Rectángulo">
            <a:extLst>
              <a:ext uri="{FF2B5EF4-FFF2-40B4-BE49-F238E27FC236}">
                <a16:creationId xmlns:a16="http://schemas.microsoft.com/office/drawing/2014/main" id="{AC16EA1A-435E-46C8-91AC-999EB089E34B}"/>
              </a:ext>
            </a:extLst>
          </p:cNvPr>
          <p:cNvSpPr/>
          <p:nvPr/>
        </p:nvSpPr>
        <p:spPr>
          <a:xfrm>
            <a:off x="6991350" y="5778500"/>
            <a:ext cx="1409700" cy="419100"/>
          </a:xfrm>
          <a:prstGeom prst="rect">
            <a:avLst/>
          </a:prstGeom>
          <a:solidFill>
            <a:srgbClr val="47C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dirty="0">
                <a:solidFill>
                  <a:schemeClr val="tx1"/>
                </a:solidFill>
              </a:rPr>
              <a:t>mensaje</a:t>
            </a:r>
            <a:endParaRPr lang="es-ES_tradn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>
            <a:extLst>
              <a:ext uri="{FF2B5EF4-FFF2-40B4-BE49-F238E27FC236}">
                <a16:creationId xmlns:a16="http://schemas.microsoft.com/office/drawing/2014/main" id="{7EC2D496-66D4-D223-DF5D-AB292C928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006 – Diccionario de cuacs</a:t>
            </a:r>
            <a:br>
              <a:rPr lang="es-ES" altLang="es-ES" sz="3600">
                <a:ea typeface="ＭＳ Ｐゴシック" panose="020B0600070205080204" pitchFamily="34" charset="-128"/>
              </a:rPr>
            </a:br>
            <a:r>
              <a:rPr lang="es-ES" altLang="es-ES" sz="3600">
                <a:ea typeface="ＭＳ Ｐゴシック" panose="020B0600070205080204" pitchFamily="34" charset="-128"/>
              </a:rPr>
              <a:t>con listas</a:t>
            </a:r>
          </a:p>
        </p:txBody>
      </p:sp>
      <p:sp>
        <p:nvSpPr>
          <p:cNvPr id="29699" name="Marcador de número de diapositiva 3">
            <a:extLst>
              <a:ext uri="{FF2B5EF4-FFF2-40B4-BE49-F238E27FC236}">
                <a16:creationId xmlns:a16="http://schemas.microsoft.com/office/drawing/2014/main" id="{C861F4B2-3E48-63DF-84E0-B5FFCE49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F7BC96-2D7D-4C3A-997B-F45609FDAB21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ES" sz="1000"/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EAA13887-BFC9-4127-AB0E-A769FE97F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6213"/>
            <a:ext cx="3200400" cy="163195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b="1" dirty="0">
                <a:solidFill>
                  <a:srgbClr val="000000"/>
                </a:solidFill>
              </a:rPr>
              <a:t>Ojo</a:t>
            </a:r>
            <a:r>
              <a:rPr lang="es-ES" sz="2000" dirty="0">
                <a:solidFill>
                  <a:srgbClr val="000000"/>
                </a:solidFill>
              </a:rPr>
              <a:t>: Como no se usa memoria dinámica (no aparecen punteros) no se necesita reservar memoria ni definir un destructor.</a:t>
            </a:r>
          </a:p>
        </p:txBody>
      </p:sp>
      <p:sp>
        <p:nvSpPr>
          <p:cNvPr id="29701" name="1 Rectángulo">
            <a:extLst>
              <a:ext uri="{FF2B5EF4-FFF2-40B4-BE49-F238E27FC236}">
                <a16:creationId xmlns:a16="http://schemas.microsoft.com/office/drawing/2014/main" id="{A8A0C223-7CFD-E585-C1B6-864F44C9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84325"/>
            <a:ext cx="57912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</a:rPr>
              <a:t>class</a:t>
            </a:r>
            <a:r>
              <a:rPr lang="es-ES_tradnl" altLang="es-ES" sz="2000">
                <a:latin typeface="Lucida Console" panose="020B0609040504020204" pitchFamily="49" charset="0"/>
              </a:rPr>
              <a:t> DiccionarioCuacs {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</a:t>
            </a:r>
            <a:r>
              <a:rPr lang="es-ES_tradnl" altLang="es-ES" sz="2000" b="1">
                <a:latin typeface="Lucida Console" panose="020B0609040504020204" pitchFamily="49" charset="0"/>
              </a:rPr>
              <a:t>private</a:t>
            </a:r>
            <a:r>
              <a:rPr lang="es-ES_tradnl" altLang="es-ES" sz="20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list&lt;Cuac&gt; lista;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</a:t>
            </a:r>
            <a:r>
              <a:rPr lang="es-ES_tradnl" altLang="es-ES" sz="2000" b="1">
                <a:latin typeface="Lucida Console" panose="020B0609040504020204" pitchFamily="49" charset="0"/>
              </a:rPr>
              <a:t>int</a:t>
            </a:r>
            <a:r>
              <a:rPr lang="es-ES_tradnl" altLang="es-ES" sz="2000">
                <a:latin typeface="Lucida Console" panose="020B0609040504020204" pitchFamily="49" charset="0"/>
              </a:rPr>
              <a:t> contador;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</a:t>
            </a:r>
            <a:r>
              <a:rPr lang="es-ES_tradnl" altLang="es-ES" sz="2000" b="1">
                <a:latin typeface="Lucida Console" panose="020B0609040504020204" pitchFamily="49" charset="0"/>
              </a:rPr>
              <a:t>public</a:t>
            </a:r>
            <a:r>
              <a:rPr lang="es-ES_tradnl" altLang="es-ES" sz="200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DiccionarioCuacs ();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</a:rPr>
              <a:t> insertar (Cuac nuevo);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</a:rPr>
              <a:t> </a:t>
            </a:r>
            <a:r>
              <a:rPr lang="en-US" altLang="es-ES" sz="2000">
                <a:latin typeface="Lucida Console" panose="020B0609040504020204" pitchFamily="49" charset="0"/>
              </a:rPr>
              <a:t>last (int N);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</a:rPr>
              <a:t> </a:t>
            </a:r>
            <a:r>
              <a:rPr lang="en-US" altLang="es-ES" sz="2000">
                <a:latin typeface="Lucida Console" panose="020B0609040504020204" pitchFamily="49" charset="0"/>
              </a:rPr>
              <a:t>follow (string nombre);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</a:rPr>
              <a:t> </a:t>
            </a:r>
            <a:r>
              <a:rPr lang="en-US" altLang="es-ES" sz="2000">
                <a:latin typeface="Lucida Console" panose="020B0609040504020204" pitchFamily="49" charset="0"/>
              </a:rPr>
              <a:t>date (Fecha f1, Fecha f2);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</a:t>
            </a:r>
            <a:r>
              <a:rPr lang="es-ES_tradnl" altLang="es-ES" sz="2000" b="1">
                <a:latin typeface="Lucida Console" panose="020B0609040504020204" pitchFamily="49" charset="0"/>
              </a:rPr>
              <a:t>int</a:t>
            </a:r>
            <a:r>
              <a:rPr lang="es-ES_tradnl" altLang="es-ES" sz="2000">
                <a:latin typeface="Lucida Console" panose="020B0609040504020204" pitchFamily="49" charset="0"/>
              </a:rPr>
              <a:t> numElem ()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        {</a:t>
            </a:r>
            <a:r>
              <a:rPr lang="es-ES_tradnl" altLang="es-ES" sz="2000" b="1">
                <a:latin typeface="Lucida Console" panose="020B0609040504020204" pitchFamily="49" charset="0"/>
              </a:rPr>
              <a:t>return</a:t>
            </a:r>
            <a:r>
              <a:rPr lang="es-ES_tradnl" altLang="es-ES" sz="2000">
                <a:latin typeface="Lucida Console" panose="020B0609040504020204" pitchFamily="49" charset="0"/>
              </a:rPr>
              <a:t> contador;}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</a:rPr>
              <a:t>};</a:t>
            </a:r>
            <a:endParaRPr lang="es-ES_tradnl" altLang="es-ES" sz="2800"/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721410AA-C41F-4E20-AB38-B74F7D61C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779838"/>
            <a:ext cx="2133600" cy="1938337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Para simplificar suponemos que las operaciones escriben directamente el resultado.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>
            <a:extLst>
              <a:ext uri="{FF2B5EF4-FFF2-40B4-BE49-F238E27FC236}">
                <a16:creationId xmlns:a16="http://schemas.microsoft.com/office/drawing/2014/main" id="{781A6984-DE2F-4823-7AEC-2AE6F43AC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006 – Diccionario de cuacs</a:t>
            </a:r>
            <a:br>
              <a:rPr lang="es-ES" altLang="es-ES" sz="3600">
                <a:ea typeface="ＭＳ Ｐゴシック" panose="020B0600070205080204" pitchFamily="34" charset="-128"/>
              </a:rPr>
            </a:br>
            <a:r>
              <a:rPr lang="es-ES" altLang="es-ES" sz="3600">
                <a:ea typeface="ＭＳ Ｐゴシック" panose="020B0600070205080204" pitchFamily="34" charset="-128"/>
              </a:rPr>
              <a:t>con listas</a:t>
            </a: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91595D8D-E459-4300-B731-539AED3F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</p:spPr>
        <p:txBody>
          <a:bodyPr/>
          <a:lstStyle/>
          <a:p>
            <a:pPr>
              <a:defRPr/>
            </a:pPr>
            <a:r>
              <a:rPr lang="es-ES_tradnl" altLang="es-ES" sz="2800" dirty="0">
                <a:ea typeface="ＭＳ Ｐゴシック" pitchFamily="34" charset="-128"/>
              </a:rPr>
              <a:t>El conjunto será un objeto de esa clase: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_tradnl" altLang="es-ES" sz="2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DiccionarioCuacs</a:t>
            </a:r>
            <a:r>
              <a:rPr lang="es-ES_tradnl" alt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 dic;</a:t>
            </a:r>
          </a:p>
          <a:p>
            <a:pPr>
              <a:defRPr/>
            </a:pPr>
            <a:r>
              <a:rPr lang="es-ES_tradnl" altLang="es-ES" sz="2800" dirty="0">
                <a:ea typeface="ＭＳ Ｐゴシック" pitchFamily="34" charset="-128"/>
              </a:rPr>
              <a:t>¿Dónde definir este objeto?</a:t>
            </a:r>
          </a:p>
          <a:p>
            <a:pPr lvl="1">
              <a:defRPr/>
            </a:pPr>
            <a:r>
              <a:rPr lang="es-ES_tradnl" altLang="es-ES" sz="2400" dirty="0">
                <a:ea typeface="ＭＳ Ｐゴシック" pitchFamily="34" charset="-128"/>
              </a:rPr>
              <a:t>Como una variable global a la</a:t>
            </a:r>
            <a:br>
              <a:rPr lang="es-ES_tradnl" altLang="es-ES" sz="2400" dirty="0">
                <a:ea typeface="ＭＳ Ｐゴシック" pitchFamily="34" charset="-128"/>
              </a:rPr>
            </a:br>
            <a:r>
              <a:rPr lang="es-ES_tradnl" altLang="es-ES" sz="2400" dirty="0">
                <a:ea typeface="ＭＳ Ｐゴシック" pitchFamily="34" charset="-128"/>
              </a:rPr>
              <a:t>que tiene acceso el intérprete.</a:t>
            </a:r>
          </a:p>
          <a:p>
            <a:pPr lvl="1">
              <a:defRPr/>
            </a:pPr>
            <a:r>
              <a:rPr lang="es-ES_tradnl" altLang="es-ES" sz="2400" dirty="0">
                <a:ea typeface="ＭＳ Ｐゴシック" pitchFamily="34" charset="-128"/>
              </a:rPr>
              <a:t>O como una variable local del</a:t>
            </a:r>
            <a:br>
              <a:rPr lang="es-ES_tradnl" altLang="es-ES" sz="2400" dirty="0">
                <a:ea typeface="ＭＳ Ｐゴシック" pitchFamily="34" charset="-128"/>
              </a:rPr>
            </a:br>
            <a:r>
              <a:rPr lang="es-ES_tradnl" altLang="es-ES" sz="2400" dirty="0" err="1">
                <a:ea typeface="ＭＳ Ｐゴシック" pitchFamily="34" charset="-128"/>
              </a:rPr>
              <a:t>main</a:t>
            </a:r>
            <a:r>
              <a:rPr lang="es-ES_tradnl" altLang="es-ES" sz="2400" dirty="0">
                <a:ea typeface="ＭＳ Ｐゴシック" pitchFamily="34" charset="-128"/>
              </a:rPr>
              <a:t>. En este caso, pasarla por</a:t>
            </a:r>
            <a:br>
              <a:rPr lang="es-ES_tradnl" altLang="es-ES" sz="2400" dirty="0">
                <a:ea typeface="ＭＳ Ｐゴシック" pitchFamily="34" charset="-128"/>
              </a:rPr>
            </a:br>
            <a:r>
              <a:rPr lang="es-ES_tradnl" altLang="es-ES" sz="2400" dirty="0">
                <a:ea typeface="ＭＳ Ｐゴシック" pitchFamily="34" charset="-128"/>
              </a:rPr>
              <a:t>referencia a todas las funciones.</a:t>
            </a:r>
          </a:p>
          <a:p>
            <a:pPr lvl="1">
              <a:defRPr/>
            </a:pPr>
            <a:r>
              <a:rPr lang="es-ES_tradnl" altLang="es-ES" sz="2400" dirty="0">
                <a:ea typeface="ＭＳ Ｐゴシック" pitchFamily="34" charset="-128"/>
              </a:rPr>
              <a:t>O bien redefinimos el intérprete de comandos como una nueva clase...</a:t>
            </a:r>
          </a:p>
          <a:p>
            <a:pPr>
              <a:defRPr/>
            </a:pPr>
            <a:r>
              <a:rPr lang="es-ES_tradnl" altLang="es-ES" sz="2600" dirty="0">
                <a:ea typeface="ＭＳ Ｐゴシック" pitchFamily="34" charset="-128"/>
              </a:rPr>
              <a:t>Por simplicidad, suponemos que es una variable global. Aunque no tiene por qué ser lo mejor...</a:t>
            </a:r>
          </a:p>
        </p:txBody>
      </p:sp>
      <p:sp>
        <p:nvSpPr>
          <p:cNvPr id="30724" name="Marcador de número de diapositiva 3">
            <a:extLst>
              <a:ext uri="{FF2B5EF4-FFF2-40B4-BE49-F238E27FC236}">
                <a16:creationId xmlns:a16="http://schemas.microsoft.com/office/drawing/2014/main" id="{6FB71179-6636-2128-F85E-02BCD6C9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1815E8-DDDC-49C5-831B-28EECF021EB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ES" sz="1000"/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1118A1CA-0719-4038-91CE-5C284BE5F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19400"/>
            <a:ext cx="3200400" cy="15700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4000">
                <a:srgbClr val="FF8585"/>
              </a:gs>
              <a:gs pos="100000">
                <a:srgbClr val="FF616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dirty="0">
                <a:solidFill>
                  <a:srgbClr val="000000"/>
                </a:solidFill>
              </a:rPr>
              <a:t>¡Aquí tenéis que empezar a tomar vuestras propias decisiones de diseño!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>
            <a:extLst>
              <a:ext uri="{FF2B5EF4-FFF2-40B4-BE49-F238E27FC236}">
                <a16:creationId xmlns:a16="http://schemas.microsoft.com/office/drawing/2014/main" id="{AD32AA2A-283C-FBEB-3432-D99D86ECC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006 – Diccionario de cuacs</a:t>
            </a:r>
            <a:br>
              <a:rPr lang="es-ES" altLang="es-ES" sz="3600">
                <a:ea typeface="ＭＳ Ｐゴシック" panose="020B0600070205080204" pitchFamily="34" charset="-128"/>
              </a:rPr>
            </a:br>
            <a:r>
              <a:rPr lang="es-ES" altLang="es-ES" sz="3600">
                <a:ea typeface="ＭＳ Ｐゴシック" panose="020B0600070205080204" pitchFamily="34" charset="-128"/>
              </a:rPr>
              <a:t>con listas</a:t>
            </a:r>
          </a:p>
        </p:txBody>
      </p:sp>
      <p:sp>
        <p:nvSpPr>
          <p:cNvPr id="27651" name="Marcador de contenido 2">
            <a:extLst>
              <a:ext uri="{FF2B5EF4-FFF2-40B4-BE49-F238E27FC236}">
                <a16:creationId xmlns:a16="http://schemas.microsoft.com/office/drawing/2014/main" id="{B1B037EF-0594-4021-B75C-5C3201A3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/>
          <a:lstStyle/>
          <a:p>
            <a:pPr>
              <a:defRPr/>
            </a:pPr>
            <a:r>
              <a:rPr lang="es-ES_tradnl" altLang="es-ES" sz="2600" dirty="0">
                <a:ea typeface="ＭＳ Ｐゴシック" panose="020B0600070205080204" pitchFamily="34" charset="-128"/>
              </a:rPr>
              <a:t>Las operaciones del intérprete de comandos se</a:t>
            </a:r>
            <a:br>
              <a:rPr lang="es-ES_tradnl" altLang="es-ES" sz="2600" dirty="0">
                <a:ea typeface="ＭＳ Ｐゴシック" panose="020B0600070205080204" pitchFamily="34" charset="-128"/>
              </a:rPr>
            </a:br>
            <a:r>
              <a:rPr lang="es-ES_tradnl" altLang="es-ES" sz="2600" dirty="0">
                <a:ea typeface="ＭＳ Ｐゴシック" panose="020B0600070205080204" pitchFamily="34" charset="-128"/>
              </a:rPr>
              <a:t>basan en las del diccionario: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s-ES_tradnl" altLang="es-ES" sz="11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_tradnl" altLang="es-ES" sz="1800" b="1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procesar_pcuac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()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</a:t>
            </a: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Cuac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nuevo;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</a:t>
            </a: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nuevo.leer_pcuac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</a:t>
            </a: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dic.insertar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(nuevo);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</a:t>
            </a: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cout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</a:t>
            </a: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dic.numElem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() &lt;&lt; " </a:t>
            </a: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cuac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";</a:t>
            </a:r>
            <a:endParaRPr lang="es-ES_tradnl" altLang="es-ES" sz="18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_tradnl" altLang="es-ES" sz="1800" b="1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procesar_follow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()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</a:t>
            </a: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string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nombre;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</a:t>
            </a: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cout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"</a:t>
            </a: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follow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"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nombre &lt;&lt; </a:t>
            </a: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endl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</a:t>
            </a: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dic.follow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(nombre);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7159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...</a:t>
            </a:r>
            <a:endParaRPr lang="es-ES_tradnl" altLang="es-ES" sz="18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1748" name="Marcador de número de diapositiva 3">
            <a:extLst>
              <a:ext uri="{FF2B5EF4-FFF2-40B4-BE49-F238E27FC236}">
                <a16:creationId xmlns:a16="http://schemas.microsoft.com/office/drawing/2014/main" id="{C2E56948-EA65-DA58-3443-9C5F8D22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E9489C-E214-441F-A691-B29BC9FD5FB0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E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>
            <a:extLst>
              <a:ext uri="{FF2B5EF4-FFF2-40B4-BE49-F238E27FC236}">
                <a16:creationId xmlns:a16="http://schemas.microsoft.com/office/drawing/2014/main" id="{45EE1CBD-E8BE-AE23-789F-C3179989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8FE276-F230-45DB-95C8-87EC1C9870A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ES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1881A14-5600-9D25-E3BC-BD17603B7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Programación modular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72C11B0-0922-B618-5D0D-7769A0AEF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5626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Videotutorial 7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Cuando el programa crece mucho, es necesario descomponerlo en partes: </a:t>
            </a:r>
            <a:r>
              <a:rPr lang="es-ES" altLang="es-ES" b="1" dirty="0">
                <a:ea typeface="ＭＳ Ｐゴシック" panose="020B0600070205080204" pitchFamily="34" charset="-128"/>
              </a:rPr>
              <a:t>módulos</a:t>
            </a:r>
            <a:r>
              <a:rPr lang="es-ES" altLang="es-ES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Descomposición modular del programa.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Ficheros de cabecera y de implementación.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Compilación separada.</a:t>
            </a:r>
          </a:p>
          <a:p>
            <a:pPr lvl="1"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Compilación con </a:t>
            </a:r>
            <a:r>
              <a:rPr lang="es-ES" altLang="es-ES" dirty="0" err="1">
                <a:ea typeface="ＭＳ Ｐゴシック" panose="020B0600070205080204" pitchFamily="34" charset="-128"/>
              </a:rPr>
              <a:t>make</a:t>
            </a:r>
            <a:r>
              <a:rPr lang="es-ES" altLang="es-ES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Descomposición modular: agrupar funciones relacionadas.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Reparto equilibrado y lógico. Los módulos no deben ser ni muy pequeños, ni muy grandes.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>
            <a:extLst>
              <a:ext uri="{FF2B5EF4-FFF2-40B4-BE49-F238E27FC236}">
                <a16:creationId xmlns:a16="http://schemas.microsoft.com/office/drawing/2014/main" id="{1B0AAB6E-AE5A-25F8-2910-2CA9F66A9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006 – Diccionario de cuacs</a:t>
            </a:r>
            <a:br>
              <a:rPr lang="es-ES" altLang="es-ES" sz="3600">
                <a:ea typeface="ＭＳ Ｐゴシック" panose="020B0600070205080204" pitchFamily="34" charset="-128"/>
              </a:rPr>
            </a:br>
            <a:r>
              <a:rPr lang="es-ES" altLang="es-ES" sz="3600">
                <a:ea typeface="ＭＳ Ｐゴシック" panose="020B0600070205080204" pitchFamily="34" charset="-128"/>
              </a:rPr>
              <a:t>con listas</a:t>
            </a:r>
          </a:p>
        </p:txBody>
      </p:sp>
      <p:sp>
        <p:nvSpPr>
          <p:cNvPr id="28675" name="Marcador de contenido 2">
            <a:extLst>
              <a:ext uri="{FF2B5EF4-FFF2-40B4-BE49-F238E27FC236}">
                <a16:creationId xmlns:a16="http://schemas.microsoft.com/office/drawing/2014/main" id="{319C8FB8-9815-4FCB-9B83-6424267C0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001000" cy="3276600"/>
          </a:xfrm>
        </p:spPr>
        <p:txBody>
          <a:bodyPr/>
          <a:lstStyle/>
          <a:p>
            <a:pPr>
              <a:defRPr/>
            </a:pPr>
            <a:r>
              <a:rPr lang="es-ES_tradnl" altLang="es-ES" sz="2600" dirty="0">
                <a:ea typeface="ＭＳ Ｐゴシック" panose="020B0600070205080204" pitchFamily="34" charset="-128"/>
              </a:rPr>
              <a:t>Y ahora implementar los métodos de las clases:</a:t>
            </a:r>
          </a:p>
          <a:p>
            <a:pPr marL="361950" lvl="1" indent="0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DiccionarioCuacs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::</a:t>
            </a: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DiccionarioCuacs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()</a:t>
            </a:r>
            <a:endParaRPr lang="es-ES" altLang="es-ES" sz="18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361950" lvl="1" indent="0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361950" lvl="1" indent="0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contador= 0;</a:t>
            </a:r>
          </a:p>
          <a:p>
            <a:pPr marL="361950" lvl="1" indent="0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61950" indent="0">
              <a:buFont typeface="Wingdings" panose="05000000000000000000" pitchFamily="2" charset="2"/>
              <a:buNone/>
              <a:defRPr/>
            </a:pPr>
            <a:r>
              <a:rPr lang="es-ES_tradnl" altLang="es-ES" sz="1800" b="1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DiccionarioCuacs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::</a:t>
            </a:r>
            <a:r>
              <a:rPr lang="es-ES_tradnl" altLang="es-ES" sz="1800" dirty="0">
                <a:latin typeface="Lucida Console" panose="020B0609040504020204" pitchFamily="49" charset="0"/>
              </a:rPr>
              <a:t>insertar (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Cuac</a:t>
            </a:r>
            <a:r>
              <a:rPr lang="es-ES_tradnl" altLang="es-ES" sz="1800" dirty="0">
                <a:latin typeface="Lucida Console" panose="020B0609040504020204" pitchFamily="49" charset="0"/>
              </a:rPr>
              <a:t> nuevo) 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361950" indent="0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Insertar el nuevo </a:t>
            </a:r>
            <a:r>
              <a:rPr lang="es-ES_tradnl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cuac</a:t>
            </a: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en lista de forma ordenada</a:t>
            </a:r>
          </a:p>
          <a:p>
            <a:pPr marL="361950" indent="0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contador++</a:t>
            </a:r>
          </a:p>
          <a:p>
            <a:pPr marL="361950" indent="0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}</a:t>
            </a:r>
            <a:endParaRPr lang="es-ES" altLang="es-ES" sz="18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361950" lvl="1" indent="0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...</a:t>
            </a:r>
          </a:p>
        </p:txBody>
      </p:sp>
      <p:sp>
        <p:nvSpPr>
          <p:cNvPr id="32772" name="Marcador de número de diapositiva 3">
            <a:extLst>
              <a:ext uri="{FF2B5EF4-FFF2-40B4-BE49-F238E27FC236}">
                <a16:creationId xmlns:a16="http://schemas.microsoft.com/office/drawing/2014/main" id="{9C347F7C-5A87-2D81-0F96-0BA202DE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78896E-7EAD-4333-953E-818B36A7156B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ES" sz="1000"/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1C311BC3-D921-47A4-9759-52C9F226D853}"/>
              </a:ext>
            </a:extLst>
          </p:cNvPr>
          <p:cNvSpPr/>
          <p:nvPr/>
        </p:nvSpPr>
        <p:spPr>
          <a:xfrm>
            <a:off x="5475288" y="4191000"/>
            <a:ext cx="3211512" cy="1384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_tradnl" altLang="es-ES" sz="2800" dirty="0">
                <a:solidFill>
                  <a:srgbClr val="000000"/>
                </a:solidFill>
                <a:latin typeface="Arial" charset="0"/>
              </a:rPr>
              <a:t>¡Y acordarse de </a:t>
            </a:r>
            <a:r>
              <a:rPr lang="es-ES_tradnl" altLang="es-ES" sz="2800" dirty="0" err="1">
                <a:solidFill>
                  <a:srgbClr val="000000"/>
                </a:solidFill>
                <a:latin typeface="Arial" charset="0"/>
              </a:rPr>
              <a:t>modularizar</a:t>
            </a:r>
            <a:r>
              <a:rPr lang="es-ES_tradnl" altLang="es-ES" sz="2800" dirty="0">
                <a:solidFill>
                  <a:srgbClr val="000000"/>
                </a:solidFill>
                <a:latin typeface="Arial" charset="0"/>
              </a:rPr>
              <a:t> el programa!</a:t>
            </a:r>
            <a:endParaRPr lang="es-ES" sz="28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>
            <a:extLst>
              <a:ext uri="{FF2B5EF4-FFF2-40B4-BE49-F238E27FC236}">
                <a16:creationId xmlns:a16="http://schemas.microsoft.com/office/drawing/2014/main" id="{570D301D-8B78-5221-9ED4-FB6BCD20F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Breve introducción al tipo list&lt;T&gt;</a:t>
            </a: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8B7CE350-5BEB-4FFE-9AD0-0AF170F9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>
              <a:defRPr/>
            </a:pPr>
            <a:r>
              <a:rPr lang="es-ES_tradnl" altLang="es-ES" sz="2800" b="1" dirty="0">
                <a:ea typeface="ＭＳ Ｐゴシック" pitchFamily="34" charset="-128"/>
              </a:rPr>
              <a:t>STL: Standard </a:t>
            </a:r>
            <a:r>
              <a:rPr lang="es-ES_tradnl" altLang="es-ES" sz="2800" b="1" dirty="0" err="1">
                <a:ea typeface="ＭＳ Ｐゴシック" pitchFamily="34" charset="-128"/>
              </a:rPr>
              <a:t>Template</a:t>
            </a:r>
            <a:r>
              <a:rPr lang="es-ES_tradnl" altLang="es-ES" sz="2800" b="1" dirty="0">
                <a:ea typeface="ＭＳ Ｐゴシック" pitchFamily="34" charset="-128"/>
              </a:rPr>
              <a:t> </a:t>
            </a:r>
            <a:r>
              <a:rPr lang="es-ES_tradnl" altLang="es-ES" sz="2800" b="1" dirty="0" err="1">
                <a:ea typeface="ＭＳ Ｐゴシック" pitchFamily="34" charset="-128"/>
              </a:rPr>
              <a:t>Libray</a:t>
            </a:r>
            <a:r>
              <a:rPr lang="es-ES_tradnl" altLang="es-ES" sz="2800" dirty="0">
                <a:ea typeface="ＭＳ Ｐゴシック" pitchFamily="34" charset="-128"/>
              </a:rPr>
              <a:t>. Biblioteca estándar de C++, que contiene contenedores genéricos: </a:t>
            </a:r>
            <a:r>
              <a:rPr lang="es-ES_tradnl" altLang="es-ES" sz="2800" dirty="0" err="1">
                <a:ea typeface="ＭＳ Ｐゴシック" pitchFamily="34" charset="-128"/>
              </a:rPr>
              <a:t>list</a:t>
            </a:r>
            <a:r>
              <a:rPr lang="es-ES_tradnl" altLang="es-ES" sz="2800" dirty="0">
                <a:ea typeface="ＭＳ Ｐゴシック" pitchFamily="34" charset="-128"/>
              </a:rPr>
              <a:t>&lt;T&gt;, vector&lt;T&gt;, </a:t>
            </a:r>
            <a:r>
              <a:rPr lang="es-ES_tradnl" altLang="es-ES" sz="2800" dirty="0" err="1">
                <a:ea typeface="ＭＳ Ｐゴシック" pitchFamily="34" charset="-128"/>
              </a:rPr>
              <a:t>queue</a:t>
            </a:r>
            <a:r>
              <a:rPr lang="es-ES_tradnl" altLang="es-ES" sz="2800" dirty="0">
                <a:ea typeface="ＭＳ Ｐゴシック" pitchFamily="34" charset="-128"/>
              </a:rPr>
              <a:t>&lt;T&gt;, set&lt;T&gt;,  </a:t>
            </a:r>
            <a:r>
              <a:rPr lang="es-ES_tradnl" altLang="es-ES" sz="2800" dirty="0" err="1">
                <a:ea typeface="ＭＳ Ｐゴシック" pitchFamily="34" charset="-128"/>
              </a:rPr>
              <a:t>map</a:t>
            </a:r>
            <a:r>
              <a:rPr lang="es-ES_tradnl" altLang="es-ES" sz="2800" dirty="0">
                <a:ea typeface="ＭＳ Ｐゴシック" pitchFamily="34" charset="-128"/>
              </a:rPr>
              <a:t>&lt;C,V&gt;, etc.</a:t>
            </a:r>
          </a:p>
          <a:p>
            <a:pPr>
              <a:defRPr/>
            </a:pPr>
            <a:r>
              <a:rPr lang="es-ES_tradnl" altLang="es-ES" sz="2800" dirty="0">
                <a:ea typeface="ＭＳ Ｐゴシック" pitchFamily="34" charset="-128"/>
              </a:rPr>
              <a:t>Muy interesante, para aprovechar las implementaciones de los tipos lista, cola, etc.</a:t>
            </a:r>
          </a:p>
          <a:p>
            <a:pPr lvl="1">
              <a:defRPr/>
            </a:pPr>
            <a:r>
              <a:rPr lang="es-ES" altLang="es-ES" sz="2400" b="1" dirty="0">
                <a:ea typeface="ＭＳ Ｐゴシック" pitchFamily="34" charset="-128"/>
              </a:rPr>
              <a:t>Brevísimo manual de introducción a las listas de STL</a:t>
            </a:r>
            <a:r>
              <a:rPr lang="es-ES" altLang="es-ES" sz="2400" dirty="0">
                <a:ea typeface="ＭＳ Ｐゴシック" pitchFamily="34" charset="-128"/>
              </a:rPr>
              <a:t>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ea typeface="ＭＳ Ｐゴシック" pitchFamily="34" charset="-128"/>
              </a:rPr>
              <a:t>http://dis.um.es/~ginesgm/files/doc/aed/listSTL.html</a:t>
            </a:r>
          </a:p>
          <a:p>
            <a:pPr lvl="1">
              <a:defRPr/>
            </a:pPr>
            <a:r>
              <a:rPr lang="es-ES" altLang="es-ES" sz="2400" b="1" dirty="0">
                <a:ea typeface="ＭＳ Ｐゴシック" pitchFamily="34" charset="-128"/>
              </a:rPr>
              <a:t>Referencia completa de las STL (sección </a:t>
            </a:r>
            <a:r>
              <a:rPr lang="es-ES" altLang="es-ES" sz="2400" b="1" dirty="0" err="1">
                <a:ea typeface="ＭＳ Ｐゴシック" pitchFamily="34" charset="-128"/>
              </a:rPr>
              <a:t>list</a:t>
            </a:r>
            <a:r>
              <a:rPr lang="es-ES" altLang="es-ES" sz="2400" b="1" dirty="0">
                <a:ea typeface="ＭＳ Ｐゴシック" pitchFamily="34" charset="-128"/>
              </a:rPr>
              <a:t>):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ea typeface="ＭＳ Ｐゴシック" pitchFamily="34" charset="-128"/>
              </a:rPr>
              <a:t>http://www.cplusplus.com/reference/stl/list/</a:t>
            </a:r>
          </a:p>
          <a:p>
            <a:pPr lvl="1">
              <a:defRPr/>
            </a:pPr>
            <a:r>
              <a:rPr lang="es-ES" altLang="es-ES" sz="2400" b="1" dirty="0">
                <a:ea typeface="ＭＳ Ｐゴシック" pitchFamily="34" charset="-128"/>
              </a:rPr>
              <a:t>Manual de las STL para principiantes de la OIE: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2400" dirty="0">
                <a:ea typeface="ＭＳ Ｐゴシック" pitchFamily="34" charset="-128"/>
              </a:rPr>
              <a:t>http://dis.um.es/~ginesgm/files/doc/aed1/guiastl.pdf</a:t>
            </a:r>
          </a:p>
        </p:txBody>
      </p:sp>
      <p:sp>
        <p:nvSpPr>
          <p:cNvPr id="33796" name="Marcador de número de diapositiva 3">
            <a:extLst>
              <a:ext uri="{FF2B5EF4-FFF2-40B4-BE49-F238E27FC236}">
                <a16:creationId xmlns:a16="http://schemas.microsoft.com/office/drawing/2014/main" id="{16AE62C4-DA3D-7EB6-9865-1AD8156F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E1A05C-ADA0-45B6-8EED-AC64CFBA49C6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E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>
            <a:extLst>
              <a:ext uri="{FF2B5EF4-FFF2-40B4-BE49-F238E27FC236}">
                <a16:creationId xmlns:a16="http://schemas.microsoft.com/office/drawing/2014/main" id="{B4198ABF-99ED-0C44-D5CF-97E6BE09D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Breve introducción al tipo list&lt;T&gt;</a:t>
            </a: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E985C22B-40EA-4643-A32B-F82976FEC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pPr>
              <a:defRPr/>
            </a:pPr>
            <a:r>
              <a:rPr lang="es-ES_tradnl" altLang="es-ES" sz="2800" b="1" dirty="0" err="1">
                <a:ea typeface="ＭＳ Ｐゴシック" pitchFamily="34" charset="-128"/>
              </a:rPr>
              <a:t>list</a:t>
            </a:r>
            <a:r>
              <a:rPr lang="es-ES_tradnl" altLang="es-ES" sz="2800" b="1" dirty="0">
                <a:ea typeface="ＭＳ Ｐゴシック" pitchFamily="34" charset="-128"/>
              </a:rPr>
              <a:t>&lt;T&gt;: listas genéricas de tipo T.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2200" dirty="0">
                <a:latin typeface="Lucida Sans Typewriter" panose="020B0509030504030204" pitchFamily="49" charset="0"/>
                <a:ea typeface="ＭＳ Ｐゴシック" pitchFamily="34" charset="-128"/>
              </a:rPr>
              <a:t>#</a:t>
            </a:r>
            <a:r>
              <a:rPr lang="es-ES_tradnl" altLang="es-ES" sz="2200" dirty="0" err="1">
                <a:latin typeface="Lucida Sans Typewriter" panose="020B0509030504030204" pitchFamily="49" charset="0"/>
                <a:ea typeface="ＭＳ Ｐゴシック" pitchFamily="34" charset="-128"/>
              </a:rPr>
              <a:t>include</a:t>
            </a:r>
            <a:r>
              <a:rPr lang="es-ES_tradnl" altLang="es-ES" sz="2200" dirty="0">
                <a:latin typeface="Lucida Sans Typewriter" panose="020B0509030504030204" pitchFamily="49" charset="0"/>
                <a:ea typeface="ＭＳ Ｐゴシック" pitchFamily="34" charset="-128"/>
              </a:rPr>
              <a:t> &lt;</a:t>
            </a:r>
            <a:r>
              <a:rPr lang="es-ES_tradnl" altLang="es-ES" sz="2200" dirty="0" err="1">
                <a:latin typeface="Lucida Sans Typewriter" panose="020B0509030504030204" pitchFamily="49" charset="0"/>
                <a:ea typeface="ＭＳ Ｐゴシック" pitchFamily="34" charset="-128"/>
              </a:rPr>
              <a:t>list</a:t>
            </a:r>
            <a:r>
              <a:rPr lang="es-ES_tradnl" altLang="es-ES" sz="2200" dirty="0">
                <a:latin typeface="Lucida Sans Typewriter" panose="020B0509030504030204" pitchFamily="49" charset="0"/>
                <a:ea typeface="ＭＳ Ｐゴシック" pitchFamily="34" charset="-128"/>
              </a:rPr>
              <a:t>&gt;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2200" dirty="0" err="1">
                <a:latin typeface="Lucida Sans Typewriter" panose="020B0509030504030204" pitchFamily="49" charset="0"/>
                <a:ea typeface="ＭＳ Ｐゴシック" pitchFamily="34" charset="-128"/>
              </a:rPr>
              <a:t>using</a:t>
            </a:r>
            <a:r>
              <a:rPr lang="es-ES_tradnl" altLang="es-ES" sz="2200" dirty="0">
                <a:latin typeface="Lucida Sans Typewriter" panose="020B0509030504030204" pitchFamily="49" charset="0"/>
                <a:ea typeface="ＭＳ Ｐゴシック" pitchFamily="34" charset="-128"/>
              </a:rPr>
              <a:t> </a:t>
            </a:r>
            <a:r>
              <a:rPr lang="es-ES_tradnl" altLang="es-ES" sz="2200" dirty="0" err="1">
                <a:latin typeface="Lucida Sans Typewriter" panose="020B0509030504030204" pitchFamily="49" charset="0"/>
                <a:ea typeface="ＭＳ Ｐゴシック" pitchFamily="34" charset="-128"/>
              </a:rPr>
              <a:t>namespace</a:t>
            </a:r>
            <a:r>
              <a:rPr lang="es-ES_tradnl" altLang="es-ES" sz="2200" dirty="0">
                <a:latin typeface="Lucida Sans Typewriter" panose="020B0509030504030204" pitchFamily="49" charset="0"/>
                <a:ea typeface="ＭＳ Ｐゴシック" pitchFamily="34" charset="-128"/>
              </a:rPr>
              <a:t> </a:t>
            </a:r>
            <a:r>
              <a:rPr lang="es-ES_tradnl" altLang="es-ES" sz="2200" dirty="0" err="1">
                <a:latin typeface="Lucida Sans Typewriter" panose="020B0509030504030204" pitchFamily="49" charset="0"/>
                <a:ea typeface="ＭＳ Ｐゴシック" pitchFamily="34" charset="-128"/>
              </a:rPr>
              <a:t>std</a:t>
            </a:r>
            <a:r>
              <a:rPr lang="es-ES_tradnl" altLang="es-ES" sz="2200" dirty="0">
                <a:latin typeface="Lucida Sans Typewriter" panose="020B0509030504030204" pitchFamily="49" charset="0"/>
                <a:ea typeface="ＭＳ Ｐゴシック" pitchFamily="34" charset="-128"/>
              </a:rPr>
              <a:t>;</a:t>
            </a:r>
          </a:p>
          <a:p>
            <a:pPr lvl="1">
              <a:defRPr/>
            </a:pPr>
            <a:r>
              <a:rPr lang="es-ES_tradnl" altLang="es-ES" sz="2400" b="1" dirty="0">
                <a:ea typeface="ＭＳ Ｐゴシック" pitchFamily="34" charset="-128"/>
              </a:rPr>
              <a:t>Instanciación</a:t>
            </a:r>
            <a:r>
              <a:rPr lang="es-ES_tradnl" altLang="es-ES" sz="2400" dirty="0">
                <a:ea typeface="ＭＳ Ｐゴシック" pitchFamily="34" charset="-128"/>
              </a:rPr>
              <a:t>. Al definir una variable de tipo lista, hay que sustituir T por el tipo que se quiere almacenar.</a:t>
            </a:r>
          </a:p>
          <a:p>
            <a:pPr lvl="1">
              <a:defRPr/>
            </a:pPr>
            <a:r>
              <a:rPr lang="es-ES_tradnl" altLang="es-ES" sz="2400" dirty="0">
                <a:ea typeface="ＭＳ Ｐゴシック" pitchFamily="34" charset="-128"/>
              </a:rPr>
              <a:t>Listas creadas estáticamente:</a:t>
            </a:r>
            <a:endParaRPr lang="es-ES_tradnl" altLang="es-ES" sz="1800" dirty="0">
              <a:latin typeface="Lucida Sans Typewriter" panose="020B0509030504030204" pitchFamily="49" charset="0"/>
              <a:ea typeface="ＭＳ Ｐゴシック" pitchFamily="34" charset="-128"/>
            </a:endParaRP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list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&lt;</a:t>
            </a: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&gt; lista1;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list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&lt;string&gt; lista2;</a:t>
            </a:r>
          </a:p>
          <a:p>
            <a:pPr lvl="1">
              <a:defRPr/>
            </a:pPr>
            <a:r>
              <a:rPr lang="es-ES_tradnl" altLang="es-ES" sz="2400" dirty="0">
                <a:ea typeface="ＭＳ Ｐゴシック" pitchFamily="34" charset="-128"/>
              </a:rPr>
              <a:t>Listas creadas dinámicamente: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list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&lt;</a:t>
            </a: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&gt; *</a:t>
            </a: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plista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= new </a:t>
            </a: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list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&lt;</a:t>
            </a: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&gt;;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...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delete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 </a:t>
            </a:r>
            <a:r>
              <a:rPr lang="es-ES_tradnl" altLang="es-ES" sz="1800" dirty="0" err="1">
                <a:latin typeface="Lucida Sans Typewriter" panose="020B0509030504030204" pitchFamily="49" charset="0"/>
                <a:ea typeface="ＭＳ Ｐゴシック" pitchFamily="34" charset="-128"/>
              </a:rPr>
              <a:t>plista</a:t>
            </a:r>
            <a:r>
              <a:rPr lang="es-ES_tradnl" altLang="es-ES" sz="1800" dirty="0">
                <a:latin typeface="Lucida Sans Typewriter" panose="020B0509030504030204" pitchFamily="49" charset="0"/>
                <a:ea typeface="ＭＳ Ｐゴシック" pitchFamily="34" charset="-128"/>
              </a:rPr>
              <a:t>;</a:t>
            </a:r>
          </a:p>
          <a:p>
            <a:pPr lvl="1">
              <a:defRPr/>
            </a:pPr>
            <a:r>
              <a:rPr lang="es-ES_tradnl" altLang="es-ES" sz="2400" dirty="0">
                <a:ea typeface="ＭＳ Ｐゴシック" pitchFamily="34" charset="-128"/>
              </a:rPr>
              <a:t>En ambos casos, las listas se inicializan por defecto a listas vacías.</a:t>
            </a:r>
          </a:p>
        </p:txBody>
      </p:sp>
      <p:sp>
        <p:nvSpPr>
          <p:cNvPr id="34820" name="Marcador de número de diapositiva 3">
            <a:extLst>
              <a:ext uri="{FF2B5EF4-FFF2-40B4-BE49-F238E27FC236}">
                <a16:creationId xmlns:a16="http://schemas.microsoft.com/office/drawing/2014/main" id="{E3D22BA4-8FA8-A50E-171C-20460343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F41DD7-8A29-4C4E-9949-56E4BBF0B98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E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>
            <a:extLst>
              <a:ext uri="{FF2B5EF4-FFF2-40B4-BE49-F238E27FC236}">
                <a16:creationId xmlns:a16="http://schemas.microsoft.com/office/drawing/2014/main" id="{63B06314-D870-FBAE-B006-ADDFD8EDA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Breve introducción al tipo list&lt;T&gt;</a:t>
            </a:r>
          </a:p>
        </p:txBody>
      </p:sp>
      <p:sp>
        <p:nvSpPr>
          <p:cNvPr id="35843" name="Marcador de contenido 2">
            <a:extLst>
              <a:ext uri="{FF2B5EF4-FFF2-40B4-BE49-F238E27FC236}">
                <a16:creationId xmlns:a16="http://schemas.microsoft.com/office/drawing/2014/main" id="{A2BF453A-0901-F869-1387-602238E42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r>
              <a:rPr lang="es-ES_tradnl" altLang="es-ES" sz="2800" b="1">
                <a:ea typeface="ＭＳ Ｐゴシック" panose="020B0600070205080204" pitchFamily="34" charset="-128"/>
              </a:rPr>
              <a:t>Inserción en una lista:</a:t>
            </a:r>
          </a:p>
          <a:p>
            <a:pPr lvl="1"/>
            <a:r>
              <a:rPr lang="es-ES_tradnl" altLang="es-ES" sz="2400">
                <a:ea typeface="ＭＳ Ｐゴシック" panose="020B0600070205080204" pitchFamily="34" charset="-128"/>
              </a:rPr>
              <a:t>Insertar por el principio: </a:t>
            </a:r>
            <a:r>
              <a:rPr lang="es-ES_tradnl" altLang="es-ES" sz="2400" b="1">
                <a:ea typeface="ＭＳ Ｐゴシック" panose="020B0600070205080204" pitchFamily="34" charset="-128"/>
              </a:rPr>
              <a:t>push_front</a:t>
            </a:r>
            <a:r>
              <a:rPr lang="es-ES_tradnl" altLang="es-ES" sz="2400">
                <a:ea typeface="ＭＳ Ｐゴシック" panose="020B0600070205080204" pitchFamily="34" charset="-128"/>
              </a:rPr>
              <a:t>.</a:t>
            </a:r>
          </a:p>
          <a:p>
            <a:pPr marL="638175" lvl="2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lista1.push_front(14);</a:t>
            </a:r>
          </a:p>
          <a:p>
            <a:pPr marL="638175" lvl="2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lista2.push_front("Hola");</a:t>
            </a:r>
          </a:p>
          <a:p>
            <a:pPr marL="638175" lvl="2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plista-&gt;push_front(9);</a:t>
            </a:r>
          </a:p>
          <a:p>
            <a:pPr lvl="1"/>
            <a:r>
              <a:rPr lang="es-ES_tradnl" altLang="es-ES" sz="2400">
                <a:ea typeface="ＭＳ Ｐゴシック" panose="020B0600070205080204" pitchFamily="34" charset="-128"/>
              </a:rPr>
              <a:t>Insertar por el final: </a:t>
            </a:r>
            <a:r>
              <a:rPr lang="es-ES_tradnl" altLang="es-ES" sz="2400" b="1">
                <a:ea typeface="ＭＳ Ｐゴシック" panose="020B0600070205080204" pitchFamily="34" charset="-128"/>
              </a:rPr>
              <a:t>push_back</a:t>
            </a:r>
            <a:r>
              <a:rPr lang="es-ES_tradnl" altLang="es-ES" sz="2400">
                <a:ea typeface="ＭＳ Ｐゴシック" panose="020B0600070205080204" pitchFamily="34" charset="-128"/>
              </a:rPr>
              <a:t>.</a:t>
            </a:r>
          </a:p>
          <a:p>
            <a:pPr marL="638175" lvl="2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lista1.push_back(3);</a:t>
            </a:r>
          </a:p>
          <a:p>
            <a:pPr marL="638175" lvl="2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plista-&gt;push_back(7);</a:t>
            </a:r>
            <a:endParaRPr lang="es-ES_tradnl" altLang="es-ES" sz="280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es-ES_tradnl" altLang="es-ES" sz="2400">
                <a:ea typeface="ＭＳ Ｐゴシック" panose="020B0600070205080204" pitchFamily="34" charset="-128"/>
              </a:rPr>
              <a:t>Tamaño de una lista: </a:t>
            </a:r>
            <a:r>
              <a:rPr lang="es-ES_tradnl" altLang="es-ES" sz="2400" b="1">
                <a:ea typeface="ＭＳ Ｐゴシック" panose="020B0600070205080204" pitchFamily="34" charset="-128"/>
              </a:rPr>
              <a:t>size</a:t>
            </a:r>
            <a:r>
              <a:rPr lang="es-ES_tradnl" altLang="es-ES" sz="2400">
                <a:ea typeface="ＭＳ Ｐゴシック" panose="020B0600070205080204" pitchFamily="34" charset="-128"/>
              </a:rPr>
              <a:t>.</a:t>
            </a:r>
          </a:p>
          <a:p>
            <a:pPr marL="638175" lvl="2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int tam= lista1.size();</a:t>
            </a:r>
          </a:p>
          <a:p>
            <a:pPr lvl="1"/>
            <a:r>
              <a:rPr lang="es-ES_tradnl" altLang="es-ES" sz="2400">
                <a:ea typeface="ＭＳ Ｐゴシック" panose="020B0600070205080204" pitchFamily="34" charset="-128"/>
              </a:rPr>
              <a:t>Borrar todos los elementos: </a:t>
            </a:r>
            <a:r>
              <a:rPr lang="es-ES_tradnl" altLang="es-ES" sz="2400" b="1">
                <a:ea typeface="ＭＳ Ｐゴシック" panose="020B0600070205080204" pitchFamily="34" charset="-128"/>
              </a:rPr>
              <a:t>clear</a:t>
            </a:r>
            <a:r>
              <a:rPr lang="es-ES_tradnl" altLang="es-ES" sz="2400">
                <a:ea typeface="ＭＳ Ｐゴシック" panose="020B0600070205080204" pitchFamily="34" charset="-128"/>
              </a:rPr>
              <a:t>.</a:t>
            </a:r>
          </a:p>
          <a:p>
            <a:pPr marL="638175" lvl="2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lista1.clear();</a:t>
            </a:r>
          </a:p>
          <a:p>
            <a:pPr marL="638175" lvl="2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plista-&gt;clear();</a:t>
            </a:r>
          </a:p>
        </p:txBody>
      </p:sp>
      <p:sp>
        <p:nvSpPr>
          <p:cNvPr id="35844" name="Marcador de número de diapositiva 3">
            <a:extLst>
              <a:ext uri="{FF2B5EF4-FFF2-40B4-BE49-F238E27FC236}">
                <a16:creationId xmlns:a16="http://schemas.microsoft.com/office/drawing/2014/main" id="{AF2E0E35-A476-716B-9F20-66FBDA54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DE666A-05C4-4C17-9662-F8B0099C3B61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ES" sz="1000"/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C4217ABD-1FBF-4323-8067-71E64C285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305300"/>
            <a:ext cx="3581400" cy="70802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¡Cuidado! Según el estándar, puede ser un O(n).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>
            <a:extLst>
              <a:ext uri="{FF2B5EF4-FFF2-40B4-BE49-F238E27FC236}">
                <a16:creationId xmlns:a16="http://schemas.microsoft.com/office/drawing/2014/main" id="{FF03A4F3-BC0C-511F-A1A8-60C55D539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Breve introducción al tipo list&lt;T&gt;</a:t>
            </a: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70A2A323-8739-4AAF-BCFB-3CD1B5A0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5867400"/>
          </a:xfrm>
        </p:spPr>
        <p:txBody>
          <a:bodyPr/>
          <a:lstStyle/>
          <a:p>
            <a:pPr>
              <a:defRPr/>
            </a:pPr>
            <a:r>
              <a:rPr lang="es-ES_tradnl" altLang="es-ES" sz="2400" b="1" dirty="0">
                <a:ea typeface="ＭＳ Ｐゴシック" pitchFamily="34" charset="-128"/>
              </a:rPr>
              <a:t>Para recorrer una lista</a:t>
            </a:r>
            <a:r>
              <a:rPr lang="es-ES_tradnl" altLang="es-ES" sz="2400" dirty="0">
                <a:ea typeface="ＭＳ Ｐゴシック" pitchFamily="34" charset="-128"/>
              </a:rPr>
              <a:t> se usa un tipo </a:t>
            </a:r>
            <a:r>
              <a:rPr lang="es-ES_tradnl" altLang="es-ES" sz="2400" b="1" dirty="0">
                <a:ea typeface="ＭＳ Ｐゴシック" pitchFamily="34" charset="-128"/>
              </a:rPr>
              <a:t>iterador</a:t>
            </a:r>
            <a:r>
              <a:rPr lang="es-ES_tradnl" altLang="es-ES" sz="2400" dirty="0">
                <a:ea typeface="ＭＳ Ｐゴシック" pitchFamily="34" charset="-128"/>
              </a:rPr>
              <a:t>.</a:t>
            </a:r>
            <a:endParaRPr lang="es-ES_tradnl" altLang="es-ES" sz="2400" b="1" dirty="0">
              <a:ea typeface="ＭＳ Ｐゴシック" pitchFamily="34" charset="-128"/>
            </a:endParaRP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list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&lt;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&gt; lista;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list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&lt;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&gt;::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iterator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itLista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;</a:t>
            </a:r>
          </a:p>
          <a:p>
            <a:pPr>
              <a:defRPr/>
            </a:pPr>
            <a:r>
              <a:rPr lang="es-ES_tradnl" altLang="es-ES" sz="2400" b="1" dirty="0">
                <a:ea typeface="ＭＳ Ｐゴシック" pitchFamily="34" charset="-128"/>
              </a:rPr>
              <a:t>Operaciones principales sobre los iteradores: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altLang="es-ES" sz="2200" b="1" dirty="0">
                <a:ea typeface="ＭＳ Ｐゴシック" pitchFamily="34" charset="-128"/>
              </a:rPr>
              <a:t>Inicializar</a:t>
            </a:r>
            <a:r>
              <a:rPr lang="es-ES_tradnl" altLang="es-ES" sz="2200" dirty="0">
                <a:ea typeface="ＭＳ Ｐゴシック" pitchFamily="34" charset="-128"/>
              </a:rPr>
              <a:t> al principio:</a:t>
            </a:r>
          </a:p>
          <a:p>
            <a:pPr marL="639762" lvl="2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itLista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= 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lista.begin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();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altLang="es-ES" sz="2200" b="1" dirty="0">
                <a:ea typeface="ＭＳ Ｐゴシック" pitchFamily="34" charset="-128"/>
              </a:rPr>
              <a:t>Avanzar</a:t>
            </a:r>
            <a:r>
              <a:rPr lang="es-ES_tradnl" altLang="es-ES" sz="2200" dirty="0">
                <a:ea typeface="ＭＳ Ｐゴシック" pitchFamily="34" charset="-128"/>
              </a:rPr>
              <a:t> el iterador (o retroceder):</a:t>
            </a:r>
          </a:p>
          <a:p>
            <a:pPr marL="639762" lvl="2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itLista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++;   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itLista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--;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altLang="es-ES" sz="2200" dirty="0">
                <a:ea typeface="ＭＳ Ｐゴシック" pitchFamily="34" charset="-128"/>
              </a:rPr>
              <a:t>Consultar el </a:t>
            </a:r>
            <a:r>
              <a:rPr lang="es-ES_tradnl" altLang="es-ES" sz="2200" b="1" dirty="0">
                <a:ea typeface="ＭＳ Ｐゴシック" pitchFamily="34" charset="-128"/>
              </a:rPr>
              <a:t>elemento actual</a:t>
            </a:r>
            <a:r>
              <a:rPr lang="es-ES_tradnl" altLang="es-ES" sz="2200" dirty="0">
                <a:ea typeface="ＭＳ Ｐゴシック" pitchFamily="34" charset="-128"/>
              </a:rPr>
              <a:t> apuntado por el iterador.</a:t>
            </a:r>
          </a:p>
          <a:p>
            <a:pPr marL="639762" lvl="2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int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actual= *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itLista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;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altLang="es-ES" sz="2200" dirty="0">
                <a:ea typeface="ＭＳ Ｐゴシック" pitchFamily="34" charset="-128"/>
              </a:rPr>
              <a:t>Consultar si se ha llegado al </a:t>
            </a:r>
            <a:r>
              <a:rPr lang="es-ES_tradnl" altLang="es-ES" sz="2200" b="1" dirty="0">
                <a:ea typeface="ＭＳ Ｐゴシック" pitchFamily="34" charset="-128"/>
              </a:rPr>
              <a:t>final de la lista</a:t>
            </a:r>
            <a:r>
              <a:rPr lang="es-ES_tradnl" altLang="es-ES" sz="2200" dirty="0">
                <a:ea typeface="ＭＳ Ｐゴシック" pitchFamily="34" charset="-128"/>
              </a:rPr>
              <a:t>.</a:t>
            </a:r>
          </a:p>
          <a:p>
            <a:pPr marL="639762" lvl="2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if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 (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itLista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==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lista.end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()) ...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altLang="es-ES" sz="2200" dirty="0">
                <a:ea typeface="ＭＳ Ｐゴシック" pitchFamily="34" charset="-128"/>
              </a:rPr>
              <a:t>Insertar en una lista en una posición dada: </a:t>
            </a:r>
            <a:r>
              <a:rPr lang="es-ES_tradnl" altLang="es-ES" sz="2200" b="1" dirty="0" err="1">
                <a:ea typeface="ＭＳ Ｐゴシック" pitchFamily="34" charset="-128"/>
              </a:rPr>
              <a:t>insert</a:t>
            </a:r>
            <a:r>
              <a:rPr lang="es-ES_tradnl" altLang="es-ES" sz="2200" dirty="0">
                <a:ea typeface="ＭＳ Ｐゴシック" pitchFamily="34" charset="-128"/>
              </a:rPr>
              <a:t>.</a:t>
            </a:r>
          </a:p>
          <a:p>
            <a:pPr marL="639762" lvl="2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lista.insert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(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itLista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, valor);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altLang="es-ES" sz="2200" dirty="0">
                <a:ea typeface="ＭＳ Ｐゴシック" pitchFamily="34" charset="-128"/>
              </a:rPr>
              <a:t>Eliminar el valor apuntado por el iterador: </a:t>
            </a:r>
            <a:r>
              <a:rPr lang="es-ES_tradnl" altLang="es-ES" sz="2200" b="1" dirty="0">
                <a:ea typeface="ＭＳ Ｐゴシック" pitchFamily="34" charset="-128"/>
              </a:rPr>
              <a:t>erase</a:t>
            </a:r>
            <a:r>
              <a:rPr lang="es-ES_tradnl" altLang="es-ES" sz="2200" dirty="0">
                <a:ea typeface="ＭＳ Ｐゴシック" pitchFamily="34" charset="-128"/>
              </a:rPr>
              <a:t>.</a:t>
            </a:r>
          </a:p>
          <a:p>
            <a:pPr marL="639762" lvl="2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lista.erase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(</a:t>
            </a:r>
            <a:r>
              <a:rPr lang="es-ES_tradnl" altLang="es-ES" sz="2000" dirty="0" err="1">
                <a:latin typeface="Lucida Sans Typewriter" panose="020B0509030504030204" pitchFamily="49" charset="0"/>
                <a:ea typeface="ＭＳ Ｐゴシック" pitchFamily="34" charset="-128"/>
              </a:rPr>
              <a:t>itLista</a:t>
            </a:r>
            <a:r>
              <a:rPr lang="es-ES_tradnl" altLang="es-ES" sz="2000" dirty="0">
                <a:latin typeface="Lucida Sans Typewriter" panose="020B0509030504030204" pitchFamily="49" charset="0"/>
                <a:ea typeface="ＭＳ Ｐゴシック" pitchFamily="34" charset="-128"/>
              </a:rPr>
              <a:t>);</a:t>
            </a:r>
          </a:p>
        </p:txBody>
      </p:sp>
      <p:sp>
        <p:nvSpPr>
          <p:cNvPr id="36868" name="Marcador de número de diapositiva 3">
            <a:extLst>
              <a:ext uri="{FF2B5EF4-FFF2-40B4-BE49-F238E27FC236}">
                <a16:creationId xmlns:a16="http://schemas.microsoft.com/office/drawing/2014/main" id="{F77B69EE-41A4-2B41-1F47-A2A7E900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C01201-5CF1-402A-BA86-D552069D3BA7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ES" sz="1000"/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409DAD3B-61B4-4A96-AE62-420E4A9E8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22538"/>
            <a:ext cx="2806700" cy="830262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1600" dirty="0">
                <a:solidFill>
                  <a:srgbClr val="000000"/>
                </a:solidFill>
              </a:rPr>
              <a:t>La posición </a:t>
            </a:r>
            <a:r>
              <a:rPr lang="es-ES" sz="1600" dirty="0" err="1">
                <a:solidFill>
                  <a:srgbClr val="000000"/>
                </a:solidFill>
              </a:rPr>
              <a:t>lista.end</a:t>
            </a:r>
            <a:r>
              <a:rPr lang="es-ES" sz="1600" dirty="0">
                <a:solidFill>
                  <a:srgbClr val="000000"/>
                </a:solidFill>
              </a:rPr>
              <a:t>() es </a:t>
            </a:r>
            <a:r>
              <a:rPr lang="es-ES" sz="1600" i="1" dirty="0">
                <a:solidFill>
                  <a:srgbClr val="000000"/>
                </a:solidFill>
              </a:rPr>
              <a:t>pasado</a:t>
            </a:r>
            <a:r>
              <a:rPr lang="es-ES" sz="1600" dirty="0">
                <a:solidFill>
                  <a:srgbClr val="000000"/>
                </a:solidFill>
              </a:rPr>
              <a:t> el último elemento. Es decir, cae fuera de la lista</a:t>
            </a:r>
          </a:p>
        </p:txBody>
      </p:sp>
      <p:cxnSp>
        <p:nvCxnSpPr>
          <p:cNvPr id="6" name="5 Conector recto de flecha">
            <a:extLst>
              <a:ext uri="{FF2B5EF4-FFF2-40B4-BE49-F238E27FC236}">
                <a16:creationId xmlns:a16="http://schemas.microsoft.com/office/drawing/2014/main" id="{F7E72B6F-FDE5-4A30-8D20-FDB3E76D69EE}"/>
              </a:ext>
            </a:extLst>
          </p:cNvPr>
          <p:cNvCxnSpPr>
            <a:endCxn id="8" idx="1"/>
          </p:cNvCxnSpPr>
          <p:nvPr/>
        </p:nvCxnSpPr>
        <p:spPr>
          <a:xfrm flipV="1">
            <a:off x="6770688" y="4500563"/>
            <a:ext cx="381000" cy="5381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5">
            <a:extLst>
              <a:ext uri="{FF2B5EF4-FFF2-40B4-BE49-F238E27FC236}">
                <a16:creationId xmlns:a16="http://schemas.microsoft.com/office/drawing/2014/main" id="{7332AC8D-DD33-4919-890D-384036DA9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8" y="3962400"/>
            <a:ext cx="1892300" cy="107632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1600" dirty="0">
                <a:solidFill>
                  <a:srgbClr val="000000"/>
                </a:solidFill>
              </a:rPr>
              <a:t>Insertar justo </a:t>
            </a:r>
            <a:r>
              <a:rPr lang="es-ES" sz="1600" i="1" dirty="0">
                <a:solidFill>
                  <a:srgbClr val="000000"/>
                </a:solidFill>
              </a:rPr>
              <a:t>delante</a:t>
            </a:r>
            <a:r>
              <a:rPr lang="es-ES" sz="1600" dirty="0">
                <a:solidFill>
                  <a:srgbClr val="000000"/>
                </a:solidFill>
              </a:rPr>
              <a:t> de la posición apuntada por el </a:t>
            </a:r>
            <a:r>
              <a:rPr lang="es-ES" sz="1600" dirty="0" err="1">
                <a:solidFill>
                  <a:srgbClr val="000000"/>
                </a:solidFill>
              </a:rPr>
              <a:t>iterador</a:t>
            </a:r>
            <a:r>
              <a:rPr lang="es-ES" sz="16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16" name="15 Conector recto de flecha">
            <a:extLst>
              <a:ext uri="{FF2B5EF4-FFF2-40B4-BE49-F238E27FC236}">
                <a16:creationId xmlns:a16="http://schemas.microsoft.com/office/drawing/2014/main" id="{AE1E2BC1-6AE9-4A7D-AFFA-C437CE9D701F}"/>
              </a:ext>
            </a:extLst>
          </p:cNvPr>
          <p:cNvCxnSpPr/>
          <p:nvPr/>
        </p:nvCxnSpPr>
        <p:spPr>
          <a:xfrm flipV="1">
            <a:off x="6553200" y="3352800"/>
            <a:ext cx="1371600" cy="1074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>
            <a:extLst>
              <a:ext uri="{FF2B5EF4-FFF2-40B4-BE49-F238E27FC236}">
                <a16:creationId xmlns:a16="http://schemas.microsoft.com/office/drawing/2014/main" id="{EF1409D5-EC97-2475-4052-08A94959A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Breve introducción al tipo list&lt;T&gt;</a:t>
            </a:r>
          </a:p>
        </p:txBody>
      </p:sp>
      <p:sp>
        <p:nvSpPr>
          <p:cNvPr id="37891" name="Marcador de contenido 2">
            <a:extLst>
              <a:ext uri="{FF2B5EF4-FFF2-40B4-BE49-F238E27FC236}">
                <a16:creationId xmlns:a16="http://schemas.microsoft.com/office/drawing/2014/main" id="{30AABC92-11AA-3658-AC3E-3398ADE6B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791200"/>
          </a:xfrm>
          <a:solidFill>
            <a:schemeClr val="bg1">
              <a:alpha val="83136"/>
            </a:schemeClr>
          </a:solidFill>
        </p:spPr>
        <p:txBody>
          <a:bodyPr/>
          <a:lstStyle/>
          <a:p>
            <a:r>
              <a:rPr lang="es-ES_tradnl" altLang="es-ES" sz="2400" b="1">
                <a:ea typeface="ＭＳ Ｐゴシック" panose="020B0600070205080204" pitchFamily="34" charset="-128"/>
              </a:rPr>
              <a:t>El tratamiento secuencial de elementos con iteradores en C++ sigue el Primer Modelo de Acceso secuencial:</a:t>
            </a:r>
          </a:p>
          <a:p>
            <a:endParaRPr lang="es-ES_tradnl" altLang="es-ES" sz="2400" b="1">
              <a:ea typeface="ＭＳ Ｐゴシック" panose="020B0600070205080204" pitchFamily="34" charset="-128"/>
            </a:endParaRPr>
          </a:p>
          <a:p>
            <a:endParaRPr lang="es-ES_tradnl" altLang="es-ES" sz="2400" b="1">
              <a:ea typeface="ＭＳ Ｐゴシック" panose="020B0600070205080204" pitchFamily="34" charset="-128"/>
            </a:endParaRPr>
          </a:p>
          <a:p>
            <a:endParaRPr lang="es-ES_tradnl" altLang="es-ES" sz="2400" b="1">
              <a:ea typeface="ＭＳ Ｐゴシック" panose="020B0600070205080204" pitchFamily="34" charset="-128"/>
            </a:endParaRPr>
          </a:p>
          <a:p>
            <a:endParaRPr lang="es-ES_tradnl" altLang="es-ES" sz="2400" b="1">
              <a:ea typeface="ＭＳ Ｐゴシック" panose="020B0600070205080204" pitchFamily="34" charset="-128"/>
            </a:endParaRPr>
          </a:p>
          <a:p>
            <a:endParaRPr lang="es-ES_tradnl" altLang="es-ES" sz="2400" b="1">
              <a:ea typeface="ＭＳ Ｐゴシック" panose="020B0600070205080204" pitchFamily="34" charset="-128"/>
            </a:endParaRPr>
          </a:p>
          <a:p>
            <a:endParaRPr lang="es-ES_tradnl" altLang="es-ES" sz="2400" b="1">
              <a:ea typeface="ＭＳ Ｐゴシック" panose="020B0600070205080204" pitchFamily="34" charset="-128"/>
            </a:endParaRPr>
          </a:p>
          <a:p>
            <a:r>
              <a:rPr lang="es-ES_tradnl" altLang="es-ES" sz="2400" b="1">
                <a:ea typeface="ＭＳ Ｐゴシック" panose="020B0600070205080204" pitchFamily="34" charset="-128"/>
              </a:rPr>
              <a:t>¡OJO! </a:t>
            </a:r>
            <a:r>
              <a:rPr lang="es-ES_tradnl" altLang="es-ES" sz="2400">
                <a:ea typeface="ＭＳ Ｐゴシック" panose="020B0600070205080204" pitchFamily="34" charset="-128"/>
              </a:rPr>
              <a:t>El acceso al elemento actual cuando se ha llegado a la marca fin (es decir, el acceso a *it cuando se cumple que it == lista.end()) produciría un error. </a:t>
            </a:r>
            <a:r>
              <a:rPr lang="es-ES_tradnl" altLang="es-ES" sz="2400">
                <a:ea typeface="ＭＳ Ｐゴシック" panose="020B0600070205080204" pitchFamily="34" charset="-128"/>
                <a:hlinkClick r:id="rId2"/>
              </a:rPr>
              <a:t>Nota de Paco Montoya</a:t>
            </a:r>
            <a:endParaRPr lang="es-ES_tradnl" altLang="es-ES" sz="2400">
              <a:ea typeface="ＭＳ Ｐゴシック" panose="020B0600070205080204" pitchFamily="34" charset="-128"/>
            </a:endParaRPr>
          </a:p>
          <a:p>
            <a:r>
              <a:rPr lang="es-ES_tradnl" altLang="es-ES" sz="2400">
                <a:ea typeface="ＭＳ Ｐゴシック" panose="020B0600070205080204" pitchFamily="34" charset="-128"/>
              </a:rPr>
              <a:t>En las expresiones booleanas que combinen ambas cosas deben utilizarse los operadores booleanos en </a:t>
            </a:r>
            <a:r>
              <a:rPr lang="es-ES_tradnl" altLang="es-ES" sz="2400" i="1">
                <a:ea typeface="ＭＳ Ｐゴシック" panose="020B0600070205080204" pitchFamily="34" charset="-128"/>
              </a:rPr>
              <a:t>cortocircuito</a:t>
            </a:r>
            <a:r>
              <a:rPr lang="es-ES_tradnl" altLang="es-ES" sz="2400">
                <a:ea typeface="ＭＳ Ｐゴシック" panose="020B0600070205080204" pitchFamily="34" charset="-128"/>
              </a:rPr>
              <a:t> (&amp;&amp; y || ) para evitar accesos erróneos.</a:t>
            </a:r>
          </a:p>
        </p:txBody>
      </p:sp>
      <p:sp>
        <p:nvSpPr>
          <p:cNvPr id="37892" name="Marcador de número de diapositiva 3">
            <a:extLst>
              <a:ext uri="{FF2B5EF4-FFF2-40B4-BE49-F238E27FC236}">
                <a16:creationId xmlns:a16="http://schemas.microsoft.com/office/drawing/2014/main" id="{009E2752-79FC-1138-E6C0-55D2E047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0CC696-D68F-4AC1-9CC8-59A46EDCDC27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ES" sz="1000"/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E3A95904-8B6F-49D5-B6DE-2791BCE3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41475"/>
            <a:ext cx="1295400" cy="83185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dirty="0">
                <a:solidFill>
                  <a:srgbClr val="000000"/>
                </a:solidFill>
              </a:rPr>
              <a:t>Nota de I.P.</a:t>
            </a:r>
          </a:p>
        </p:txBody>
      </p:sp>
      <p:pic>
        <p:nvPicPr>
          <p:cNvPr id="37894" name="Picture 2" descr="D:\Mis documentos\Dropbox\A.E.D. 1-15-16\Practica\sesion3.png">
            <a:extLst>
              <a:ext uri="{FF2B5EF4-FFF2-40B4-BE49-F238E27FC236}">
                <a16:creationId xmlns:a16="http://schemas.microsoft.com/office/drawing/2014/main" id="{D8AC08E1-3946-2A48-F2AD-E1EDB80A2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735138"/>
            <a:ext cx="55626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>
            <a:extLst>
              <a:ext uri="{FF2B5EF4-FFF2-40B4-BE49-F238E27FC236}">
                <a16:creationId xmlns:a16="http://schemas.microsoft.com/office/drawing/2014/main" id="{82DCC7F1-D925-E82B-0103-9C22E6C1E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397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Breve introducción al tipo list&lt;T&gt;</a:t>
            </a:r>
          </a:p>
        </p:txBody>
      </p:sp>
      <p:sp>
        <p:nvSpPr>
          <p:cNvPr id="38915" name="Marcador de contenido 2">
            <a:extLst>
              <a:ext uri="{FF2B5EF4-FFF2-40B4-BE49-F238E27FC236}">
                <a16:creationId xmlns:a16="http://schemas.microsoft.com/office/drawing/2014/main" id="{D2AB8539-3A1A-3AA5-FC7F-A0B1774A6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077200" cy="5638800"/>
          </a:xfrm>
          <a:solidFill>
            <a:schemeClr val="bg1">
              <a:alpha val="85881"/>
            </a:schemeClr>
          </a:solidFill>
        </p:spPr>
        <p:txBody>
          <a:bodyPr/>
          <a:lstStyle/>
          <a:p>
            <a:r>
              <a:rPr lang="es-ES_tradnl" altLang="es-ES" sz="2400" b="1">
                <a:ea typeface="ＭＳ Ｐゴシック" panose="020B0600070205080204" pitchFamily="34" charset="-128"/>
              </a:rPr>
              <a:t>Ejemplo 1</a:t>
            </a:r>
            <a:r>
              <a:rPr lang="es-ES_tradnl" altLang="es-ES" sz="2400">
                <a:ea typeface="ＭＳ Ｐゴシック" panose="020B0600070205080204" pitchFamily="34" charset="-128"/>
              </a:rPr>
              <a:t>. Recorrer una lista de cadenas y escribirlas.</a:t>
            </a:r>
            <a:endParaRPr lang="es-ES_tradnl" altLang="es-ES" sz="2400" b="1">
              <a:ea typeface="ＭＳ Ｐゴシック" panose="020B0600070205080204" pitchFamily="34" charset="-128"/>
            </a:endParaRP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list&lt;string&gt; lista;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lista.push_front("Hola");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...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list&lt;string&gt;::iterator it;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for (it= lista.begin(); it!=lista.end(); it++)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cout &lt;&lt; "Valor: " &lt;&lt; *it &lt;&lt; endl;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endParaRPr lang="es-ES_tradnl" altLang="es-ES" sz="160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  <a:p>
            <a:r>
              <a:rPr lang="es-ES_tradnl" altLang="es-ES" sz="2400" b="1">
                <a:ea typeface="ＭＳ Ｐゴシック" panose="020B0600070205080204" pitchFamily="34" charset="-128"/>
              </a:rPr>
              <a:t>Ejemplo 2</a:t>
            </a:r>
            <a:r>
              <a:rPr lang="es-ES_tradnl" altLang="es-ES" sz="2400">
                <a:ea typeface="ＭＳ Ｐゴシック" panose="020B0600070205080204" pitchFamily="34" charset="-128"/>
              </a:rPr>
              <a:t>. Inserción ordenada de </a:t>
            </a:r>
            <a:r>
              <a:rPr lang="es-ES_tradnl" altLang="es-ES" sz="24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cadena</a:t>
            </a:r>
            <a:r>
              <a:rPr lang="es-ES_tradnl" altLang="es-ES" sz="2400">
                <a:ea typeface="ＭＳ Ｐゴシック" panose="020B0600070205080204" pitchFamily="34" charset="-128"/>
              </a:rPr>
              <a:t> en una lista (sin insertarla si ya estaba).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list&lt;string&gt;::iterator it= lista.begin();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while (it!=lista.end() &amp;&amp; *it&lt;cadena)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it++;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if (it==lista.end() || *it!=cadena)</a:t>
            </a:r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   lista.insert(it, cadena);</a:t>
            </a:r>
          </a:p>
        </p:txBody>
      </p:sp>
      <p:sp>
        <p:nvSpPr>
          <p:cNvPr id="38916" name="Marcador de número de diapositiva 3">
            <a:extLst>
              <a:ext uri="{FF2B5EF4-FFF2-40B4-BE49-F238E27FC236}">
                <a16:creationId xmlns:a16="http://schemas.microsoft.com/office/drawing/2014/main" id="{6784C5F0-26A0-C47D-7FFA-D55E4431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5FE656-AED8-4700-908B-AF3924702D9B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s-ES" sz="1000"/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AA352974-619F-4B89-B3FA-3E1492B7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181600"/>
            <a:ext cx="2514600" cy="101600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2000" b="1" dirty="0">
                <a:solidFill>
                  <a:srgbClr val="000000"/>
                </a:solidFill>
              </a:rPr>
              <a:t>Nota</a:t>
            </a:r>
            <a:r>
              <a:rPr lang="es-ES" sz="2000" dirty="0">
                <a:solidFill>
                  <a:srgbClr val="000000"/>
                </a:solidFill>
              </a:rPr>
              <a:t>: devolver un puntero al objeto de la lista: &amp;(*</a:t>
            </a:r>
            <a:r>
              <a:rPr lang="es-ES" sz="2000" dirty="0" err="1">
                <a:solidFill>
                  <a:srgbClr val="000000"/>
                </a:solidFill>
              </a:rPr>
              <a:t>it</a:t>
            </a:r>
            <a:r>
              <a:rPr lang="es-ES" sz="2000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2AE97130-6EC6-EDCF-F8E6-46E8DCD5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75E053-B2F4-4168-AE11-BBB3F198142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E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5F6D49E-8536-2C5E-C290-441DF2714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Programación modular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1A3A754-0C15-2D89-BB45-AF943218C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1985963"/>
          </a:xfrm>
        </p:spPr>
        <p:txBody>
          <a:bodyPr/>
          <a:lstStyle/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Para cada módulo, tendremos dos ficheros: de cabecera (.h o .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hpp</a:t>
            </a:r>
            <a:r>
              <a:rPr lang="es-ES" altLang="es-ES" sz="2800" dirty="0">
                <a:ea typeface="ＭＳ Ｐゴシック" panose="020B0600070205080204" pitchFamily="34" charset="-128"/>
              </a:rPr>
              <a:t>) y de implementación (.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cpp</a:t>
            </a:r>
            <a:r>
              <a:rPr lang="es-ES" altLang="es-ES" sz="2800" dirty="0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s-ES" altLang="es-ES" sz="2400" b="1" dirty="0">
                <a:ea typeface="ＭＳ Ｐゴシック" panose="020B0600070205080204" pitchFamily="34" charset="-128"/>
              </a:rPr>
              <a:t>Fichero de cabecera</a:t>
            </a:r>
            <a:r>
              <a:rPr lang="es-ES" altLang="es-ES" sz="2400" dirty="0">
                <a:ea typeface="ＭＳ Ｐゴシック" panose="020B0600070205080204" pitchFamily="34" charset="-128"/>
              </a:rPr>
              <a:t>: la parte pública, el interfaz.</a:t>
            </a:r>
          </a:p>
          <a:p>
            <a:pPr lvl="1" eaLnBrk="1" hangingPunct="1"/>
            <a:r>
              <a:rPr lang="es-ES" altLang="es-ES" sz="2400" b="1" dirty="0">
                <a:ea typeface="ＭＳ Ｐゴシック" panose="020B0600070205080204" pitchFamily="34" charset="-128"/>
              </a:rPr>
              <a:t>Fichero de implementación</a:t>
            </a:r>
            <a:r>
              <a:rPr lang="es-ES" altLang="es-ES" sz="2400" dirty="0">
                <a:ea typeface="ＭＳ Ｐゴシック" panose="020B0600070205080204" pitchFamily="34" charset="-128"/>
              </a:rPr>
              <a:t>: código de las operaciones.</a:t>
            </a:r>
          </a:p>
        </p:txBody>
      </p:sp>
      <p:sp>
        <p:nvSpPr>
          <p:cNvPr id="6149" name="1 Rectángulo">
            <a:extLst>
              <a:ext uri="{FF2B5EF4-FFF2-40B4-BE49-F238E27FC236}">
                <a16:creationId xmlns:a16="http://schemas.microsoft.com/office/drawing/2014/main" id="{6A8BF399-4112-F485-E571-4EFB6175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92463"/>
            <a:ext cx="3352800" cy="341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// Modulo uno //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#ifndef _MODULO_UNO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#define _MODULO_UNO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void funcion 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extern int errorCode;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class Persona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};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#endif</a:t>
            </a:r>
          </a:p>
        </p:txBody>
      </p:sp>
      <p:sp>
        <p:nvSpPr>
          <p:cNvPr id="6150" name="5 Rectángulo">
            <a:extLst>
              <a:ext uri="{FF2B5EF4-FFF2-40B4-BE49-F238E27FC236}">
                <a16:creationId xmlns:a16="http://schemas.microsoft.com/office/drawing/2014/main" id="{B59F21B4-39E5-3BA3-0139-3F988A28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30575"/>
            <a:ext cx="3962400" cy="3140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#include "modulo.h"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void funcion()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int errorCode= 0;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void Persona::escribir()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0A1C2C7-97FF-7B6C-1CE2-305E87AA776C}"/>
              </a:ext>
            </a:extLst>
          </p:cNvPr>
          <p:cNvSpPr/>
          <p:nvPr/>
        </p:nvSpPr>
        <p:spPr>
          <a:xfrm>
            <a:off x="1447800" y="2824163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 err="1">
                <a:latin typeface="+mj-lt"/>
              </a:rPr>
              <a:t>modulo.h</a:t>
            </a:r>
            <a:endParaRPr lang="es-ES" altLang="es-ES" b="1" dirty="0">
              <a:latin typeface="+mj-lt"/>
            </a:endParaRPr>
          </a:p>
        </p:txBody>
      </p:sp>
      <p:sp>
        <p:nvSpPr>
          <p:cNvPr id="8" name="7 Rectángulo">
            <a:extLst>
              <a:ext uri="{FF2B5EF4-FFF2-40B4-BE49-F238E27FC236}">
                <a16:creationId xmlns:a16="http://schemas.microsoft.com/office/drawing/2014/main" id="{B2D3338B-A1E5-0378-426E-6220EBCAB945}"/>
              </a:ext>
            </a:extLst>
          </p:cNvPr>
          <p:cNvSpPr/>
          <p:nvPr/>
        </p:nvSpPr>
        <p:spPr>
          <a:xfrm>
            <a:off x="5448300" y="2970213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>
                <a:latin typeface="+mj-lt"/>
              </a:rPr>
              <a:t>modulo.cpp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>
            <a:extLst>
              <a:ext uri="{FF2B5EF4-FFF2-40B4-BE49-F238E27FC236}">
                <a16:creationId xmlns:a16="http://schemas.microsoft.com/office/drawing/2014/main" id="{E7BDF86A-C517-7407-6EB8-36932092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C8F2C7-8A6E-4E5F-8583-C04C2093C8F3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E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E33C478-F1F1-75B3-E8D5-F0BDBA058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715963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Programación modular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E81B3A4-2C3E-C7D2-ECDC-BC6E4F33D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486400"/>
          </a:xfrm>
        </p:spPr>
        <p:txBody>
          <a:bodyPr/>
          <a:lstStyle/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¿Qué contiene el fichero de cabecera?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Directivas de </a:t>
            </a:r>
            <a:r>
              <a:rPr lang="es-ES" altLang="es-ES" sz="2400" b="1" dirty="0">
                <a:ea typeface="ＭＳ Ｐゴシック" panose="020B0600070205080204" pitchFamily="34" charset="-128"/>
              </a:rPr>
              <a:t>compilación condicional</a:t>
            </a:r>
            <a:r>
              <a:rPr lang="es-ES" altLang="es-ES" sz="2400" dirty="0">
                <a:ea typeface="ＭＳ Ｐゴシック" panose="020B0600070205080204" pitchFamily="34" charset="-128"/>
              </a:rPr>
              <a:t>: #ifndef ... #endif para evitar inclusiones recursivas o repetidas.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Declaración de las </a:t>
            </a:r>
            <a:r>
              <a:rPr lang="es-ES" altLang="es-ES" sz="2400" b="1" dirty="0">
                <a:ea typeface="ＭＳ Ｐゴシック" panose="020B0600070205080204" pitchFamily="34" charset="-128"/>
              </a:rPr>
              <a:t>funciones</a:t>
            </a:r>
            <a:br>
              <a:rPr lang="es-ES" altLang="es-ES" sz="2400" b="1" dirty="0">
                <a:ea typeface="ＭＳ Ｐゴシック" panose="020B0600070205080204" pitchFamily="34" charset="-128"/>
              </a:rPr>
            </a:br>
            <a:r>
              <a:rPr lang="es-ES" altLang="es-ES" sz="2400" b="1" dirty="0">
                <a:ea typeface="ＭＳ Ｐゴシック" panose="020B0600070205080204" pitchFamily="34" charset="-128"/>
              </a:rPr>
              <a:t>públicas</a:t>
            </a:r>
            <a:r>
              <a:rPr lang="es-ES" altLang="es-E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Declaración </a:t>
            </a:r>
            <a:r>
              <a:rPr lang="es-ES" altLang="es-ES" sz="2400" b="1" dirty="0" err="1">
                <a:ea typeface="ＭＳ Ｐゴシック" panose="020B0600070205080204" pitchFamily="34" charset="-128"/>
              </a:rPr>
              <a:t>extern</a:t>
            </a:r>
            <a:r>
              <a:rPr lang="es-ES" altLang="es-ES" sz="2400" dirty="0">
                <a:ea typeface="ＭＳ Ｐゴシック" panose="020B0600070205080204" pitchFamily="34" charset="-128"/>
              </a:rPr>
              <a:t> de las</a:t>
            </a:r>
            <a:br>
              <a:rPr lang="es-ES" altLang="es-ES" sz="2400" dirty="0">
                <a:ea typeface="ＭＳ Ｐゴシック" panose="020B0600070205080204" pitchFamily="34" charset="-128"/>
              </a:rPr>
            </a:br>
            <a:r>
              <a:rPr lang="es-ES" altLang="es-ES" sz="2400" dirty="0">
                <a:ea typeface="ＭＳ Ｐゴシック" panose="020B0600070205080204" pitchFamily="34" charset="-128"/>
              </a:rPr>
              <a:t>posibles variables públicas.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Declaración de los </a:t>
            </a:r>
            <a:r>
              <a:rPr lang="es-ES" altLang="es-ES" sz="2400" b="1" dirty="0">
                <a:ea typeface="ＭＳ Ｐゴシック" panose="020B0600070205080204" pitchFamily="34" charset="-128"/>
              </a:rPr>
              <a:t>tipos de</a:t>
            </a:r>
            <a:br>
              <a:rPr lang="es-ES" altLang="es-ES" sz="2400" b="1" dirty="0">
                <a:ea typeface="ＭＳ Ｐゴシック" panose="020B0600070205080204" pitchFamily="34" charset="-128"/>
              </a:rPr>
            </a:br>
            <a:r>
              <a:rPr lang="es-ES" altLang="es-ES" sz="2400" b="1" dirty="0">
                <a:ea typeface="ＭＳ Ｐゴシック" panose="020B0600070205080204" pitchFamily="34" charset="-128"/>
              </a:rPr>
              <a:t>datos</a:t>
            </a:r>
            <a:r>
              <a:rPr lang="es-ES" altLang="es-ES" sz="2400" dirty="0">
                <a:ea typeface="ＭＳ Ｐゴシック" panose="020B0600070205080204" pitchFamily="34" charset="-128"/>
              </a:rPr>
              <a:t>, por ejemplo, enumerados</a:t>
            </a:r>
            <a:br>
              <a:rPr lang="es-ES" altLang="es-ES" sz="2400" dirty="0">
                <a:ea typeface="ＭＳ Ｐゴシック" panose="020B0600070205080204" pitchFamily="34" charset="-128"/>
              </a:rPr>
            </a:br>
            <a:r>
              <a:rPr lang="es-ES" altLang="es-ES" sz="2400" dirty="0">
                <a:ea typeface="ＭＳ Ｐゴシック" panose="020B0600070205080204" pitchFamily="34" charset="-128"/>
              </a:rPr>
              <a:t>o clases.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También puede tener </a:t>
            </a:r>
            <a:r>
              <a:rPr lang="es-ES" altLang="es-ES" sz="2400" b="1" dirty="0">
                <a:ea typeface="ＭＳ Ｐゴシック" panose="020B0600070205080204" pitchFamily="34" charset="-128"/>
              </a:rPr>
              <a:t>#includes</a:t>
            </a:r>
            <a:br>
              <a:rPr lang="es-ES" altLang="es-ES" sz="2400" dirty="0">
                <a:ea typeface="ＭＳ Ｐゴシック" panose="020B0600070205080204" pitchFamily="34" charset="-128"/>
              </a:rPr>
            </a:br>
            <a:r>
              <a:rPr lang="es-ES" altLang="es-ES" sz="2400" dirty="0">
                <a:ea typeface="ＭＳ Ｐゴシック" panose="020B0600070205080204" pitchFamily="34" charset="-128"/>
              </a:rPr>
              <a:t>de otros módulos que requieran</a:t>
            </a:r>
            <a:br>
              <a:rPr lang="es-ES" altLang="es-ES" sz="2400" dirty="0">
                <a:ea typeface="ＭＳ Ｐゴシック" panose="020B0600070205080204" pitchFamily="34" charset="-128"/>
              </a:rPr>
            </a:br>
            <a:r>
              <a:rPr lang="es-ES" altLang="es-ES" sz="2400" dirty="0">
                <a:ea typeface="ＭＳ Ｐゴシック" panose="020B0600070205080204" pitchFamily="34" charset="-128"/>
              </a:rPr>
              <a:t>los usuarios del presente módulo.</a:t>
            </a:r>
          </a:p>
        </p:txBody>
      </p:sp>
      <p:sp>
        <p:nvSpPr>
          <p:cNvPr id="7173" name="1 Rectángulo">
            <a:extLst>
              <a:ext uri="{FF2B5EF4-FFF2-40B4-BE49-F238E27FC236}">
                <a16:creationId xmlns:a16="http://schemas.microsoft.com/office/drawing/2014/main" id="{D4BE8C82-2D9D-448F-2836-16B1F5EB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06700"/>
            <a:ext cx="3352800" cy="3416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// Modulo uno //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#ifndef _MODULO_UNO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#define _MODULO_UNO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void funcion ();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extern int errorCode;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class Persona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};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#endif</a:t>
            </a:r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6E9FE488-B3C7-1831-39F5-CFCF92A279D1}"/>
              </a:ext>
            </a:extLst>
          </p:cNvPr>
          <p:cNvSpPr/>
          <p:nvPr/>
        </p:nvSpPr>
        <p:spPr>
          <a:xfrm>
            <a:off x="6248400" y="2438400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 err="1">
                <a:latin typeface="+mj-lt"/>
              </a:rPr>
              <a:t>modulo.h</a:t>
            </a:r>
            <a:endParaRPr lang="es-ES" altLang="es-ES" b="1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>
            <a:extLst>
              <a:ext uri="{FF2B5EF4-FFF2-40B4-BE49-F238E27FC236}">
                <a16:creationId xmlns:a16="http://schemas.microsoft.com/office/drawing/2014/main" id="{CF057A24-2682-E0D6-16DD-B947ED3C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465F9B-D55E-41BC-8E9A-BB130CA0E86B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ES" sz="10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2F79B71-CA22-A64A-78B5-9EFC4D637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43800" cy="715963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Programación modular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5CA2A54-5717-F7DB-78C7-56B3FB4E8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¿Qué contiene el fichero de implementación?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Normalmente empezará con un </a:t>
            </a:r>
            <a:r>
              <a:rPr lang="es-ES" altLang="es-ES" sz="2400" b="1" dirty="0">
                <a:ea typeface="ＭＳ Ｐゴシック" panose="020B0600070205080204" pitchFamily="34" charset="-128"/>
              </a:rPr>
              <a:t>#include</a:t>
            </a:r>
            <a:r>
              <a:rPr lang="es-ES" altLang="es-ES" sz="2400" dirty="0">
                <a:ea typeface="ＭＳ Ｐゴシック" panose="020B0600070205080204" pitchFamily="34" charset="-128"/>
              </a:rPr>
              <a:t> de su</a:t>
            </a:r>
            <a:br>
              <a:rPr lang="es-ES" altLang="es-ES" sz="2400" dirty="0">
                <a:ea typeface="ＭＳ Ｐゴシック" panose="020B0600070205080204" pitchFamily="34" charset="-128"/>
              </a:rPr>
            </a:br>
            <a:r>
              <a:rPr lang="es-ES" altLang="es-ES" sz="2400" dirty="0">
                <a:ea typeface="ＭＳ Ｐゴシック" panose="020B0600070205080204" pitchFamily="34" charset="-128"/>
              </a:rPr>
              <a:t>propio fichero de cabera. Pueden incluirse otros módulos, si son necesarios.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Definición de las </a:t>
            </a:r>
            <a:r>
              <a:rPr lang="es-ES" altLang="es-ES" sz="2400" b="1" dirty="0">
                <a:ea typeface="ＭＳ Ｐゴシック" panose="020B0600070205080204" pitchFamily="34" charset="-128"/>
              </a:rPr>
              <a:t>variables</a:t>
            </a:r>
            <a:br>
              <a:rPr lang="es-ES" altLang="es-ES" sz="2400" b="1" dirty="0">
                <a:ea typeface="ＭＳ Ｐゴシック" panose="020B0600070205080204" pitchFamily="34" charset="-128"/>
              </a:rPr>
            </a:br>
            <a:r>
              <a:rPr lang="es-ES" altLang="es-ES" sz="2400" b="1" dirty="0">
                <a:ea typeface="ＭＳ Ｐゴシック" panose="020B0600070205080204" pitchFamily="34" charset="-128"/>
              </a:rPr>
              <a:t>públicas</a:t>
            </a:r>
            <a:r>
              <a:rPr lang="es-ES" altLang="es-ES" sz="2400" dirty="0">
                <a:ea typeface="ＭＳ Ｐゴシック" panose="020B0600070205080204" pitchFamily="34" charset="-128"/>
              </a:rPr>
              <a:t> declaradas </a:t>
            </a:r>
            <a:r>
              <a:rPr lang="es-ES" altLang="es-ES" sz="2400" dirty="0" err="1">
                <a:ea typeface="ＭＳ Ｐゴシック" panose="020B0600070205080204" pitchFamily="34" charset="-128"/>
              </a:rPr>
              <a:t>extern</a:t>
            </a:r>
            <a:r>
              <a:rPr lang="es-ES" altLang="es-E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Implementación de las</a:t>
            </a:r>
            <a:br>
              <a:rPr lang="es-ES" altLang="es-ES" sz="2400" dirty="0">
                <a:ea typeface="ＭＳ Ｐゴシック" panose="020B0600070205080204" pitchFamily="34" charset="-128"/>
              </a:rPr>
            </a:br>
            <a:r>
              <a:rPr lang="es-ES" altLang="es-ES" sz="2400" b="1" dirty="0">
                <a:ea typeface="ＭＳ Ｐゴシック" panose="020B0600070205080204" pitchFamily="34" charset="-128"/>
              </a:rPr>
              <a:t>funciones públicas</a:t>
            </a:r>
            <a:r>
              <a:rPr lang="es-ES" altLang="es-E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Implementación de los</a:t>
            </a:r>
            <a:br>
              <a:rPr lang="es-ES" altLang="es-ES" sz="2400" dirty="0">
                <a:ea typeface="ＭＳ Ｐゴシック" panose="020B0600070205080204" pitchFamily="34" charset="-128"/>
              </a:rPr>
            </a:br>
            <a:r>
              <a:rPr lang="es-ES" altLang="es-ES" sz="2400" b="1" dirty="0">
                <a:ea typeface="ＭＳ Ｐゴシック" panose="020B0600070205080204" pitchFamily="34" charset="-128"/>
              </a:rPr>
              <a:t>métodos de las clases</a:t>
            </a:r>
            <a:r>
              <a:rPr lang="es-ES" altLang="es-ES" sz="2400" dirty="0">
                <a:ea typeface="ＭＳ Ｐゴシック" panose="020B0600070205080204" pitchFamily="34" charset="-128"/>
              </a:rPr>
              <a:t>, con</a:t>
            </a:r>
            <a:br>
              <a:rPr lang="es-ES" altLang="es-ES" sz="2400" dirty="0">
                <a:ea typeface="ＭＳ Ｐゴシック" panose="020B0600070205080204" pitchFamily="34" charset="-128"/>
              </a:rPr>
            </a:br>
            <a:r>
              <a:rPr lang="es-ES" altLang="es-ES" sz="2400" dirty="0">
                <a:ea typeface="ＭＳ Ｐゴシック" panose="020B0600070205080204" pitchFamily="34" charset="-128"/>
              </a:rPr>
              <a:t>clase::</a:t>
            </a:r>
            <a:r>
              <a:rPr lang="es-ES" altLang="es-ES" sz="2400" dirty="0" err="1">
                <a:ea typeface="ＭＳ Ｐゴシック" panose="020B0600070205080204" pitchFamily="34" charset="-128"/>
              </a:rPr>
              <a:t>metodo</a:t>
            </a:r>
            <a:r>
              <a:rPr lang="es-ES" altLang="es-E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Puede contener otras</a:t>
            </a:r>
            <a:br>
              <a:rPr lang="es-ES" altLang="es-ES" sz="2400" dirty="0">
                <a:ea typeface="ＭＳ Ｐゴシック" panose="020B0600070205080204" pitchFamily="34" charset="-128"/>
              </a:rPr>
            </a:br>
            <a:r>
              <a:rPr lang="es-ES" altLang="es-ES" sz="2400" dirty="0">
                <a:ea typeface="ＭＳ Ｐゴシック" panose="020B0600070205080204" pitchFamily="34" charset="-128"/>
              </a:rPr>
              <a:t>operaciones (o variables)</a:t>
            </a:r>
            <a:br>
              <a:rPr lang="es-ES" altLang="es-ES" sz="2400" dirty="0">
                <a:ea typeface="ＭＳ Ｐゴシック" panose="020B0600070205080204" pitchFamily="34" charset="-128"/>
              </a:rPr>
            </a:br>
            <a:r>
              <a:rPr lang="es-ES" altLang="es-ES" sz="2400" dirty="0">
                <a:ea typeface="ＭＳ Ｐゴシック" panose="020B0600070205080204" pitchFamily="34" charset="-128"/>
              </a:rPr>
              <a:t>de </a:t>
            </a:r>
            <a:r>
              <a:rPr lang="es-ES" altLang="es-ES" sz="2400" b="1" dirty="0">
                <a:ea typeface="ＭＳ Ｐゴシック" panose="020B0600070205080204" pitchFamily="34" charset="-128"/>
              </a:rPr>
              <a:t>uso interno</a:t>
            </a:r>
            <a:r>
              <a:rPr lang="es-ES" altLang="es-E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/>
            <a:endParaRPr lang="es-ES" altLang="es-ES" sz="2400" dirty="0">
              <a:ea typeface="ＭＳ Ｐゴシック" panose="020B0600070205080204" pitchFamily="34" charset="-128"/>
            </a:endParaRPr>
          </a:p>
        </p:txBody>
      </p:sp>
      <p:sp>
        <p:nvSpPr>
          <p:cNvPr id="8197" name="5 Rectángulo">
            <a:extLst>
              <a:ext uri="{FF2B5EF4-FFF2-40B4-BE49-F238E27FC236}">
                <a16:creationId xmlns:a16="http://schemas.microsoft.com/office/drawing/2014/main" id="{290B70CB-F9ED-098C-7BE3-1D13150F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2778125"/>
            <a:ext cx="3962400" cy="3694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#include "modulo.h"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int errorCode= 0;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void auxiliar (int n)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void funcion ()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void Persona::escribir()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  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8 Rectángulo">
            <a:extLst>
              <a:ext uri="{FF2B5EF4-FFF2-40B4-BE49-F238E27FC236}">
                <a16:creationId xmlns:a16="http://schemas.microsoft.com/office/drawing/2014/main" id="{50003F45-1E54-E2C0-613C-68AA5258B0AE}"/>
              </a:ext>
            </a:extLst>
          </p:cNvPr>
          <p:cNvSpPr/>
          <p:nvPr/>
        </p:nvSpPr>
        <p:spPr>
          <a:xfrm>
            <a:off x="6019800" y="2417763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>
                <a:latin typeface="+mj-lt"/>
              </a:rPr>
              <a:t>modulo.cpp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>
            <a:extLst>
              <a:ext uri="{FF2B5EF4-FFF2-40B4-BE49-F238E27FC236}">
                <a16:creationId xmlns:a16="http://schemas.microsoft.com/office/drawing/2014/main" id="{5849847E-C7D8-A284-962B-939BB129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C4F1EA-2DA9-4D28-BCB1-3AC030ACB282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ES" sz="10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CE02D70-E95B-C30F-29A5-A07A052F6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Compilación separada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884D5A3-98C5-80D0-4819-DACAAC7D1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630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Supongamos un proyecto con tres módulos: modulo1(.h,.cpp), modulo2(.h,.cpp), modulo3.cpp</a:t>
            </a:r>
          </a:p>
          <a:p>
            <a:pPr eaLnBrk="1" hangingPunct="1">
              <a:defRPr/>
            </a:pPr>
            <a:r>
              <a:rPr lang="es-ES" altLang="es-ES" sz="2800" b="1" dirty="0">
                <a:ea typeface="ＭＳ Ｐゴシック" pitchFamily="34" charset="-128"/>
              </a:rPr>
              <a:t>Compilación conjunta</a:t>
            </a:r>
            <a:r>
              <a:rPr lang="es-ES" altLang="es-ES" sz="2800" dirty="0">
                <a:ea typeface="ＭＳ Ｐゴシック" pitchFamily="34" charset="-128"/>
              </a:rPr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g++ modulo1.cpp modulo2.cpp modulo3.cpp</a:t>
            </a:r>
            <a:endParaRPr lang="es-ES" alt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defRPr/>
            </a:pPr>
            <a:r>
              <a:rPr lang="es-ES" altLang="es-ES" sz="2800" b="1" dirty="0">
                <a:ea typeface="ＭＳ Ｐゴシック" pitchFamily="34" charset="-128"/>
              </a:rPr>
              <a:t>Compilación separada</a:t>
            </a:r>
            <a:r>
              <a:rPr lang="es-ES" altLang="es-ES" sz="2800" dirty="0">
                <a:ea typeface="ＭＳ Ｐゴシック" pitchFamily="34" charset="-128"/>
              </a:rPr>
              <a:t>: compilar cada módulo por separado (a código objeto) y luego </a:t>
            </a:r>
            <a:r>
              <a:rPr lang="es-ES" altLang="es-ES" sz="2800" dirty="0" err="1">
                <a:ea typeface="ＭＳ Ｐゴシック" pitchFamily="34" charset="-128"/>
              </a:rPr>
              <a:t>lincar</a:t>
            </a:r>
            <a:r>
              <a:rPr lang="es-ES" altLang="es-ES" sz="2800" dirty="0">
                <a:ea typeface="ＭＳ Ｐゴシック" pitchFamily="34" charset="-128"/>
              </a:rPr>
              <a:t> (enlazar).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g++ -c modulo1.cpp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g++ -c modulo2.cpp</a:t>
            </a:r>
            <a:endParaRPr lang="es-ES" altLang="es-ES" sz="2400" dirty="0">
              <a:ea typeface="ＭＳ Ｐゴシック" pitchFamily="34" charset="-128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g++ -c modulo3.cpp</a:t>
            </a:r>
            <a:endParaRPr lang="es-ES" altLang="es-ES" sz="2400" dirty="0">
              <a:ea typeface="ＭＳ Ｐゴシック" pitchFamily="34" charset="-128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g++ modulo1.o modulo2.o modulo3.o</a:t>
            </a:r>
            <a:endParaRPr lang="es-ES" altLang="es-ES" sz="2400" dirty="0">
              <a:ea typeface="ＭＳ Ｐゴシック" pitchFamily="34" charset="-128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sz="24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>
            <a:extLst>
              <a:ext uri="{FF2B5EF4-FFF2-40B4-BE49-F238E27FC236}">
                <a16:creationId xmlns:a16="http://schemas.microsoft.com/office/drawing/2014/main" id="{8C86B29D-3E65-3E4D-B17F-C59348A4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7E0AB0-D5B1-4665-BE48-994E0D7F83B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ES" sz="10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50584E5-811D-83E0-76C2-A6E5D63CE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Compilación con make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CBA0934-253A-C437-DFBB-F1E660B19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Ventajas: solo se necesita recompilar lo</a:t>
            </a:r>
            <a:br>
              <a:rPr lang="es-ES" altLang="es-ES" sz="2800" dirty="0">
                <a:ea typeface="ＭＳ Ｐゴシック" pitchFamily="34" charset="-128"/>
              </a:rPr>
            </a:br>
            <a:r>
              <a:rPr lang="es-ES" altLang="es-ES" sz="2800" dirty="0">
                <a:ea typeface="ＭＳ Ｐゴシック" pitchFamily="34" charset="-128"/>
              </a:rPr>
              <a:t>que se haya modificado durante el desarrollo.</a:t>
            </a:r>
          </a:p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Pero, ¿cómo compilar el proyecto completo?</a:t>
            </a:r>
          </a:p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El comando </a:t>
            </a:r>
            <a:r>
              <a:rPr lang="es-ES" altLang="es-ES" sz="2800" b="1" dirty="0" err="1">
                <a:ea typeface="ＭＳ Ｐゴシック" pitchFamily="34" charset="-128"/>
              </a:rPr>
              <a:t>make</a:t>
            </a:r>
            <a:r>
              <a:rPr lang="es-ES" altLang="es-ES" sz="2800" dirty="0">
                <a:ea typeface="ＭＳ Ｐゴシック" pitchFamily="34" charset="-128"/>
              </a:rPr>
              <a:t> de Linux permite automatizar el proceso de compilación separada.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es-ES" altLang="es-ES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</a:t>
            </a:r>
            <a:endParaRPr lang="es-ES" altLang="es-E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Busca un fichero de texto llamado </a:t>
            </a:r>
            <a:r>
              <a:rPr lang="es-ES" altLang="es-ES" sz="2800" b="1" dirty="0" err="1">
                <a:ea typeface="ＭＳ Ｐゴシック" pitchFamily="34" charset="-128"/>
              </a:rPr>
              <a:t>Makefile</a:t>
            </a:r>
            <a:r>
              <a:rPr lang="es-ES" altLang="es-ES" sz="2800" dirty="0">
                <a:ea typeface="ＭＳ Ｐゴシック" pitchFamily="34" charset="-128"/>
              </a:rPr>
              <a:t> donde debemos describir cómo compilar el proyecto.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dirty="0">
              <a:ea typeface="ＭＳ Ｐゴシック" pitchFamily="34" charset="-128"/>
            </a:endParaRPr>
          </a:p>
        </p:txBody>
      </p:sp>
      <p:sp>
        <p:nvSpPr>
          <p:cNvPr id="10245" name="5 Rectángulo">
            <a:extLst>
              <a:ext uri="{FF2B5EF4-FFF2-40B4-BE49-F238E27FC236}">
                <a16:creationId xmlns:a16="http://schemas.microsoft.com/office/drawing/2014/main" id="{B2B9C4A9-039C-C9B6-7957-2EA8E138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5156200"/>
            <a:ext cx="5562600" cy="101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OBJETIVO: FICHERO1 FICHERO2 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	COMANDO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>
              <a:latin typeface="Lucida Console" panose="020B060904050402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2DEBA2-9B34-7F6D-BA70-794F5ADC9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80000"/>
            <a:ext cx="1663700" cy="58420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s-ES" sz="1600" dirty="0">
                <a:solidFill>
                  <a:srgbClr val="000000"/>
                </a:solidFill>
              </a:rPr>
              <a:t>Objetivo que queremos tener</a:t>
            </a:r>
          </a:p>
        </p:txBody>
      </p:sp>
      <p:sp>
        <p:nvSpPr>
          <p:cNvPr id="7" name="CuadroTexto 5">
            <a:extLst>
              <a:ext uri="{FF2B5EF4-FFF2-40B4-BE49-F238E27FC236}">
                <a16:creationId xmlns:a16="http://schemas.microsoft.com/office/drawing/2014/main" id="{89D0E0D6-947B-21C7-B22F-95E0AE1AB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00" y="4956175"/>
            <a:ext cx="1803400" cy="830263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1600" dirty="0">
                <a:solidFill>
                  <a:srgbClr val="000000"/>
                </a:solidFill>
              </a:rPr>
              <a:t>Dependencias: lo que necesitamos para compilarlo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ECCA9708-AF33-6286-B65C-36786536C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19800"/>
            <a:ext cx="1371600" cy="338138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1600" dirty="0">
                <a:solidFill>
                  <a:srgbClr val="000000"/>
                </a:solidFill>
              </a:rPr>
              <a:t>Un tabulador</a:t>
            </a:r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3CA66FA9-6B7B-D9EE-B0A0-7FD4B5BA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19800"/>
            <a:ext cx="1981200" cy="58420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1600" dirty="0">
                <a:solidFill>
                  <a:srgbClr val="000000"/>
                </a:solidFill>
              </a:rPr>
              <a:t>Comando para compilar el objetivo</a:t>
            </a:r>
          </a:p>
        </p:txBody>
      </p:sp>
      <p:cxnSp>
        <p:nvCxnSpPr>
          <p:cNvPr id="3" name="2 Conector recto de flecha">
            <a:extLst>
              <a:ext uri="{FF2B5EF4-FFF2-40B4-BE49-F238E27FC236}">
                <a16:creationId xmlns:a16="http://schemas.microsoft.com/office/drawing/2014/main" id="{383228C9-975C-CCC1-EED2-5A56F428A3BB}"/>
              </a:ext>
            </a:extLst>
          </p:cNvPr>
          <p:cNvCxnSpPr>
            <a:stCxn id="6" idx="3"/>
          </p:cNvCxnSpPr>
          <p:nvPr/>
        </p:nvCxnSpPr>
        <p:spPr>
          <a:xfrm flipV="1">
            <a:off x="1816100" y="5372100"/>
            <a:ext cx="3175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>
            <a:extLst>
              <a:ext uri="{FF2B5EF4-FFF2-40B4-BE49-F238E27FC236}">
                <a16:creationId xmlns:a16="http://schemas.microsoft.com/office/drawing/2014/main" id="{65BFDE5F-A6B8-FFA8-CF53-751FAD592C85}"/>
              </a:ext>
            </a:extLst>
          </p:cNvPr>
          <p:cNvCxnSpPr/>
          <p:nvPr/>
        </p:nvCxnSpPr>
        <p:spPr>
          <a:xfrm flipV="1">
            <a:off x="2133600" y="5664200"/>
            <a:ext cx="317500" cy="5254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>
            <a:extLst>
              <a:ext uri="{FF2B5EF4-FFF2-40B4-BE49-F238E27FC236}">
                <a16:creationId xmlns:a16="http://schemas.microsoft.com/office/drawing/2014/main" id="{66DEF4A0-DB18-2EFD-6143-16F35F071AB2}"/>
              </a:ext>
            </a:extLst>
          </p:cNvPr>
          <p:cNvCxnSpPr/>
          <p:nvPr/>
        </p:nvCxnSpPr>
        <p:spPr>
          <a:xfrm flipH="1">
            <a:off x="6324600" y="5156200"/>
            <a:ext cx="863600" cy="952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>
            <a:extLst>
              <a:ext uri="{FF2B5EF4-FFF2-40B4-BE49-F238E27FC236}">
                <a16:creationId xmlns:a16="http://schemas.microsoft.com/office/drawing/2014/main" id="{B638F256-B129-5032-F593-842721A8C4BF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581400" y="5786438"/>
            <a:ext cx="1066800" cy="23336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>
            <a:extLst>
              <a:ext uri="{FF2B5EF4-FFF2-40B4-BE49-F238E27FC236}">
                <a16:creationId xmlns:a16="http://schemas.microsoft.com/office/drawing/2014/main" id="{9360EEFC-7334-DBCB-0202-6D2D7BF0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9AC7BD-6017-45F5-92AE-FDCD8AAE1243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ES" sz="10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98E6BB7-CB5D-D6B3-D564-E212A05F4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Compilación con make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2B4A2FC-7863-780F-8167-ECCA0EC9B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El objetivo que aparezca en primer lugar</a:t>
            </a:r>
            <a:br>
              <a:rPr lang="es-ES" altLang="es-ES" sz="2800" dirty="0">
                <a:ea typeface="ＭＳ Ｐゴシック" pitchFamily="34" charset="-128"/>
              </a:rPr>
            </a:br>
            <a:r>
              <a:rPr lang="es-ES" altLang="es-ES" sz="2800" dirty="0">
                <a:ea typeface="ＭＳ Ｐゴシック" pitchFamily="34" charset="-128"/>
              </a:rPr>
              <a:t>dentro del </a:t>
            </a:r>
            <a:r>
              <a:rPr lang="es-ES" altLang="es-ES" sz="2800" dirty="0" err="1">
                <a:ea typeface="ＭＳ Ｐゴシック" pitchFamily="34" charset="-128"/>
              </a:rPr>
              <a:t>Makefile</a:t>
            </a:r>
            <a:r>
              <a:rPr lang="es-ES" altLang="es-ES" sz="2800" dirty="0">
                <a:ea typeface="ＭＳ Ｐゴシック" pitchFamily="34" charset="-128"/>
              </a:rPr>
              <a:t> se considera el objetivo principal.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dirty="0">
              <a:ea typeface="ＭＳ Ｐゴシック" pitchFamily="34" charset="-128"/>
            </a:endParaRPr>
          </a:p>
        </p:txBody>
      </p:sp>
      <p:sp>
        <p:nvSpPr>
          <p:cNvPr id="11269" name="5 Rectángulo">
            <a:extLst>
              <a:ext uri="{FF2B5EF4-FFF2-40B4-BE49-F238E27FC236}">
                <a16:creationId xmlns:a16="http://schemas.microsoft.com/office/drawing/2014/main" id="{D3919B61-487F-491C-7C95-166B2EA57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6934200" cy="3786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# Un comentario de make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a.out: modulo1.o modulo2.o modulo3.o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	g++ modulo1.o modulo2.o modulo3.o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modulo1.o: modulo1.cpp modulo1.h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	g++ -c modulo1.cpp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modulo2.o: modulo2.cpp modulo2.h modulo1.h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	g++ -c modulo2.cpp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modulo3.o: modulo3.cpp modulo1.h modulo2.h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	g++ -c modulo3.cpp</a:t>
            </a:r>
          </a:p>
        </p:txBody>
      </p:sp>
      <p:sp>
        <p:nvSpPr>
          <p:cNvPr id="15" name="14 Rectángulo">
            <a:extLst>
              <a:ext uri="{FF2B5EF4-FFF2-40B4-BE49-F238E27FC236}">
                <a16:creationId xmlns:a16="http://schemas.microsoft.com/office/drawing/2014/main" id="{C2B66ECA-393F-2006-6A25-95BEE4A784B0}"/>
              </a:ext>
            </a:extLst>
          </p:cNvPr>
          <p:cNvSpPr/>
          <p:nvPr/>
        </p:nvSpPr>
        <p:spPr>
          <a:xfrm>
            <a:off x="3581400" y="2298700"/>
            <a:ext cx="190500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95250" lvl="2" algn="ctr" eaLnBrk="1" hangingPunct="1">
              <a:defRPr/>
            </a:pPr>
            <a:r>
              <a:rPr lang="es-ES" altLang="es-ES" b="1" dirty="0" err="1">
                <a:latin typeface="+mj-lt"/>
              </a:rPr>
              <a:t>Makefile</a:t>
            </a:r>
            <a:endParaRPr lang="es-ES" altLang="es-ES" b="1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>
            <a:extLst>
              <a:ext uri="{FF2B5EF4-FFF2-40B4-BE49-F238E27FC236}">
                <a16:creationId xmlns:a16="http://schemas.microsoft.com/office/drawing/2014/main" id="{75E2F3DF-4205-DAC5-C806-46B16602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64B085-3925-48A9-AF16-4DBB15C83BEF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ES" sz="10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3B2FCF1-FEE9-BF9F-F81B-65ED4EB4C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Compilación con make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2B44812-697A-8BAB-51E6-AEFD65E15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Ahora se compila simplemente con </a:t>
            </a:r>
            <a:r>
              <a:rPr lang="es-ES" altLang="es-ES" sz="2800" dirty="0" err="1">
                <a:ea typeface="ＭＳ Ｐゴシック" pitchFamily="34" charset="-128"/>
              </a:rPr>
              <a:t>make</a:t>
            </a:r>
            <a:r>
              <a:rPr lang="es-ES" altLang="es-ES" sz="2800" dirty="0">
                <a:ea typeface="ＭＳ Ｐゴシック" pitchFamily="34" charset="-128"/>
              </a:rPr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es-ES" altLang="es-ES" sz="2400" dirty="0" err="1">
                <a:latin typeface="Lucida Sans Typewriter" panose="020B05090305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make</a:t>
            </a:r>
            <a:endParaRPr lang="es-ES" altLang="es-ES" sz="2400" dirty="0">
              <a:latin typeface="Lucida Sans Typewriter" panose="020B05090305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Nuestro programa se compone de muchos ficheros. ¿Cómo se envía a </a:t>
            </a:r>
            <a:r>
              <a:rPr lang="es-ES" altLang="es-ES" sz="2800" dirty="0" err="1">
                <a:ea typeface="ＭＳ Ｐゴシック" pitchFamily="34" charset="-128"/>
              </a:rPr>
              <a:t>Mooshak</a:t>
            </a:r>
            <a:r>
              <a:rPr lang="es-ES" altLang="es-ES" sz="2800" dirty="0">
                <a:ea typeface="ＭＳ Ｐゴシック" pitchFamily="34" charset="-128"/>
              </a:rPr>
              <a:t>?</a:t>
            </a:r>
          </a:p>
          <a:p>
            <a:pPr lvl="1" eaLnBrk="1" hangingPunct="1">
              <a:defRPr/>
            </a:pPr>
            <a:r>
              <a:rPr lang="es-ES" altLang="es-ES" sz="2400" dirty="0">
                <a:ea typeface="ＭＳ Ｐゴシック" pitchFamily="34" charset="-128"/>
              </a:rPr>
              <a:t>El ejecutable generado se debe llamar </a:t>
            </a:r>
            <a:r>
              <a:rPr lang="es-ES" altLang="es-ES" sz="2400" dirty="0" err="1">
                <a:ea typeface="ＭＳ Ｐゴシック" pitchFamily="34" charset="-128"/>
              </a:rPr>
              <a:t>a.out</a:t>
            </a:r>
            <a:endParaRPr lang="es-ES" altLang="es-ES" sz="2400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s-ES" altLang="es-ES" sz="2400" dirty="0">
                <a:ea typeface="ＭＳ Ｐゴシック" pitchFamily="34" charset="-128"/>
              </a:rPr>
              <a:t>Empaquetamos todos los .</a:t>
            </a:r>
            <a:r>
              <a:rPr lang="es-ES" altLang="es-ES" sz="2400" dirty="0" err="1">
                <a:ea typeface="ＭＳ Ｐゴシック" pitchFamily="34" charset="-128"/>
              </a:rPr>
              <a:t>cpp</a:t>
            </a:r>
            <a:r>
              <a:rPr lang="es-ES" altLang="es-ES" sz="2400" dirty="0">
                <a:ea typeface="ＭＳ Ｐゴシック" pitchFamily="34" charset="-128"/>
              </a:rPr>
              <a:t>, .h, .</a:t>
            </a:r>
            <a:r>
              <a:rPr lang="es-ES" altLang="es-ES" sz="2400" dirty="0" err="1">
                <a:ea typeface="ＭＳ Ｐゴシック" pitchFamily="34" charset="-128"/>
              </a:rPr>
              <a:t>hpp</a:t>
            </a:r>
            <a:r>
              <a:rPr lang="es-ES" altLang="es-ES" sz="2400" dirty="0">
                <a:ea typeface="ＭＳ Ｐゴシック" pitchFamily="34" charset="-128"/>
              </a:rPr>
              <a:t> y </a:t>
            </a:r>
            <a:r>
              <a:rPr lang="es-ES" altLang="es-ES" sz="2400" dirty="0" err="1">
                <a:ea typeface="ＭＳ Ｐゴシック" pitchFamily="34" charset="-128"/>
              </a:rPr>
              <a:t>Makefile</a:t>
            </a:r>
            <a:r>
              <a:rPr lang="es-ES" altLang="es-ES" sz="2400" dirty="0">
                <a:ea typeface="ＭＳ Ｐゴシック" pitchFamily="34" charset="-128"/>
              </a:rPr>
              <a:t>, dentro de un </a:t>
            </a:r>
            <a:r>
              <a:rPr lang="es-ES" altLang="es-ES" sz="2400" dirty="0" err="1">
                <a:ea typeface="ＭＳ Ｐゴシック" pitchFamily="34" charset="-128"/>
              </a:rPr>
              <a:t>tar</a:t>
            </a:r>
            <a:r>
              <a:rPr lang="es-ES" altLang="es-ES" sz="2400" dirty="0">
                <a:ea typeface="ＭＳ Ｐゴシック" pitchFamily="34" charset="-128"/>
              </a:rPr>
              <a:t> sin comprimir:</a:t>
            </a:r>
          </a:p>
          <a:p>
            <a:pPr marL="0" indent="-4763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400" dirty="0">
                <a:latin typeface="Lucida Sans Typewriter" panose="020B05090305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&gt;&gt; </a:t>
            </a:r>
            <a:r>
              <a:rPr lang="es-ES" altLang="es-ES" sz="2400" dirty="0" err="1">
                <a:latin typeface="Lucida Sans Typewriter" panose="020B05090305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tar</a:t>
            </a:r>
            <a:r>
              <a:rPr lang="es-ES" altLang="es-ES" sz="2400" dirty="0">
                <a:latin typeface="Lucida Sans Typewriter" panose="020B05090305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-</a:t>
            </a:r>
            <a:r>
              <a:rPr lang="es-ES" altLang="es-ES" sz="2400" dirty="0" err="1">
                <a:latin typeface="Lucida Sans Typewriter" panose="020B05090305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cf</a:t>
            </a:r>
            <a:r>
              <a:rPr lang="es-ES" altLang="es-ES" sz="2400" dirty="0">
                <a:latin typeface="Lucida Sans Typewriter" panose="020B05090305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archivo.tar *.</a:t>
            </a:r>
            <a:r>
              <a:rPr lang="es-ES" altLang="es-ES" sz="2400" dirty="0" err="1">
                <a:latin typeface="Lucida Sans Typewriter" panose="020B05090305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cpp</a:t>
            </a:r>
            <a:r>
              <a:rPr lang="es-ES" altLang="es-ES" sz="2400" dirty="0">
                <a:latin typeface="Lucida Sans Typewriter" panose="020B05090305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*.h </a:t>
            </a:r>
            <a:r>
              <a:rPr lang="es-ES" altLang="es-ES" sz="2400" dirty="0" err="1">
                <a:latin typeface="Lucida Sans Typewriter" panose="020B05090305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Makefile</a:t>
            </a:r>
            <a:endParaRPr lang="es-ES" altLang="es-ES" sz="2400" dirty="0">
              <a:latin typeface="Lucida Sans Typewriter" panose="020B05090305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-4763" eaLnBrk="1" hangingPunct="1">
              <a:buFont typeface="Wingdings" panose="05000000000000000000" pitchFamily="2" charset="2"/>
              <a:buNone/>
              <a:defRPr/>
            </a:pPr>
            <a:endParaRPr lang="es-ES" altLang="es-E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38137" eaLnBrk="1" hangingPunct="1">
              <a:defRPr/>
            </a:pPr>
            <a:r>
              <a:rPr lang="es-ES" altLang="es-ES" sz="2500" dirty="0" err="1">
                <a:ea typeface="ＭＳ Ｐゴシック" pitchFamily="34" charset="-128"/>
              </a:rPr>
              <a:t>Mooshak</a:t>
            </a:r>
            <a:r>
              <a:rPr lang="es-ES" altLang="es-ES" sz="2500" dirty="0">
                <a:ea typeface="ＭＳ Ｐゴシック" pitchFamily="34" charset="-128"/>
              </a:rPr>
              <a:t>: (1) tomará el fichero TAR; (2) descomprime los archivos *.</a:t>
            </a:r>
            <a:r>
              <a:rPr lang="es-ES" altLang="es-ES" sz="2500" dirty="0" err="1">
                <a:ea typeface="ＭＳ Ｐゴシック" pitchFamily="34" charset="-128"/>
              </a:rPr>
              <a:t>cpp</a:t>
            </a:r>
            <a:r>
              <a:rPr lang="es-ES" altLang="es-ES" sz="2500" dirty="0">
                <a:ea typeface="ＭＳ Ｐゴシック" pitchFamily="34" charset="-128"/>
              </a:rPr>
              <a:t>, *.h, *.c, *.</a:t>
            </a:r>
            <a:r>
              <a:rPr lang="es-ES" altLang="es-ES" sz="2500" dirty="0" err="1">
                <a:ea typeface="ＭＳ Ｐゴシック" pitchFamily="34" charset="-128"/>
              </a:rPr>
              <a:t>hpp</a:t>
            </a:r>
            <a:r>
              <a:rPr lang="es-ES" altLang="es-ES" sz="2500" dirty="0">
                <a:ea typeface="ＭＳ Ｐゴシック" pitchFamily="34" charset="-128"/>
              </a:rPr>
              <a:t> y </a:t>
            </a:r>
            <a:r>
              <a:rPr lang="es-ES" altLang="es-ES" sz="2500" dirty="0" err="1">
                <a:ea typeface="ＭＳ Ｐゴシック" pitchFamily="34" charset="-128"/>
              </a:rPr>
              <a:t>Makefile</a:t>
            </a:r>
            <a:r>
              <a:rPr lang="es-ES" altLang="es-ES" sz="2500" dirty="0">
                <a:ea typeface="ＭＳ Ｐゴシック" pitchFamily="34" charset="-128"/>
              </a:rPr>
              <a:t>; (3) ejecuta</a:t>
            </a:r>
            <a:br>
              <a:rPr lang="es-ES" altLang="es-ES" sz="2500" dirty="0">
                <a:ea typeface="ＭＳ Ｐゴシック" pitchFamily="34" charset="-128"/>
              </a:rPr>
            </a:br>
            <a:r>
              <a:rPr lang="es-ES" altLang="es-ES" sz="2500" dirty="0">
                <a:ea typeface="ＭＳ Ｐゴシック" pitchFamily="34" charset="-128"/>
              </a:rPr>
              <a:t>"&gt;&gt; </a:t>
            </a:r>
            <a:r>
              <a:rPr lang="es-ES" altLang="es-ES" sz="2500" dirty="0" err="1">
                <a:ea typeface="ＭＳ Ｐゴシック" pitchFamily="34" charset="-128"/>
              </a:rPr>
              <a:t>make</a:t>
            </a:r>
            <a:r>
              <a:rPr lang="es-ES" altLang="es-ES" sz="2500" dirty="0">
                <a:ea typeface="ＭＳ Ｐゴシック" pitchFamily="34" charset="-128"/>
              </a:rPr>
              <a:t>"; y (4) ejecuta "&gt;&gt; ./</a:t>
            </a:r>
            <a:r>
              <a:rPr lang="es-ES" altLang="es-ES" sz="2500" dirty="0" err="1">
                <a:ea typeface="ＭＳ Ｐゴシック" pitchFamily="34" charset="-128"/>
              </a:rPr>
              <a:t>a.out</a:t>
            </a:r>
            <a:r>
              <a:rPr lang="es-ES" altLang="es-ES" sz="2500" dirty="0">
                <a:ea typeface="ＭＳ Ｐゴシック" pitchFamily="34" charset="-128"/>
              </a:rPr>
              <a:t>".</a:t>
            </a:r>
            <a:endParaRPr lang="es-ES" altLang="es-ES" sz="2500" dirty="0">
              <a:latin typeface="Lucida Console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2524</Words>
  <Application>Microsoft Office PowerPoint</Application>
  <PresentationFormat>Presentación en pantalla (4:3)</PresentationFormat>
  <Paragraphs>397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ＭＳ Ｐゴシック</vt:lpstr>
      <vt:lpstr>Wingdings</vt:lpstr>
      <vt:lpstr>Lucida Console</vt:lpstr>
      <vt:lpstr>Verdana</vt:lpstr>
      <vt:lpstr>Lucida Sans Typewriter</vt:lpstr>
      <vt:lpstr>Red</vt:lpstr>
      <vt:lpstr>ALGORITMOS Y ESTRUCTURAS DE DATOS 1</vt:lpstr>
      <vt:lpstr>Programación modular</vt:lpstr>
      <vt:lpstr>Programación modular</vt:lpstr>
      <vt:lpstr>Programación modular</vt:lpstr>
      <vt:lpstr>Programación modular</vt:lpstr>
      <vt:lpstr>Compilación separada</vt:lpstr>
      <vt:lpstr>Compilación con make</vt:lpstr>
      <vt:lpstr>Compilación con make</vt:lpstr>
      <vt:lpstr>Compilación con make</vt:lpstr>
      <vt:lpstr>Planificación práctica</vt:lpstr>
      <vt:lpstr>005 – Intérprete de comandos</vt:lpstr>
      <vt:lpstr>005 – Intérprete de comandos</vt:lpstr>
      <vt:lpstr>005 – Intérprete de comandos</vt:lpstr>
      <vt:lpstr>005 – Intérprete de comandos</vt:lpstr>
      <vt:lpstr>006 – Diccionario de cuacs con listas</vt:lpstr>
      <vt:lpstr>006 – Diccionario de cuacs con listas</vt:lpstr>
      <vt:lpstr>006 – Diccionario de cuacs con listas</vt:lpstr>
      <vt:lpstr>006 – Diccionario de cuacs con listas</vt:lpstr>
      <vt:lpstr>006 – Diccionario de cuacs con listas</vt:lpstr>
      <vt:lpstr>006 – Diccionario de cuacs con listas</vt:lpstr>
      <vt:lpstr>Breve introducción al tipo list&lt;T&gt;</vt:lpstr>
      <vt:lpstr>Breve introducción al tipo list&lt;T&gt;</vt:lpstr>
      <vt:lpstr>Breve introducción al tipo list&lt;T&gt;</vt:lpstr>
      <vt:lpstr>Breve introducción al tipo list&lt;T&gt;</vt:lpstr>
      <vt:lpstr>Breve introducción al tipo list&lt;T&gt;</vt:lpstr>
      <vt:lpstr>Breve introducción al tipo list&lt;T&gt;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Ginés Garcia Mateos</dc:creator>
  <cp:lastModifiedBy>GINES GARCIA MATEOS</cp:lastModifiedBy>
  <cp:revision>456</cp:revision>
  <cp:lastPrinted>1601-01-01T00:00:00Z</cp:lastPrinted>
  <dcterms:created xsi:type="dcterms:W3CDTF">1601-01-01T00:00:00Z</dcterms:created>
  <dcterms:modified xsi:type="dcterms:W3CDTF">2025-07-20T18:18:45Z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