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sldIdLst>
    <p:sldId id="256" r:id="rId2"/>
    <p:sldId id="331" r:id="rId3"/>
    <p:sldId id="432" r:id="rId4"/>
    <p:sldId id="371" r:id="rId5"/>
    <p:sldId id="395" r:id="rId6"/>
    <p:sldId id="397" r:id="rId7"/>
    <p:sldId id="396" r:id="rId8"/>
    <p:sldId id="398" r:id="rId9"/>
    <p:sldId id="393" r:id="rId10"/>
    <p:sldId id="407" r:id="rId11"/>
    <p:sldId id="408" r:id="rId12"/>
    <p:sldId id="370" r:id="rId13"/>
    <p:sldId id="409" r:id="rId14"/>
    <p:sldId id="309" r:id="rId15"/>
    <p:sldId id="424" r:id="rId16"/>
    <p:sldId id="425" r:id="rId17"/>
    <p:sldId id="426" r:id="rId18"/>
    <p:sldId id="427" r:id="rId19"/>
    <p:sldId id="383" r:id="rId20"/>
    <p:sldId id="430" r:id="rId21"/>
    <p:sldId id="410" r:id="rId22"/>
    <p:sldId id="412" r:id="rId23"/>
    <p:sldId id="411" r:id="rId24"/>
    <p:sldId id="414" r:id="rId25"/>
    <p:sldId id="413" r:id="rId26"/>
    <p:sldId id="431" r:id="rId27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AFF"/>
    <a:srgbClr val="FF0000"/>
    <a:srgbClr val="E5F8FF"/>
    <a:srgbClr val="93E0FF"/>
    <a:srgbClr val="21C0FF"/>
    <a:srgbClr val="FF6161"/>
    <a:srgbClr val="FF858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6374" autoAdjust="0"/>
  </p:normalViewPr>
  <p:slideViewPr>
    <p:cSldViewPr>
      <p:cViewPr varScale="1">
        <p:scale>
          <a:sx n="94" d="100"/>
          <a:sy n="94" d="100"/>
        </p:scale>
        <p:origin x="1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9F436A2-0841-4819-8D9B-EFFB0F6640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1816D7D-0EFD-467B-94C9-DE7674A9521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647772D-D1A3-5E9D-A3DA-B940B50D7BC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1D7BEBE-457C-4A6C-B985-4D97B473EB6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7704BB25-A2C2-4B7A-8B3F-7BEE93949A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6D873344-2C65-414F-8966-80F03B42D9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2747D8-6247-49AC-8D09-D08938CCADDF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57AA09B5-27DD-8FB7-1F0F-0B3011B51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9D482802-438A-C48A-7EA2-12CEB3F28DD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6363E6C7-8D0C-8129-A032-5EE55FB26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91BC7AB8-651B-7C80-BE55-0C9B3296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5AD61EE5-2629-6F24-720D-1815C911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324DB27B-E1C5-A26A-0496-5E6B19FDB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0AD1477E-0545-1E10-4DEE-BB7957261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C93D9F37-8D52-A171-76DB-D264BCFAD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388A5313-7A59-D663-E55B-CA6D9C027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6714FCE5-EE82-1782-C991-619DB06D2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1838BC55-BBF8-9245-A02B-0A0CD0D4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92F9CE18-62FF-1A4F-EF7C-0FB6AA195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B64EE440-25A4-1AD3-CC49-0C4880B57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486B8A0D-69FD-01BD-F048-913663E38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8ED65003-461C-AACD-2EDD-BD0B45778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3C933233-DA74-803A-CE4B-41523AE8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DB560910-61D7-B14E-186E-2930A9311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80765626-0BFE-A04E-4C36-B30E16C3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42208F52-62DF-9CE6-42FA-4E2329A63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4E2C5E3B-1FA8-2BFD-49C1-86D75FD9F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94103630-7E5E-1810-0D9E-2B162910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5F048873-FD2E-4682-CE46-07DB66AB1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EFB9A301-FCDB-7961-791A-206C248B1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7318F8A1-534C-A1FF-079A-D02060A03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A754557E-8D67-C81A-A9D8-CD7896FD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65D6DC16-1F21-3B2B-E7BF-44389FD25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09D368C1-2A8C-39AC-D010-2B3B4A2D4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DECC0B9E-1E0B-D0E8-7CAC-62AD8BD7C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A67EF957-65CE-B57A-9F32-F63531218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7C2C29D0-8B91-E34C-DFD4-8A0BD523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2" name="Oval 37">
              <a:extLst>
                <a:ext uri="{FF2B5EF4-FFF2-40B4-BE49-F238E27FC236}">
                  <a16:creationId xmlns:a16="http://schemas.microsoft.com/office/drawing/2014/main" id="{B15413F8-D6EB-3AF8-3C15-2DAC96A3C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2BAD7204-26E6-80BA-E754-61BFE080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04DF9CAD-CF60-9A73-404D-CE1A72118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</p:grpSp>
      <p:sp>
        <p:nvSpPr>
          <p:cNvPr id="35" name="Line 40">
            <a:extLst>
              <a:ext uri="{FF2B5EF4-FFF2-40B4-BE49-F238E27FC236}">
                <a16:creationId xmlns:a16="http://schemas.microsoft.com/office/drawing/2014/main" id="{9099468A-588C-670B-EB84-D73293623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s-ES" altLang="en-US"/>
              <a:t>Haga clic para cambiar el estilo de título	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D04AF597-86DC-5684-73B1-5B239CD32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FEA4AE14-0A16-25EA-F81B-7D2F2E236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1A96632D-81ED-EADA-F707-3F1EDC2E88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D0275-3118-4A27-8D9C-A0F768140199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2097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584BCA-1B11-5865-D8D3-697BB1AC1B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DD398E-21B0-348A-695C-45483A7C30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F6DBCB4-BB32-57A1-F849-354457D8AE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B8913-487F-4C40-9318-B13BAB8D6BF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9049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D63378-FCC5-2B3C-9C6E-32A1880D72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4FC250-0E95-D45A-FEC8-8978F0BC2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4EA92DE-A6E7-FE0D-FF87-26889E48AC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E493E-AB1E-4226-9ECB-D77A08F3C42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0907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A438F7-E3FA-13F8-476E-05515E5AA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177108-D352-A1B7-3889-33C9FDD430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ACF6F1C-8C18-55D5-5B75-4392311033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6E62B-7569-45AA-8F70-9350BB0E110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0578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88F864-E1CA-11A9-7F60-4C603F79F4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EE368F-62CD-7965-B0DF-B25F138D9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7DF696D-F7F5-DC12-4552-7100A0C2F3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54881C-8ADD-4CDC-89C3-8BA59141796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3444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5BC5A4-9BE7-AB7C-8B80-0706B1FB8C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47AEA1-E4D0-BCDD-D2E4-12D286FFD7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703480E-2A77-42DC-6DB7-FAA32F4698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AF111-C380-4723-9EB5-7D662369C27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3754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3186D2-63CE-B58D-6461-54A8945294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C2A6D3-6D20-7ADE-06ED-328A7B4FBB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0AEF710-7B92-D57C-525E-EAA5B3516F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64545-0164-42F3-9D3F-28865AC1893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0424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DB6B509-38C8-9A2E-8BFD-09F28971D7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178AB6-75BD-7438-F656-1C8F35B04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50CC21-1737-179B-8025-EE51FE37E4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677E6-C138-4D04-93D0-B670CA672722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9293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F5495CD-90C4-D8CC-3CDB-AA6C967578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3F1BA9A-535C-C9F6-2366-1C94A4650E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4507C92-3444-B3BA-7896-A0DDC3C69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86AE1-5DAB-4B5A-81AB-FC685DE2E98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4057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C58C66-15AB-A0F8-FC63-17EE08B675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1AD5EF-2DC3-05BF-79F9-59F22C1990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A1D7CC1-A779-FD0C-909D-358A15FEBC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4D884-0B3B-4E56-9E15-F334EF5DB5A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1545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7507BD-BE5E-F018-0991-78EFCF97D4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CEA0D8-7642-FA2F-E5AA-E1EC182EAC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A2D462-A342-176B-44F9-694556E79A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67903-A338-49F2-992F-EF63D649B502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1476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1C2118A4-DFE1-381F-2D0C-BC6F694FE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BEA57D7-1AD9-95CA-BD0D-D55FB7BBB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F09F0F-1855-D771-3AF9-E6DB0E494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6CB8AD2-2F4B-42B1-A759-367BB8F564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C7332A8-5E02-4AB8-A151-74C7B8516D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E8006EB-619E-4141-B558-2DABB72DCA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D03F2A9-4058-4678-B890-99B54AC9C9D7}" type="slidenum">
              <a:rPr lang="es-ES" altLang="es-ES"/>
              <a:pPr/>
              <a:t>‹Nº›</a:t>
            </a:fld>
            <a:endParaRPr lang="es-ES" altLang="es-E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B0698313-2D25-4E49-1FCC-CB3186B910A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D5CE692-C674-4210-BE56-B7B40074A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62D0C0C-5D1B-43AA-926A-30ACC6BD7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7500823F-5E50-4D20-85B4-5144D417E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DA333AA6-0285-4620-A5B0-AF9F4ACBD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65F6A837-F993-4BA6-B800-19304856C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9916CDE0-7419-43B2-A740-66ADDEB07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8D7BD453-AA39-4312-9D63-8DF9E83C9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54EB560F-6C2B-4AB1-86E8-D99353C66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ADA02FC4-343D-44B2-8B6A-237AFB5F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391DA17-24FB-49C3-B9B5-6F25E540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66E23486-F33C-454F-9808-675D13B80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5FAFB353-5253-46B6-BBF7-F87322DC2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530092DC-B948-4789-9BEC-03BE7099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B94B8812-9EC1-47D5-86C6-CC9B49BD2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8CE37E95-454D-45EA-A6F0-0A59B852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95C6F745-E288-4434-8A13-122005013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291C20AF-85EA-4DF6-B767-B276DFCC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92C5254-80F8-418E-B60C-0C7655307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79D8B7-8E63-4C86-AA73-CB3B65296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D0CA96FE-8057-42D1-9CA4-E670E3C36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F338507C-796C-4D78-99E3-7F030C096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4BB71556-E828-41CA-8B96-C883EAE28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053BDFC0-09E0-4306-8559-B78EF2FAE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A07CAD4-8397-41A1-A5D6-01314CF02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BDFBC3A-34D8-4062-9B37-DFFA80197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EDE1E20-ADD7-47B9-A4D4-E3699FED0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39D24A9-7733-4521-97A8-9FB78420E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A9BC6F11-D587-4F69-A985-F42860B0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D4DB5870-285A-4CEB-B265-B82651075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16C34757-9F79-4A30-91D6-606B543A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88C112A0-E1C6-4EB3-9F1A-AEAC084DB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3C9C155-B8A3-2D42-B219-75B2F4F48B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altLang="es-ES" sz="4400">
                <a:ea typeface="ＭＳ Ｐゴシック" panose="020B0600070205080204" pitchFamily="34" charset="-128"/>
              </a:rPr>
              <a:t>ALGORITMOS Y ESTRUCTURAS DE DATOS 1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4F4604F-F6B8-9A32-3A04-635730E52F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Práctica: CUACKER</a:t>
            </a:r>
          </a:p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Sesión 5</a:t>
            </a:r>
          </a:p>
          <a:p>
            <a:pPr eaLnBrk="1" hangingPunct="1"/>
            <a:endParaRPr lang="es-ES" altLang="es-ES" sz="2400">
              <a:ea typeface="ＭＳ Ｐゴシック" panose="020B0600070205080204" pitchFamily="34" charset="-128"/>
            </a:endParaRPr>
          </a:p>
        </p:txBody>
      </p:sp>
      <p:pic>
        <p:nvPicPr>
          <p:cNvPr id="4100" name="Imagen 2">
            <a:extLst>
              <a:ext uri="{FF2B5EF4-FFF2-40B4-BE49-F238E27FC236}">
                <a16:creationId xmlns:a16="http://schemas.microsoft.com/office/drawing/2014/main" id="{349A7457-1C2F-4A1F-B401-2FA1F0CD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87763"/>
            <a:ext cx="145732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>
            <a:extLst>
              <a:ext uri="{FF2B5EF4-FFF2-40B4-BE49-F238E27FC236}">
                <a16:creationId xmlns:a16="http://schemas.microsoft.com/office/drawing/2014/main" id="{790F528A-B3CD-5556-ADBA-F7BEF68E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293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C14B62-0388-4E18-98DE-641203E4A9C0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s-ES" altLang="es-ES" sz="10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D07E3F1-33E3-543C-C0D4-9547D19F2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s-ES" altLang="es-ES" sz="3600">
                <a:ea typeface="ＭＳ Ｐゴシック" panose="020B0600070205080204" pitchFamily="34" charset="-128"/>
              </a:rPr>
              <a:t>Excepciones: throw y try…catch</a:t>
            </a:r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DACB84CD-BB6C-3C2F-B1E1-4ADBF9D667E9}"/>
              </a:ext>
            </a:extLst>
          </p:cNvPr>
          <p:cNvSpPr/>
          <p:nvPr/>
        </p:nvSpPr>
        <p:spPr>
          <a:xfrm>
            <a:off x="7848600" y="1447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34498D80-D5DB-90A5-F784-34C7919F7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Ejemplo: programa que lanza una excepción</a:t>
            </a:r>
            <a:br>
              <a:rPr lang="es-ES" altLang="es-ES" sz="2800">
                <a:ea typeface="ＭＳ Ｐゴシック" panose="020B0600070205080204" pitchFamily="34" charset="-128"/>
              </a:rPr>
            </a:br>
            <a:r>
              <a:rPr lang="es-ES" altLang="es-ES" sz="2800">
                <a:ea typeface="ＭＳ Ｐゴシック" panose="020B0600070205080204" pitchFamily="34" charset="-128"/>
              </a:rPr>
              <a:t>de división por cero, creando una clase específica.</a:t>
            </a:r>
          </a:p>
          <a:p>
            <a:pPr marL="588963" lvl="3">
              <a:buFont typeface="Wingdings" panose="05000000000000000000" pitchFamily="2" charset="2"/>
              <a:buNone/>
            </a:pPr>
            <a:endParaRPr lang="en-US" altLang="es-ES" sz="120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class DivisionPorCero {};</a:t>
            </a:r>
          </a:p>
          <a:p>
            <a:pPr marL="588963" lvl="3">
              <a:buFont typeface="Wingdings" panose="05000000000000000000" pitchFamily="2" charset="2"/>
              <a:buNone/>
            </a:pPr>
            <a:endParaRPr lang="en-US" altLang="es-ES" sz="110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double divide (int a, int b) {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if (b==0) throw DivisionPorCero(); 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return double(a)/double(b); 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588963" lvl="3">
              <a:buFont typeface="Wingdings" panose="05000000000000000000" pitchFamily="2" charset="2"/>
              <a:buNone/>
            </a:pPr>
            <a:endParaRPr lang="es-ES" altLang="es-ES" sz="12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También se puede lanzar un string, un entero, etc.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double divide (int a, int b) {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if (b==0) throw "Error de división por cero"; 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return double(a)/double(b); 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}</a:t>
            </a:r>
            <a:endParaRPr lang="es-ES" altLang="es-E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Marcador de número de diapositiva">
            <a:extLst>
              <a:ext uri="{FF2B5EF4-FFF2-40B4-BE49-F238E27FC236}">
                <a16:creationId xmlns:a16="http://schemas.microsoft.com/office/drawing/2014/main" id="{1BD3AE12-4A13-2BA2-3BD4-F588364D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293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E6F448-8D55-403B-B3C4-707B6C92EB38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s-ES" altLang="es-ES" sz="10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3161C9C-5EF0-443E-2034-E0FE6E5BA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s-ES" altLang="es-ES" sz="3600">
                <a:ea typeface="ＭＳ Ｐゴシック" panose="020B0600070205080204" pitchFamily="34" charset="-128"/>
              </a:rPr>
              <a:t>Excepciones: throw y try…catch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D2719FC-8376-A0EE-AB64-87111131D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Ejemplo: captura de una excepción.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 sz="18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double d;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 sz="18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int a, b;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 sz="18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try {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 sz="18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cin &gt;&gt; a &gt;&gt; b;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 sz="18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d= divide(a, b);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 sz="18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 sz="18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catch (DivisionPorCero e) {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 sz="18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cerr &lt;&lt; "No se puede dividir " &lt;&lt; a &lt;&lt; " entre "&lt;&lt; b; 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 sz="18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}</a:t>
            </a:r>
            <a:endParaRPr lang="es-ES" altLang="es-ES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Para capturar cualquier tipo de excepciones.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 sz="18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try { d= divide(a,b); }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 sz="18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catch (...) {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 sz="18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cerr &lt;&lt; "Error en división por cero"; </a:t>
            </a:r>
          </a:p>
          <a:p>
            <a:pPr marL="588963" lvl="3">
              <a:buFont typeface="Wingdings" panose="05000000000000000000" pitchFamily="2" charset="2"/>
              <a:buNone/>
            </a:pPr>
            <a:r>
              <a:rPr lang="en-US" altLang="es-ES" sz="18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}</a:t>
            </a:r>
            <a:endParaRPr lang="es-ES" altLang="es-ES" sz="1800">
              <a:ea typeface="ＭＳ Ｐゴシック" panose="020B0600070205080204" pitchFamily="34" charset="-128"/>
            </a:endParaRPr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C0457AA0-370F-81E3-0958-115B21E4D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133600"/>
            <a:ext cx="3935413" cy="11080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200" dirty="0">
                <a:solidFill>
                  <a:srgbClr val="000000"/>
                </a:solidFill>
              </a:rPr>
              <a:t>Captura solo excepciones de ese tipo. El objeto lanzado se almacena en la variable 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Marcador de número de diapositiva">
            <a:extLst>
              <a:ext uri="{FF2B5EF4-FFF2-40B4-BE49-F238E27FC236}">
                <a16:creationId xmlns:a16="http://schemas.microsoft.com/office/drawing/2014/main" id="{10B3C60E-6DD1-0F3B-761C-3FB21970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7DB35D-2F0D-40A5-BBFD-812BDD87021E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s-ES" altLang="es-ES" sz="10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B3D68C7-BA04-A598-E371-CDA849A86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Asertos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A337B8E-29E2-D171-F04F-3D6C65B48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791200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Los </a:t>
            </a:r>
            <a:r>
              <a:rPr lang="es-ES" altLang="es-ES" sz="2800" b="1">
                <a:ea typeface="ＭＳ Ｐゴシック" panose="020B0600070205080204" pitchFamily="34" charset="-128"/>
              </a:rPr>
              <a:t>asertos</a:t>
            </a:r>
            <a:r>
              <a:rPr lang="es-ES" altLang="es-ES" sz="2800">
                <a:ea typeface="ＭＳ Ｐゴシック" panose="020B0600070205080204" pitchFamily="34" charset="-128"/>
              </a:rPr>
              <a:t> son puntos de comprobación</a:t>
            </a:r>
            <a:br>
              <a:rPr lang="es-ES" altLang="es-ES" sz="2800">
                <a:ea typeface="ＭＳ Ｐゴシック" panose="020B0600070205080204" pitchFamily="34" charset="-128"/>
              </a:rPr>
            </a:br>
            <a:r>
              <a:rPr lang="es-ES" altLang="es-ES" sz="2800">
                <a:ea typeface="ＭＳ Ｐゴシック" panose="020B0600070205080204" pitchFamily="34" charset="-128"/>
              </a:rPr>
              <a:t>de una condición.</a:t>
            </a:r>
          </a:p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En C/C++, los asertos no son parte del lenguaje, sino una función de la librería &lt;assert.h&gt;.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4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void assert (int expresión);</a:t>
            </a:r>
          </a:p>
          <a:p>
            <a:pPr eaLnBrk="1" hangingPunct="1"/>
            <a:r>
              <a:rPr lang="es-ES" altLang="es-ES" sz="2800" b="1">
                <a:ea typeface="ＭＳ Ｐゴシック" panose="020B0600070205080204" pitchFamily="34" charset="-128"/>
              </a:rPr>
              <a:t>Significado</a:t>
            </a:r>
            <a:r>
              <a:rPr lang="es-ES" altLang="es-ES" sz="2800">
                <a:ea typeface="ＭＳ Ｐゴシック" panose="020B0600070205080204" pitchFamily="34" charset="-128"/>
              </a:rPr>
              <a:t>: comprobar si se cumple la condición booleana dada en la expresión. Si no es así, se interrumpe la ejecución del programa y se muestra un mensaje de error.</a:t>
            </a:r>
          </a:p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Los asertos no generan excepciones, no se pueden capturar. Se usan para detectar posibles errores de programación.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Marcador de número de diapositiva">
            <a:extLst>
              <a:ext uri="{FF2B5EF4-FFF2-40B4-BE49-F238E27FC236}">
                <a16:creationId xmlns:a16="http://schemas.microsoft.com/office/drawing/2014/main" id="{FCE86BE7-970B-014E-8165-F3D0EBF6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9B1DBC-A047-4941-9252-BF3447F54EB2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s-ES" altLang="es-ES" sz="10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BE1AD9B-ED04-AD94-7554-5708F8B8E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Asertos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C8D6757-1287-CAD8-A0F5-A1145A433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Ejemplo: división comprobada con asertos.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n-US" altLang="es-ES" dirty="0">
                <a:latin typeface="Lucida Sans Typewriter" pitchFamily="49" charset="0"/>
                <a:ea typeface="ＭＳ Ｐゴシック" pitchFamily="34" charset="-128"/>
              </a:rPr>
              <a:t>double divide (</a:t>
            </a:r>
            <a:r>
              <a:rPr lang="en-US" altLang="es-ES" dirty="0" err="1">
                <a:latin typeface="Lucida Sans Typewriter" pitchFamily="49" charset="0"/>
                <a:ea typeface="ＭＳ Ｐゴシック" pitchFamily="34" charset="-128"/>
              </a:rPr>
              <a:t>int</a:t>
            </a:r>
            <a:r>
              <a:rPr lang="en-US" altLang="es-ES" dirty="0">
                <a:latin typeface="Lucida Sans Typewriter" pitchFamily="49" charset="0"/>
                <a:ea typeface="ＭＳ Ｐゴシック" pitchFamily="34" charset="-128"/>
              </a:rPr>
              <a:t> a, </a:t>
            </a:r>
            <a:r>
              <a:rPr lang="en-US" altLang="es-ES" dirty="0" err="1">
                <a:latin typeface="Lucida Sans Typewriter" pitchFamily="49" charset="0"/>
                <a:ea typeface="ＭＳ Ｐゴシック" pitchFamily="34" charset="-128"/>
              </a:rPr>
              <a:t>int</a:t>
            </a:r>
            <a:r>
              <a:rPr lang="en-US" altLang="es-ES" dirty="0">
                <a:latin typeface="Lucida Sans Typewriter" pitchFamily="49" charset="0"/>
                <a:ea typeface="ＭＳ Ｐゴシック" pitchFamily="34" charset="-128"/>
              </a:rPr>
              <a:t> b) {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n-US" altLang="es-ES" dirty="0">
                <a:latin typeface="Lucida Sans Typewriter" pitchFamily="49" charset="0"/>
                <a:ea typeface="ＭＳ Ｐゴシック" pitchFamily="34" charset="-128"/>
              </a:rPr>
              <a:t>   assert(b!=0); 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n-US" altLang="es-ES" dirty="0">
                <a:latin typeface="Lucida Sans Typewriter" pitchFamily="49" charset="0"/>
                <a:ea typeface="ＭＳ Ｐゴシック" pitchFamily="34" charset="-128"/>
              </a:rPr>
              <a:t>   return double(a)/double(b); 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n-US" altLang="es-ES" dirty="0">
                <a:latin typeface="Lucida Sans Typewriter" pitchFamily="49" charset="0"/>
                <a:ea typeface="ＭＳ Ｐゴシック" pitchFamily="34" charset="-128"/>
              </a:rPr>
              <a:t>}</a:t>
            </a:r>
          </a:p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En caso de no cumplirse la condición, se mostrará un mensaje del tipo: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s-ES" sz="1600" dirty="0" err="1">
                <a:latin typeface="Lucida Sans Typewriter" pitchFamily="49" charset="0"/>
                <a:ea typeface="ＭＳ Ｐゴシック" pitchFamily="34" charset="-128"/>
              </a:rPr>
              <a:t>a.out</a:t>
            </a:r>
            <a:r>
              <a:rPr lang="en-US" altLang="es-ES" sz="1600" dirty="0">
                <a:latin typeface="Lucida Sans Typewriter" pitchFamily="49" charset="0"/>
                <a:ea typeface="ＭＳ Ｐゴシック" pitchFamily="34" charset="-128"/>
              </a:rPr>
              <a:t>: pr.cpp:8: double divide(</a:t>
            </a:r>
            <a:r>
              <a:rPr lang="en-US" altLang="es-ES" sz="1600" dirty="0" err="1">
                <a:latin typeface="Lucida Sans Typewriter" pitchFamily="49" charset="0"/>
                <a:ea typeface="ＭＳ Ｐゴシック" pitchFamily="34" charset="-128"/>
              </a:rPr>
              <a:t>int</a:t>
            </a:r>
            <a:r>
              <a:rPr lang="en-US" altLang="es-ES" sz="1600" dirty="0">
                <a:latin typeface="Lucida Sans Typewriter" pitchFamily="49" charset="0"/>
                <a:ea typeface="ＭＳ Ｐゴシック" pitchFamily="34" charset="-128"/>
              </a:rPr>
              <a:t>, </a:t>
            </a:r>
            <a:r>
              <a:rPr lang="en-US" altLang="es-ES" sz="1600" dirty="0" err="1">
                <a:latin typeface="Lucida Sans Typewriter" pitchFamily="49" charset="0"/>
                <a:ea typeface="ＭＳ Ｐゴシック" pitchFamily="34" charset="-128"/>
              </a:rPr>
              <a:t>int</a:t>
            </a:r>
            <a:r>
              <a:rPr lang="en-US" altLang="es-ES" sz="1600" dirty="0">
                <a:latin typeface="Lucida Sans Typewriter" pitchFamily="49" charset="0"/>
                <a:ea typeface="ＭＳ Ｐゴシック" pitchFamily="34" charset="-128"/>
              </a:rPr>
              <a:t>): Assertion `b!=0' failed.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s-ES" sz="1600" dirty="0">
                <a:latin typeface="Lucida Sans Typewriter" pitchFamily="49" charset="0"/>
                <a:ea typeface="ＭＳ Ｐゴシック" pitchFamily="34" charset="-128"/>
              </a:rPr>
              <a:t>Aborted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endParaRPr lang="es-ES" altLang="es-ES" sz="1600" dirty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Los asertos solo deberían usarse cuando “no se sabe lo que hacer” en caso de error. Se pueden desactivar poniendo: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800" dirty="0">
                <a:latin typeface="Lucida Sans Typewriter" panose="020B0509030504030204" pitchFamily="49" charset="0"/>
                <a:ea typeface="ＭＳ Ｐゴシック" pitchFamily="34" charset="-128"/>
              </a:rPr>
              <a:t>  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#define NDEBUG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>
            <a:extLst>
              <a:ext uri="{FF2B5EF4-FFF2-40B4-BE49-F238E27FC236}">
                <a16:creationId xmlns:a16="http://schemas.microsoft.com/office/drawing/2014/main" id="{3628FDFE-D3FC-A48A-8EEE-2908130F3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cap="none">
                <a:ea typeface="ＭＳ Ｐゴシック" panose="020B0600070205080204" pitchFamily="34" charset="-128"/>
              </a:rPr>
              <a:t>Planificación práctica</a:t>
            </a:r>
          </a:p>
        </p:txBody>
      </p:sp>
      <p:sp>
        <p:nvSpPr>
          <p:cNvPr id="14339" name="2 Marcador de texto">
            <a:extLst>
              <a:ext uri="{FF2B5EF4-FFF2-40B4-BE49-F238E27FC236}">
                <a16:creationId xmlns:a16="http://schemas.microsoft.com/office/drawing/2014/main" id="{18D7C28E-80AF-39EF-E88B-1AA067E9E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Semanas 6, 7 y 8: ejercicios 300, 301 y 302</a:t>
            </a:r>
          </a:p>
        </p:txBody>
      </p:sp>
      <p:sp>
        <p:nvSpPr>
          <p:cNvPr id="37892" name="3 Marcador de número de diapositiva">
            <a:extLst>
              <a:ext uri="{FF2B5EF4-FFF2-40B4-BE49-F238E27FC236}">
                <a16:creationId xmlns:a16="http://schemas.microsoft.com/office/drawing/2014/main" id="{EF7BFE69-5D21-497D-A888-83D4482C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B9ADEB-D345-424F-81A5-814ECFFC8835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ES" altLang="es-E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88927EF0-6830-0816-A083-D162DDBD3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543800" cy="1219200"/>
          </a:xfrm>
        </p:spPr>
        <p:txBody>
          <a:bodyPr/>
          <a:lstStyle/>
          <a:p>
            <a:r>
              <a:rPr lang="es-ES" altLang="es-ES" sz="3500">
                <a:ea typeface="ＭＳ Ｐゴシック" panose="020B0600070205080204" pitchFamily="34" charset="-128"/>
              </a:rPr>
              <a:t>300 y 301 – Árboles de Cuacs para Last y Date</a:t>
            </a:r>
          </a:p>
        </p:txBody>
      </p:sp>
      <p:sp>
        <p:nvSpPr>
          <p:cNvPr id="15363" name="Marcador de contenido 2">
            <a:extLst>
              <a:ext uri="{FF2B5EF4-FFF2-40B4-BE49-F238E27FC236}">
                <a16:creationId xmlns:a16="http://schemas.microsoft.com/office/drawing/2014/main" id="{ACCF650B-4132-9296-1D77-4FF50984A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r>
              <a:rPr lang="es-ES_tradnl" altLang="es-ES" sz="2800">
                <a:ea typeface="ＭＳ Ｐゴシック" panose="020B0600070205080204" pitchFamily="34" charset="-128"/>
              </a:rPr>
              <a:t>Implementar una estructura de </a:t>
            </a:r>
            <a:r>
              <a:rPr lang="es-ES_tradnl" altLang="es-ES" sz="2800" b="1">
                <a:ea typeface="ＭＳ Ｐゴシック" panose="020B0600070205080204" pitchFamily="34" charset="-128"/>
              </a:rPr>
              <a:t>árboles de cuacs</a:t>
            </a:r>
            <a:r>
              <a:rPr lang="es-ES_tradnl" altLang="es-ES" sz="2800">
                <a:ea typeface="ＭＳ Ｐゴシック" panose="020B0600070205080204" pitchFamily="34" charset="-128"/>
              </a:rPr>
              <a:t>, añadiéndola al diccionario existente.</a:t>
            </a:r>
          </a:p>
          <a:p>
            <a:r>
              <a:rPr lang="es-ES_tradnl" altLang="es-ES" sz="2800">
                <a:ea typeface="ＭＳ Ｐゴシック" panose="020B0600070205080204" pitchFamily="34" charset="-128"/>
              </a:rPr>
              <a:t>Árbol ordenado por el orden de los cuacs.</a:t>
            </a:r>
          </a:p>
          <a:p>
            <a:r>
              <a:rPr lang="es-ES_tradnl" altLang="es-ES" sz="2800">
                <a:ea typeface="ＭＳ Ｐゴシック" panose="020B0600070205080204" pitchFamily="34" charset="-128"/>
              </a:rPr>
              <a:t>Resolver las consultas por fechas: last (300) y date (301).</a:t>
            </a:r>
            <a:endParaRPr lang="es-ES_tradnl" altLang="es-ES" sz="2400">
              <a:ea typeface="ＭＳ Ｐゴシック" panose="020B0600070205080204" pitchFamily="34" charset="-128"/>
            </a:endParaRPr>
          </a:p>
          <a:p>
            <a:r>
              <a:rPr lang="es-ES_tradnl" altLang="es-ES" sz="2800">
                <a:ea typeface="ＭＳ Ｐゴシック" panose="020B0600070205080204" pitchFamily="34" charset="-128"/>
              </a:rPr>
              <a:t>¿Qué tipo de árboles? Árboles trie, AVL o B. La decisión queda a elección de los alumnos.</a:t>
            </a:r>
          </a:p>
          <a:p>
            <a:r>
              <a:rPr lang="es-ES_tradnl" altLang="es-ES" sz="2800">
                <a:ea typeface="ＭＳ Ｐゴシック" panose="020B0600070205080204" pitchFamily="34" charset="-128"/>
              </a:rPr>
              <a:t>Los cuacs no deben estar duplicados: el árbol contendrá punteros a la tabla de dispersión.</a:t>
            </a:r>
          </a:p>
        </p:txBody>
      </p:sp>
      <p:sp>
        <p:nvSpPr>
          <p:cNvPr id="15364" name="Marcador de número de diapositiva 3">
            <a:extLst>
              <a:ext uri="{FF2B5EF4-FFF2-40B4-BE49-F238E27FC236}">
                <a16:creationId xmlns:a16="http://schemas.microsoft.com/office/drawing/2014/main" id="{061CD8C8-FF69-62B8-33FB-86221ADB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A244B3-23DD-4731-81C8-DC13CC315E7A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ES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6C1EB48B-D804-56A7-6E55-787B16045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731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300 y 301 – Árboles de Cuacs para Last y Date</a:t>
            </a:r>
          </a:p>
        </p:txBody>
      </p:sp>
      <p:sp>
        <p:nvSpPr>
          <p:cNvPr id="16387" name="Marcador de contenido 2">
            <a:extLst>
              <a:ext uri="{FF2B5EF4-FFF2-40B4-BE49-F238E27FC236}">
                <a16:creationId xmlns:a16="http://schemas.microsoft.com/office/drawing/2014/main" id="{75560A27-8DED-EEDF-EBC3-3EBA85ACC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138" y="5486400"/>
            <a:ext cx="8780462" cy="914400"/>
          </a:xfrm>
        </p:spPr>
        <p:txBody>
          <a:bodyPr/>
          <a:lstStyle/>
          <a:p>
            <a:r>
              <a:rPr lang="es-ES_tradnl" altLang="es-ES" sz="2400">
                <a:ea typeface="ＭＳ Ｐゴシック" panose="020B0600070205080204" pitchFamily="34" charset="-128"/>
              </a:rPr>
              <a:t>Seguimos manteniendo el mismo diseño. El </a:t>
            </a:r>
            <a:r>
              <a:rPr lang="es-ES_tradnl" altLang="es-ES" sz="2400" b="1">
                <a:ea typeface="ＭＳ Ｐゴシック" panose="020B0600070205080204" pitchFamily="34" charset="-128"/>
              </a:rPr>
              <a:t>diccionario de cuacs</a:t>
            </a:r>
            <a:r>
              <a:rPr lang="es-ES_tradnl" altLang="es-ES" sz="2400">
                <a:ea typeface="ＭＳ Ｐゴシック" panose="020B0600070205080204" pitchFamily="34" charset="-128"/>
              </a:rPr>
              <a:t> controla la tabla de dispersión y el árbol.</a:t>
            </a:r>
          </a:p>
        </p:txBody>
      </p:sp>
      <p:sp>
        <p:nvSpPr>
          <p:cNvPr id="16388" name="Marcador de número de diapositiva 3">
            <a:extLst>
              <a:ext uri="{FF2B5EF4-FFF2-40B4-BE49-F238E27FC236}">
                <a16:creationId xmlns:a16="http://schemas.microsoft.com/office/drawing/2014/main" id="{647CE62E-D30C-2F9C-53A1-BD7702A8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1938" y="49530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E5C37E-2645-4C25-9E56-85EAFAB4F9E2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ES" sz="1000"/>
          </a:p>
        </p:txBody>
      </p:sp>
      <p:sp>
        <p:nvSpPr>
          <p:cNvPr id="2" name="1 Rectángulo redondeado">
            <a:extLst>
              <a:ext uri="{FF2B5EF4-FFF2-40B4-BE49-F238E27FC236}">
                <a16:creationId xmlns:a16="http://schemas.microsoft.com/office/drawing/2014/main" id="{CA7B680C-AF73-45C8-B8DA-E8B90AC7D783}"/>
              </a:ext>
            </a:extLst>
          </p:cNvPr>
          <p:cNvSpPr/>
          <p:nvPr/>
        </p:nvSpPr>
        <p:spPr>
          <a:xfrm>
            <a:off x="211138" y="2362200"/>
            <a:ext cx="2514600" cy="167640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2060"/>
            </a:solidFill>
          </a:ln>
          <a:effectLst>
            <a:outerShdw blurRad="2286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800" b="1" dirty="0">
                <a:solidFill>
                  <a:schemeClr val="tx1"/>
                </a:solidFill>
              </a:rPr>
              <a:t>Intérprete de</a:t>
            </a:r>
          </a:p>
          <a:p>
            <a:pPr algn="ctr" eaLnBrk="1" hangingPunct="1">
              <a:defRPr/>
            </a:pPr>
            <a:r>
              <a:rPr lang="es-ES" sz="2800" b="1" dirty="0">
                <a:solidFill>
                  <a:schemeClr val="tx1"/>
                </a:solidFill>
              </a:rPr>
              <a:t>comandos</a:t>
            </a:r>
          </a:p>
        </p:txBody>
      </p:sp>
      <p:sp>
        <p:nvSpPr>
          <p:cNvPr id="7" name="6 Rectángulo redondeado">
            <a:extLst>
              <a:ext uri="{FF2B5EF4-FFF2-40B4-BE49-F238E27FC236}">
                <a16:creationId xmlns:a16="http://schemas.microsoft.com/office/drawing/2014/main" id="{0F7F8B3C-82F0-4F33-A09A-897C9DD03261}"/>
              </a:ext>
            </a:extLst>
          </p:cNvPr>
          <p:cNvSpPr/>
          <p:nvPr/>
        </p:nvSpPr>
        <p:spPr>
          <a:xfrm>
            <a:off x="3411538" y="2362200"/>
            <a:ext cx="2362200" cy="167640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2060"/>
            </a:solidFill>
          </a:ln>
          <a:effectLst>
            <a:outerShdw blurRad="2286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800" b="1" dirty="0">
                <a:solidFill>
                  <a:schemeClr val="tx1"/>
                </a:solidFill>
              </a:rPr>
              <a:t>Diccionario</a:t>
            </a:r>
          </a:p>
          <a:p>
            <a:pPr algn="ctr" eaLnBrk="1" hangingPunct="1">
              <a:defRPr/>
            </a:pPr>
            <a:r>
              <a:rPr lang="es-ES" sz="2800" b="1" dirty="0">
                <a:solidFill>
                  <a:schemeClr val="tx1"/>
                </a:solidFill>
              </a:rPr>
              <a:t>de </a:t>
            </a:r>
            <a:r>
              <a:rPr lang="es-ES" sz="2800" b="1" dirty="0" err="1">
                <a:solidFill>
                  <a:schemeClr val="tx1"/>
                </a:solidFill>
              </a:rPr>
              <a:t>Cuacs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8" name="7 Rectángulo redondeado">
            <a:extLst>
              <a:ext uri="{FF2B5EF4-FFF2-40B4-BE49-F238E27FC236}">
                <a16:creationId xmlns:a16="http://schemas.microsoft.com/office/drawing/2014/main" id="{E0F5E78D-278F-4CDB-AFDA-79BC2AF5D55B}"/>
              </a:ext>
            </a:extLst>
          </p:cNvPr>
          <p:cNvSpPr/>
          <p:nvPr/>
        </p:nvSpPr>
        <p:spPr>
          <a:xfrm>
            <a:off x="6459538" y="1524000"/>
            <a:ext cx="2362200" cy="167640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2060"/>
            </a:solidFill>
          </a:ln>
          <a:effectLst>
            <a:outerShdw blurRad="2286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800" b="1" dirty="0">
                <a:solidFill>
                  <a:schemeClr val="tx1"/>
                </a:solidFill>
              </a:rPr>
              <a:t>Tabla de</a:t>
            </a:r>
          </a:p>
          <a:p>
            <a:pPr algn="ctr" eaLnBrk="1" hangingPunct="1">
              <a:defRPr/>
            </a:pPr>
            <a:r>
              <a:rPr lang="es-ES" sz="2800" b="1" dirty="0">
                <a:solidFill>
                  <a:schemeClr val="tx1"/>
                </a:solidFill>
              </a:rPr>
              <a:t>dispersión</a:t>
            </a:r>
          </a:p>
        </p:txBody>
      </p:sp>
      <p:cxnSp>
        <p:nvCxnSpPr>
          <p:cNvPr id="4" name="3 Conector recto de flecha">
            <a:extLst>
              <a:ext uri="{FF2B5EF4-FFF2-40B4-BE49-F238E27FC236}">
                <a16:creationId xmlns:a16="http://schemas.microsoft.com/office/drawing/2014/main" id="{6BD7BD86-B708-40A3-9AA8-CF5174E84CB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2725738" y="3200400"/>
            <a:ext cx="6858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>
            <a:extLst>
              <a:ext uri="{FF2B5EF4-FFF2-40B4-BE49-F238E27FC236}">
                <a16:creationId xmlns:a16="http://schemas.microsoft.com/office/drawing/2014/main" id="{BD282ABD-CF7C-4BFA-96E1-995C718BF88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773738" y="2362200"/>
            <a:ext cx="685800" cy="838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>
            <a:extLst>
              <a:ext uri="{FF2B5EF4-FFF2-40B4-BE49-F238E27FC236}">
                <a16:creationId xmlns:a16="http://schemas.microsoft.com/office/drawing/2014/main" id="{F40CD42E-D761-416F-A6B0-EDC0AE62B0AC}"/>
              </a:ext>
            </a:extLst>
          </p:cNvPr>
          <p:cNvCxnSpPr>
            <a:stCxn id="7" idx="3"/>
          </p:cNvCxnSpPr>
          <p:nvPr/>
        </p:nvCxnSpPr>
        <p:spPr>
          <a:xfrm>
            <a:off x="5773738" y="3200400"/>
            <a:ext cx="681037" cy="114300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5594FC0F-B6AE-4EB8-B579-8FC4F44C5ADA}"/>
              </a:ext>
            </a:extLst>
          </p:cNvPr>
          <p:cNvSpPr/>
          <p:nvPr/>
        </p:nvSpPr>
        <p:spPr>
          <a:xfrm>
            <a:off x="6454775" y="3505200"/>
            <a:ext cx="2362200" cy="167640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2060"/>
            </a:solidFill>
          </a:ln>
          <a:effectLst>
            <a:outerShdw blurRad="2286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800" b="1" dirty="0">
                <a:solidFill>
                  <a:schemeClr val="tx1"/>
                </a:solidFill>
              </a:rPr>
              <a:t>Árbol de </a:t>
            </a:r>
            <a:r>
              <a:rPr lang="es-ES" sz="2800" b="1" dirty="0" err="1">
                <a:solidFill>
                  <a:schemeClr val="tx1"/>
                </a:solidFill>
              </a:rPr>
              <a:t>cuacs</a:t>
            </a:r>
            <a:endParaRPr lang="es-E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EACF5DEE-A693-CB3D-20F8-822382F70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300 y 301 – Árboles de Cuacs para Last y Date</a:t>
            </a:r>
          </a:p>
        </p:txBody>
      </p:sp>
      <p:sp>
        <p:nvSpPr>
          <p:cNvPr id="17411" name="Marcador de contenido 2">
            <a:extLst>
              <a:ext uri="{FF2B5EF4-FFF2-40B4-BE49-F238E27FC236}">
                <a16:creationId xmlns:a16="http://schemas.microsoft.com/office/drawing/2014/main" id="{3F14ED33-5D54-C930-171D-0D0A155BB2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class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DiccionarioCuacs {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private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TablaHash tabla;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 b="1">
                <a:solidFill>
                  <a:srgbClr val="C00000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Arbol arbol;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public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void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insertar (Cuac nuevo)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{ Cuac *ref= tabla.insertar(nuevo);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  arbol.insertar(ref); }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void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follow (string nombre) ...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void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last (int N)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{ arbol.last(N); }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void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date (Fecha f1, Fecha f2)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{ arbol.date(f1, f2); }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numElem () ...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};</a:t>
            </a:r>
            <a:endParaRPr lang="es-ES_tradnl" altLang="es-ES" sz="2800">
              <a:ea typeface="ＭＳ Ｐゴシック" panose="020B0600070205080204" pitchFamily="34" charset="-128"/>
            </a:endParaRPr>
          </a:p>
        </p:txBody>
      </p:sp>
      <p:sp>
        <p:nvSpPr>
          <p:cNvPr id="17412" name="Marcador de número de diapositiva 3">
            <a:extLst>
              <a:ext uri="{FF2B5EF4-FFF2-40B4-BE49-F238E27FC236}">
                <a16:creationId xmlns:a16="http://schemas.microsoft.com/office/drawing/2014/main" id="{B0679BD8-1F6F-9F59-D0B4-61B1DD2B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192FDE-3EFA-4236-A4FF-D3A5AEAC3807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ES" sz="1000"/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9079B49D-7941-4501-A4DF-3FAE31451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2233613"/>
            <a:ext cx="1939925" cy="1784350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sz="2200" dirty="0">
                <a:solidFill>
                  <a:srgbClr val="000000"/>
                </a:solidFill>
              </a:rPr>
              <a:t>Ojo, el árbol almacena punteros a los </a:t>
            </a:r>
            <a:r>
              <a:rPr lang="es-ES" sz="2200" dirty="0" err="1">
                <a:solidFill>
                  <a:srgbClr val="000000"/>
                </a:solidFill>
              </a:rPr>
              <a:t>cuacs</a:t>
            </a:r>
            <a:r>
              <a:rPr lang="es-ES" sz="2200" dirty="0">
                <a:solidFill>
                  <a:srgbClr val="000000"/>
                </a:solidFill>
              </a:rPr>
              <a:t> de la tabla.</a:t>
            </a:r>
            <a:endParaRPr lang="es-ES" sz="22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cxnSp>
        <p:nvCxnSpPr>
          <p:cNvPr id="10" name="9 Conector recto de flecha">
            <a:extLst>
              <a:ext uri="{FF2B5EF4-FFF2-40B4-BE49-F238E27FC236}">
                <a16:creationId xmlns:a16="http://schemas.microsoft.com/office/drawing/2014/main" id="{A399D32B-E806-4CB1-A400-26F8ED931F3D}"/>
              </a:ext>
            </a:extLst>
          </p:cNvPr>
          <p:cNvCxnSpPr>
            <a:cxnSpLocks/>
          </p:cNvCxnSpPr>
          <p:nvPr/>
        </p:nvCxnSpPr>
        <p:spPr>
          <a:xfrm flipV="1">
            <a:off x="5105400" y="3829050"/>
            <a:ext cx="1697038" cy="9525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5">
            <a:extLst>
              <a:ext uri="{FF2B5EF4-FFF2-40B4-BE49-F238E27FC236}">
                <a16:creationId xmlns:a16="http://schemas.microsoft.com/office/drawing/2014/main" id="{22CD04B8-EFE1-479F-9274-BB43370FA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94175"/>
            <a:ext cx="3048000" cy="1816100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¿Cómo obtener un puntero a un </a:t>
            </a:r>
            <a:r>
              <a:rPr lang="es-ES" sz="2000" dirty="0" err="1">
                <a:solidFill>
                  <a:srgbClr val="000000"/>
                </a:solidFill>
              </a:rPr>
              <a:t>Cuac</a:t>
            </a:r>
            <a:r>
              <a:rPr lang="es-ES" sz="2000" dirty="0">
                <a:solidFill>
                  <a:srgbClr val="000000"/>
                </a:solidFill>
              </a:rPr>
              <a:t> de una lista?</a:t>
            </a:r>
          </a:p>
          <a:p>
            <a:pPr eaLnBrk="1" hangingPunct="1">
              <a:defRPr/>
            </a:pPr>
            <a:r>
              <a:rPr lang="es-ES" sz="16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lista.insert</a:t>
            </a:r>
            <a:r>
              <a:rPr lang="es-ES" sz="16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it</a:t>
            </a:r>
            <a:r>
              <a:rPr lang="es-ES" sz="16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cuac</a:t>
            </a:r>
            <a:r>
              <a:rPr lang="es-ES" sz="16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s-ES" sz="16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it</a:t>
            </a:r>
            <a:r>
              <a:rPr lang="es-ES" sz="16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--;</a:t>
            </a:r>
          </a:p>
          <a:p>
            <a:pPr eaLnBrk="1" hangingPunct="1">
              <a:defRPr/>
            </a:pPr>
            <a:r>
              <a:rPr lang="es-ES" sz="2000" b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&amp;*</a:t>
            </a:r>
            <a:r>
              <a:rPr lang="es-ES" sz="2000" b="1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it</a:t>
            </a:r>
            <a:endParaRPr lang="es-ES" sz="1600" b="1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cxnSp>
        <p:nvCxnSpPr>
          <p:cNvPr id="11" name="9 Conector recto de flecha">
            <a:extLst>
              <a:ext uri="{FF2B5EF4-FFF2-40B4-BE49-F238E27FC236}">
                <a16:creationId xmlns:a16="http://schemas.microsoft.com/office/drawing/2014/main" id="{CF7B55E3-8928-4D74-870F-A3D34EBFCB7F}"/>
              </a:ext>
            </a:extLst>
          </p:cNvPr>
          <p:cNvCxnSpPr>
            <a:cxnSpLocks/>
          </p:cNvCxnSpPr>
          <p:nvPr/>
        </p:nvCxnSpPr>
        <p:spPr>
          <a:xfrm>
            <a:off x="5403850" y="3711575"/>
            <a:ext cx="844550" cy="482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91180818-6BE1-72A9-B8BE-37DB1BD4C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731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300 y 301 – Árboles de Cuacs para Last y Date</a:t>
            </a:r>
          </a:p>
        </p:txBody>
      </p:sp>
      <p:sp>
        <p:nvSpPr>
          <p:cNvPr id="18435" name="Marcador de contenido 2">
            <a:extLst>
              <a:ext uri="{FF2B5EF4-FFF2-40B4-BE49-F238E27FC236}">
                <a16:creationId xmlns:a16="http://schemas.microsoft.com/office/drawing/2014/main" id="{7FC7355E-D03B-BA51-B359-B48D8501E0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5775" y="1905000"/>
            <a:ext cx="759142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class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Arbol {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private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public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Arbol 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~Arbol 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insertar (Cuac *ref);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last (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N);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date (Fecha f1, Fecha f2);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};</a:t>
            </a:r>
            <a:endParaRPr lang="es-ES_tradnl" altLang="es-ES" sz="2000">
              <a:ea typeface="ＭＳ Ｐゴシック" panose="020B0600070205080204" pitchFamily="34" charset="-128"/>
            </a:endParaRPr>
          </a:p>
        </p:txBody>
      </p:sp>
      <p:sp>
        <p:nvSpPr>
          <p:cNvPr id="18436" name="Marcador de número de diapositiva 3">
            <a:extLst>
              <a:ext uri="{FF2B5EF4-FFF2-40B4-BE49-F238E27FC236}">
                <a16:creationId xmlns:a16="http://schemas.microsoft.com/office/drawing/2014/main" id="{731F2F28-EFC8-6230-7CC1-F73B7070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39C3FC-F843-42BE-8F29-3263A4E8F185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ES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4DFFBF85-8A03-6AD9-BAC1-7767901EA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r>
              <a:rPr lang="es-ES" altLang="es-ES" sz="2600">
                <a:ea typeface="ＭＳ Ｐゴシック" panose="020B0600070205080204" pitchFamily="34" charset="-128"/>
              </a:rPr>
              <a:t>300 y 301 – Árboles de Cuacs para Last y Date</a:t>
            </a:r>
          </a:p>
        </p:txBody>
      </p:sp>
      <p:sp>
        <p:nvSpPr>
          <p:cNvPr id="16387" name="Marcador de contenido 2">
            <a:extLst>
              <a:ext uri="{FF2B5EF4-FFF2-40B4-BE49-F238E27FC236}">
                <a16:creationId xmlns:a16="http://schemas.microsoft.com/office/drawing/2014/main" id="{8B1990B0-A1EB-41FB-B414-64645AFE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85800"/>
            <a:ext cx="7924800" cy="1066800"/>
          </a:xfrm>
        </p:spPr>
        <p:txBody>
          <a:bodyPr/>
          <a:lstStyle/>
          <a:p>
            <a:pPr>
              <a:defRPr/>
            </a:pPr>
            <a:r>
              <a:rPr lang="es-ES_tradnl" altLang="es-ES" dirty="0">
                <a:ea typeface="ＭＳ Ｐゴシック" pitchFamily="34" charset="-128"/>
              </a:rPr>
              <a:t>Es adecuado definir un </a:t>
            </a:r>
            <a:r>
              <a:rPr lang="es-ES_tradnl" altLang="es-ES" b="1" dirty="0">
                <a:ea typeface="ＭＳ Ｐゴシック" pitchFamily="34" charset="-128"/>
              </a:rPr>
              <a:t>tipo Nodo</a:t>
            </a:r>
            <a:r>
              <a:rPr lang="es-ES_tradnl" altLang="es-ES" dirty="0">
                <a:ea typeface="ＭＳ Ｐゴシック" pitchFamily="34" charset="-128"/>
              </a:rPr>
              <a:t>, en el que se basa la definición del tipo Árbol.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s-ES_tradnl" altLang="es-ES" dirty="0">
              <a:ea typeface="ＭＳ Ｐゴシック" pitchFamily="34" charset="-128"/>
            </a:endParaRPr>
          </a:p>
        </p:txBody>
      </p:sp>
      <p:sp>
        <p:nvSpPr>
          <p:cNvPr id="19460" name="Marcador de número de diapositiva 3">
            <a:extLst>
              <a:ext uri="{FF2B5EF4-FFF2-40B4-BE49-F238E27FC236}">
                <a16:creationId xmlns:a16="http://schemas.microsoft.com/office/drawing/2014/main" id="{443FE62A-AC8F-F738-6FF4-29DF5399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474563-C7C2-4E13-A107-4029AABF6B00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ES" sz="1000"/>
          </a:p>
        </p:txBody>
      </p:sp>
      <p:sp>
        <p:nvSpPr>
          <p:cNvPr id="19461" name="1 Rectángulo">
            <a:extLst>
              <a:ext uri="{FF2B5EF4-FFF2-40B4-BE49-F238E27FC236}">
                <a16:creationId xmlns:a16="http://schemas.microsoft.com/office/drawing/2014/main" id="{FA03B402-35B3-32F2-58FC-471278B58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752600"/>
            <a:ext cx="2819400" cy="2554288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 b="1">
                <a:latin typeface="Lucida Console" panose="020B0609040504020204" pitchFamily="49" charset="0"/>
              </a:rPr>
              <a:t>class</a:t>
            </a:r>
            <a:r>
              <a:rPr lang="es-ES_tradnl" altLang="es-ES" sz="2000">
                <a:latin typeface="Lucida Console" panose="020B0609040504020204" pitchFamily="49" charset="0"/>
              </a:rPr>
              <a:t> Arbol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</a:t>
            </a:r>
            <a:r>
              <a:rPr lang="es-ES_tradnl" altLang="es-ES" sz="2000" b="1">
                <a:latin typeface="Lucida Console" panose="020B0609040504020204" pitchFamily="49" charset="0"/>
              </a:rPr>
              <a:t>private</a:t>
            </a:r>
            <a:r>
              <a:rPr lang="es-ES_tradnl" altLang="es-ES" sz="20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Nodo *raiz;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</a:t>
            </a:r>
            <a:r>
              <a:rPr lang="es-ES_tradnl" altLang="es-ES" sz="2000" b="1">
                <a:latin typeface="Lucida Console" panose="020B0609040504020204" pitchFamily="49" charset="0"/>
              </a:rPr>
              <a:t>public</a:t>
            </a:r>
            <a:r>
              <a:rPr lang="es-ES_tradnl" altLang="es-ES" sz="20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Arbol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~Arbol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};</a:t>
            </a:r>
            <a:endParaRPr lang="es-ES_tradnl" altLang="es-ES" sz="2000"/>
          </a:p>
        </p:txBody>
      </p:sp>
      <p:sp>
        <p:nvSpPr>
          <p:cNvPr id="19462" name="2 Rectángulo">
            <a:extLst>
              <a:ext uri="{FF2B5EF4-FFF2-40B4-BE49-F238E27FC236}">
                <a16:creationId xmlns:a16="http://schemas.microsoft.com/office/drawing/2014/main" id="{EB59AF25-A57B-A9C5-1C99-E8908124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52600"/>
            <a:ext cx="2994025" cy="2862263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 b="1">
                <a:latin typeface="Lucida Console" panose="020B0609040504020204" pitchFamily="49" charset="0"/>
              </a:rPr>
              <a:t>class</a:t>
            </a:r>
            <a:r>
              <a:rPr lang="es-ES_tradnl" altLang="es-ES" sz="2000">
                <a:latin typeface="Lucida Console" panose="020B0609040504020204" pitchFamily="49" charset="0"/>
              </a:rPr>
              <a:t> Nodo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</a:t>
            </a:r>
            <a:r>
              <a:rPr lang="es-ES_tradnl" altLang="es-ES" sz="2000" b="1">
                <a:latin typeface="Lucida Console" panose="020B0609040504020204" pitchFamily="49" charset="0"/>
              </a:rPr>
              <a:t>private</a:t>
            </a:r>
            <a:r>
              <a:rPr lang="es-ES_tradnl" altLang="es-ES" sz="20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 Nodo *hijo;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</a:t>
            </a:r>
            <a:r>
              <a:rPr lang="es-ES_tradnl" altLang="es-ES" sz="2000" b="1">
                <a:latin typeface="Lucida Console" panose="020B0609040504020204" pitchFamily="49" charset="0"/>
              </a:rPr>
              <a:t>public</a:t>
            </a:r>
            <a:r>
              <a:rPr lang="es-ES_tradnl" altLang="es-ES" sz="20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 Nodo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 ~Nodo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81BA4BD-7FB0-4C60-9C34-CCA81EBE18C6}"/>
              </a:ext>
            </a:extLst>
          </p:cNvPr>
          <p:cNvSpPr txBox="1">
            <a:spLocks/>
          </p:cNvSpPr>
          <p:nvPr/>
        </p:nvSpPr>
        <p:spPr bwMode="auto">
          <a:xfrm>
            <a:off x="228600" y="4614863"/>
            <a:ext cx="845820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_tradnl" altLang="es-ES" sz="2800" kern="0" dirty="0">
                <a:ea typeface="ＭＳ Ｐゴシック" pitchFamily="34" charset="-128"/>
              </a:rPr>
              <a:t>Definir los constructores y destructores de ambos.</a:t>
            </a:r>
          </a:p>
          <a:p>
            <a:pPr>
              <a:defRPr/>
            </a:pPr>
            <a:r>
              <a:rPr lang="es-ES_tradnl" altLang="es-ES" sz="2800" kern="0" dirty="0">
                <a:ea typeface="ＭＳ Ｐゴシック" pitchFamily="34" charset="-128"/>
              </a:rPr>
              <a:t>Repartir bien la funcionalidad entre nodo y árbol.</a:t>
            </a:r>
          </a:p>
          <a:p>
            <a:pPr>
              <a:defRPr/>
            </a:pPr>
            <a:r>
              <a:rPr lang="es-ES_tradnl" altLang="es-ES" sz="2800" kern="0" dirty="0">
                <a:ea typeface="ＭＳ Ｐゴシック" pitchFamily="34" charset="-128"/>
              </a:rPr>
              <a:t>¿La raíz se inicializa a NULL o a un </a:t>
            </a:r>
            <a:r>
              <a:rPr lang="es-ES_tradnl" altLang="es-ES" sz="2800" b="1" kern="0" dirty="0">
                <a:ea typeface="ＭＳ Ｐゴシック" pitchFamily="34" charset="-128"/>
              </a:rPr>
              <a:t>new</a:t>
            </a:r>
            <a:r>
              <a:rPr lang="es-ES_tradnl" altLang="es-ES" sz="2800" kern="0" dirty="0">
                <a:ea typeface="ＭＳ Ｐゴシック" pitchFamily="34" charset="-128"/>
              </a:rPr>
              <a:t> Nodo? Depende del tipo de árbol y del diseño.</a:t>
            </a:r>
            <a:endParaRPr lang="es-ES_tradnl" altLang="es-ES" kern="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número de diapositiva">
            <a:extLst>
              <a:ext uri="{FF2B5EF4-FFF2-40B4-BE49-F238E27FC236}">
                <a16:creationId xmlns:a16="http://schemas.microsoft.com/office/drawing/2014/main" id="{B58A9B3E-B823-D27E-DDCA-097BED08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C10493-9952-41D3-AEC3-0F12BD720946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ES" altLang="es-ES" sz="10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0F6475D-A99A-16EC-E584-618B1F0A4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42937"/>
          </a:xfrm>
        </p:spPr>
        <p:txBody>
          <a:bodyPr/>
          <a:lstStyle/>
          <a:p>
            <a:pPr eaLnBrk="1" hangingPunct="1"/>
            <a:r>
              <a:rPr lang="es-ES" altLang="es-ES" sz="3200">
                <a:ea typeface="ＭＳ Ｐゴシック" panose="020B0600070205080204" pitchFamily="34" charset="-128"/>
              </a:rPr>
              <a:t>Recomendaciones y errores comunes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CB5E2FD-B1FA-4107-ADCB-D7E6C6524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64796"/>
            <a:ext cx="8305800" cy="5713602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s-ES" altLang="es-ES" sz="2800" dirty="0">
                <a:ea typeface="ＭＳ Ｐゴシック" panose="020B0600070205080204" pitchFamily="34" charset="-128"/>
              </a:rPr>
              <a:t>No pretender “reservar memoria” para variables que son estáticas: </a:t>
            </a:r>
            <a:r>
              <a:rPr lang="es-ES" altLang="es-ES" sz="2800" strike="sngStrike" dirty="0" err="1"/>
              <a:t>TablaHash</a:t>
            </a:r>
            <a:r>
              <a:rPr lang="es-ES" altLang="es-ES" sz="2800" strike="sngStrike" dirty="0"/>
              <a:t> t= </a:t>
            </a:r>
            <a:r>
              <a:rPr lang="es-ES" altLang="es-ES" sz="2800" strike="sngStrike" dirty="0" err="1"/>
              <a:t>TablaHash</a:t>
            </a:r>
            <a:r>
              <a:rPr lang="es-ES" altLang="es-ES" sz="2800" strike="sngStrike" dirty="0"/>
              <a:t>();</a:t>
            </a:r>
            <a:r>
              <a:rPr lang="es-ES" altLang="es-ES" sz="2800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defRPr/>
            </a:pPr>
            <a:r>
              <a:rPr lang="es-ES" altLang="es-ES" sz="2800" dirty="0">
                <a:ea typeface="ＭＳ Ｐゴシック" panose="020B0600070205080204" pitchFamily="34" charset="-128"/>
              </a:rPr>
              <a:t>En C++ las cadenas se comparan con ==, &gt;, &lt;, &gt;=, etc. No usar 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cadena.compare</a:t>
            </a:r>
            <a:r>
              <a:rPr lang="es-ES" altLang="es-ES" sz="2800" dirty="0">
                <a:ea typeface="ＭＳ Ｐゴシック" panose="020B0600070205080204" pitchFamily="34" charset="-128"/>
              </a:rPr>
              <a:t>(otra).</a:t>
            </a:r>
          </a:p>
          <a:p>
            <a:pPr eaLnBrk="1" hangingPunct="1">
              <a:defRPr/>
            </a:pPr>
            <a:r>
              <a:rPr lang="es-ES" altLang="es-ES" sz="2800" dirty="0">
                <a:ea typeface="ＭＳ Ｐゴシック" panose="020B0600070205080204" pitchFamily="34" charset="-128"/>
              </a:rPr>
              <a:t>Evitar todos los usos innecesarios de 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this</a:t>
            </a:r>
            <a:r>
              <a:rPr lang="es-ES" altLang="es-ES" sz="2800" dirty="0">
                <a:ea typeface="ＭＳ Ｐゴシック" panose="020B0600070205080204" pitchFamily="34" charset="-128"/>
              </a:rPr>
              <a:t>-&gt;</a:t>
            </a:r>
          </a:p>
          <a:p>
            <a:pPr eaLnBrk="1" hangingPunct="1">
              <a:defRPr/>
            </a:pPr>
            <a:r>
              <a:rPr lang="es-ES" altLang="es-ES" sz="2800" dirty="0">
                <a:ea typeface="ＭＳ Ｐゴシック" panose="020B0600070205080204" pitchFamily="34" charset="-128"/>
              </a:rPr>
              <a:t>En el 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Makefile</a:t>
            </a:r>
            <a:r>
              <a:rPr lang="es-ES" altLang="es-ES" sz="2800" dirty="0">
                <a:ea typeface="ＭＳ Ｐゴシック" panose="020B0600070205080204" pitchFamily="34" charset="-128"/>
              </a:rPr>
              <a:t>, recordar incluir las dependencias indirectas. </a:t>
            </a:r>
            <a:r>
              <a:rPr lang="es-ES" altLang="es-ES" sz="2400" dirty="0" err="1">
                <a:ea typeface="ＭＳ Ｐゴシック" panose="020B0600070205080204" pitchFamily="34" charset="-128"/>
              </a:rPr>
              <a:t>main.o</a:t>
            </a:r>
            <a:r>
              <a:rPr lang="es-ES" altLang="es-ES" sz="2400" dirty="0">
                <a:ea typeface="ＭＳ Ｐゴシック" panose="020B0600070205080204" pitchFamily="34" charset="-128"/>
              </a:rPr>
              <a:t>: main.cpp </a:t>
            </a:r>
            <a:r>
              <a:rPr lang="es-ES" altLang="es-ES" sz="2400" dirty="0" err="1">
                <a:ea typeface="ＭＳ Ｐゴシック" panose="020B0600070205080204" pitchFamily="34" charset="-128"/>
              </a:rPr>
              <a:t>Dicc.h</a:t>
            </a:r>
            <a:r>
              <a:rPr lang="es-ES" altLang="es-ES" sz="2400" dirty="0">
                <a:ea typeface="ＭＳ Ｐゴシック" panose="020B0600070205080204" pitchFamily="34" charset="-128"/>
              </a:rPr>
              <a:t> </a:t>
            </a:r>
            <a:r>
              <a:rPr lang="es-ES" altLang="es-ES" sz="2400" dirty="0" err="1">
                <a:ea typeface="ＭＳ Ｐゴシック" panose="020B0600070205080204" pitchFamily="34" charset="-128"/>
              </a:rPr>
              <a:t>Tabla.h</a:t>
            </a:r>
            <a:r>
              <a:rPr lang="es-ES" altLang="es-ES" sz="2400" dirty="0">
                <a:ea typeface="ＭＳ Ｐゴシック" panose="020B0600070205080204" pitchFamily="34" charset="-128"/>
              </a:rPr>
              <a:t> </a:t>
            </a:r>
            <a:r>
              <a:rPr lang="es-ES" altLang="es-ES" sz="2400" dirty="0" err="1">
                <a:ea typeface="ＭＳ Ｐゴシック" panose="020B0600070205080204" pitchFamily="34" charset="-128"/>
              </a:rPr>
              <a:t>Cuac.h</a:t>
            </a:r>
            <a:r>
              <a:rPr lang="es-ES" altLang="es-ES" sz="2400" dirty="0">
                <a:ea typeface="ＭＳ Ｐゴシック" panose="020B0600070205080204" pitchFamily="34" charset="-128"/>
              </a:rPr>
              <a:t> ...</a:t>
            </a:r>
            <a:endParaRPr lang="es-ES" altLang="es-ES" sz="28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s-ES" altLang="es-ES" sz="2800" dirty="0">
                <a:ea typeface="ＭＳ Ｐゴシック" panose="020B0600070205080204" pitchFamily="34" charset="-128"/>
              </a:rPr>
              <a:t>Descomposición modular: normalmente, cada clase va en un módulo propio.</a:t>
            </a:r>
          </a:p>
          <a:p>
            <a:pPr eaLnBrk="1" hangingPunct="1">
              <a:defRPr/>
            </a:pPr>
            <a:r>
              <a:rPr lang="es-ES" altLang="es-ES" sz="2800" dirty="0">
                <a:ea typeface="ＭＳ Ｐゴシック" panose="020B0600070205080204" pitchFamily="34" charset="-128"/>
              </a:rPr>
              <a:t>No acceder a *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it</a:t>
            </a:r>
            <a:r>
              <a:rPr lang="es-ES" altLang="es-ES" sz="2800" dirty="0">
                <a:ea typeface="ＭＳ Ｐゴシック" panose="020B0600070205080204" pitchFamily="34" charset="-128"/>
              </a:rPr>
              <a:t> cuando 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it</a:t>
            </a:r>
            <a:r>
              <a:rPr lang="es-ES" altLang="es-ES" sz="2800" dirty="0">
                <a:ea typeface="ＭＳ Ｐゴシック" panose="020B0600070205080204" pitchFamily="34" charset="-128"/>
              </a:rPr>
              <a:t> = 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lista.end</a:t>
            </a:r>
            <a:r>
              <a:rPr lang="es-ES" altLang="es-ES" sz="2800" dirty="0">
                <a:ea typeface="ＭＳ Ｐゴシック" panose="020B0600070205080204" pitchFamily="34" charset="-128"/>
              </a:rPr>
              <a:t>().</a:t>
            </a:r>
          </a:p>
          <a:p>
            <a:pPr eaLnBrk="1" hangingPunct="1">
              <a:defRPr/>
            </a:pPr>
            <a:r>
              <a:rPr lang="es-ES" altLang="es-ES" sz="2800" dirty="0">
                <a:ea typeface="ＭＳ Ｐゴシック" panose="020B0600070205080204" pitchFamily="34" charset="-128"/>
              </a:rPr>
              <a:t>Evitar el uso de variables globales.</a:t>
            </a:r>
          </a:p>
          <a:p>
            <a:pPr eaLnBrk="1" hangingPunct="1">
              <a:defRPr/>
            </a:pPr>
            <a:r>
              <a:rPr lang="es-ES" altLang="es-ES" sz="2800" dirty="0">
                <a:ea typeface="ＭＳ Ｐゴシック" panose="020B0600070205080204" pitchFamily="34" charset="-128"/>
              </a:rPr>
              <a:t>Diseñar una buena función de dispersión</a:t>
            </a:r>
            <a:r>
              <a:rPr lang="es-ES" altLang="es-ES" sz="2400" dirty="0">
                <a:ea typeface="ＭＳ Ｐゴシック" panose="020B0600070205080204" pitchFamily="34" charset="-128"/>
              </a:rPr>
              <a:t>.</a:t>
            </a:r>
            <a:endParaRPr lang="es-ES" altLang="es-ES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E7827D3A-5342-BBFF-55E0-6149AE200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r>
              <a:rPr lang="es-ES" altLang="es-ES" sz="2600">
                <a:ea typeface="ＭＳ Ｐゴシック" panose="020B0600070205080204" pitchFamily="34" charset="-128"/>
              </a:rPr>
              <a:t>300 y 301 – Árboles de Cuacs para Last y Date</a:t>
            </a:r>
          </a:p>
        </p:txBody>
      </p:sp>
      <p:sp>
        <p:nvSpPr>
          <p:cNvPr id="16387" name="Marcador de contenido 2">
            <a:extLst>
              <a:ext uri="{FF2B5EF4-FFF2-40B4-BE49-F238E27FC236}">
                <a16:creationId xmlns:a16="http://schemas.microsoft.com/office/drawing/2014/main" id="{8B1990B0-A1EB-41FB-B414-64645AFE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" y="592138"/>
            <a:ext cx="8763000" cy="1031875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s-ES_tradnl" altLang="es-ES" dirty="0">
                <a:ea typeface="ＭＳ Ｐゴシック" pitchFamily="34" charset="-128"/>
              </a:rPr>
              <a:t>Dos opciones de diseño: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_tradnl" altLang="es-ES" sz="2200" dirty="0">
                <a:ea typeface="ＭＳ Ｐゴシック" pitchFamily="34" charset="-128"/>
              </a:rPr>
              <a:t> Árbol de punteros a </a:t>
            </a:r>
            <a:r>
              <a:rPr lang="es-ES_tradnl" altLang="es-ES" sz="2200" dirty="0" err="1">
                <a:ea typeface="ＭＳ Ｐゴシック" pitchFamily="34" charset="-128"/>
              </a:rPr>
              <a:t>cuacs</a:t>
            </a:r>
            <a:r>
              <a:rPr lang="es-ES_tradnl" altLang="es-ES" sz="2200" dirty="0">
                <a:ea typeface="ＭＳ Ｐゴシック" pitchFamily="34" charset="-128"/>
              </a:rPr>
              <a:t>  |  Árbol de listas de punteros a </a:t>
            </a:r>
            <a:r>
              <a:rPr lang="es-ES_tradnl" altLang="es-ES" sz="2200" dirty="0" err="1">
                <a:ea typeface="ＭＳ Ｐゴシック" pitchFamily="34" charset="-128"/>
              </a:rPr>
              <a:t>cuacs</a:t>
            </a:r>
            <a:endParaRPr lang="es-ES_tradnl" altLang="es-ES" sz="2200" dirty="0">
              <a:ea typeface="ＭＳ Ｐゴシック" pitchFamily="34" charset="-128"/>
            </a:endParaRP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s-ES_tradnl" altLang="es-E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s-ES_tradnl" altLang="es-ES" dirty="0">
              <a:ea typeface="ＭＳ Ｐゴシック" pitchFamily="34" charset="-128"/>
            </a:endParaRPr>
          </a:p>
        </p:txBody>
      </p:sp>
      <p:sp>
        <p:nvSpPr>
          <p:cNvPr id="20484" name="Marcador de número de diapositiva 3">
            <a:extLst>
              <a:ext uri="{FF2B5EF4-FFF2-40B4-BE49-F238E27FC236}">
                <a16:creationId xmlns:a16="http://schemas.microsoft.com/office/drawing/2014/main" id="{9CF418C5-3FCA-C6BB-12AD-853FF8A3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4663" y="6265863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5653ED-C76B-4A5A-B3E2-B30D80E7C6D4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" altLang="es-ES" sz="100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81BA4BD-7FB0-4C60-9C34-CCA81EBE18C6}"/>
              </a:ext>
            </a:extLst>
          </p:cNvPr>
          <p:cNvSpPr txBox="1">
            <a:spLocks/>
          </p:cNvSpPr>
          <p:nvPr/>
        </p:nvSpPr>
        <p:spPr bwMode="auto">
          <a:xfrm>
            <a:off x="128588" y="5264150"/>
            <a:ext cx="867727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_tradnl" altLang="es-ES" sz="2800" kern="0" dirty="0">
                <a:ea typeface="ＭＳ Ｐゴシック" pitchFamily="34" charset="-128"/>
              </a:rPr>
              <a:t>¡Mucho cuidado con la reestructuración de la tabla de dispersión! Si tenemos </a:t>
            </a:r>
            <a:r>
              <a:rPr lang="es-ES_tradnl" altLang="es-ES" sz="2800" kern="0" dirty="0" err="1">
                <a:ea typeface="ＭＳ Ｐゴシック" pitchFamily="34" charset="-128"/>
              </a:rPr>
              <a:t>list</a:t>
            </a:r>
            <a:r>
              <a:rPr lang="es-ES_tradnl" altLang="es-ES" sz="2800" kern="0" dirty="0">
                <a:ea typeface="ＭＳ Ｐゴシック" pitchFamily="34" charset="-128"/>
              </a:rPr>
              <a:t>&lt;</a:t>
            </a:r>
            <a:r>
              <a:rPr lang="es-ES_tradnl" altLang="es-ES" sz="2800" kern="0" dirty="0" err="1">
                <a:ea typeface="ＭＳ Ｐゴシック" pitchFamily="34" charset="-128"/>
              </a:rPr>
              <a:t>Cuac</a:t>
            </a:r>
            <a:r>
              <a:rPr lang="es-ES_tradnl" altLang="es-ES" sz="2800" kern="0" dirty="0">
                <a:ea typeface="ＭＳ Ｐゴシック" pitchFamily="34" charset="-128"/>
              </a:rPr>
              <a:t>&gt; *T, al reestructurar, el árbol apunta a los </a:t>
            </a:r>
            <a:r>
              <a:rPr lang="es-ES_tradnl" altLang="es-ES" sz="2800" kern="0" dirty="0" err="1">
                <a:ea typeface="ＭＳ Ｐゴシック" pitchFamily="34" charset="-128"/>
              </a:rPr>
              <a:t>cuacs</a:t>
            </a:r>
            <a:r>
              <a:rPr lang="es-ES_tradnl" altLang="es-ES" sz="2800" kern="0" dirty="0">
                <a:ea typeface="ＭＳ Ｐゴシック" pitchFamily="34" charset="-128"/>
              </a:rPr>
              <a:t> antiguos.</a:t>
            </a:r>
          </a:p>
        </p:txBody>
      </p:sp>
      <p:grpSp>
        <p:nvGrpSpPr>
          <p:cNvPr id="20486" name="Grupo 16392">
            <a:extLst>
              <a:ext uri="{FF2B5EF4-FFF2-40B4-BE49-F238E27FC236}">
                <a16:creationId xmlns:a16="http://schemas.microsoft.com/office/drawing/2014/main" id="{FD1997EC-E8ED-74F1-F886-8E01E8C6C02E}"/>
              </a:ext>
            </a:extLst>
          </p:cNvPr>
          <p:cNvGrpSpPr>
            <a:grpSpLocks/>
          </p:cNvGrpSpPr>
          <p:nvPr/>
        </p:nvGrpSpPr>
        <p:grpSpPr bwMode="auto">
          <a:xfrm>
            <a:off x="331788" y="1836738"/>
            <a:ext cx="3295650" cy="2765425"/>
            <a:chOff x="457200" y="1447208"/>
            <a:chExt cx="3295650" cy="2765023"/>
          </a:xfrm>
        </p:grpSpPr>
        <p:sp>
          <p:nvSpPr>
            <p:cNvPr id="10" name="4 Rectángulo">
              <a:extLst>
                <a:ext uri="{FF2B5EF4-FFF2-40B4-BE49-F238E27FC236}">
                  <a16:creationId xmlns:a16="http://schemas.microsoft.com/office/drawing/2014/main" id="{58071458-275C-4380-BAD2-302F2883A049}"/>
                </a:ext>
              </a:extLst>
            </p:cNvPr>
            <p:cNvSpPr/>
            <p:nvPr/>
          </p:nvSpPr>
          <p:spPr bwMode="auto">
            <a:xfrm>
              <a:off x="457200" y="3290027"/>
              <a:ext cx="906462" cy="92220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/>
            </a:p>
          </p:txBody>
        </p:sp>
        <p:sp>
          <p:nvSpPr>
            <p:cNvPr id="11" name="8 Rectángulo">
              <a:extLst>
                <a:ext uri="{FF2B5EF4-FFF2-40B4-BE49-F238E27FC236}">
                  <a16:creationId xmlns:a16="http://schemas.microsoft.com/office/drawing/2014/main" id="{851362CB-6AD7-47C8-BD2C-1035B3C17828}"/>
                </a:ext>
              </a:extLst>
            </p:cNvPr>
            <p:cNvSpPr/>
            <p:nvPr/>
          </p:nvSpPr>
          <p:spPr bwMode="auto">
            <a:xfrm>
              <a:off x="539750" y="3385263"/>
              <a:ext cx="762000" cy="263487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Pepe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10 Rectángulo">
              <a:extLst>
                <a:ext uri="{FF2B5EF4-FFF2-40B4-BE49-F238E27FC236}">
                  <a16:creationId xmlns:a16="http://schemas.microsoft.com/office/drawing/2014/main" id="{658E43F7-3BB6-432E-B0F2-CC1983F027AA}"/>
                </a:ext>
              </a:extLst>
            </p:cNvPr>
            <p:cNvSpPr/>
            <p:nvPr/>
          </p:nvSpPr>
          <p:spPr bwMode="auto">
            <a:xfrm>
              <a:off x="1652587" y="3290027"/>
              <a:ext cx="904875" cy="92220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/>
            </a:p>
          </p:txBody>
        </p:sp>
        <p:sp>
          <p:nvSpPr>
            <p:cNvPr id="13" name="13 Rectángulo">
              <a:extLst>
                <a:ext uri="{FF2B5EF4-FFF2-40B4-BE49-F238E27FC236}">
                  <a16:creationId xmlns:a16="http://schemas.microsoft.com/office/drawing/2014/main" id="{10BA03F3-F03A-4FAD-A362-707A1DC674C9}"/>
                </a:ext>
              </a:extLst>
            </p:cNvPr>
            <p:cNvSpPr/>
            <p:nvPr/>
          </p:nvSpPr>
          <p:spPr bwMode="auto">
            <a:xfrm>
              <a:off x="2846387" y="3290027"/>
              <a:ext cx="906463" cy="92220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/>
            </a:p>
          </p:txBody>
        </p:sp>
        <p:cxnSp>
          <p:nvCxnSpPr>
            <p:cNvPr id="14" name="6 Conector recto de flecha">
              <a:extLst>
                <a:ext uri="{FF2B5EF4-FFF2-40B4-BE49-F238E27FC236}">
                  <a16:creationId xmlns:a16="http://schemas.microsoft.com/office/drawing/2014/main" id="{BC4643BB-DB30-4251-8646-145E98DF2193}"/>
                </a:ext>
              </a:extLst>
            </p:cNvPr>
            <p:cNvCxnSpPr>
              <a:cxnSpLocks/>
              <a:stCxn id="2" idx="3"/>
              <a:endCxn id="30" idx="7"/>
            </p:cNvCxnSpPr>
            <p:nvPr/>
          </p:nvCxnSpPr>
          <p:spPr bwMode="auto">
            <a:xfrm flipH="1">
              <a:off x="1309687" y="1928150"/>
              <a:ext cx="528638" cy="433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8 Conector recto de flecha">
              <a:extLst>
                <a:ext uri="{FF2B5EF4-FFF2-40B4-BE49-F238E27FC236}">
                  <a16:creationId xmlns:a16="http://schemas.microsoft.com/office/drawing/2014/main" id="{EDA16601-4FB0-48ED-AEA5-32C162AF7E88}"/>
                </a:ext>
              </a:extLst>
            </p:cNvPr>
            <p:cNvCxnSpPr>
              <a:cxnSpLocks/>
              <a:stCxn id="2" idx="5"/>
              <a:endCxn id="31" idx="1"/>
            </p:cNvCxnSpPr>
            <p:nvPr/>
          </p:nvCxnSpPr>
          <p:spPr bwMode="auto">
            <a:xfrm>
              <a:off x="2284412" y="1928150"/>
              <a:ext cx="611188" cy="423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20 Rectángulo">
              <a:extLst>
                <a:ext uri="{FF2B5EF4-FFF2-40B4-BE49-F238E27FC236}">
                  <a16:creationId xmlns:a16="http://schemas.microsoft.com/office/drawing/2014/main" id="{5177B83F-0233-48D0-9F2C-71D8133B4D4D}"/>
                </a:ext>
              </a:extLst>
            </p:cNvPr>
            <p:cNvSpPr/>
            <p:nvPr/>
          </p:nvSpPr>
          <p:spPr bwMode="auto">
            <a:xfrm>
              <a:off x="539750" y="3631290"/>
              <a:ext cx="762000" cy="263487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21 Rectángulo">
              <a:extLst>
                <a:ext uri="{FF2B5EF4-FFF2-40B4-BE49-F238E27FC236}">
                  <a16:creationId xmlns:a16="http://schemas.microsoft.com/office/drawing/2014/main" id="{A289D48A-BC87-4A67-91E9-3646670C8F8E}"/>
                </a:ext>
              </a:extLst>
            </p:cNvPr>
            <p:cNvSpPr/>
            <p:nvPr/>
          </p:nvSpPr>
          <p:spPr bwMode="auto">
            <a:xfrm>
              <a:off x="539750" y="3875730"/>
              <a:ext cx="762000" cy="263487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mensaje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25 Rectángulo">
              <a:extLst>
                <a:ext uri="{FF2B5EF4-FFF2-40B4-BE49-F238E27FC236}">
                  <a16:creationId xmlns:a16="http://schemas.microsoft.com/office/drawing/2014/main" id="{C148B260-5F95-4E7A-96FF-EC500AA337D2}"/>
                </a:ext>
              </a:extLst>
            </p:cNvPr>
            <p:cNvSpPr/>
            <p:nvPr/>
          </p:nvSpPr>
          <p:spPr bwMode="auto">
            <a:xfrm>
              <a:off x="1724025" y="3385263"/>
              <a:ext cx="762000" cy="263487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Juan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26 Rectángulo">
              <a:extLst>
                <a:ext uri="{FF2B5EF4-FFF2-40B4-BE49-F238E27FC236}">
                  <a16:creationId xmlns:a16="http://schemas.microsoft.com/office/drawing/2014/main" id="{B9D5F99C-4B26-4A12-9FE4-3959E37EBA2C}"/>
                </a:ext>
              </a:extLst>
            </p:cNvPr>
            <p:cNvSpPr/>
            <p:nvPr/>
          </p:nvSpPr>
          <p:spPr bwMode="auto">
            <a:xfrm>
              <a:off x="1724025" y="3631290"/>
              <a:ext cx="762000" cy="263487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27 Rectángulo">
              <a:extLst>
                <a:ext uri="{FF2B5EF4-FFF2-40B4-BE49-F238E27FC236}">
                  <a16:creationId xmlns:a16="http://schemas.microsoft.com/office/drawing/2014/main" id="{AAC6A044-1217-4A69-AEEF-96D7AB21D890}"/>
                </a:ext>
              </a:extLst>
            </p:cNvPr>
            <p:cNvSpPr/>
            <p:nvPr/>
          </p:nvSpPr>
          <p:spPr bwMode="auto">
            <a:xfrm>
              <a:off x="1724025" y="3875730"/>
              <a:ext cx="762000" cy="263487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mensaje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28 Rectángulo">
              <a:extLst>
                <a:ext uri="{FF2B5EF4-FFF2-40B4-BE49-F238E27FC236}">
                  <a16:creationId xmlns:a16="http://schemas.microsoft.com/office/drawing/2014/main" id="{5AE75813-370D-46BF-96DB-070F2CA59008}"/>
                </a:ext>
              </a:extLst>
            </p:cNvPr>
            <p:cNvSpPr/>
            <p:nvPr/>
          </p:nvSpPr>
          <p:spPr bwMode="auto">
            <a:xfrm>
              <a:off x="2917825" y="3377327"/>
              <a:ext cx="762000" cy="263487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Pepe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29 Rectángulo">
              <a:extLst>
                <a:ext uri="{FF2B5EF4-FFF2-40B4-BE49-F238E27FC236}">
                  <a16:creationId xmlns:a16="http://schemas.microsoft.com/office/drawing/2014/main" id="{F153510A-925B-48D2-B2ED-796FBD175765}"/>
                </a:ext>
              </a:extLst>
            </p:cNvPr>
            <p:cNvSpPr/>
            <p:nvPr/>
          </p:nvSpPr>
          <p:spPr bwMode="auto">
            <a:xfrm>
              <a:off x="2917825" y="3623354"/>
              <a:ext cx="762000" cy="263487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30 Rectángulo">
              <a:extLst>
                <a:ext uri="{FF2B5EF4-FFF2-40B4-BE49-F238E27FC236}">
                  <a16:creationId xmlns:a16="http://schemas.microsoft.com/office/drawing/2014/main" id="{15600ADF-2820-4C49-A9A1-6CAD6154A8B9}"/>
                </a:ext>
              </a:extLst>
            </p:cNvPr>
            <p:cNvSpPr/>
            <p:nvPr/>
          </p:nvSpPr>
          <p:spPr bwMode="auto">
            <a:xfrm>
              <a:off x="2917825" y="3867793"/>
              <a:ext cx="762000" cy="263487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mensaje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F2E3BCB-55BD-490D-8C99-FAD14221C02F}"/>
                </a:ext>
              </a:extLst>
            </p:cNvPr>
            <p:cNvSpPr/>
            <p:nvPr/>
          </p:nvSpPr>
          <p:spPr>
            <a:xfrm>
              <a:off x="1744662" y="1447208"/>
              <a:ext cx="631825" cy="5634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FFB4216-9224-4620-994C-71E5FCA1D6F2}"/>
                </a:ext>
              </a:extLst>
            </p:cNvPr>
            <p:cNvSpPr/>
            <p:nvPr/>
          </p:nvSpPr>
          <p:spPr>
            <a:xfrm>
              <a:off x="771525" y="2278937"/>
              <a:ext cx="631825" cy="5634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BF35263-0C8D-4E0C-8DDF-948951FD90DB}"/>
                </a:ext>
              </a:extLst>
            </p:cNvPr>
            <p:cNvSpPr/>
            <p:nvPr/>
          </p:nvSpPr>
          <p:spPr>
            <a:xfrm>
              <a:off x="2803525" y="2269413"/>
              <a:ext cx="631825" cy="5634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cxnSp>
          <p:nvCxnSpPr>
            <p:cNvPr id="25" name="18 Conector recto de flecha">
              <a:extLst>
                <a:ext uri="{FF2B5EF4-FFF2-40B4-BE49-F238E27FC236}">
                  <a16:creationId xmlns:a16="http://schemas.microsoft.com/office/drawing/2014/main" id="{98946374-CFCE-4310-94C4-E1A1E8FEF335}"/>
                </a:ext>
              </a:extLst>
            </p:cNvPr>
            <p:cNvCxnSpPr>
              <a:cxnSpLocks/>
              <a:endCxn id="10" idx="0"/>
            </p:cNvCxnSpPr>
            <p:nvPr/>
          </p:nvCxnSpPr>
          <p:spPr bwMode="auto">
            <a:xfrm flipH="1">
              <a:off x="909637" y="2510678"/>
              <a:ext cx="193675" cy="7793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8 Conector recto de flecha">
              <a:extLst>
                <a:ext uri="{FF2B5EF4-FFF2-40B4-BE49-F238E27FC236}">
                  <a16:creationId xmlns:a16="http://schemas.microsoft.com/office/drawing/2014/main" id="{B2CFB79E-274B-482D-843A-38132C7747B0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>
              <a:off x="2070100" y="1783709"/>
              <a:ext cx="34925" cy="15063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8 Conector recto de flecha">
              <a:extLst>
                <a:ext uri="{FF2B5EF4-FFF2-40B4-BE49-F238E27FC236}">
                  <a16:creationId xmlns:a16="http://schemas.microsoft.com/office/drawing/2014/main" id="{A2D7A0D3-ED44-4463-B466-BC4B55BAB4BB}"/>
                </a:ext>
              </a:extLst>
            </p:cNvPr>
            <p:cNvCxnSpPr>
              <a:cxnSpLocks/>
              <a:endCxn id="13" idx="0"/>
            </p:cNvCxnSpPr>
            <p:nvPr/>
          </p:nvCxnSpPr>
          <p:spPr bwMode="auto">
            <a:xfrm>
              <a:off x="3121025" y="2517027"/>
              <a:ext cx="179387" cy="773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7" name="Grupo 16407">
            <a:extLst>
              <a:ext uri="{FF2B5EF4-FFF2-40B4-BE49-F238E27FC236}">
                <a16:creationId xmlns:a16="http://schemas.microsoft.com/office/drawing/2014/main" id="{D58B580B-0F78-7AF6-1A61-23A8A40528A2}"/>
              </a:ext>
            </a:extLst>
          </p:cNvPr>
          <p:cNvGrpSpPr>
            <a:grpSpLocks/>
          </p:cNvGrpSpPr>
          <p:nvPr/>
        </p:nvGrpSpPr>
        <p:grpSpPr bwMode="auto">
          <a:xfrm>
            <a:off x="4152900" y="1590675"/>
            <a:ext cx="4746625" cy="3676650"/>
            <a:chOff x="4270471" y="1596287"/>
            <a:chExt cx="4746025" cy="3677291"/>
          </a:xfrm>
        </p:grpSpPr>
        <p:cxnSp>
          <p:nvCxnSpPr>
            <p:cNvPr id="53" name="6 Conector recto de flecha">
              <a:extLst>
                <a:ext uri="{FF2B5EF4-FFF2-40B4-BE49-F238E27FC236}">
                  <a16:creationId xmlns:a16="http://schemas.microsoft.com/office/drawing/2014/main" id="{31BF9C6F-C82B-4B1E-8598-B1EE6B0C302A}"/>
                </a:ext>
              </a:extLst>
            </p:cNvPr>
            <p:cNvCxnSpPr>
              <a:cxnSpLocks/>
              <a:stCxn id="63" idx="3"/>
              <a:endCxn id="64" idx="7"/>
            </p:cNvCxnSpPr>
            <p:nvPr/>
          </p:nvCxnSpPr>
          <p:spPr bwMode="auto">
            <a:xfrm flipH="1">
              <a:off x="5243486" y="2077384"/>
              <a:ext cx="1012697" cy="4747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8 Conector recto de flecha">
              <a:extLst>
                <a:ext uri="{FF2B5EF4-FFF2-40B4-BE49-F238E27FC236}">
                  <a16:creationId xmlns:a16="http://schemas.microsoft.com/office/drawing/2014/main" id="{47AF9B71-51A0-4D28-8DEC-6C7A6381EB96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 bwMode="auto">
            <a:xfrm>
              <a:off x="6703801" y="2077384"/>
              <a:ext cx="1071427" cy="4398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75D799A2-7825-4C5A-8DCB-A6EE79813B82}"/>
                </a:ext>
              </a:extLst>
            </p:cNvPr>
            <p:cNvSpPr/>
            <p:nvPr/>
          </p:nvSpPr>
          <p:spPr>
            <a:xfrm>
              <a:off x="6164120" y="1596287"/>
              <a:ext cx="631745" cy="5636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388D7364-3746-4307-AFE3-ABF25F8D1D5E}"/>
                </a:ext>
              </a:extLst>
            </p:cNvPr>
            <p:cNvSpPr/>
            <p:nvPr/>
          </p:nvSpPr>
          <p:spPr>
            <a:xfrm>
              <a:off x="4705391" y="2469564"/>
              <a:ext cx="631745" cy="5636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C6A68E64-7215-4285-A629-FF63A81AE3F7}"/>
                </a:ext>
              </a:extLst>
            </p:cNvPr>
            <p:cNvSpPr/>
            <p:nvPr/>
          </p:nvSpPr>
          <p:spPr>
            <a:xfrm>
              <a:off x="7681578" y="2434633"/>
              <a:ext cx="631745" cy="5636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grpSp>
          <p:nvGrpSpPr>
            <p:cNvPr id="20495" name="Grupo 16393">
              <a:extLst>
                <a:ext uri="{FF2B5EF4-FFF2-40B4-BE49-F238E27FC236}">
                  <a16:creationId xmlns:a16="http://schemas.microsoft.com/office/drawing/2014/main" id="{6962B062-547B-F768-25B4-8D109166E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471" y="3470744"/>
              <a:ext cx="4743450" cy="447215"/>
              <a:chOff x="4324350" y="3632484"/>
              <a:chExt cx="5195573" cy="447215"/>
            </a:xfrm>
          </p:grpSpPr>
          <p:sp>
            <p:nvSpPr>
              <p:cNvPr id="49" name="4 Rectángulo">
                <a:extLst>
                  <a:ext uri="{FF2B5EF4-FFF2-40B4-BE49-F238E27FC236}">
                    <a16:creationId xmlns:a16="http://schemas.microsoft.com/office/drawing/2014/main" id="{453FC5CA-3835-4DF5-A48F-0828F7F2ACBF}"/>
                  </a:ext>
                </a:extLst>
              </p:cNvPr>
              <p:cNvSpPr/>
              <p:nvPr/>
            </p:nvSpPr>
            <p:spPr bwMode="auto">
              <a:xfrm>
                <a:off x="4324350" y="3641131"/>
                <a:ext cx="905808" cy="43822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/>
              </a:p>
            </p:txBody>
          </p:sp>
          <p:sp>
            <p:nvSpPr>
              <p:cNvPr id="50" name="8 Rectángulo">
                <a:extLst>
                  <a:ext uri="{FF2B5EF4-FFF2-40B4-BE49-F238E27FC236}">
                    <a16:creationId xmlns:a16="http://schemas.microsoft.com/office/drawing/2014/main" id="{E40E8016-1F6B-4E7F-844C-7AD0A0BD5DB0}"/>
                  </a:ext>
                </a:extLst>
              </p:cNvPr>
              <p:cNvSpPr/>
              <p:nvPr/>
            </p:nvSpPr>
            <p:spPr bwMode="auto">
              <a:xfrm>
                <a:off x="4406064" y="3736397"/>
                <a:ext cx="763242" cy="261984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10 Rectángulo">
                <a:extLst>
                  <a:ext uri="{FF2B5EF4-FFF2-40B4-BE49-F238E27FC236}">
                    <a16:creationId xmlns:a16="http://schemas.microsoft.com/office/drawing/2014/main" id="{2786FA2E-0C4C-421D-A887-A6140A9BE966}"/>
                  </a:ext>
                </a:extLst>
              </p:cNvPr>
              <p:cNvSpPr/>
              <p:nvPr/>
            </p:nvSpPr>
            <p:spPr bwMode="auto">
              <a:xfrm>
                <a:off x="5409232" y="3641131"/>
                <a:ext cx="905808" cy="43822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/>
              </a:p>
            </p:txBody>
          </p:sp>
          <p:sp>
            <p:nvSpPr>
              <p:cNvPr id="52" name="13 Rectángulo">
                <a:extLst>
                  <a:ext uri="{FF2B5EF4-FFF2-40B4-BE49-F238E27FC236}">
                    <a16:creationId xmlns:a16="http://schemas.microsoft.com/office/drawing/2014/main" id="{B8A1174B-CFCB-4CA1-B92D-B4C8CEF68B60}"/>
                  </a:ext>
                </a:extLst>
              </p:cNvPr>
              <p:cNvSpPr/>
              <p:nvPr/>
            </p:nvSpPr>
            <p:spPr bwMode="auto">
              <a:xfrm>
                <a:off x="6527148" y="3641131"/>
                <a:ext cx="907546" cy="43822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/>
              </a:p>
            </p:txBody>
          </p:sp>
          <p:sp>
            <p:nvSpPr>
              <p:cNvPr id="57" name="25 Rectángulo">
                <a:extLst>
                  <a:ext uri="{FF2B5EF4-FFF2-40B4-BE49-F238E27FC236}">
                    <a16:creationId xmlns:a16="http://schemas.microsoft.com/office/drawing/2014/main" id="{A203DBF3-9B85-45D0-8BE9-3130751FC7F3}"/>
                  </a:ext>
                </a:extLst>
              </p:cNvPr>
              <p:cNvSpPr/>
              <p:nvPr/>
            </p:nvSpPr>
            <p:spPr bwMode="auto">
              <a:xfrm>
                <a:off x="5482253" y="3736397"/>
                <a:ext cx="761504" cy="261984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28 Rectángulo">
                <a:extLst>
                  <a:ext uri="{FF2B5EF4-FFF2-40B4-BE49-F238E27FC236}">
                    <a16:creationId xmlns:a16="http://schemas.microsoft.com/office/drawing/2014/main" id="{223C0E76-2AF2-42C3-941E-C63778F23C1D}"/>
                  </a:ext>
                </a:extLst>
              </p:cNvPr>
              <p:cNvSpPr/>
              <p:nvPr/>
            </p:nvSpPr>
            <p:spPr bwMode="auto">
              <a:xfrm>
                <a:off x="6598430" y="3728459"/>
                <a:ext cx="763243" cy="261983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10 Rectángulo">
                <a:extLst>
                  <a:ext uri="{FF2B5EF4-FFF2-40B4-BE49-F238E27FC236}">
                    <a16:creationId xmlns:a16="http://schemas.microsoft.com/office/drawing/2014/main" id="{9AE7C884-C487-4A5C-A72E-8B1EA3E505DC}"/>
                  </a:ext>
                </a:extLst>
              </p:cNvPr>
              <p:cNvSpPr/>
              <p:nvPr/>
            </p:nvSpPr>
            <p:spPr bwMode="auto">
              <a:xfrm>
                <a:off x="7570304" y="3633192"/>
                <a:ext cx="905806" cy="43822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/>
              </a:p>
            </p:txBody>
          </p:sp>
          <p:sp>
            <p:nvSpPr>
              <p:cNvPr id="70" name="13 Rectángulo">
                <a:extLst>
                  <a:ext uri="{FF2B5EF4-FFF2-40B4-BE49-F238E27FC236}">
                    <a16:creationId xmlns:a16="http://schemas.microsoft.com/office/drawing/2014/main" id="{86F5B1B5-0876-475D-8E71-AC6AC0CADA6E}"/>
                  </a:ext>
                </a:extLst>
              </p:cNvPr>
              <p:cNvSpPr/>
              <p:nvPr/>
            </p:nvSpPr>
            <p:spPr bwMode="auto">
              <a:xfrm>
                <a:off x="8613459" y="3641131"/>
                <a:ext cx="905806" cy="43822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/>
              </a:p>
            </p:txBody>
          </p:sp>
          <p:sp>
            <p:nvSpPr>
              <p:cNvPr id="71" name="25 Rectángulo">
                <a:extLst>
                  <a:ext uri="{FF2B5EF4-FFF2-40B4-BE49-F238E27FC236}">
                    <a16:creationId xmlns:a16="http://schemas.microsoft.com/office/drawing/2014/main" id="{EAE5415D-47DB-4D05-832C-DAD17BC99270}"/>
                  </a:ext>
                </a:extLst>
              </p:cNvPr>
              <p:cNvSpPr/>
              <p:nvPr/>
            </p:nvSpPr>
            <p:spPr bwMode="auto">
              <a:xfrm>
                <a:off x="7641585" y="3728459"/>
                <a:ext cx="763243" cy="261983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28 Rectángulo">
                <a:extLst>
                  <a:ext uri="{FF2B5EF4-FFF2-40B4-BE49-F238E27FC236}">
                    <a16:creationId xmlns:a16="http://schemas.microsoft.com/office/drawing/2014/main" id="{01BE873D-CF7B-443B-9BC8-514DA73DCCC7}"/>
                  </a:ext>
                </a:extLst>
              </p:cNvPr>
              <p:cNvSpPr/>
              <p:nvPr/>
            </p:nvSpPr>
            <p:spPr bwMode="auto">
              <a:xfrm>
                <a:off x="8684741" y="3728459"/>
                <a:ext cx="761504" cy="261983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20 Rectángulo">
              <a:extLst>
                <a:ext uri="{FF2B5EF4-FFF2-40B4-BE49-F238E27FC236}">
                  <a16:creationId xmlns:a16="http://schemas.microsoft.com/office/drawing/2014/main" id="{8CB4C7E8-04DE-4676-90B5-A9886EECCC9A}"/>
                </a:ext>
              </a:extLst>
            </p:cNvPr>
            <p:cNvSpPr/>
            <p:nvPr/>
          </p:nvSpPr>
          <p:spPr bwMode="auto">
            <a:xfrm>
              <a:off x="6127611" y="1751889"/>
              <a:ext cx="695237" cy="263571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fecha2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20 Rectángulo">
              <a:extLst>
                <a:ext uri="{FF2B5EF4-FFF2-40B4-BE49-F238E27FC236}">
                  <a16:creationId xmlns:a16="http://schemas.microsoft.com/office/drawing/2014/main" id="{ECCA6ABA-DEEB-4179-B016-5A49D45C9270}"/>
                </a:ext>
              </a:extLst>
            </p:cNvPr>
            <p:cNvSpPr/>
            <p:nvPr/>
          </p:nvSpPr>
          <p:spPr bwMode="auto">
            <a:xfrm>
              <a:off x="6127611" y="2004346"/>
              <a:ext cx="695237" cy="263571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20 Rectángulo">
              <a:extLst>
                <a:ext uri="{FF2B5EF4-FFF2-40B4-BE49-F238E27FC236}">
                  <a16:creationId xmlns:a16="http://schemas.microsoft.com/office/drawing/2014/main" id="{FCACE71D-9690-488B-BF3C-5F8AF53D1431}"/>
                </a:ext>
              </a:extLst>
            </p:cNvPr>
            <p:cNvSpPr/>
            <p:nvPr/>
          </p:nvSpPr>
          <p:spPr bwMode="auto">
            <a:xfrm>
              <a:off x="4648248" y="2626755"/>
              <a:ext cx="696825" cy="263571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fecha1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20 Rectángulo">
              <a:extLst>
                <a:ext uri="{FF2B5EF4-FFF2-40B4-BE49-F238E27FC236}">
                  <a16:creationId xmlns:a16="http://schemas.microsoft.com/office/drawing/2014/main" id="{F3D2C356-77F3-4269-BDA0-3D115B9F052A}"/>
                </a:ext>
              </a:extLst>
            </p:cNvPr>
            <p:cNvSpPr/>
            <p:nvPr/>
          </p:nvSpPr>
          <p:spPr bwMode="auto">
            <a:xfrm>
              <a:off x="4648248" y="2880799"/>
              <a:ext cx="696825" cy="263571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20 Rectángulo">
              <a:extLst>
                <a:ext uri="{FF2B5EF4-FFF2-40B4-BE49-F238E27FC236}">
                  <a16:creationId xmlns:a16="http://schemas.microsoft.com/office/drawing/2014/main" id="{59A9A613-0A50-4C3D-90B3-F64D38C5C7ED}"/>
                </a:ext>
              </a:extLst>
            </p:cNvPr>
            <p:cNvSpPr/>
            <p:nvPr/>
          </p:nvSpPr>
          <p:spPr bwMode="auto">
            <a:xfrm>
              <a:off x="7659356" y="2507671"/>
              <a:ext cx="696824" cy="263571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fecha3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20 Rectángulo">
              <a:extLst>
                <a:ext uri="{FF2B5EF4-FFF2-40B4-BE49-F238E27FC236}">
                  <a16:creationId xmlns:a16="http://schemas.microsoft.com/office/drawing/2014/main" id="{B4E2BBB3-801F-469C-894B-C55A321F3FB3}"/>
                </a:ext>
              </a:extLst>
            </p:cNvPr>
            <p:cNvSpPr/>
            <p:nvPr/>
          </p:nvSpPr>
          <p:spPr bwMode="auto">
            <a:xfrm>
              <a:off x="7659356" y="2761715"/>
              <a:ext cx="696824" cy="263571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18 Conector recto de flecha">
              <a:extLst>
                <a:ext uri="{FF2B5EF4-FFF2-40B4-BE49-F238E27FC236}">
                  <a16:creationId xmlns:a16="http://schemas.microsoft.com/office/drawing/2014/main" id="{A49651F8-01F1-40B2-8A75-1E7453CB58C8}"/>
                </a:ext>
              </a:extLst>
            </p:cNvPr>
            <p:cNvCxnSpPr>
              <a:cxnSpLocks/>
              <a:endCxn id="49" idx="0"/>
            </p:cNvCxnSpPr>
            <p:nvPr/>
          </p:nvCxnSpPr>
          <p:spPr bwMode="auto">
            <a:xfrm flipH="1">
              <a:off x="4684757" y="2972890"/>
              <a:ext cx="284126" cy="5049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8 Conector recto de flecha">
              <a:extLst>
                <a:ext uri="{FF2B5EF4-FFF2-40B4-BE49-F238E27FC236}">
                  <a16:creationId xmlns:a16="http://schemas.microsoft.com/office/drawing/2014/main" id="{EED1CD3C-C6FC-4DAB-82C1-58090A500E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9992" y="2110727"/>
              <a:ext cx="117460" cy="13750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18 Conector recto de flecha">
              <a:extLst>
                <a:ext uri="{FF2B5EF4-FFF2-40B4-BE49-F238E27FC236}">
                  <a16:creationId xmlns:a16="http://schemas.microsoft.com/office/drawing/2014/main" id="{F9CEB7C3-00AF-4D2E-A3D5-8ED781445BB9}"/>
                </a:ext>
              </a:extLst>
            </p:cNvPr>
            <p:cNvCxnSpPr>
              <a:cxnSpLocks/>
              <a:endCxn id="69" idx="0"/>
            </p:cNvCxnSpPr>
            <p:nvPr/>
          </p:nvCxnSpPr>
          <p:spPr bwMode="auto">
            <a:xfrm flipH="1">
              <a:off x="7648244" y="2885562"/>
              <a:ext cx="330158" cy="585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18 Conector recto de flecha">
              <a:extLst>
                <a:ext uri="{FF2B5EF4-FFF2-40B4-BE49-F238E27FC236}">
                  <a16:creationId xmlns:a16="http://schemas.microsoft.com/office/drawing/2014/main" id="{78A6BC75-7B20-46CF-B34C-1A80BF574158}"/>
                </a:ext>
              </a:extLst>
            </p:cNvPr>
            <p:cNvCxnSpPr>
              <a:cxnSpLocks/>
              <a:stCxn id="49" idx="3"/>
              <a:endCxn id="51" idx="1"/>
            </p:cNvCxnSpPr>
            <p:nvPr/>
          </p:nvCxnSpPr>
          <p:spPr bwMode="auto">
            <a:xfrm>
              <a:off x="5097454" y="3698503"/>
              <a:ext cx="165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18 Conector recto de flecha">
              <a:extLst>
                <a:ext uri="{FF2B5EF4-FFF2-40B4-BE49-F238E27FC236}">
                  <a16:creationId xmlns:a16="http://schemas.microsoft.com/office/drawing/2014/main" id="{75B71F1E-C656-4628-8894-F703174105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64116" y="3698503"/>
              <a:ext cx="1634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07" name="Grupo 94">
              <a:extLst>
                <a:ext uri="{FF2B5EF4-FFF2-40B4-BE49-F238E27FC236}">
                  <a16:creationId xmlns:a16="http://schemas.microsoft.com/office/drawing/2014/main" id="{C860F5A0-86DC-3650-2F50-03E5D035C6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3046" y="4343630"/>
              <a:ext cx="4743450" cy="929948"/>
              <a:chOff x="4324350" y="3632484"/>
              <a:chExt cx="5195573" cy="929948"/>
            </a:xfrm>
          </p:grpSpPr>
          <p:sp>
            <p:nvSpPr>
              <p:cNvPr id="96" name="4 Rectángulo">
                <a:extLst>
                  <a:ext uri="{FF2B5EF4-FFF2-40B4-BE49-F238E27FC236}">
                    <a16:creationId xmlns:a16="http://schemas.microsoft.com/office/drawing/2014/main" id="{D3DC31FB-EEB5-4EB8-AD59-1CCEB428E247}"/>
                  </a:ext>
                </a:extLst>
              </p:cNvPr>
              <p:cNvSpPr/>
              <p:nvPr/>
            </p:nvSpPr>
            <p:spPr bwMode="auto">
              <a:xfrm>
                <a:off x="4325007" y="3639934"/>
                <a:ext cx="905808" cy="9224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/>
              </a:p>
            </p:txBody>
          </p:sp>
          <p:sp>
            <p:nvSpPr>
              <p:cNvPr id="97" name="8 Rectángulo">
                <a:extLst>
                  <a:ext uri="{FF2B5EF4-FFF2-40B4-BE49-F238E27FC236}">
                    <a16:creationId xmlns:a16="http://schemas.microsoft.com/office/drawing/2014/main" id="{617D8002-C29D-4D4C-A6FE-C94D19370D21}"/>
                  </a:ext>
                </a:extLst>
              </p:cNvPr>
              <p:cNvSpPr/>
              <p:nvPr/>
            </p:nvSpPr>
            <p:spPr bwMode="auto">
              <a:xfrm>
                <a:off x="4406722" y="3735201"/>
                <a:ext cx="763242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200" dirty="0">
                    <a:solidFill>
                      <a:schemeClr val="tx1"/>
                    </a:solidFill>
                  </a:rPr>
                  <a:t>Pepe</a:t>
                </a: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10 Rectángulo">
                <a:extLst>
                  <a:ext uri="{FF2B5EF4-FFF2-40B4-BE49-F238E27FC236}">
                    <a16:creationId xmlns:a16="http://schemas.microsoft.com/office/drawing/2014/main" id="{03FC2CAE-EB89-4A73-872D-9CFC2785E480}"/>
                  </a:ext>
                </a:extLst>
              </p:cNvPr>
              <p:cNvSpPr/>
              <p:nvPr/>
            </p:nvSpPr>
            <p:spPr bwMode="auto">
              <a:xfrm>
                <a:off x="5409889" y="3639934"/>
                <a:ext cx="905808" cy="9224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/>
              </a:p>
            </p:txBody>
          </p:sp>
          <p:sp>
            <p:nvSpPr>
              <p:cNvPr id="99" name="13 Rectángulo">
                <a:extLst>
                  <a:ext uri="{FF2B5EF4-FFF2-40B4-BE49-F238E27FC236}">
                    <a16:creationId xmlns:a16="http://schemas.microsoft.com/office/drawing/2014/main" id="{0E8285D3-2AAF-4B54-9C62-396E36071740}"/>
                  </a:ext>
                </a:extLst>
              </p:cNvPr>
              <p:cNvSpPr/>
              <p:nvPr/>
            </p:nvSpPr>
            <p:spPr bwMode="auto">
              <a:xfrm>
                <a:off x="6527805" y="3639934"/>
                <a:ext cx="907546" cy="9224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/>
              </a:p>
            </p:txBody>
          </p:sp>
          <p:sp>
            <p:nvSpPr>
              <p:cNvPr id="100" name="20 Rectángulo">
                <a:extLst>
                  <a:ext uri="{FF2B5EF4-FFF2-40B4-BE49-F238E27FC236}">
                    <a16:creationId xmlns:a16="http://schemas.microsoft.com/office/drawing/2014/main" id="{9F74382B-43B9-4FC0-A95F-9B0B51D04B2C}"/>
                  </a:ext>
                </a:extLst>
              </p:cNvPr>
              <p:cNvSpPr/>
              <p:nvPr/>
            </p:nvSpPr>
            <p:spPr bwMode="auto">
              <a:xfrm>
                <a:off x="4406722" y="3981306"/>
                <a:ext cx="763242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200" dirty="0">
                    <a:solidFill>
                      <a:schemeClr val="tx1"/>
                    </a:solidFill>
                  </a:rPr>
                  <a:t>fecha</a:t>
                </a: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21 Rectángulo">
                <a:extLst>
                  <a:ext uri="{FF2B5EF4-FFF2-40B4-BE49-F238E27FC236}">
                    <a16:creationId xmlns:a16="http://schemas.microsoft.com/office/drawing/2014/main" id="{1281A9E5-6527-40D3-9336-324455ABA817}"/>
                  </a:ext>
                </a:extLst>
              </p:cNvPr>
              <p:cNvSpPr/>
              <p:nvPr/>
            </p:nvSpPr>
            <p:spPr bwMode="auto">
              <a:xfrm>
                <a:off x="4406722" y="4225823"/>
                <a:ext cx="763242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000" dirty="0">
                    <a:solidFill>
                      <a:schemeClr val="tx1"/>
                    </a:solidFill>
                  </a:rPr>
                  <a:t>mensaje</a:t>
                </a:r>
                <a:endParaRPr lang="es-ES_trad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25 Rectángulo">
                <a:extLst>
                  <a:ext uri="{FF2B5EF4-FFF2-40B4-BE49-F238E27FC236}">
                    <a16:creationId xmlns:a16="http://schemas.microsoft.com/office/drawing/2014/main" id="{8DF03A48-5F26-48B1-862F-B76AE22339E0}"/>
                  </a:ext>
                </a:extLst>
              </p:cNvPr>
              <p:cNvSpPr/>
              <p:nvPr/>
            </p:nvSpPr>
            <p:spPr bwMode="auto">
              <a:xfrm>
                <a:off x="5482910" y="3735201"/>
                <a:ext cx="761504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200" dirty="0">
                    <a:solidFill>
                      <a:schemeClr val="tx1"/>
                    </a:solidFill>
                  </a:rPr>
                  <a:t>Ana</a:t>
                </a: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26 Rectángulo">
                <a:extLst>
                  <a:ext uri="{FF2B5EF4-FFF2-40B4-BE49-F238E27FC236}">
                    <a16:creationId xmlns:a16="http://schemas.microsoft.com/office/drawing/2014/main" id="{95A0CAF5-1A80-4C27-AC67-304D742E7F06}"/>
                  </a:ext>
                </a:extLst>
              </p:cNvPr>
              <p:cNvSpPr/>
              <p:nvPr/>
            </p:nvSpPr>
            <p:spPr bwMode="auto">
              <a:xfrm>
                <a:off x="5482910" y="3981306"/>
                <a:ext cx="761504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200" dirty="0">
                    <a:solidFill>
                      <a:schemeClr val="tx1"/>
                    </a:solidFill>
                  </a:rPr>
                  <a:t>fecha</a:t>
                </a: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27 Rectángulo">
                <a:extLst>
                  <a:ext uri="{FF2B5EF4-FFF2-40B4-BE49-F238E27FC236}">
                    <a16:creationId xmlns:a16="http://schemas.microsoft.com/office/drawing/2014/main" id="{2E834919-237F-4E96-9007-C1366D345F26}"/>
                  </a:ext>
                </a:extLst>
              </p:cNvPr>
              <p:cNvSpPr/>
              <p:nvPr/>
            </p:nvSpPr>
            <p:spPr bwMode="auto">
              <a:xfrm>
                <a:off x="5482910" y="4225823"/>
                <a:ext cx="761504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000" dirty="0">
                    <a:solidFill>
                      <a:schemeClr val="tx1"/>
                    </a:solidFill>
                  </a:rPr>
                  <a:t>mensaje</a:t>
                </a:r>
                <a:endParaRPr lang="es-ES_trad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28 Rectángulo">
                <a:extLst>
                  <a:ext uri="{FF2B5EF4-FFF2-40B4-BE49-F238E27FC236}">
                    <a16:creationId xmlns:a16="http://schemas.microsoft.com/office/drawing/2014/main" id="{EFA8493F-A4DD-4538-B249-B37D8C733D08}"/>
                  </a:ext>
                </a:extLst>
              </p:cNvPr>
              <p:cNvSpPr/>
              <p:nvPr/>
            </p:nvSpPr>
            <p:spPr bwMode="auto">
              <a:xfrm>
                <a:off x="6599087" y="3727262"/>
                <a:ext cx="763243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200" dirty="0">
                    <a:solidFill>
                      <a:schemeClr val="tx1"/>
                    </a:solidFill>
                  </a:rPr>
                  <a:t>Ana</a:t>
                </a: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29 Rectángulo">
                <a:extLst>
                  <a:ext uri="{FF2B5EF4-FFF2-40B4-BE49-F238E27FC236}">
                    <a16:creationId xmlns:a16="http://schemas.microsoft.com/office/drawing/2014/main" id="{A1DAB240-77F3-4AB5-8B87-22F56B354275}"/>
                  </a:ext>
                </a:extLst>
              </p:cNvPr>
              <p:cNvSpPr/>
              <p:nvPr/>
            </p:nvSpPr>
            <p:spPr bwMode="auto">
              <a:xfrm>
                <a:off x="6599087" y="3973367"/>
                <a:ext cx="763243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200" dirty="0">
                    <a:solidFill>
                      <a:schemeClr val="tx1"/>
                    </a:solidFill>
                  </a:rPr>
                  <a:t>fecha</a:t>
                </a: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30 Rectángulo">
                <a:extLst>
                  <a:ext uri="{FF2B5EF4-FFF2-40B4-BE49-F238E27FC236}">
                    <a16:creationId xmlns:a16="http://schemas.microsoft.com/office/drawing/2014/main" id="{6C486DAD-0BB4-419E-A088-C2AA77E7D382}"/>
                  </a:ext>
                </a:extLst>
              </p:cNvPr>
              <p:cNvSpPr/>
              <p:nvPr/>
            </p:nvSpPr>
            <p:spPr bwMode="auto">
              <a:xfrm>
                <a:off x="6599087" y="4217885"/>
                <a:ext cx="763243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000" dirty="0">
                    <a:solidFill>
                      <a:schemeClr val="tx1"/>
                    </a:solidFill>
                  </a:rPr>
                  <a:t>mensaje</a:t>
                </a:r>
                <a:endParaRPr lang="es-ES_trad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10 Rectángulo">
                <a:extLst>
                  <a:ext uri="{FF2B5EF4-FFF2-40B4-BE49-F238E27FC236}">
                    <a16:creationId xmlns:a16="http://schemas.microsoft.com/office/drawing/2014/main" id="{8F133F92-7E7C-403A-A7EC-3418D1128D64}"/>
                  </a:ext>
                </a:extLst>
              </p:cNvPr>
              <p:cNvSpPr/>
              <p:nvPr/>
            </p:nvSpPr>
            <p:spPr bwMode="auto">
              <a:xfrm>
                <a:off x="7570961" y="3631995"/>
                <a:ext cx="905806" cy="92249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/>
              </a:p>
            </p:txBody>
          </p:sp>
          <p:sp>
            <p:nvSpPr>
              <p:cNvPr id="109" name="13 Rectángulo">
                <a:extLst>
                  <a:ext uri="{FF2B5EF4-FFF2-40B4-BE49-F238E27FC236}">
                    <a16:creationId xmlns:a16="http://schemas.microsoft.com/office/drawing/2014/main" id="{7E37F17E-5287-40DE-840C-E0677336B03D}"/>
                  </a:ext>
                </a:extLst>
              </p:cNvPr>
              <p:cNvSpPr/>
              <p:nvPr/>
            </p:nvSpPr>
            <p:spPr bwMode="auto">
              <a:xfrm>
                <a:off x="8614117" y="3639934"/>
                <a:ext cx="905806" cy="9224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s-ES_tradnl" sz="1200"/>
              </a:p>
            </p:txBody>
          </p:sp>
          <p:sp>
            <p:nvSpPr>
              <p:cNvPr id="110" name="25 Rectángulo">
                <a:extLst>
                  <a:ext uri="{FF2B5EF4-FFF2-40B4-BE49-F238E27FC236}">
                    <a16:creationId xmlns:a16="http://schemas.microsoft.com/office/drawing/2014/main" id="{11DD64D3-81DC-4A4A-BB51-5E5B32E7B581}"/>
                  </a:ext>
                </a:extLst>
              </p:cNvPr>
              <p:cNvSpPr/>
              <p:nvPr/>
            </p:nvSpPr>
            <p:spPr bwMode="auto">
              <a:xfrm>
                <a:off x="7642243" y="3727262"/>
                <a:ext cx="763243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200" dirty="0">
                    <a:solidFill>
                      <a:schemeClr val="tx1"/>
                    </a:solidFill>
                  </a:rPr>
                  <a:t>Juan</a:t>
                </a: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26 Rectángulo">
                <a:extLst>
                  <a:ext uri="{FF2B5EF4-FFF2-40B4-BE49-F238E27FC236}">
                    <a16:creationId xmlns:a16="http://schemas.microsoft.com/office/drawing/2014/main" id="{1D2FA1ED-2FCC-4196-B816-9E95B9424ECF}"/>
                  </a:ext>
                </a:extLst>
              </p:cNvPr>
              <p:cNvSpPr/>
              <p:nvPr/>
            </p:nvSpPr>
            <p:spPr bwMode="auto">
              <a:xfrm>
                <a:off x="7642243" y="3973367"/>
                <a:ext cx="763243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200" dirty="0">
                    <a:solidFill>
                      <a:schemeClr val="tx1"/>
                    </a:solidFill>
                  </a:rPr>
                  <a:t>fecha</a:t>
                </a: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27 Rectángulo">
                <a:extLst>
                  <a:ext uri="{FF2B5EF4-FFF2-40B4-BE49-F238E27FC236}">
                    <a16:creationId xmlns:a16="http://schemas.microsoft.com/office/drawing/2014/main" id="{9211684B-9FD6-4A66-B615-F06F1B8665D5}"/>
                  </a:ext>
                </a:extLst>
              </p:cNvPr>
              <p:cNvSpPr/>
              <p:nvPr/>
            </p:nvSpPr>
            <p:spPr bwMode="auto">
              <a:xfrm>
                <a:off x="7642243" y="4217885"/>
                <a:ext cx="763243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000" dirty="0">
                    <a:solidFill>
                      <a:schemeClr val="tx1"/>
                    </a:solidFill>
                  </a:rPr>
                  <a:t>mensaje</a:t>
                </a:r>
                <a:endParaRPr lang="es-ES_trad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28 Rectángulo">
                <a:extLst>
                  <a:ext uri="{FF2B5EF4-FFF2-40B4-BE49-F238E27FC236}">
                    <a16:creationId xmlns:a16="http://schemas.microsoft.com/office/drawing/2014/main" id="{7E2948C8-A98E-419B-BC88-CCC139883BF3}"/>
                  </a:ext>
                </a:extLst>
              </p:cNvPr>
              <p:cNvSpPr/>
              <p:nvPr/>
            </p:nvSpPr>
            <p:spPr bwMode="auto">
              <a:xfrm>
                <a:off x="8685398" y="3727262"/>
                <a:ext cx="761504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200" dirty="0">
                    <a:solidFill>
                      <a:schemeClr val="tx1"/>
                    </a:solidFill>
                  </a:rPr>
                  <a:t>Pepe</a:t>
                </a: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29 Rectángulo">
                <a:extLst>
                  <a:ext uri="{FF2B5EF4-FFF2-40B4-BE49-F238E27FC236}">
                    <a16:creationId xmlns:a16="http://schemas.microsoft.com/office/drawing/2014/main" id="{C8E6B552-B479-4316-A297-5584B2F79902}"/>
                  </a:ext>
                </a:extLst>
              </p:cNvPr>
              <p:cNvSpPr/>
              <p:nvPr/>
            </p:nvSpPr>
            <p:spPr bwMode="auto">
              <a:xfrm>
                <a:off x="8685398" y="3973367"/>
                <a:ext cx="761504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200" dirty="0">
                    <a:solidFill>
                      <a:schemeClr val="tx1"/>
                    </a:solidFill>
                  </a:rPr>
                  <a:t>fecha</a:t>
                </a:r>
                <a:endParaRPr lang="es-ES_trad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30 Rectángulo">
                <a:extLst>
                  <a:ext uri="{FF2B5EF4-FFF2-40B4-BE49-F238E27FC236}">
                    <a16:creationId xmlns:a16="http://schemas.microsoft.com/office/drawing/2014/main" id="{42823D48-7112-43F8-8CBC-CF70F7D19A5E}"/>
                  </a:ext>
                </a:extLst>
              </p:cNvPr>
              <p:cNvSpPr/>
              <p:nvPr/>
            </p:nvSpPr>
            <p:spPr bwMode="auto">
              <a:xfrm>
                <a:off x="8685398" y="4217885"/>
                <a:ext cx="761504" cy="263571"/>
              </a:xfrm>
              <a:prstGeom prst="rect">
                <a:avLst/>
              </a:prstGeom>
              <a:solidFill>
                <a:srgbClr val="47C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s-ES" sz="1000" dirty="0">
                    <a:solidFill>
                      <a:schemeClr val="tx1"/>
                    </a:solidFill>
                  </a:rPr>
                  <a:t>mensaje</a:t>
                </a:r>
                <a:endParaRPr lang="es-ES_tradnl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7" name="18 Conector recto de flecha">
              <a:extLst>
                <a:ext uri="{FF2B5EF4-FFF2-40B4-BE49-F238E27FC236}">
                  <a16:creationId xmlns:a16="http://schemas.microsoft.com/office/drawing/2014/main" id="{811E1CE6-7518-415C-9752-68315A99CF9F}"/>
                </a:ext>
              </a:extLst>
            </p:cNvPr>
            <p:cNvCxnSpPr>
              <a:cxnSpLocks/>
              <a:endCxn id="109" idx="0"/>
            </p:cNvCxnSpPr>
            <p:nvPr/>
          </p:nvCxnSpPr>
          <p:spPr bwMode="auto">
            <a:xfrm>
              <a:off x="8599037" y="3696916"/>
              <a:ext cx="3175" cy="654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8 Conector recto de flecha">
              <a:extLst>
                <a:ext uri="{FF2B5EF4-FFF2-40B4-BE49-F238E27FC236}">
                  <a16:creationId xmlns:a16="http://schemas.microsoft.com/office/drawing/2014/main" id="{A124985D-1745-4CA5-BC0D-FF5CD71797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75233" y="3690565"/>
              <a:ext cx="3175" cy="652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8 Conector recto de flecha">
              <a:extLst>
                <a:ext uri="{FF2B5EF4-FFF2-40B4-BE49-F238E27FC236}">
                  <a16:creationId xmlns:a16="http://schemas.microsoft.com/office/drawing/2014/main" id="{D276E373-40DB-47F5-8ACA-48477A5E95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75231" y="3706443"/>
              <a:ext cx="3175" cy="654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8 Conector recto de flecha">
              <a:extLst>
                <a:ext uri="{FF2B5EF4-FFF2-40B4-BE49-F238E27FC236}">
                  <a16:creationId xmlns:a16="http://schemas.microsoft.com/office/drawing/2014/main" id="{8FC9C4DA-8152-4934-AFE8-15D6B6F4E5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91103" y="3715969"/>
              <a:ext cx="3175" cy="652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8 Conector recto de flecha">
              <a:extLst>
                <a:ext uri="{FF2B5EF4-FFF2-40B4-BE49-F238E27FC236}">
                  <a16:creationId xmlns:a16="http://schemas.microsoft.com/office/drawing/2014/main" id="{5D17B249-D7A9-493E-852C-414280A3D9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72054" y="3698503"/>
              <a:ext cx="3175" cy="654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CuadroTexto 5">
            <a:extLst>
              <a:ext uri="{FF2B5EF4-FFF2-40B4-BE49-F238E27FC236}">
                <a16:creationId xmlns:a16="http://schemas.microsoft.com/office/drawing/2014/main" id="{989D5F35-C136-4433-A5B7-096E24255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2003425"/>
            <a:ext cx="1087438" cy="430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200" dirty="0" err="1">
                <a:solidFill>
                  <a:srgbClr val="000000"/>
                </a:solidFill>
              </a:rPr>
              <a:t>Cuac</a:t>
            </a:r>
            <a:r>
              <a:rPr lang="es-ES" sz="2200" dirty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28" name="CuadroTexto 5">
            <a:extLst>
              <a:ext uri="{FF2B5EF4-FFF2-40B4-BE49-F238E27FC236}">
                <a16:creationId xmlns:a16="http://schemas.microsoft.com/office/drawing/2014/main" id="{FB1A8537-D72E-4E4D-AD26-83B00ACFE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1550988"/>
            <a:ext cx="1776413" cy="768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200" dirty="0">
                <a:solidFill>
                  <a:srgbClr val="000000"/>
                </a:solidFill>
              </a:rPr>
              <a:t>Fecha</a:t>
            </a:r>
          </a:p>
          <a:p>
            <a:pPr eaLnBrk="1" hangingPunct="1">
              <a:defRPr/>
            </a:pPr>
            <a:r>
              <a:rPr lang="es-ES" sz="2200" dirty="0" err="1">
                <a:solidFill>
                  <a:srgbClr val="000000"/>
                </a:solidFill>
              </a:rPr>
              <a:t>List</a:t>
            </a:r>
            <a:r>
              <a:rPr lang="es-ES" sz="2200" dirty="0">
                <a:solidFill>
                  <a:srgbClr val="000000"/>
                </a:solidFill>
              </a:rPr>
              <a:t>&lt;</a:t>
            </a:r>
            <a:r>
              <a:rPr lang="es-ES" sz="2200" dirty="0" err="1">
                <a:solidFill>
                  <a:srgbClr val="000000"/>
                </a:solidFill>
              </a:rPr>
              <a:t>Cuac</a:t>
            </a:r>
            <a:r>
              <a:rPr lang="es-ES" sz="2200" dirty="0">
                <a:solidFill>
                  <a:srgbClr val="000000"/>
                </a:solidFill>
              </a:rPr>
              <a:t>*&gt;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2896F75C-0962-5388-9117-A807F9BA0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s-ES" altLang="es-ES" sz="2600">
                <a:ea typeface="ＭＳ Ｐゴシック" panose="020B0600070205080204" pitchFamily="34" charset="-128"/>
              </a:rPr>
              <a:t>300 y 301 – Árboles de Cuacs para Last y Date</a:t>
            </a:r>
          </a:p>
        </p:txBody>
      </p:sp>
      <p:sp>
        <p:nvSpPr>
          <p:cNvPr id="21507" name="Marcador de contenido 2">
            <a:extLst>
              <a:ext uri="{FF2B5EF4-FFF2-40B4-BE49-F238E27FC236}">
                <a16:creationId xmlns:a16="http://schemas.microsoft.com/office/drawing/2014/main" id="{976C5442-1B70-69AA-3899-B1DF9CB23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10600" cy="5715000"/>
          </a:xfrm>
        </p:spPr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Elección del tipo de árbol:</a:t>
            </a:r>
          </a:p>
          <a:p>
            <a:pPr lvl="1"/>
            <a:r>
              <a:rPr lang="es-ES_tradnl" altLang="es-ES">
                <a:ea typeface="ＭＳ Ｐゴシック" panose="020B0600070205080204" pitchFamily="34" charset="-128"/>
              </a:rPr>
              <a:t>Analizar qué tipo de árbol es más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adecuado para el problema.</a:t>
            </a:r>
          </a:p>
          <a:p>
            <a:pPr lvl="1"/>
            <a:r>
              <a:rPr lang="es-ES_tradnl" altLang="es-ES">
                <a:ea typeface="ＭＳ Ｐゴシック" panose="020B0600070205080204" pitchFamily="34" charset="-128"/>
              </a:rPr>
              <a:t>Diseñar, implementar y verificarlo.</a:t>
            </a:r>
          </a:p>
          <a:p>
            <a:pPr>
              <a:spcBef>
                <a:spcPct val="0"/>
              </a:spcBef>
            </a:pPr>
            <a:endParaRPr lang="es-ES_tradnl" altLang="es-ES" sz="2400" b="1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s-ES_tradnl" altLang="es-ES" b="1">
                <a:ea typeface="ＭＳ Ｐゴシック" panose="020B0600070205080204" pitchFamily="34" charset="-128"/>
              </a:rPr>
              <a:t>Prohibido</a:t>
            </a:r>
            <a:r>
              <a:rPr lang="es-ES_tradnl" altLang="es-ES">
                <a:ea typeface="ＭＳ Ｐゴシック" panose="020B0600070205080204" pitchFamily="34" charset="-128"/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es-ES_tradnl" altLang="es-ES">
                <a:ea typeface="ＭＳ Ｐゴシック" panose="020B0600070205080204" pitchFamily="34" charset="-128"/>
              </a:rPr>
              <a:t>Usar árboles binarios de búsqueda sin balanceo.</a:t>
            </a:r>
          </a:p>
          <a:p>
            <a:pPr lvl="1">
              <a:spcBef>
                <a:spcPct val="0"/>
              </a:spcBef>
            </a:pPr>
            <a:r>
              <a:rPr lang="es-ES_tradnl" altLang="es-ES">
                <a:ea typeface="ＭＳ Ｐゴシック" panose="020B0600070205080204" pitchFamily="34" charset="-128"/>
              </a:rPr>
              <a:t>No hacer las operaciones de destrucción del árbol y de los nodos.</a:t>
            </a:r>
          </a:p>
          <a:p>
            <a:pPr lvl="1">
              <a:spcBef>
                <a:spcPct val="0"/>
              </a:spcBef>
            </a:pPr>
            <a:r>
              <a:rPr lang="es-ES_tradnl" altLang="es-ES">
                <a:ea typeface="ＭＳ Ｐゴシック" panose="020B0600070205080204" pitchFamily="34" charset="-128"/>
              </a:rPr>
              <a:t>Crear operaciones que ocupan varias páginas.</a:t>
            </a:r>
          </a:p>
          <a:p>
            <a:pPr lvl="1"/>
            <a:r>
              <a:rPr lang="es-ES_tradnl" altLang="es-ES">
                <a:ea typeface="ＭＳ Ｐゴシック" panose="020B0600070205080204" pitchFamily="34" charset="-128"/>
              </a:rPr>
              <a:t>Repartir de forma incorrecta la funcionalidad de nodos y árboles.</a:t>
            </a:r>
          </a:p>
        </p:txBody>
      </p:sp>
      <p:sp>
        <p:nvSpPr>
          <p:cNvPr id="21508" name="Marcador de número de diapositiva 3">
            <a:extLst>
              <a:ext uri="{FF2B5EF4-FFF2-40B4-BE49-F238E27FC236}">
                <a16:creationId xmlns:a16="http://schemas.microsoft.com/office/drawing/2014/main" id="{0E327DC4-6B18-74D4-4C7E-30E2C44E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163E76-9276-413B-ACF8-5E3545000659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" altLang="es-ES" sz="1000"/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76C03520-F891-457D-BF90-C9223F851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1752600"/>
            <a:ext cx="2640013" cy="11080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200" dirty="0">
                <a:solidFill>
                  <a:srgbClr val="000000"/>
                </a:solidFill>
              </a:rPr>
              <a:t>Más decisiones de diseño para incluir en la memoria final.</a:t>
            </a:r>
          </a:p>
        </p:txBody>
      </p:sp>
      <p:grpSp>
        <p:nvGrpSpPr>
          <p:cNvPr id="21510" name="5 Grupo">
            <a:extLst>
              <a:ext uri="{FF2B5EF4-FFF2-40B4-BE49-F238E27FC236}">
                <a16:creationId xmlns:a16="http://schemas.microsoft.com/office/drawing/2014/main" id="{A72939A5-1781-A27D-061C-062D9C0EF033}"/>
              </a:ext>
            </a:extLst>
          </p:cNvPr>
          <p:cNvGrpSpPr>
            <a:grpSpLocks/>
          </p:cNvGrpSpPr>
          <p:nvPr/>
        </p:nvGrpSpPr>
        <p:grpSpPr bwMode="auto">
          <a:xfrm>
            <a:off x="2836863" y="2722563"/>
            <a:ext cx="1125537" cy="1011237"/>
            <a:chOff x="2435772" y="3314700"/>
            <a:chExt cx="762000" cy="685800"/>
          </a:xfrm>
        </p:grpSpPr>
        <p:sp>
          <p:nvSpPr>
            <p:cNvPr id="4" name="3 Elipse">
              <a:extLst>
                <a:ext uri="{FF2B5EF4-FFF2-40B4-BE49-F238E27FC236}">
                  <a16:creationId xmlns:a16="http://schemas.microsoft.com/office/drawing/2014/main" id="{6E0FBA05-11A3-4D74-94BE-1F057FA461BA}"/>
                </a:ext>
              </a:extLst>
            </p:cNvPr>
            <p:cNvSpPr/>
            <p:nvPr/>
          </p:nvSpPr>
          <p:spPr>
            <a:xfrm>
              <a:off x="2435772" y="3314700"/>
              <a:ext cx="762000" cy="685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4 Rectángulo">
              <a:extLst>
                <a:ext uri="{FF2B5EF4-FFF2-40B4-BE49-F238E27FC236}">
                  <a16:creationId xmlns:a16="http://schemas.microsoft.com/office/drawing/2014/main" id="{4620CDE1-CA43-41D9-AF8A-C4FFAF69A262}"/>
                </a:ext>
              </a:extLst>
            </p:cNvPr>
            <p:cNvSpPr/>
            <p:nvPr/>
          </p:nvSpPr>
          <p:spPr>
            <a:xfrm>
              <a:off x="2549696" y="3581699"/>
              <a:ext cx="534152" cy="1518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5126050F-4B30-68A4-083F-5279E044C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r>
              <a:rPr lang="es-ES" altLang="es-ES" sz="2600">
                <a:ea typeface="ＭＳ Ｐゴシック" panose="020B0600070205080204" pitchFamily="34" charset="-128"/>
              </a:rPr>
              <a:t>300 y 301 – Árboles de Cuacs para Last y Date</a:t>
            </a:r>
          </a:p>
        </p:txBody>
      </p:sp>
      <p:sp>
        <p:nvSpPr>
          <p:cNvPr id="22531" name="Marcador de contenido 2">
            <a:extLst>
              <a:ext uri="{FF2B5EF4-FFF2-40B4-BE49-F238E27FC236}">
                <a16:creationId xmlns:a16="http://schemas.microsoft.com/office/drawing/2014/main" id="{BF8E052C-DD17-2016-A874-418913511D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458200" cy="5791200"/>
          </a:xfrm>
        </p:spPr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Algunas indicaciones con </a:t>
            </a:r>
            <a:r>
              <a:rPr lang="es-ES_tradnl" altLang="es-ES" b="1">
                <a:ea typeface="ＭＳ Ｐゴシック" panose="020B0600070205080204" pitchFamily="34" charset="-128"/>
              </a:rPr>
              <a:t>árboles AVL</a:t>
            </a:r>
            <a:r>
              <a:rPr lang="es-ES_tradnl" altLang="es-ES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s-ES_tradnl" altLang="es-ES">
                <a:ea typeface="ＭＳ Ｐゴシック" panose="020B0600070205080204" pitchFamily="34" charset="-128"/>
              </a:rPr>
              <a:t>Tienen un buen comportamiento para las operaciones de inserción, consulta y listado.</a:t>
            </a:r>
          </a:p>
          <a:p>
            <a:pPr lvl="1"/>
            <a:r>
              <a:rPr lang="es-ES_tradnl" altLang="es-ES">
                <a:ea typeface="ＭＳ Ｐゴシック" panose="020B0600070205080204" pitchFamily="34" charset="-128"/>
              </a:rPr>
              <a:t>¿Dónde incluir las rotaciones?</a:t>
            </a:r>
          </a:p>
          <a:p>
            <a:pPr lvl="2"/>
            <a:r>
              <a:rPr lang="es-ES_tradnl" altLang="es-ES" b="1">
                <a:ea typeface="ＭＳ Ｐゴシック" panose="020B0600070205080204" pitchFamily="34" charset="-128"/>
              </a:rPr>
              <a:t>En la clase Nodo</a:t>
            </a:r>
            <a:r>
              <a:rPr lang="es-ES_tradnl" altLang="es-ES">
                <a:ea typeface="ＭＳ Ｐゴシック" panose="020B0600070205080204" pitchFamily="34" charset="-128"/>
              </a:rPr>
              <a:t>: las rotaciones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cambian la raíz. Por lo tanto, al rotar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un nodo, la nueva raíz es otro nodo.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Pero el puntero </a:t>
            </a:r>
            <a:r>
              <a:rPr lang="es-ES_tradnl" altLang="es-ES" b="1">
                <a:ea typeface="ＭＳ Ｐゴシック" panose="020B0600070205080204" pitchFamily="34" charset="-128"/>
              </a:rPr>
              <a:t>this</a:t>
            </a:r>
            <a:r>
              <a:rPr lang="es-ES_tradnl" altLang="es-ES">
                <a:ea typeface="ＭＳ Ｐゴシック" panose="020B0600070205080204" pitchFamily="34" charset="-128"/>
              </a:rPr>
              <a:t> nunca se debe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modificar...</a:t>
            </a:r>
          </a:p>
          <a:p>
            <a:pPr lvl="2"/>
            <a:r>
              <a:rPr lang="es-ES_tradnl" altLang="es-ES" b="1">
                <a:ea typeface="ＭＳ Ｐゴシック" panose="020B0600070205080204" pitchFamily="34" charset="-128"/>
              </a:rPr>
              <a:t>En la clase Árbol</a:t>
            </a:r>
            <a:r>
              <a:rPr lang="es-ES_tradnl" altLang="es-ES">
                <a:ea typeface="ＭＳ Ｐゴシック" panose="020B0600070205080204" pitchFamily="34" charset="-128"/>
              </a:rPr>
              <a:t>: el nodo se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pasa como parámetro. Además,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debe ser un parámetro por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referencia (&amp;), puesto que se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actualiza la nueva raíz.</a:t>
            </a:r>
          </a:p>
        </p:txBody>
      </p:sp>
      <p:sp>
        <p:nvSpPr>
          <p:cNvPr id="22532" name="Marcador de número de diapositiva 3">
            <a:extLst>
              <a:ext uri="{FF2B5EF4-FFF2-40B4-BE49-F238E27FC236}">
                <a16:creationId xmlns:a16="http://schemas.microsoft.com/office/drawing/2014/main" id="{11C77789-851E-3A79-CE70-60B9111C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57B972-1F23-4E8F-9934-9ADBCD140FE5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s-ES" sz="1000"/>
          </a:p>
        </p:txBody>
      </p:sp>
      <p:sp>
        <p:nvSpPr>
          <p:cNvPr id="22533" name="4 Rectángulo">
            <a:extLst>
              <a:ext uri="{FF2B5EF4-FFF2-40B4-BE49-F238E27FC236}">
                <a16:creationId xmlns:a16="http://schemas.microsoft.com/office/drawing/2014/main" id="{67D9266E-A0CE-CF81-EACD-76B1AD052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86000"/>
            <a:ext cx="2897188" cy="2062163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 b="1">
                <a:latin typeface="Lucida Console" panose="020B0609040504020204" pitchFamily="49" charset="0"/>
              </a:rPr>
              <a:t>class</a:t>
            </a:r>
            <a:r>
              <a:rPr lang="es-ES_tradnl" altLang="es-ES" sz="1600">
                <a:latin typeface="Lucida Console" panose="020B0609040504020204" pitchFamily="49" charset="0"/>
              </a:rPr>
              <a:t> Nodo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Cuac *cuac;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</a:t>
            </a:r>
            <a:r>
              <a:rPr lang="es-ES_tradnl" altLang="es-ES" sz="1600" b="1">
                <a:latin typeface="Lucida Console" panose="020B0609040504020204" pitchFamily="49" charset="0"/>
              </a:rPr>
              <a:t>public</a:t>
            </a:r>
            <a:r>
              <a:rPr lang="es-ES_tradnl" altLang="es-ES" sz="16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</a:t>
            </a:r>
            <a:r>
              <a:rPr lang="es-ES_tradnl" altLang="es-ES" sz="1600" b="1">
                <a:latin typeface="Lucida Console" panose="020B0609040504020204" pitchFamily="49" charset="0"/>
              </a:rPr>
              <a:t>Nodo *</a:t>
            </a:r>
            <a:r>
              <a:rPr lang="es-ES_tradnl" altLang="es-ES" sz="1600">
                <a:latin typeface="Lucida Console" panose="020B0609040504020204" pitchFamily="49" charset="0"/>
              </a:rPr>
              <a:t>RSI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22534" name="5 Rectángulo">
            <a:extLst>
              <a:ext uri="{FF2B5EF4-FFF2-40B4-BE49-F238E27FC236}">
                <a16:creationId xmlns:a16="http://schemas.microsoft.com/office/drawing/2014/main" id="{C8C4E591-AC24-BE00-C298-D21CA2B9F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3201988" cy="1570038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 b="1">
                <a:latin typeface="Lucida Console" panose="020B0609040504020204" pitchFamily="49" charset="0"/>
              </a:rPr>
              <a:t>class</a:t>
            </a:r>
            <a:r>
              <a:rPr lang="es-ES_tradnl" altLang="es-ES" sz="1600">
                <a:latin typeface="Lucida Console" panose="020B0609040504020204" pitchFamily="49" charset="0"/>
              </a:rPr>
              <a:t> Arbol{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</a:t>
            </a:r>
            <a:r>
              <a:rPr lang="es-ES_tradnl" altLang="es-ES" sz="1600" b="1">
                <a:latin typeface="Lucida Console" panose="020B0609040504020204" pitchFamily="49" charset="0"/>
              </a:rPr>
              <a:t>private</a:t>
            </a:r>
            <a:r>
              <a:rPr lang="es-ES_tradnl" altLang="es-ES" sz="16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</a:t>
            </a:r>
            <a:r>
              <a:rPr lang="es-ES_tradnl" altLang="es-ES" sz="1600" b="1">
                <a:latin typeface="Lucida Console" panose="020B0609040504020204" pitchFamily="49" charset="0"/>
              </a:rPr>
              <a:t>void</a:t>
            </a:r>
            <a:r>
              <a:rPr lang="es-ES_tradnl" altLang="es-ES" sz="1600">
                <a:latin typeface="Lucida Console" panose="020B0609040504020204" pitchFamily="49" charset="0"/>
              </a:rPr>
              <a:t> RSI (Nodo *&amp;A);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04178D19-B9C8-65EF-EA78-33B1C9CDC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s-ES" altLang="es-ES" sz="2600">
                <a:ea typeface="ＭＳ Ｐゴシック" panose="020B0600070205080204" pitchFamily="34" charset="-128"/>
              </a:rPr>
              <a:t>300 y 301 – Árboles de Cuacs para Last y Date</a:t>
            </a:r>
          </a:p>
        </p:txBody>
      </p:sp>
      <p:sp>
        <p:nvSpPr>
          <p:cNvPr id="23555" name="Marcador de contenido 2">
            <a:extLst>
              <a:ext uri="{FF2B5EF4-FFF2-40B4-BE49-F238E27FC236}">
                <a16:creationId xmlns:a16="http://schemas.microsoft.com/office/drawing/2014/main" id="{A09E1A44-D842-0E15-7A96-BFB4A632C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8839200" cy="5562600"/>
          </a:xfrm>
        </p:spPr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Algunas indicaciones con </a:t>
            </a:r>
            <a:r>
              <a:rPr lang="es-ES_tradnl" altLang="es-ES" b="1">
                <a:ea typeface="ＭＳ Ｐゴシック" panose="020B0600070205080204" pitchFamily="34" charset="-128"/>
              </a:rPr>
              <a:t>árboles TRIE</a:t>
            </a:r>
            <a:r>
              <a:rPr lang="es-ES_tradnl" altLang="es-ES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s-ES_tradnl" altLang="es-ES">
                <a:ea typeface="ＭＳ Ｐゴシック" panose="020B0600070205080204" pitchFamily="34" charset="-128"/>
              </a:rPr>
              <a:t>Nodos: representación con listas o con arrays.</a:t>
            </a:r>
          </a:p>
          <a:p>
            <a:pPr lvl="1"/>
            <a:r>
              <a:rPr lang="es-ES_tradnl" altLang="es-ES">
                <a:ea typeface="ＭＳ Ｐゴシック" panose="020B0600070205080204" pitchFamily="34" charset="-128"/>
              </a:rPr>
              <a:t>La clase Nodo debe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incluir los métodos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consulta, inserta y las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de las marcas.</a:t>
            </a:r>
          </a:p>
          <a:p>
            <a:pPr lvl="1"/>
            <a:r>
              <a:rPr lang="es-ES_tradnl" altLang="es-ES">
                <a:ea typeface="ＭＳ Ｐゴシック" panose="020B0600070205080204" pitchFamily="34" charset="-128"/>
              </a:rPr>
              <a:t>La clase Árbol ¡no debe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acceder a la represen-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tación interna del nodo!,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sino que debe usar los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anteriores métodos de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Nodo.</a:t>
            </a:r>
          </a:p>
        </p:txBody>
      </p:sp>
      <p:sp>
        <p:nvSpPr>
          <p:cNvPr id="23556" name="Marcador de número de diapositiva 3">
            <a:extLst>
              <a:ext uri="{FF2B5EF4-FFF2-40B4-BE49-F238E27FC236}">
                <a16:creationId xmlns:a16="http://schemas.microsoft.com/office/drawing/2014/main" id="{7DD4BDE5-086E-1428-735C-51EEBCB2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CD750C-7194-48DC-BA90-FFB7376DE847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s-ES" sz="1000"/>
          </a:p>
        </p:txBody>
      </p:sp>
      <p:sp>
        <p:nvSpPr>
          <p:cNvPr id="23557" name="8 Rectángulo">
            <a:extLst>
              <a:ext uri="{FF2B5EF4-FFF2-40B4-BE49-F238E27FC236}">
                <a16:creationId xmlns:a16="http://schemas.microsoft.com/office/drawing/2014/main" id="{392D88C7-619C-102C-22F1-2D7248B6F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1981200"/>
            <a:ext cx="4724400" cy="4278313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 b="1">
                <a:latin typeface="Lucida Console" panose="020B0609040504020204" pitchFamily="49" charset="0"/>
              </a:rPr>
              <a:t>class</a:t>
            </a:r>
            <a:r>
              <a:rPr lang="es-ES_tradnl" altLang="es-ES" sz="1600">
                <a:latin typeface="Lucida Console" panose="020B0609040504020204" pitchFamily="49" charset="0"/>
              </a:rPr>
              <a:t> NodoTrie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</a:t>
            </a:r>
            <a:r>
              <a:rPr lang="es-ES_tradnl" altLang="es-ES" sz="1600" b="1">
                <a:latin typeface="Lucida Console" panose="020B0609040504020204" pitchFamily="49" charset="0"/>
              </a:rPr>
              <a:t>private</a:t>
            </a:r>
            <a:r>
              <a:rPr lang="es-ES_tradnl" altLang="es-ES" sz="16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</a:t>
            </a:r>
            <a:r>
              <a:rPr lang="es-ES_tradnl" altLang="es-ES" sz="1600" b="1">
                <a:latin typeface="Lucida Console" panose="020B0609040504020204" pitchFamily="49" charset="0"/>
              </a:rPr>
              <a:t>char</a:t>
            </a:r>
            <a:r>
              <a:rPr lang="es-ES_tradnl" altLang="es-ES" sz="1600">
                <a:latin typeface="Lucida Console" panose="020B0609040504020204" pitchFamily="49" charset="0"/>
              </a:rPr>
              <a:t> car;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600">
                <a:latin typeface="Lucida Console" panose="020B0609040504020204" pitchFamily="49" charset="0"/>
              </a:rPr>
              <a:t>    NodoTrie *sig, *ptr;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600">
                <a:latin typeface="Lucida Console" panose="020B0609040504020204" pitchFamily="49" charset="0"/>
              </a:rPr>
              <a:t>    Fecha 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600">
                <a:latin typeface="Lucida Console" panose="020B0609040504020204" pitchFamily="49" charset="0"/>
              </a:rPr>
              <a:t>    list&lt;Cuac*&gt; lista;</a:t>
            </a:r>
            <a:endParaRPr lang="es-ES_tradnl" altLang="es-ES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</a:t>
            </a:r>
            <a:r>
              <a:rPr lang="es-ES_tradnl" altLang="es-ES" sz="1600" b="1">
                <a:latin typeface="Lucida Console" panose="020B0609040504020204" pitchFamily="49" charset="0"/>
              </a:rPr>
              <a:t>public</a:t>
            </a:r>
            <a:r>
              <a:rPr lang="es-ES_tradnl" altLang="es-ES" sz="16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NodoTrie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~NodoTrie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NodoTrie *consulta (</a:t>
            </a:r>
            <a:r>
              <a:rPr lang="es-ES_tradnl" altLang="es-ES" sz="1600" b="1">
                <a:latin typeface="Lucida Console" panose="020B0609040504020204" pitchFamily="49" charset="0"/>
              </a:rPr>
              <a:t>char</a:t>
            </a:r>
            <a:r>
              <a:rPr lang="es-ES_tradnl" altLang="es-ES" sz="1600">
                <a:latin typeface="Lucida Console" panose="020B0609040504020204" pitchFamily="49" charset="0"/>
              </a:rPr>
              <a:t> letra);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</a:t>
            </a:r>
            <a:r>
              <a:rPr lang="es-ES_tradnl" altLang="es-ES" sz="1600" b="1">
                <a:latin typeface="Lucida Console" panose="020B0609040504020204" pitchFamily="49" charset="0"/>
              </a:rPr>
              <a:t>void</a:t>
            </a:r>
            <a:r>
              <a:rPr lang="es-ES_tradnl" altLang="es-ES" sz="1600">
                <a:latin typeface="Lucida Console" panose="020B0609040504020204" pitchFamily="49" charset="0"/>
              </a:rPr>
              <a:t> inserta(</a:t>
            </a:r>
            <a:r>
              <a:rPr lang="es-ES_tradnl" altLang="es-ES" sz="1600" b="1">
                <a:latin typeface="Lucida Console" panose="020B0609040504020204" pitchFamily="49" charset="0"/>
              </a:rPr>
              <a:t>char</a:t>
            </a:r>
            <a:r>
              <a:rPr lang="es-ES_tradnl" altLang="es-ES" sz="1600">
                <a:latin typeface="Lucida Console" panose="020B0609040504020204" pitchFamily="49" charset="0"/>
              </a:rPr>
              <a:t> 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</a:t>
            </a:r>
            <a:r>
              <a:rPr lang="es-ES_tradnl" altLang="es-ES" sz="1600" b="1">
                <a:latin typeface="Lucida Console" panose="020B0609040504020204" pitchFamily="49" charset="0"/>
              </a:rPr>
              <a:t>bool</a:t>
            </a:r>
            <a:r>
              <a:rPr lang="es-ES_tradnl" altLang="es-ES" sz="1600">
                <a:latin typeface="Lucida Console" panose="020B0609040504020204" pitchFamily="49" charset="0"/>
              </a:rPr>
              <a:t> HayMarca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</a:t>
            </a:r>
            <a:r>
              <a:rPr lang="es-ES_tradnl" altLang="es-ES" sz="1600" b="1">
                <a:latin typeface="Lucida Console" panose="020B0609040504020204" pitchFamily="49" charset="0"/>
              </a:rPr>
              <a:t>void</a:t>
            </a:r>
            <a:r>
              <a:rPr lang="es-ES_tradnl" altLang="es-ES" sz="1600">
                <a:latin typeface="Lucida Console" panose="020B0609040504020204" pitchFamily="49" charset="0"/>
              </a:rPr>
              <a:t> PonMarca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</a:t>
            </a:r>
            <a:r>
              <a:rPr lang="es-ES_tradnl" altLang="es-ES" sz="1600" b="1">
                <a:latin typeface="Lucida Console" panose="020B0609040504020204" pitchFamily="49" charset="0"/>
              </a:rPr>
              <a:t>void</a:t>
            </a:r>
            <a:r>
              <a:rPr lang="es-ES_tradnl" altLang="es-ES" sz="1600">
                <a:latin typeface="Lucida Console" panose="020B0609040504020204" pitchFamily="49" charset="0"/>
              </a:rPr>
              <a:t> PonEnLista (Cuac *ref);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list&lt;Cuac*&gt; getLista 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B52AF396-BC39-143E-B63B-44D9F77DF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r>
              <a:rPr lang="es-ES" altLang="es-ES" sz="2600">
                <a:ea typeface="ＭＳ Ｐゴシック" panose="020B0600070205080204" pitchFamily="34" charset="-128"/>
              </a:rPr>
              <a:t>300 y 301 – Árboles de Cuacs para Last y Date</a:t>
            </a:r>
          </a:p>
        </p:txBody>
      </p:sp>
      <p:sp>
        <p:nvSpPr>
          <p:cNvPr id="24579" name="Marcador de contenido 2">
            <a:extLst>
              <a:ext uri="{FF2B5EF4-FFF2-40B4-BE49-F238E27FC236}">
                <a16:creationId xmlns:a16="http://schemas.microsoft.com/office/drawing/2014/main" id="{0A2488E3-E6A4-D9F5-7B5E-A1A69FDEB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458200" cy="1371600"/>
          </a:xfrm>
        </p:spPr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Algunas indicaciones con </a:t>
            </a:r>
            <a:r>
              <a:rPr lang="es-ES_tradnl" altLang="es-ES" b="1">
                <a:ea typeface="ＭＳ Ｐゴシック" panose="020B0600070205080204" pitchFamily="34" charset="-128"/>
              </a:rPr>
              <a:t>árboles B</a:t>
            </a:r>
            <a:r>
              <a:rPr lang="es-ES_tradnl" altLang="es-ES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s-ES_tradnl" altLang="es-ES">
                <a:ea typeface="ＭＳ Ｐゴシック" panose="020B0600070205080204" pitchFamily="34" charset="-128"/>
              </a:rPr>
              <a:t>Árboles B de orden p.</a:t>
            </a:r>
          </a:p>
        </p:txBody>
      </p:sp>
      <p:sp>
        <p:nvSpPr>
          <p:cNvPr id="24580" name="Marcador de número de diapositiva 3">
            <a:extLst>
              <a:ext uri="{FF2B5EF4-FFF2-40B4-BE49-F238E27FC236}">
                <a16:creationId xmlns:a16="http://schemas.microsoft.com/office/drawing/2014/main" id="{53B38C39-1F96-3F8A-A369-D37A4BA0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EAC4D3-375D-41EE-B350-9CA1FEA76789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s-ES" sz="1000"/>
          </a:p>
        </p:txBody>
      </p:sp>
      <p:sp>
        <p:nvSpPr>
          <p:cNvPr id="24581" name="4 Rectángulo">
            <a:extLst>
              <a:ext uri="{FF2B5EF4-FFF2-40B4-BE49-F238E27FC236}">
                <a16:creationId xmlns:a16="http://schemas.microsoft.com/office/drawing/2014/main" id="{61A8F1E4-56E4-C243-CFFB-A0EC261B4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1200"/>
            <a:ext cx="3257550" cy="3046413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 b="1">
                <a:latin typeface="Lucida Console" panose="020B0609040504020204" pitchFamily="49" charset="0"/>
              </a:rPr>
              <a:t>class</a:t>
            </a:r>
            <a:r>
              <a:rPr lang="es-ES_tradnl" altLang="es-ES" sz="1600">
                <a:latin typeface="Lucida Console" panose="020B0609040504020204" pitchFamily="49" charset="0"/>
              </a:rPr>
              <a:t> NodoB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</a:t>
            </a:r>
            <a:r>
              <a:rPr lang="es-ES_tradnl" altLang="es-ES" sz="1600" b="1">
                <a:latin typeface="Lucida Console" panose="020B0609040504020204" pitchFamily="49" charset="0"/>
              </a:rPr>
              <a:t>friend</a:t>
            </a:r>
            <a:r>
              <a:rPr lang="es-ES_tradnl" altLang="es-ES" sz="1600">
                <a:latin typeface="Lucida Console" panose="020B0609040504020204" pitchFamily="49" charset="0"/>
              </a:rPr>
              <a:t> </a:t>
            </a:r>
            <a:r>
              <a:rPr lang="es-ES_tradnl" altLang="es-ES" sz="1600" b="1">
                <a:latin typeface="Lucida Console" panose="020B0609040504020204" pitchFamily="49" charset="0"/>
              </a:rPr>
              <a:t>class</a:t>
            </a:r>
            <a:r>
              <a:rPr lang="es-ES_tradnl" altLang="es-ES" sz="1600">
                <a:latin typeface="Lucida Console" panose="020B0609040504020204" pitchFamily="49" charset="0"/>
              </a:rPr>
              <a:t> ArbolB;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</a:t>
            </a:r>
            <a:r>
              <a:rPr lang="es-ES_tradnl" altLang="es-ES" sz="1600" b="1">
                <a:latin typeface="Lucida Console" panose="020B0609040504020204" pitchFamily="49" charset="0"/>
              </a:rPr>
              <a:t>private</a:t>
            </a:r>
            <a:r>
              <a:rPr lang="es-ES_tradnl" altLang="es-ES" sz="16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Fecha f[p-1];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list&lt;Cuac*&gt; L[p-1];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NodoB *pt[p];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600">
                <a:latin typeface="Lucida Console" panose="020B0609040504020204" pitchFamily="49" charset="0"/>
              </a:rPr>
              <a:t>    </a:t>
            </a:r>
            <a:r>
              <a:rPr lang="es-ES" altLang="es-ES" sz="1600" b="1">
                <a:latin typeface="Lucida Console" panose="020B0609040504020204" pitchFamily="49" charset="0"/>
              </a:rPr>
              <a:t>int</a:t>
            </a:r>
            <a:r>
              <a:rPr lang="es-ES" altLang="es-ES" sz="1600">
                <a:latin typeface="Lucida Console" panose="020B0609040504020204" pitchFamily="49" charset="0"/>
              </a:rPr>
              <a:t> numElem;</a:t>
            </a:r>
            <a:endParaRPr lang="es-ES_tradnl" altLang="es-ES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</a:t>
            </a:r>
            <a:r>
              <a:rPr lang="es-ES_tradnl" altLang="es-ES" sz="1600" b="1">
                <a:latin typeface="Lucida Console" panose="020B0609040504020204" pitchFamily="49" charset="0"/>
              </a:rPr>
              <a:t>public</a:t>
            </a:r>
            <a:r>
              <a:rPr lang="es-ES_tradnl" altLang="es-ES" sz="16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NodoB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~NodoB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24582" name="5 Rectángulo">
            <a:extLst>
              <a:ext uri="{FF2B5EF4-FFF2-40B4-BE49-F238E27FC236}">
                <a16:creationId xmlns:a16="http://schemas.microsoft.com/office/drawing/2014/main" id="{9313A355-ED5C-1E53-6566-FD02E879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20900"/>
            <a:ext cx="5334000" cy="2308225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 b="1">
                <a:latin typeface="Lucida Console" panose="020B0609040504020204" pitchFamily="49" charset="0"/>
              </a:rPr>
              <a:t>class</a:t>
            </a:r>
            <a:r>
              <a:rPr lang="es-ES_tradnl" altLang="es-ES" sz="1600">
                <a:latin typeface="Lucida Console" panose="020B0609040504020204" pitchFamily="49" charset="0"/>
              </a:rPr>
              <a:t> ArbolB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</a:t>
            </a:r>
            <a:r>
              <a:rPr lang="es-ES_tradnl" altLang="es-ES" sz="1600" b="1">
                <a:latin typeface="Lucida Console" panose="020B0609040504020204" pitchFamily="49" charset="0"/>
              </a:rPr>
              <a:t>private</a:t>
            </a:r>
            <a:r>
              <a:rPr lang="es-ES_tradnl" altLang="es-ES" sz="16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NodoB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</a:t>
            </a:r>
            <a:r>
              <a:rPr lang="es-ES_tradnl" altLang="es-ES" sz="1600" b="1">
                <a:latin typeface="Lucida Console" panose="020B0609040504020204" pitchFamily="49" charset="0"/>
              </a:rPr>
              <a:t>public</a:t>
            </a:r>
            <a:r>
              <a:rPr lang="es-ES_tradnl" altLang="es-ES" sz="16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ArbolB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</a:t>
            </a:r>
            <a:r>
              <a:rPr lang="es-ES_tradnl" altLang="es-ES" sz="1600" b="1">
                <a:latin typeface="Lucida Console" panose="020B0609040504020204" pitchFamily="49" charset="0"/>
              </a:rPr>
              <a:t>void</a:t>
            </a:r>
            <a:r>
              <a:rPr lang="es-ES_tradnl" altLang="es-ES" sz="1600">
                <a:latin typeface="Lucida Console" panose="020B0609040504020204" pitchFamily="49" charset="0"/>
              </a:rPr>
              <a:t> insertar (Cuac *ref);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list&lt;Cuac*&gt; buscar (Fecha fecha);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F70CB41-82F6-4E60-B0EA-5AFEFAFB5658}"/>
              </a:ext>
            </a:extLst>
          </p:cNvPr>
          <p:cNvSpPr txBox="1">
            <a:spLocks/>
          </p:cNvSpPr>
          <p:nvPr/>
        </p:nvSpPr>
        <p:spPr bwMode="auto">
          <a:xfrm>
            <a:off x="400050" y="5181600"/>
            <a:ext cx="84582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_tradnl" altLang="es-ES" sz="2800" kern="0" dirty="0">
                <a:ea typeface="ＭＳ Ｐゴシック" pitchFamily="34" charset="-128"/>
              </a:rPr>
              <a:t>Las operaciones sobre el árbol tienen un carácter netamente recursivo.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C5B72C2C-B51D-48B6-A26E-5504A8E77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1600200"/>
            <a:ext cx="2687637" cy="1477963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1800" dirty="0">
                <a:solidFill>
                  <a:srgbClr val="000000"/>
                </a:solidFill>
              </a:rPr>
              <a:t>Como siempre habrá por lo menos un nodo, lo definimos estática-mente. Así nos ahorra-</a:t>
            </a:r>
            <a:r>
              <a:rPr lang="es-ES" sz="1800" dirty="0" err="1">
                <a:solidFill>
                  <a:srgbClr val="000000"/>
                </a:solidFill>
              </a:rPr>
              <a:t>mos</a:t>
            </a:r>
            <a:r>
              <a:rPr lang="es-ES" sz="1800" dirty="0">
                <a:solidFill>
                  <a:srgbClr val="000000"/>
                </a:solidFill>
              </a:rPr>
              <a:t> el destructor.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E6D1B58E-F741-388D-13AD-736D984E2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r>
              <a:rPr lang="es-ES" altLang="es-ES" sz="2600">
                <a:ea typeface="ＭＳ Ｐゴシック" panose="020B0600070205080204" pitchFamily="34" charset="-128"/>
              </a:rPr>
              <a:t>300 y 301 – Árboles de Cuacs para Last y Date</a:t>
            </a:r>
          </a:p>
        </p:txBody>
      </p:sp>
      <p:sp>
        <p:nvSpPr>
          <p:cNvPr id="25603" name="Marcador de número de diapositiva 3">
            <a:extLst>
              <a:ext uri="{FF2B5EF4-FFF2-40B4-BE49-F238E27FC236}">
                <a16:creationId xmlns:a16="http://schemas.microsoft.com/office/drawing/2014/main" id="{AD8FB72A-CB42-3558-B256-CCA99E02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307824-4B9C-4555-BC45-935553DA2221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s-ES" sz="1000"/>
          </a:p>
        </p:txBody>
      </p:sp>
      <p:sp>
        <p:nvSpPr>
          <p:cNvPr id="25604" name="6 Rectángulo">
            <a:extLst>
              <a:ext uri="{FF2B5EF4-FFF2-40B4-BE49-F238E27FC236}">
                <a16:creationId xmlns:a16="http://schemas.microsoft.com/office/drawing/2014/main" id="{76A80715-5222-E9D4-A512-4005C4EC0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3124200" cy="2308225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 b="1">
                <a:latin typeface="Lucida Console" panose="020B0609040504020204" pitchFamily="49" charset="0"/>
              </a:rPr>
              <a:t>class</a:t>
            </a:r>
            <a:r>
              <a:rPr lang="es-ES_tradnl" altLang="es-ES" sz="1600">
                <a:latin typeface="Lucida Console" panose="020B0609040504020204" pitchFamily="49" charset="0"/>
              </a:rPr>
              <a:t> Arbol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</a:t>
            </a:r>
            <a:r>
              <a:rPr lang="es-ES_tradnl" altLang="es-ES" sz="1600" b="1">
                <a:latin typeface="Lucida Console" panose="020B0609040504020204" pitchFamily="49" charset="0"/>
              </a:rPr>
              <a:t>private</a:t>
            </a:r>
            <a:r>
              <a:rPr lang="es-ES_tradnl" altLang="es-ES" sz="16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 Nodo *raiz;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</a:t>
            </a:r>
            <a:r>
              <a:rPr lang="es-ES_tradnl" altLang="es-ES" sz="1600" b="1">
                <a:latin typeface="Lucida Console" panose="020B0609040504020204" pitchFamily="49" charset="0"/>
              </a:rPr>
              <a:t>public</a:t>
            </a:r>
            <a:r>
              <a:rPr lang="es-ES_tradnl" altLang="es-ES" sz="16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 ~Arbol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    </a:t>
            </a:r>
            <a:r>
              <a:rPr lang="es-ES_tradnl" altLang="es-ES" sz="1600" b="1">
                <a:latin typeface="Lucida Console" panose="020B0609040504020204" pitchFamily="49" charset="0"/>
              </a:rPr>
              <a:t>delete</a:t>
            </a:r>
            <a:r>
              <a:rPr lang="es-ES_tradnl" altLang="es-ES" sz="1600">
                <a:latin typeface="Lucida Console" panose="020B0609040504020204" pitchFamily="49" charset="0"/>
              </a:rPr>
              <a:t>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};</a:t>
            </a:r>
            <a:endParaRPr lang="es-ES_tradnl" altLang="es-ES" sz="1600"/>
          </a:p>
        </p:txBody>
      </p:sp>
      <p:sp>
        <p:nvSpPr>
          <p:cNvPr id="25605" name="7 Rectángulo">
            <a:extLst>
              <a:ext uri="{FF2B5EF4-FFF2-40B4-BE49-F238E27FC236}">
                <a16:creationId xmlns:a16="http://schemas.microsoft.com/office/drawing/2014/main" id="{99BB4AF7-F2D8-FF8A-DFA1-9E0DCE5D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43200"/>
            <a:ext cx="3505200" cy="2751138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 b="1">
                <a:latin typeface="Lucida Console" panose="020B0609040504020204" pitchFamily="49" charset="0"/>
              </a:rPr>
              <a:t>class</a:t>
            </a:r>
            <a:r>
              <a:rPr lang="es-ES_tradnl" altLang="es-ES" sz="1600">
                <a:latin typeface="Lucida Console" panose="020B0609040504020204" pitchFamily="49" charset="0"/>
              </a:rPr>
              <a:t> Nodo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</a:t>
            </a:r>
            <a:r>
              <a:rPr lang="es-ES_tradnl" altLang="es-ES" sz="1600" b="1">
                <a:latin typeface="Lucida Console" panose="020B0609040504020204" pitchFamily="49" charset="0"/>
              </a:rPr>
              <a:t>private</a:t>
            </a:r>
            <a:r>
              <a:rPr lang="es-ES_tradnl" altLang="es-ES" sz="16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  Nodo* hijo1;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  Nodo* hijo2;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  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</a:t>
            </a:r>
            <a:r>
              <a:rPr lang="es-ES_tradnl" altLang="es-ES" sz="1600" b="1">
                <a:latin typeface="Lucida Console" panose="020B0609040504020204" pitchFamily="49" charset="0"/>
              </a:rPr>
              <a:t>public</a:t>
            </a:r>
            <a:r>
              <a:rPr lang="es-ES_tradnl" altLang="es-ES" sz="16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  ~Nodo 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     </a:t>
            </a:r>
            <a:r>
              <a:rPr lang="es-ES_tradnl" altLang="es-ES" sz="1600" b="1">
                <a:latin typeface="Lucida Console" panose="020B0609040504020204" pitchFamily="49" charset="0"/>
              </a:rPr>
              <a:t>delete</a:t>
            </a:r>
            <a:r>
              <a:rPr lang="es-ES_tradnl" altLang="es-ES" sz="1600">
                <a:latin typeface="Lucida Console" panose="020B0609040504020204" pitchFamily="49" charset="0"/>
              </a:rPr>
              <a:t> hijo1;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     </a:t>
            </a:r>
            <a:r>
              <a:rPr lang="es-ES_tradnl" altLang="es-ES" sz="1600" b="1">
                <a:latin typeface="Lucida Console" panose="020B0609040504020204" pitchFamily="49" charset="0"/>
              </a:rPr>
              <a:t>delete</a:t>
            </a:r>
            <a:r>
              <a:rPr lang="es-ES_tradnl" altLang="es-ES" sz="1600">
                <a:latin typeface="Lucida Console" panose="020B0609040504020204" pitchFamily="49" charset="0"/>
              </a:rPr>
              <a:t> hijo2;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      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160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5C6C4E7E-1F0A-4E2B-85BC-23A30177A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546725"/>
            <a:ext cx="3124200" cy="1016000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Al hacer </a:t>
            </a:r>
            <a:r>
              <a:rPr lang="es-ES" sz="2000" b="1" dirty="0" err="1">
                <a:solidFill>
                  <a:srgbClr val="000000"/>
                </a:solidFill>
              </a:rPr>
              <a:t>delete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raiz</a:t>
            </a:r>
            <a:r>
              <a:rPr lang="es-ES" sz="2000" dirty="0">
                <a:solidFill>
                  <a:srgbClr val="000000"/>
                </a:solidFill>
              </a:rPr>
              <a:t>; la liberación de la raíz llama al destructor de nodo.</a:t>
            </a:r>
            <a:endParaRPr lang="es-ES" sz="2200" dirty="0">
              <a:solidFill>
                <a:srgbClr val="000000"/>
              </a:solidFill>
            </a:endParaRP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0347D9CC-FF1D-4357-A0B9-B2A169194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392738"/>
            <a:ext cx="2895600" cy="13239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De esta forma </a:t>
            </a:r>
            <a:r>
              <a:rPr lang="es-ES" sz="2000">
                <a:solidFill>
                  <a:srgbClr val="000000"/>
                </a:solidFill>
              </a:rPr>
              <a:t>se propagan </a:t>
            </a:r>
            <a:r>
              <a:rPr lang="es-ES" sz="2000" dirty="0">
                <a:solidFill>
                  <a:srgbClr val="000000"/>
                </a:solidFill>
              </a:rPr>
              <a:t>las liberaciones de todos los nodos del árbol.</a:t>
            </a:r>
            <a:endParaRPr lang="es-ES" sz="2200" dirty="0">
              <a:solidFill>
                <a:srgbClr val="000000"/>
              </a:solidFill>
            </a:endParaRPr>
          </a:p>
        </p:txBody>
      </p:sp>
      <p:sp>
        <p:nvSpPr>
          <p:cNvPr id="11" name="CuadroTexto 5">
            <a:extLst>
              <a:ext uri="{FF2B5EF4-FFF2-40B4-BE49-F238E27FC236}">
                <a16:creationId xmlns:a16="http://schemas.microsoft.com/office/drawing/2014/main" id="{6B26E8CE-E6BD-49F3-B7A4-95F36D25E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5392738"/>
            <a:ext cx="2438400" cy="13239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Al llegar a un nodo NULL, el </a:t>
            </a:r>
            <a:r>
              <a:rPr lang="es-ES" sz="2000" b="1" dirty="0" err="1">
                <a:solidFill>
                  <a:srgbClr val="000000"/>
                </a:solidFill>
              </a:rPr>
              <a:t>delete</a:t>
            </a:r>
            <a:r>
              <a:rPr lang="es-ES" sz="2000" dirty="0">
                <a:solidFill>
                  <a:srgbClr val="000000"/>
                </a:solidFill>
              </a:rPr>
              <a:t> no hace nada y acaba la recursividad.</a:t>
            </a:r>
            <a:endParaRPr lang="es-ES" sz="2200" dirty="0">
              <a:solidFill>
                <a:srgbClr val="000000"/>
              </a:solidFill>
            </a:endParaRPr>
          </a:p>
        </p:txBody>
      </p:sp>
      <p:cxnSp>
        <p:nvCxnSpPr>
          <p:cNvPr id="3" name="2 Conector recto de flecha">
            <a:extLst>
              <a:ext uri="{FF2B5EF4-FFF2-40B4-BE49-F238E27FC236}">
                <a16:creationId xmlns:a16="http://schemas.microsoft.com/office/drawing/2014/main" id="{33AE8DD9-DA9F-485D-9B42-F7EB84FA684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200400" y="6054725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>
            <a:extLst>
              <a:ext uri="{FF2B5EF4-FFF2-40B4-BE49-F238E27FC236}">
                <a16:creationId xmlns:a16="http://schemas.microsoft.com/office/drawing/2014/main" id="{0EAF2B9D-3109-4CE8-B565-AC45B203B36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324600" y="6054725"/>
            <a:ext cx="2667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>
            <a:extLst>
              <a:ext uri="{FF2B5EF4-FFF2-40B4-BE49-F238E27FC236}">
                <a16:creationId xmlns:a16="http://schemas.microsoft.com/office/drawing/2014/main" id="{A41B0B13-DE19-4D6C-97EF-D301BA7A4D6E}"/>
              </a:ext>
            </a:extLst>
          </p:cNvPr>
          <p:cNvSpPr/>
          <p:nvPr/>
        </p:nvSpPr>
        <p:spPr>
          <a:xfrm>
            <a:off x="7696200" y="914400"/>
            <a:ext cx="1066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5612" name="Marcador de contenido 2">
            <a:extLst>
              <a:ext uri="{FF2B5EF4-FFF2-40B4-BE49-F238E27FC236}">
                <a16:creationId xmlns:a16="http://schemas.microsoft.com/office/drawing/2014/main" id="{4A8B843F-60EE-50EB-784F-A3027B94A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10600" cy="2286000"/>
          </a:xfrm>
        </p:spPr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Sobre los </a:t>
            </a:r>
            <a:r>
              <a:rPr lang="es-ES_tradnl" altLang="es-ES" b="1">
                <a:ea typeface="ＭＳ Ｐゴシック" panose="020B0600070205080204" pitchFamily="34" charset="-128"/>
              </a:rPr>
              <a:t>destructores</a:t>
            </a:r>
            <a:r>
              <a:rPr lang="es-ES_tradnl" altLang="es-ES">
                <a:ea typeface="ＭＳ Ｐゴシック" panose="020B0600070205080204" pitchFamily="34" charset="-128"/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s-ES_tradnl" altLang="es-ES">
                <a:ea typeface="ＭＳ Ｐゴシック" panose="020B0600070205080204" pitchFamily="34" charset="-128"/>
              </a:rPr>
              <a:t>Recordar: todo lo que se reserva dinámicamente (*) debe liberarse en los destructores.</a:t>
            </a:r>
          </a:p>
          <a:p>
            <a:pPr lvl="1">
              <a:spcBef>
                <a:spcPct val="0"/>
              </a:spcBef>
            </a:pPr>
            <a:r>
              <a:rPr lang="es-ES_tradnl" altLang="es-ES">
                <a:ea typeface="ＭＳ Ｐゴシック" panose="020B0600070205080204" pitchFamily="34" charset="-128"/>
              </a:rPr>
              <a:t>El destructor de una clase debe liberar sus atributos dinámicos.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9C1E2351-A95E-79F8-913E-BA667495D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302 – El Motor de Cuacker</a:t>
            </a:r>
          </a:p>
        </p:txBody>
      </p:sp>
      <p:sp>
        <p:nvSpPr>
          <p:cNvPr id="26627" name="Marcador de contenido 2">
            <a:extLst>
              <a:ext uri="{FF2B5EF4-FFF2-40B4-BE49-F238E27FC236}">
                <a16:creationId xmlns:a16="http://schemas.microsoft.com/office/drawing/2014/main" id="{3F09A095-1F53-3CDD-5FD1-E7B06E1AF6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001000" cy="5060950"/>
          </a:xfrm>
        </p:spPr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Resolver todos los comandos obligatorios de la práctica:</a:t>
            </a:r>
          </a:p>
          <a:p>
            <a:pPr lvl="1"/>
            <a:r>
              <a:rPr lang="es-ES_tradnl" altLang="es-ES">
                <a:ea typeface="ＭＳ Ｐゴシック" panose="020B0600070205080204" pitchFamily="34" charset="-128"/>
              </a:rPr>
              <a:t>pcuac, mcuac, follow, last, date, exit</a:t>
            </a:r>
          </a:p>
          <a:p>
            <a:pPr lvl="1"/>
            <a:endParaRPr lang="es-ES_tradnl" altLang="es-ES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s-ES_tradnl" altLang="es-ES">
                <a:ea typeface="ＭＳ Ｐゴシック" panose="020B0600070205080204" pitchFamily="34" charset="-128"/>
              </a:rPr>
              <a:t>Si lo hemos hecho bien, el programa es el mismo que el del ejercicio 301.</a:t>
            </a:r>
          </a:p>
          <a:p>
            <a:pPr>
              <a:spcBef>
                <a:spcPct val="0"/>
              </a:spcBef>
            </a:pPr>
            <a:endParaRPr lang="es-ES_tradnl" altLang="es-ES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s-ES_tradnl" altLang="es-ES">
                <a:ea typeface="ＭＳ Ｐゴシック" panose="020B0600070205080204" pitchFamily="34" charset="-128"/>
              </a:rPr>
              <a:t>Probar los casos de prueba del 200, 300 y 301.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número de diapositiva">
            <a:extLst>
              <a:ext uri="{FF2B5EF4-FFF2-40B4-BE49-F238E27FC236}">
                <a16:creationId xmlns:a16="http://schemas.microsoft.com/office/drawing/2014/main" id="{409E8837-517D-4974-7770-6981D88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701733-92EE-4B82-B54B-A31D22CD80E1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ES" altLang="es-ES" sz="10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6A453F2-B737-9021-516B-939369389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Introducción a C++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4A1A37C-620A-F491-4714-1C0F63846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848600" cy="35814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Videotutorial 9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Genericidad en C++</a:t>
            </a:r>
          </a:p>
          <a:p>
            <a:pPr eaLnBrk="1" hangingPunct="1">
              <a:defRPr/>
            </a:pPr>
            <a:endParaRPr lang="es-ES" altLang="es-ES" dirty="0"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Mecanismos de manejo de errores: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Excepciones: </a:t>
            </a:r>
            <a:r>
              <a:rPr lang="es-ES" altLang="es-ES" dirty="0" err="1">
                <a:ea typeface="ＭＳ Ｐゴシック" panose="020B0600070205080204" pitchFamily="34" charset="-128"/>
              </a:rPr>
              <a:t>throw</a:t>
            </a:r>
            <a:r>
              <a:rPr lang="es-ES" altLang="es-ES" dirty="0">
                <a:ea typeface="ＭＳ Ｐゴシック" panose="020B0600070205080204" pitchFamily="34" charset="-128"/>
              </a:rPr>
              <a:t> y try…catch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Asertos</a:t>
            </a:r>
          </a:p>
          <a:p>
            <a:pPr eaLnBrk="1" hangingPunct="1">
              <a:defRPr/>
            </a:pPr>
            <a:endParaRPr lang="es-ES" altLang="es-E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>
            <a:extLst>
              <a:ext uri="{FF2B5EF4-FFF2-40B4-BE49-F238E27FC236}">
                <a16:creationId xmlns:a16="http://schemas.microsoft.com/office/drawing/2014/main" id="{5AD05ED5-AF03-15FC-3E2C-45AA702D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F43C1C-BB07-4CDE-8439-C17DE5A81E85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ES" altLang="es-E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D28BEF3-FFC4-3F24-70C1-087E88F75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Genericidad en C++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BB4CC44-1618-C08D-A593-77F269BBD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93750"/>
            <a:ext cx="8686800" cy="530225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b="1" dirty="0">
                <a:ea typeface="ＭＳ Ｐゴシック" pitchFamily="34" charset="-128"/>
              </a:rPr>
              <a:t>Genericidad (o parametrización de tipo)</a:t>
            </a:r>
            <a:r>
              <a:rPr lang="es-ES" altLang="es-ES" dirty="0">
                <a:ea typeface="ＭＳ Ｐゴシック" pitchFamily="34" charset="-128"/>
              </a:rPr>
              <a:t>:</a:t>
            </a:r>
            <a:br>
              <a:rPr lang="es-ES" altLang="es-ES" dirty="0">
                <a:ea typeface="ＭＳ Ｐゴシック" pitchFamily="34" charset="-128"/>
              </a:rPr>
            </a:br>
            <a:r>
              <a:rPr lang="es-ES" altLang="es-ES" dirty="0">
                <a:ea typeface="ＭＳ Ｐゴシック" pitchFamily="34" charset="-128"/>
              </a:rPr>
              <a:t>una función o una clase están definidas en base a unos parámetros de tipo, que pueden variar.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Ejemplos: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Funciones: </a:t>
            </a:r>
            <a:r>
              <a:rPr lang="es-ES" altLang="es-ES" dirty="0" err="1">
                <a:ea typeface="ＭＳ Ｐゴシック" pitchFamily="34" charset="-128"/>
              </a:rPr>
              <a:t>OrdenaArray</a:t>
            </a:r>
            <a:r>
              <a:rPr lang="es-ES" altLang="es-ES" dirty="0">
                <a:ea typeface="ＭＳ Ｐゴシック" pitchFamily="34" charset="-128"/>
              </a:rPr>
              <a:t>&lt;T&gt;, </a:t>
            </a:r>
            <a:r>
              <a:rPr lang="es-ES" altLang="es-ES" dirty="0" err="1">
                <a:ea typeface="ＭＳ Ｐゴシック" pitchFamily="34" charset="-128"/>
              </a:rPr>
              <a:t>EscribeArray</a:t>
            </a:r>
            <a:r>
              <a:rPr lang="es-ES" altLang="es-ES" dirty="0">
                <a:ea typeface="ＭＳ Ｐゴシック" pitchFamily="34" charset="-128"/>
              </a:rPr>
              <a:t>&lt;T&gt;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Clases: Conjunto&lt;T&gt;, Lista&lt;T&gt;, Diccionario&lt;C,V&gt;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La declaración de la función o clase genérica se hace mediante las </a:t>
            </a:r>
            <a:r>
              <a:rPr lang="es-ES" altLang="es-ES" b="1" dirty="0">
                <a:ea typeface="ＭＳ Ｐゴシック" pitchFamily="34" charset="-128"/>
              </a:rPr>
              <a:t>plantillas o </a:t>
            </a:r>
            <a:r>
              <a:rPr lang="es-ES" altLang="es-ES" b="1" i="1" dirty="0" err="1">
                <a:ea typeface="ＭＳ Ｐゴシック" pitchFamily="34" charset="-128"/>
              </a:rPr>
              <a:t>template</a:t>
            </a:r>
            <a:r>
              <a:rPr lang="es-ES" altLang="es-ES" dirty="0">
                <a:ea typeface="ＭＳ Ｐゴシック" pitchFamily="34" charset="-128"/>
              </a:rPr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s-ES" altLang="es-ES" sz="1400" b="1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b="1" dirty="0" err="1">
                <a:latin typeface="Lucida Sans Typewriter" panose="020B0509030504030204" pitchFamily="49" charset="0"/>
                <a:ea typeface="ＭＳ Ｐゴシック" pitchFamily="34" charset="-128"/>
              </a:rPr>
              <a:t>template</a:t>
            </a:r>
            <a:r>
              <a:rPr lang="es-ES" altLang="es-ES" b="1" dirty="0">
                <a:latin typeface="Lucida Sans Typewriter" panose="020B0509030504030204" pitchFamily="49" charset="0"/>
                <a:ea typeface="ＭＳ Ｐゴシック" pitchFamily="34" charset="-128"/>
              </a:rPr>
              <a:t> &lt;</a:t>
            </a:r>
            <a:r>
              <a:rPr lang="es-ES" altLang="es-ES" b="1" dirty="0" err="1">
                <a:latin typeface="Lucida Sans Typewriter" panose="020B0509030504030204" pitchFamily="49" charset="0"/>
                <a:ea typeface="ＭＳ Ｐゴシック" pitchFamily="34" charset="-128"/>
              </a:rPr>
              <a:t>class</a:t>
            </a:r>
            <a:r>
              <a:rPr lang="es-ES" altLang="es-ES" b="1" dirty="0">
                <a:latin typeface="Lucida Sans Typewriter" panose="020B0509030504030204" pitchFamily="49" charset="0"/>
                <a:ea typeface="ＭＳ Ｐゴシック" pitchFamily="34" charset="-128"/>
              </a:rPr>
              <a:t> T&gt;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dirty="0">
                <a:latin typeface="Lucida Sans Typewriter" panose="020B0509030504030204" pitchFamily="49" charset="0"/>
                <a:ea typeface="ＭＳ Ｐゴシック" pitchFamily="34" charset="-128"/>
              </a:rPr>
              <a:t>función o clase genérica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B90A54-AC41-45F0-D165-C00F6C24C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5181600"/>
            <a:ext cx="3276600" cy="11080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200" dirty="0">
                <a:solidFill>
                  <a:srgbClr val="000000"/>
                </a:solidFill>
              </a:rPr>
              <a:t>Aquí dentro se puede usar T como si fuera un tipo existente.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Marcador de número de diapositiva">
            <a:extLst>
              <a:ext uri="{FF2B5EF4-FFF2-40B4-BE49-F238E27FC236}">
                <a16:creationId xmlns:a16="http://schemas.microsoft.com/office/drawing/2014/main" id="{B803F77C-AF72-37DC-83C3-7B7C141E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AB80B9-3A04-470B-AE65-EFDA692C9D67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ES" altLang="es-E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EE0F54E-9D82-6B43-CD34-27AE769AF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Genericidad en C++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F28FE45-6CF9-C5A5-D210-3A7DD2BDA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93750"/>
            <a:ext cx="8534400" cy="583565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Ejemplo: función genérica para escribir en</a:t>
            </a:r>
            <a:br>
              <a:rPr lang="es-ES" altLang="es-ES" dirty="0">
                <a:ea typeface="ＭＳ Ｐゴシック" pitchFamily="34" charset="-128"/>
              </a:rPr>
            </a:br>
            <a:r>
              <a:rPr lang="es-ES" altLang="es-ES" dirty="0">
                <a:ea typeface="ＭＳ Ｐゴシック" pitchFamily="34" charset="-128"/>
              </a:rPr>
              <a:t>pantalla un </a:t>
            </a:r>
            <a:r>
              <a:rPr lang="es-ES" altLang="es-ES" dirty="0" err="1">
                <a:ea typeface="ＭＳ Ｐゴシック" pitchFamily="34" charset="-128"/>
              </a:rPr>
              <a:t>array</a:t>
            </a:r>
            <a:r>
              <a:rPr lang="es-ES" altLang="es-ES" dirty="0">
                <a:ea typeface="ＭＳ Ｐゴシック" pitchFamily="34" charset="-128"/>
              </a:rPr>
              <a:t> de tipo T.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s-ES" altLang="es-ES" sz="1400" b="1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b="1" dirty="0" err="1">
                <a:latin typeface="Lucida Sans Typewriter" panose="020B0509030504030204" pitchFamily="49" charset="0"/>
                <a:ea typeface="ＭＳ Ｐゴシック" pitchFamily="34" charset="-128"/>
              </a:rPr>
              <a:t>template</a:t>
            </a:r>
            <a:r>
              <a:rPr lang="es-ES" altLang="es-ES" sz="2400" b="1" dirty="0">
                <a:latin typeface="Lucida Sans Typewriter" panose="020B0509030504030204" pitchFamily="49" charset="0"/>
                <a:ea typeface="ＭＳ Ｐゴシック" pitchFamily="34" charset="-128"/>
              </a:rPr>
              <a:t> &lt;</a:t>
            </a:r>
            <a:r>
              <a:rPr lang="es-ES" altLang="es-ES" sz="2400" b="1" dirty="0" err="1">
                <a:latin typeface="Lucida Sans Typewriter" panose="020B0509030504030204" pitchFamily="49" charset="0"/>
                <a:ea typeface="ＭＳ Ｐゴシック" pitchFamily="34" charset="-128"/>
              </a:rPr>
              <a:t>class</a:t>
            </a:r>
            <a:r>
              <a:rPr lang="es-ES" altLang="es-ES" sz="2400" b="1" dirty="0">
                <a:latin typeface="Lucida Sans Typewriter" panose="020B0509030504030204" pitchFamily="49" charset="0"/>
                <a:ea typeface="ＭＳ Ｐゴシック" pitchFamily="34" charset="-128"/>
              </a:rPr>
              <a:t> T&gt;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void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escribir (T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array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[],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tam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) {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 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for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(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i= 0; i&lt;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tam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; i++)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    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cout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&lt;&lt;i&lt;&lt;". "&lt;&lt;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array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[i] &lt;&lt;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endl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}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endParaRPr lang="es-ES" altLang="es-ES" sz="16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ai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[]= {65, 23, 12, 87};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string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as[]= {"Hola", "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Adios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", "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Bye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"};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escribir(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ai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, 4);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escribir(as, 3);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Marcador de número de diapositiva">
            <a:extLst>
              <a:ext uri="{FF2B5EF4-FFF2-40B4-BE49-F238E27FC236}">
                <a16:creationId xmlns:a16="http://schemas.microsoft.com/office/drawing/2014/main" id="{253EEED1-1125-823C-0B46-B6A72C7F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BBD7EC-0A29-48EE-9AAE-2A67A700F6EC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ES" altLang="es-ES" sz="10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C218F16-2E0C-4087-AFC7-9DEB912FA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Genericidad en C++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072A232-9622-7BB2-6059-946BEDF3A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93750"/>
            <a:ext cx="8534400" cy="583565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Ejemplo: clase pila genérica de tipo T.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s-ES" altLang="es-ES" sz="1400" b="1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b="1" dirty="0" err="1">
                <a:latin typeface="Lucida Sans Typewriter" panose="020B0509030504030204" pitchFamily="49" charset="0"/>
                <a:ea typeface="ＭＳ Ｐゴシック" pitchFamily="34" charset="-128"/>
              </a:rPr>
              <a:t>template</a:t>
            </a:r>
            <a:r>
              <a:rPr lang="es-ES" altLang="es-ES" sz="2400" b="1" dirty="0">
                <a:latin typeface="Lucida Sans Typewriter" panose="020B0509030504030204" pitchFamily="49" charset="0"/>
                <a:ea typeface="ＭＳ Ｐゴシック" pitchFamily="34" charset="-128"/>
              </a:rPr>
              <a:t> &lt;</a:t>
            </a:r>
            <a:r>
              <a:rPr lang="es-ES" altLang="es-ES" sz="2400" b="1" dirty="0" err="1">
                <a:latin typeface="Lucida Sans Typewriter" panose="020B0509030504030204" pitchFamily="49" charset="0"/>
                <a:ea typeface="ＭＳ Ｐゴシック" pitchFamily="34" charset="-128"/>
              </a:rPr>
              <a:t>class</a:t>
            </a:r>
            <a:r>
              <a:rPr lang="es-ES" altLang="es-ES" sz="2400" b="1" dirty="0">
                <a:latin typeface="Lucida Sans Typewriter" panose="020B0509030504030204" pitchFamily="49" charset="0"/>
                <a:ea typeface="ＭＳ Ｐゴシック" pitchFamily="34" charset="-128"/>
              </a:rPr>
              <a:t> T&gt;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class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Pila {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 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private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: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     T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array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[100];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    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tope;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 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public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: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     Pila ();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    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void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push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(T valor);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     </a:t>
            </a:r>
            <a:r>
              <a:rPr lang="es-ES" altLang="es-ES" sz="2400" dirty="0" err="1">
                <a:latin typeface="Lucida Sans Typewriter" panose="020B0509030504030204" pitchFamily="49" charset="0"/>
                <a:ea typeface="ＭＳ Ｐゴシック" pitchFamily="34" charset="-128"/>
              </a:rPr>
              <a:t>void</a:t>
            </a: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pop ();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      T top ();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ＭＳ Ｐゴシック" pitchFamily="34" charset="-128"/>
              </a:rPr>
              <a:t>};</a:t>
            </a:r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8DCE1943-896B-53FC-882F-673109219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43200"/>
            <a:ext cx="3048000" cy="769938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200" dirty="0">
                <a:solidFill>
                  <a:srgbClr val="000000"/>
                </a:solidFill>
              </a:rPr>
              <a:t>En esta pila solo caben 100 elementos.</a:t>
            </a:r>
            <a:endParaRPr lang="es-ES" sz="22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>
            <a:extLst>
              <a:ext uri="{FF2B5EF4-FFF2-40B4-BE49-F238E27FC236}">
                <a16:creationId xmlns:a16="http://schemas.microsoft.com/office/drawing/2014/main" id="{BA4BBA29-8C0A-7F19-926C-DBE2799C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823B0E-A103-494B-BAB9-45BAB02BB77C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ES" altLang="es-ES" sz="10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A2B5C02-C513-076E-CD85-D5BD83D9D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Genericidad en C++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1AE783-03F9-3E45-E634-184400639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93750"/>
            <a:ext cx="8534400" cy="583565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En la implementación, hay que usar la</a:t>
            </a:r>
            <a:br>
              <a:rPr lang="es-ES" altLang="es-ES" sz="2800" dirty="0">
                <a:ea typeface="ＭＳ Ｐゴシック" pitchFamily="34" charset="-128"/>
              </a:rPr>
            </a:br>
            <a:r>
              <a:rPr lang="es-ES" altLang="es-ES" sz="2800" dirty="0">
                <a:ea typeface="ＭＳ Ｐゴシック" pitchFamily="34" charset="-128"/>
              </a:rPr>
              <a:t>cláusula </a:t>
            </a:r>
            <a:r>
              <a:rPr lang="es-ES" altLang="es-ES" sz="2800" b="1" i="1" dirty="0" err="1">
                <a:ea typeface="ＭＳ Ｐゴシック" pitchFamily="34" charset="-128"/>
              </a:rPr>
              <a:t>template</a:t>
            </a:r>
            <a:r>
              <a:rPr lang="es-ES" altLang="es-ES" sz="2800" dirty="0">
                <a:ea typeface="ＭＳ Ｐゴシック" pitchFamily="34" charset="-128"/>
              </a:rPr>
              <a:t> para todos los métodos.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s-ES" altLang="es-ES" sz="1200" b="1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template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&lt;</a:t>
            </a: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class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T&gt;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Pila&lt;T&gt;::Pila () { tope= 0; }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endParaRPr lang="es-ES" altLang="es-ES" sz="20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template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&lt;</a:t>
            </a: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class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T&gt;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void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Pila&lt;T&gt;::</a:t>
            </a: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push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(T valor) {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  </a:t>
            </a: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array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[tope++]= valor;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}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endParaRPr lang="es-ES" altLang="es-ES" sz="20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template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&lt;</a:t>
            </a: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class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T&gt;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void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Pila&lt;T&gt;::pop () {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     </a:t>
            </a: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if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(tope) tope--;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número de diapositiva">
            <a:extLst>
              <a:ext uri="{FF2B5EF4-FFF2-40B4-BE49-F238E27FC236}">
                <a16:creationId xmlns:a16="http://schemas.microsoft.com/office/drawing/2014/main" id="{03D6F3F0-B85D-4F5B-7D83-CCACB4D7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7427FE-AC72-47A0-8200-C48AF1FC5E8B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ES" altLang="es-ES" sz="10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0AD9F8B-5567-9ACB-A577-FD237F170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Genericidad en C++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5905D9F-194C-3D56-3DBE-BE4F555F6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534400" cy="60198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El </a:t>
            </a:r>
            <a:r>
              <a:rPr lang="es-ES" altLang="es-ES" sz="2800" b="1" dirty="0">
                <a:ea typeface="ＭＳ Ｐゴシック" pitchFamily="34" charset="-128"/>
              </a:rPr>
              <a:t>uso</a:t>
            </a:r>
            <a:r>
              <a:rPr lang="es-ES" altLang="es-ES" sz="2800" dirty="0">
                <a:ea typeface="ＭＳ Ｐゴシック" pitchFamily="34" charset="-128"/>
              </a:rPr>
              <a:t> de la clase genérica se llama </a:t>
            </a:r>
            <a:r>
              <a:rPr lang="es-ES" altLang="es-ES" sz="2800" b="1" dirty="0">
                <a:ea typeface="ＭＳ Ｐゴシック" pitchFamily="34" charset="-128"/>
              </a:rPr>
              <a:t>instanciación</a:t>
            </a:r>
            <a:r>
              <a:rPr lang="es-ES" altLang="es-ES" sz="2800" dirty="0">
                <a:ea typeface="ＭＳ Ｐゴシック" pitchFamily="34" charset="-128"/>
              </a:rPr>
              <a:t>: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Pila&lt;</a:t>
            </a: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&gt; p1;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Pila&lt;</a:t>
            </a: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string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&gt; p2;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Pila&lt;</a:t>
            </a: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list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&lt;</a:t>
            </a:r>
            <a:r>
              <a:rPr lang="es-ES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&gt; &gt; p3;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p2.push("Hola");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...</a:t>
            </a:r>
          </a:p>
          <a:p>
            <a:pPr eaLnBrk="1" hangingPunct="1">
              <a:defRPr/>
            </a:pPr>
            <a:r>
              <a:rPr lang="es-ES" altLang="es-ES" sz="2800" b="1" dirty="0">
                <a:ea typeface="ＭＳ Ｐゴシック" pitchFamily="34" charset="-128"/>
              </a:rPr>
              <a:t>Nota sobre clases genéricas y modularidad</a:t>
            </a:r>
            <a:r>
              <a:rPr lang="es-ES" altLang="es-ES" sz="2800" dirty="0">
                <a:ea typeface="ＭＳ Ｐゴシック" pitchFamily="34" charset="-128"/>
              </a:rPr>
              <a:t>:</a:t>
            </a:r>
          </a:p>
          <a:p>
            <a:pPr lvl="1" eaLnBrk="1" hangingPunct="1">
              <a:defRPr/>
            </a:pPr>
            <a:r>
              <a:rPr lang="es-ES" altLang="es-ES" sz="2400" dirty="0">
                <a:ea typeface="ＭＳ Ｐゴシック" pitchFamily="34" charset="-128"/>
              </a:rPr>
              <a:t>El compilador solo genera código para las clases genéricas cuando se instancian. Si no se instancian, no se genera código.</a:t>
            </a:r>
          </a:p>
          <a:p>
            <a:pPr lvl="1" eaLnBrk="1" hangingPunct="1">
              <a:defRPr/>
            </a:pPr>
            <a:r>
              <a:rPr lang="es-ES" altLang="es-ES" sz="2400" dirty="0">
                <a:ea typeface="ＭＳ Ｐゴシック" pitchFamily="34" charset="-128"/>
              </a:rPr>
              <a:t>Por ejemplo, si tenemos un módulo </a:t>
            </a:r>
            <a:r>
              <a:rPr lang="es-ES" altLang="es-ES" sz="2400" dirty="0" err="1">
                <a:ea typeface="ＭＳ Ｐゴシック" pitchFamily="34" charset="-128"/>
              </a:rPr>
              <a:t>pila.h</a:t>
            </a:r>
            <a:r>
              <a:rPr lang="es-ES" altLang="es-ES" sz="2400" dirty="0">
                <a:ea typeface="ＭＳ Ｐゴシック" pitchFamily="34" charset="-128"/>
              </a:rPr>
              <a:t> y pila.cpp, la compilación de pila.cpp no genera código → Problema.</a:t>
            </a:r>
          </a:p>
          <a:p>
            <a:pPr lvl="1" eaLnBrk="1" hangingPunct="1">
              <a:defRPr/>
            </a:pPr>
            <a:r>
              <a:rPr lang="es-ES" altLang="es-ES" sz="2400" b="1" dirty="0">
                <a:ea typeface="ＭＳ Ｐゴシック" pitchFamily="34" charset="-128"/>
              </a:rPr>
              <a:t>Solución</a:t>
            </a:r>
            <a:r>
              <a:rPr lang="es-ES" altLang="es-ES" sz="2400" dirty="0">
                <a:ea typeface="ＭＳ Ｐゴシック" pitchFamily="34" charset="-128"/>
              </a:rPr>
              <a:t>: en la implementación de las clases genéricas debe ir todo en el fichero de cabecera.</a:t>
            </a:r>
          </a:p>
          <a:p>
            <a:pPr lvl="1" eaLnBrk="1" hangingPunct="1">
              <a:defRPr/>
            </a:pPr>
            <a:endParaRPr lang="es-ES" altLang="es-ES" sz="2400" dirty="0">
              <a:ea typeface="ＭＳ Ｐゴシック" pitchFamily="34" charset="-128"/>
            </a:endParaRPr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DB3FF10A-881D-52F7-76D1-4A53AEF2C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05000"/>
            <a:ext cx="3048000" cy="11080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200" dirty="0">
                <a:solidFill>
                  <a:srgbClr val="000000"/>
                </a:solidFill>
              </a:rPr>
              <a:t>Observar que se pone: </a:t>
            </a:r>
            <a:r>
              <a:rPr lang="es-ES" sz="22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&gt; &gt;</a:t>
            </a:r>
            <a:r>
              <a:rPr lang="es-ES" sz="2200" dirty="0">
                <a:solidFill>
                  <a:srgbClr val="000000"/>
                </a:solidFill>
              </a:rPr>
              <a:t> para no confundir con el operador </a:t>
            </a:r>
            <a:r>
              <a:rPr lang="es-ES" sz="22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&gt;&gt;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>
            <a:extLst>
              <a:ext uri="{FF2B5EF4-FFF2-40B4-BE49-F238E27FC236}">
                <a16:creationId xmlns:a16="http://schemas.microsoft.com/office/drawing/2014/main" id="{2456211D-A948-5EEA-F985-88F39869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293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3B1838-8DF6-435C-BC85-294AC868F11F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s-ES" altLang="es-ES" sz="10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36ED680-2634-6D29-1554-BB6B6F171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s-ES" altLang="es-ES" sz="3600">
                <a:ea typeface="ＭＳ Ｐゴシック" panose="020B0600070205080204" pitchFamily="34" charset="-128"/>
              </a:rPr>
              <a:t>Excepciones: throw y try…catch</a:t>
            </a:r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7A7A709B-474A-8593-3E86-B2DA6AAB1F85}"/>
              </a:ext>
            </a:extLst>
          </p:cNvPr>
          <p:cNvSpPr/>
          <p:nvPr/>
        </p:nvSpPr>
        <p:spPr>
          <a:xfrm>
            <a:off x="7848600" y="1447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2480D8FA-6288-EE66-AF2B-74B3C6113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Similar a las excepciones en Java, pero no</a:t>
            </a:r>
            <a:br>
              <a:rPr lang="es-ES" altLang="es-ES" sz="2800">
                <a:ea typeface="ＭＳ Ｐゴシック" panose="020B0600070205080204" pitchFamily="34" charset="-128"/>
              </a:rPr>
            </a:br>
            <a:r>
              <a:rPr lang="es-ES" altLang="es-ES" sz="2800">
                <a:ea typeface="ＭＳ Ｐゴシック" panose="020B0600070205080204" pitchFamily="34" charset="-128"/>
              </a:rPr>
              <a:t>hace falta declararlas en las funciones (throws...).</a:t>
            </a:r>
          </a:p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Las excepciones son un mecanismo para señalar y tratar errores en los programas.</a:t>
            </a:r>
          </a:p>
          <a:p>
            <a:pPr lvl="1" eaLnBrk="1" hangingPunct="1"/>
            <a:r>
              <a:rPr lang="es-ES" altLang="es-ES" sz="2400">
                <a:ea typeface="ＭＳ Ｐゴシック" panose="020B0600070205080204" pitchFamily="34" charset="-128"/>
              </a:rPr>
              <a:t>El código que detecta el error </a:t>
            </a:r>
            <a:r>
              <a:rPr lang="es-ES" altLang="es-ES" sz="2400" b="1">
                <a:ea typeface="ＭＳ Ｐゴシック" panose="020B0600070205080204" pitchFamily="34" charset="-128"/>
              </a:rPr>
              <a:t>lanza</a:t>
            </a:r>
            <a:r>
              <a:rPr lang="es-ES" altLang="es-ES" sz="2400">
                <a:ea typeface="ＭＳ Ｐゴシック" panose="020B0600070205080204" pitchFamily="34" charset="-128"/>
              </a:rPr>
              <a:t> la excepción (throw).</a:t>
            </a:r>
          </a:p>
          <a:p>
            <a:pPr lvl="1" eaLnBrk="1" hangingPunct="1"/>
            <a:r>
              <a:rPr lang="es-ES" altLang="es-ES" sz="2400">
                <a:ea typeface="ＭＳ Ｐゴシック" panose="020B0600070205080204" pitchFamily="34" charset="-128"/>
              </a:rPr>
              <a:t>La excepción se </a:t>
            </a:r>
            <a:r>
              <a:rPr lang="es-ES" altLang="es-ES" sz="2400" b="1">
                <a:ea typeface="ＭＳ Ｐゴシック" panose="020B0600070205080204" pitchFamily="34" charset="-128"/>
              </a:rPr>
              <a:t>propaga</a:t>
            </a:r>
            <a:r>
              <a:rPr lang="es-ES" altLang="es-ES" sz="2400">
                <a:ea typeface="ＭＳ Ｐゴシック" panose="020B0600070205080204" pitchFamily="34" charset="-128"/>
              </a:rPr>
              <a:t> hacia los procedimientos que lo han llamado…</a:t>
            </a:r>
          </a:p>
          <a:p>
            <a:pPr lvl="1" eaLnBrk="1" hangingPunct="1"/>
            <a:r>
              <a:rPr lang="es-ES" altLang="es-ES" sz="2400">
                <a:ea typeface="ＭＳ Ｐゴシック" panose="020B0600070205080204" pitchFamily="34" charset="-128"/>
              </a:rPr>
              <a:t>Hasta que alguno de ellos la </a:t>
            </a:r>
            <a:r>
              <a:rPr lang="es-ES" altLang="es-ES" sz="2400" b="1">
                <a:ea typeface="ＭＳ Ｐゴシック" panose="020B0600070205080204" pitchFamily="34" charset="-128"/>
              </a:rPr>
              <a:t>captura</a:t>
            </a:r>
            <a:r>
              <a:rPr lang="es-ES" altLang="es-ES" sz="2400">
                <a:ea typeface="ＭＳ Ｐゴシック" panose="020B0600070205080204" pitchFamily="34" charset="-128"/>
              </a:rPr>
              <a:t> dentro de un bloque try…catch.</a:t>
            </a:r>
          </a:p>
          <a:p>
            <a:pPr lvl="1" eaLnBrk="1" hangingPunct="1"/>
            <a:r>
              <a:rPr lang="es-ES" altLang="es-ES" sz="2400">
                <a:ea typeface="ＭＳ Ｐゴシック" panose="020B0600070205080204" pitchFamily="34" charset="-128"/>
              </a:rPr>
              <a:t>Si la excepción se propaga hasta el main y no se ha capturado, se detiene el programa.</a:t>
            </a:r>
          </a:p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Lo que "se lanza" es un objeto, que puede ser de cualquier clase.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">
  <a:themeElements>
    <a:clrScheme name="Red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2485</Words>
  <Application>Microsoft Office PowerPoint</Application>
  <PresentationFormat>Presentación en pantalla (4:3)</PresentationFormat>
  <Paragraphs>385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ＭＳ Ｐゴシック</vt:lpstr>
      <vt:lpstr>Wingdings</vt:lpstr>
      <vt:lpstr>Lucida Sans Typewriter</vt:lpstr>
      <vt:lpstr>Lucida Console</vt:lpstr>
      <vt:lpstr>Red</vt:lpstr>
      <vt:lpstr>ALGORITMOS Y ESTRUCTURAS DE DATOS 1</vt:lpstr>
      <vt:lpstr>Recomendaciones y errores comunes</vt:lpstr>
      <vt:lpstr>Introducción a C++</vt:lpstr>
      <vt:lpstr>Genericidad en C++</vt:lpstr>
      <vt:lpstr>Genericidad en C++</vt:lpstr>
      <vt:lpstr>Genericidad en C++</vt:lpstr>
      <vt:lpstr>Genericidad en C++</vt:lpstr>
      <vt:lpstr>Genericidad en C++</vt:lpstr>
      <vt:lpstr>Excepciones: throw y try…catch</vt:lpstr>
      <vt:lpstr>Excepciones: throw y try…catch</vt:lpstr>
      <vt:lpstr>Excepciones: throw y try…catch</vt:lpstr>
      <vt:lpstr>Asertos</vt:lpstr>
      <vt:lpstr>Asertos</vt:lpstr>
      <vt:lpstr>Planificación práctica</vt:lpstr>
      <vt:lpstr>300 y 301 – Árboles de Cuacs para Last y Date</vt:lpstr>
      <vt:lpstr>300 y 301 – Árboles de Cuacs para Last y Date</vt:lpstr>
      <vt:lpstr>300 y 301 – Árboles de Cuacs para Last y Date</vt:lpstr>
      <vt:lpstr>300 y 301 – Árboles de Cuacs para Last y Date</vt:lpstr>
      <vt:lpstr>300 y 301 – Árboles de Cuacs para Last y Date</vt:lpstr>
      <vt:lpstr>300 y 301 – Árboles de Cuacs para Last y Date</vt:lpstr>
      <vt:lpstr>300 y 301 – Árboles de Cuacs para Last y Date</vt:lpstr>
      <vt:lpstr>300 y 301 – Árboles de Cuacs para Last y Date</vt:lpstr>
      <vt:lpstr>300 y 301 – Árboles de Cuacs para Last y Date</vt:lpstr>
      <vt:lpstr>300 y 301 – Árboles de Cuacs para Last y Date</vt:lpstr>
      <vt:lpstr>300 y 301 – Árboles de Cuacs para Last y Date</vt:lpstr>
      <vt:lpstr>302 – El Motor de Cuacker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Gines GM</dc:creator>
  <cp:lastModifiedBy>GINES GARCIA MATEOS</cp:lastModifiedBy>
  <cp:revision>882</cp:revision>
  <cp:lastPrinted>1601-01-01T00:00:00Z</cp:lastPrinted>
  <dcterms:created xsi:type="dcterms:W3CDTF">1601-01-01T00:00:00Z</dcterms:created>
  <dcterms:modified xsi:type="dcterms:W3CDTF">2025-07-20T18:23:28Z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