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9" r:id="rId7"/>
    <p:sldId id="271" r:id="rId8"/>
    <p:sldId id="272" r:id="rId9"/>
    <p:sldId id="273" r:id="rId10"/>
    <p:sldId id="274" r:id="rId11"/>
    <p:sldId id="275" r:id="rId12"/>
    <p:sldId id="270" r:id="rId13"/>
    <p:sldId id="277" r:id="rId14"/>
    <p:sldId id="278" r:id="rId15"/>
    <p:sldId id="276"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3/8/2023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3/8/2023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3/8/2023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3/8/2023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3/8/2023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3/8/2023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3/8/2023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3/8/2023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eact.JS</a:t>
            </a:r>
          </a:p>
        </p:txBody>
      </p:sp>
      <p:sp>
        <p:nvSpPr>
          <p:cNvPr id="5" name="Subtitle 4"/>
          <p:cNvSpPr>
            <a:spLocks noGrp="1"/>
          </p:cNvSpPr>
          <p:nvPr>
            <p:ph type="subTitle" idx="1"/>
          </p:nvPr>
        </p:nvSpPr>
        <p:spPr/>
        <p:txBody>
          <a:bodyPr/>
          <a:lstStyle/>
          <a:p>
            <a:r>
              <a:rPr lang="en-GB" dirty="0">
                <a:latin typeface="Times New Roman" panose="02020603050405020304" pitchFamily="18" charset="0"/>
                <a:cs typeface="Times New Roman" panose="02020603050405020304" pitchFamily="18" charset="0"/>
              </a:rPr>
              <a:t>FUNDAMENTALS OF REACT.JS LIBRARY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FBF5-8E21-51BF-FA37-5051F27175D1}"/>
              </a:ext>
            </a:extLst>
          </p:cNvPr>
          <p:cNvSpPr>
            <a:spLocks noGrp="1"/>
          </p:cNvSpPr>
          <p:nvPr>
            <p:ph type="title"/>
          </p:nvPr>
        </p:nvSpPr>
        <p:spPr/>
        <p:txBody>
          <a:bodyPr/>
          <a:lstStyle/>
          <a:p>
            <a:r>
              <a:rPr lang="en-GB" dirty="0"/>
              <a:t>Creating a react app</a:t>
            </a:r>
            <a:endParaRPr lang="en-US" dirty="0"/>
          </a:p>
        </p:txBody>
      </p:sp>
      <p:sp>
        <p:nvSpPr>
          <p:cNvPr id="3" name="Content Placeholder 2">
            <a:extLst>
              <a:ext uri="{FF2B5EF4-FFF2-40B4-BE49-F238E27FC236}">
                <a16:creationId xmlns:a16="http://schemas.microsoft.com/office/drawing/2014/main" id="{C6DC3B6C-854D-DFFF-B16C-1BBFDEB048C4}"/>
              </a:ext>
            </a:extLst>
          </p:cNvPr>
          <p:cNvSpPr>
            <a:spLocks noGrp="1"/>
          </p:cNvSpPr>
          <p:nvPr>
            <p:ph idx="1"/>
          </p:nvPr>
        </p:nvSpPr>
        <p:spPr/>
        <p:txBody>
          <a:bodyPr/>
          <a:lstStyle/>
          <a:p>
            <a:pPr marL="0" indent="0">
              <a:buNone/>
            </a:pPr>
            <a:r>
              <a:rPr lang="en-GB" i="1" dirty="0" err="1"/>
              <a:t>npx</a:t>
            </a:r>
            <a:r>
              <a:rPr lang="en-GB" i="1" dirty="0"/>
              <a:t> create-react-app demo_app1</a:t>
            </a:r>
          </a:p>
          <a:p>
            <a:pPr marL="0" indent="0">
              <a:buNone/>
            </a:pPr>
            <a:r>
              <a:rPr lang="en-GB" dirty="0" err="1"/>
              <a:t>npx</a:t>
            </a:r>
            <a:r>
              <a:rPr lang="en-GB" dirty="0"/>
              <a:t>: </a:t>
            </a:r>
            <a:r>
              <a:rPr lang="en-GB" dirty="0" err="1"/>
              <a:t>npm</a:t>
            </a:r>
            <a:r>
              <a:rPr lang="en-GB" dirty="0"/>
              <a:t> version&gt;5.2</a:t>
            </a:r>
          </a:p>
          <a:p>
            <a:pPr marL="0" indent="0">
              <a:buNone/>
            </a:pPr>
            <a:r>
              <a:rPr lang="en-GB" i="1" dirty="0" err="1"/>
              <a:t>npm</a:t>
            </a:r>
            <a:r>
              <a:rPr lang="en-GB" i="1" dirty="0"/>
              <a:t> start</a:t>
            </a:r>
          </a:p>
          <a:p>
            <a:pPr marL="0" indent="0">
              <a:buNone/>
            </a:pPr>
            <a:endParaRPr lang="en-GB" i="1" dirty="0"/>
          </a:p>
          <a:p>
            <a:pPr marL="0" indent="0">
              <a:buNone/>
            </a:pPr>
            <a:endParaRPr lang="en-GB" i="1" dirty="0"/>
          </a:p>
        </p:txBody>
      </p:sp>
    </p:spTree>
    <p:extLst>
      <p:ext uri="{BB962C8B-B14F-4D97-AF65-F5344CB8AC3E}">
        <p14:creationId xmlns:p14="http://schemas.microsoft.com/office/powerpoint/2010/main" val="342335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A458-319B-DC62-0C28-B7063A277D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C0C944-4747-79B0-39D5-F9A9A904F9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466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B44C8-5870-68B1-FE10-9D5519DAC33F}"/>
              </a:ext>
            </a:extLst>
          </p:cNvPr>
          <p:cNvSpPr>
            <a:spLocks noGrp="1"/>
          </p:cNvSpPr>
          <p:nvPr>
            <p:ph idx="1"/>
          </p:nvPr>
        </p:nvSpPr>
        <p:spPr>
          <a:xfrm>
            <a:off x="989012" y="228600"/>
            <a:ext cx="10896599" cy="6248400"/>
          </a:xfrm>
        </p:spPr>
        <p:txBody>
          <a:bodyPr>
            <a:normAutofit fontScale="92500"/>
          </a:bodyPr>
          <a:lstStyle/>
          <a:p>
            <a:r>
              <a:rPr lang="en-GB" b="1" dirty="0"/>
              <a:t>README.md</a:t>
            </a:r>
            <a:r>
              <a:rPr lang="en-GB" dirty="0"/>
              <a:t> is a markdown file that includes a lot of helpful tips and links that can help you while learning to use Create React App.</a:t>
            </a:r>
          </a:p>
          <a:p>
            <a:r>
              <a:rPr lang="en-GB" b="1" dirty="0" err="1"/>
              <a:t>node_modules</a:t>
            </a:r>
            <a:r>
              <a:rPr lang="en-GB" dirty="0"/>
              <a:t> is a folder that includes all of the dependency-related code that Create React App has installed. You will never need to go into this folder.</a:t>
            </a:r>
          </a:p>
          <a:p>
            <a:r>
              <a:rPr lang="en-GB" b="1" dirty="0" err="1"/>
              <a:t>package.json</a:t>
            </a:r>
            <a:r>
              <a:rPr lang="en-GB" dirty="0"/>
              <a:t> that manages our app dependencies and what is included in our </a:t>
            </a:r>
            <a:r>
              <a:rPr lang="en-GB" dirty="0" err="1"/>
              <a:t>node_modules</a:t>
            </a:r>
            <a:r>
              <a:rPr lang="en-GB" dirty="0"/>
              <a:t> folder for our project, plus the scripts we need to run our app.</a:t>
            </a:r>
          </a:p>
          <a:p>
            <a:r>
              <a:rPr lang="en-GB" b="1" dirty="0"/>
              <a:t>.</a:t>
            </a:r>
            <a:r>
              <a:rPr lang="en-GB" b="1" dirty="0" err="1"/>
              <a:t>gitignore</a:t>
            </a:r>
            <a:r>
              <a:rPr lang="en-GB" dirty="0"/>
              <a:t> is a file that is used to exclude files and folders from being tracked by Git. We don't want to include large folders such as the </a:t>
            </a:r>
            <a:r>
              <a:rPr lang="en-GB" dirty="0" err="1"/>
              <a:t>node_modules</a:t>
            </a:r>
            <a:r>
              <a:rPr lang="en-GB" dirty="0"/>
              <a:t> folder</a:t>
            </a:r>
          </a:p>
          <a:p>
            <a:r>
              <a:rPr lang="en-GB" b="1" dirty="0"/>
              <a:t>public</a:t>
            </a:r>
            <a:r>
              <a:rPr lang="en-GB" dirty="0"/>
              <a:t> is a folder that we can use to store our static assets, such as images, </a:t>
            </a:r>
            <a:r>
              <a:rPr lang="en-GB" dirty="0" err="1"/>
              <a:t>svgs</a:t>
            </a:r>
            <a:r>
              <a:rPr lang="en-GB" dirty="0"/>
              <a:t>, and fonts for our React app.</a:t>
            </a:r>
          </a:p>
          <a:p>
            <a:r>
              <a:rPr lang="en-GB" b="1" dirty="0" err="1"/>
              <a:t>src</a:t>
            </a:r>
            <a:r>
              <a:rPr lang="en-GB" dirty="0"/>
              <a:t> is a folder that contains our source code. It is where all of our React-related code will live and is what we will primarily work in to build our app.</a:t>
            </a:r>
            <a:endParaRPr lang="en-US" dirty="0"/>
          </a:p>
        </p:txBody>
      </p:sp>
    </p:spTree>
    <p:extLst>
      <p:ext uri="{BB962C8B-B14F-4D97-AF65-F5344CB8AC3E}">
        <p14:creationId xmlns:p14="http://schemas.microsoft.com/office/powerpoint/2010/main" val="119266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Title and Content Layout with List</a:t>
            </a:r>
            <a:endParaRPr lang="en-US" dirty="0"/>
          </a:p>
        </p:txBody>
      </p:sp>
      <p:sp>
        <p:nvSpPr>
          <p:cNvPr id="14" name="Content Placeholder 13"/>
          <p:cNvSpPr>
            <a:spLocks noGrp="1"/>
          </p:cNvSpPr>
          <p:nvPr>
            <p:ph idx="1"/>
          </p:nvPr>
        </p:nvSpPr>
        <p:spPr>
          <a:xfrm>
            <a:off x="1218883" y="1701797"/>
            <a:ext cx="10360501" cy="4881566"/>
          </a:xfrm>
        </p:spPr>
        <p:txBody>
          <a:bodyPr>
            <a:normAutofit/>
          </a:bodyPr>
          <a:lstStyle/>
          <a:p>
            <a:r>
              <a:rPr lang="en-US" dirty="0"/>
              <a:t>Introduction to React.js</a:t>
            </a:r>
          </a:p>
          <a:p>
            <a:pPr lvl="1"/>
            <a:r>
              <a:rPr lang="en-US" dirty="0"/>
              <a:t>What is React.js</a:t>
            </a:r>
          </a:p>
          <a:p>
            <a:pPr lvl="1"/>
            <a:r>
              <a:rPr lang="en-US" dirty="0"/>
              <a:t>React Features</a:t>
            </a:r>
          </a:p>
          <a:p>
            <a:pPr lvl="1"/>
            <a:r>
              <a:rPr lang="en-US" dirty="0"/>
              <a:t>Pros and Cons</a:t>
            </a:r>
          </a:p>
          <a:p>
            <a:pPr lvl="1"/>
            <a:r>
              <a:rPr lang="en-US" dirty="0"/>
              <a:t>DOM</a:t>
            </a:r>
          </a:p>
          <a:p>
            <a:pPr lvl="1"/>
            <a:r>
              <a:rPr lang="en-US" dirty="0"/>
              <a:t>File and Folder structure</a:t>
            </a:r>
          </a:p>
          <a:p>
            <a:pPr lvl="1"/>
            <a:r>
              <a:rPr lang="en-US" dirty="0"/>
              <a:t>React JSX</a:t>
            </a:r>
          </a:p>
          <a:p>
            <a:pPr lvl="1"/>
            <a:r>
              <a:rPr lang="en-US" dirty="0"/>
              <a:t>React Components</a:t>
            </a:r>
          </a:p>
          <a:p>
            <a:pPr lvl="1"/>
            <a:r>
              <a:rPr lang="en-US" dirty="0"/>
              <a:t>React State</a:t>
            </a:r>
          </a:p>
          <a:p>
            <a:pPr lvl="1"/>
            <a:r>
              <a:rPr lang="en-US" dirty="0"/>
              <a:t>React Props</a:t>
            </a:r>
          </a:p>
          <a:p>
            <a:pPr lvl="1"/>
            <a:r>
              <a:rPr lang="en-US" dirty="0"/>
              <a:t>Events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B738-6029-FEBC-EC84-08E82EFFA817}"/>
              </a:ext>
            </a:extLst>
          </p:cNvPr>
          <p:cNvSpPr>
            <a:spLocks noGrp="1"/>
          </p:cNvSpPr>
          <p:nvPr>
            <p:ph type="title"/>
          </p:nvPr>
        </p:nvSpPr>
        <p:spPr/>
        <p:txBody>
          <a:bodyPr/>
          <a:lstStyle/>
          <a:p>
            <a:r>
              <a:rPr lang="en-GB" dirty="0"/>
              <a:t>React.js</a:t>
            </a:r>
            <a:endParaRPr lang="en-US" dirty="0"/>
          </a:p>
        </p:txBody>
      </p:sp>
      <p:sp>
        <p:nvSpPr>
          <p:cNvPr id="3" name="Content Placeholder 2">
            <a:extLst>
              <a:ext uri="{FF2B5EF4-FFF2-40B4-BE49-F238E27FC236}">
                <a16:creationId xmlns:a16="http://schemas.microsoft.com/office/drawing/2014/main" id="{4AD596FC-8702-7BE2-F513-5EF9630CDBE4}"/>
              </a:ext>
            </a:extLst>
          </p:cNvPr>
          <p:cNvSpPr>
            <a:spLocks noGrp="1"/>
          </p:cNvSpPr>
          <p:nvPr>
            <p:ph idx="1"/>
          </p:nvPr>
        </p:nvSpPr>
        <p:spPr/>
        <p:txBody>
          <a:bodyPr/>
          <a:lstStyle/>
          <a:p>
            <a:r>
              <a:rPr lang="en-GB" dirty="0"/>
              <a:t>React.JS is a declarative, efficient and flexible JavaScript library for building reusable UI components.</a:t>
            </a:r>
          </a:p>
          <a:p>
            <a:r>
              <a:rPr lang="en-GB" dirty="0"/>
              <a:t>Open-Source, free, component based, reusable, free</a:t>
            </a:r>
          </a:p>
          <a:p>
            <a:r>
              <a:rPr lang="en-GB" dirty="0"/>
              <a:t>It is responsible for only the View layer of the application.</a:t>
            </a:r>
          </a:p>
          <a:p>
            <a:r>
              <a:rPr lang="en-GB" dirty="0"/>
              <a:t>It is was first released by Meta (Facebook).</a:t>
            </a:r>
            <a:endParaRPr lang="en-US" dirty="0"/>
          </a:p>
        </p:txBody>
      </p:sp>
    </p:spTree>
    <p:extLst>
      <p:ext uri="{BB962C8B-B14F-4D97-AF65-F5344CB8AC3E}">
        <p14:creationId xmlns:p14="http://schemas.microsoft.com/office/powerpoint/2010/main" val="189045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EF22-8015-AD9E-FA3F-AFB9CA05CA83}"/>
              </a:ext>
            </a:extLst>
          </p:cNvPr>
          <p:cNvSpPr>
            <a:spLocks noGrp="1"/>
          </p:cNvSpPr>
          <p:nvPr>
            <p:ph type="title"/>
          </p:nvPr>
        </p:nvSpPr>
        <p:spPr/>
        <p:txBody>
          <a:bodyPr/>
          <a:lstStyle/>
          <a:p>
            <a:r>
              <a:rPr lang="en-GB" dirty="0"/>
              <a:t>React Features</a:t>
            </a:r>
            <a:endParaRPr lang="en-US" dirty="0"/>
          </a:p>
        </p:txBody>
      </p:sp>
      <p:sp>
        <p:nvSpPr>
          <p:cNvPr id="3" name="Content Placeholder 2">
            <a:extLst>
              <a:ext uri="{FF2B5EF4-FFF2-40B4-BE49-F238E27FC236}">
                <a16:creationId xmlns:a16="http://schemas.microsoft.com/office/drawing/2014/main" id="{887D5A89-1BAD-484D-E52E-A8C67211946C}"/>
              </a:ext>
            </a:extLst>
          </p:cNvPr>
          <p:cNvSpPr>
            <a:spLocks noGrp="1"/>
          </p:cNvSpPr>
          <p:nvPr>
            <p:ph idx="1"/>
          </p:nvPr>
        </p:nvSpPr>
        <p:spPr/>
        <p:txBody>
          <a:bodyPr>
            <a:normAutofit fontScale="85000" lnSpcReduction="20000"/>
          </a:bodyPr>
          <a:lstStyle/>
          <a:p>
            <a:r>
              <a:rPr lang="en-GB" dirty="0"/>
              <a:t>JSX: stands for JavaScript XML. It is a JS syntax extension. It’s an XML or HTML like syntax used by ReactJS. </a:t>
            </a:r>
          </a:p>
          <a:p>
            <a:r>
              <a:rPr lang="en-GB" dirty="0"/>
              <a:t>Components: React is all about components. React app is made up of multiple components and each component has its own logic and control. These components can be reusable which helps you to maintain the code when working on larger scale projects.</a:t>
            </a:r>
          </a:p>
          <a:p>
            <a:r>
              <a:rPr lang="en-GB" dirty="0"/>
              <a:t>Unidirectional data binding: is designed in such manner that follows unidirectional data flow or one-way data binding. The benefit of one-way data binding gives you better code. You can also implement two-way-data binding.</a:t>
            </a:r>
          </a:p>
          <a:p>
            <a:r>
              <a:rPr lang="en-GB" dirty="0"/>
              <a:t>Virtual DOM: it is a representation/abstraction of the original DOM. It works like a one-way data binding. Whenever any modifications happen in the web application the entire UI is re-rendered in virtual DOM representation and new DOM ones it has done the real DOM will update only the things that have actually changed.</a:t>
            </a:r>
          </a:p>
        </p:txBody>
      </p:sp>
    </p:spTree>
    <p:extLst>
      <p:ext uri="{BB962C8B-B14F-4D97-AF65-F5344CB8AC3E}">
        <p14:creationId xmlns:p14="http://schemas.microsoft.com/office/powerpoint/2010/main" val="412437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EEC9-24C3-5357-566E-F8BE48C9E8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D93B7E-815A-01A2-58D4-C90F87F8EEDE}"/>
              </a:ext>
            </a:extLst>
          </p:cNvPr>
          <p:cNvSpPr>
            <a:spLocks noGrp="1"/>
          </p:cNvSpPr>
          <p:nvPr>
            <p:ph idx="1"/>
          </p:nvPr>
        </p:nvSpPr>
        <p:spPr/>
        <p:txBody>
          <a:bodyPr/>
          <a:lstStyle/>
          <a:p>
            <a:r>
              <a:rPr lang="en-GB" dirty="0"/>
              <a:t>Supports Server-side rendering: content on your webpage is rendered on the server and not on your browser using JavaScript.</a:t>
            </a:r>
          </a:p>
          <a:p>
            <a:r>
              <a:rPr lang="en-GB" dirty="0"/>
              <a:t>Uses reusable UI components: a piece of User Interface that can be used in many parts of an application to build and render different User Interface instances.</a:t>
            </a:r>
          </a:p>
          <a:p>
            <a:r>
              <a:rPr lang="en-GB" i="1" dirty="0"/>
              <a:t>Data binding is the coupling and synchronization of two data sources; when data changes in an element, the bound element gets updated to reflect this change. Data binding is used for many reasons, such as linking an application's user interface (UI) to the data it displays, for data entry, etc.</a:t>
            </a:r>
            <a:endParaRPr lang="en-US" i="1" dirty="0"/>
          </a:p>
        </p:txBody>
      </p:sp>
    </p:spTree>
    <p:extLst>
      <p:ext uri="{BB962C8B-B14F-4D97-AF65-F5344CB8AC3E}">
        <p14:creationId xmlns:p14="http://schemas.microsoft.com/office/powerpoint/2010/main" val="223584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5BE2-225C-0FDF-6EEF-3F3E391EE249}"/>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2266D6E-9228-EC19-C725-0A824D4F595D}"/>
              </a:ext>
            </a:extLst>
          </p:cNvPr>
          <p:cNvGraphicFramePr>
            <a:graphicFrameLocks noGrp="1"/>
          </p:cNvGraphicFramePr>
          <p:nvPr>
            <p:ph idx="1"/>
            <p:extLst>
              <p:ext uri="{D42A27DB-BD31-4B8C-83A1-F6EECF244321}">
                <p14:modId xmlns:p14="http://schemas.microsoft.com/office/powerpoint/2010/main" val="2891647115"/>
              </p:ext>
            </p:extLst>
          </p:nvPr>
        </p:nvGraphicFramePr>
        <p:xfrm>
          <a:off x="1629486" y="1701800"/>
          <a:ext cx="9539452" cy="4462463"/>
        </p:xfrm>
        <a:graphic>
          <a:graphicData uri="http://schemas.openxmlformats.org/drawingml/2006/table">
            <a:tbl>
              <a:tblPr>
                <a:tableStyleId>{284E427A-3D55-4303-BF80-6455036E1DE7}</a:tableStyleId>
              </a:tblPr>
              <a:tblGrid>
                <a:gridCol w="4769726">
                  <a:extLst>
                    <a:ext uri="{9D8B030D-6E8A-4147-A177-3AD203B41FA5}">
                      <a16:colId xmlns:a16="http://schemas.microsoft.com/office/drawing/2014/main" val="2364289527"/>
                    </a:ext>
                  </a:extLst>
                </a:gridCol>
                <a:gridCol w="4769726">
                  <a:extLst>
                    <a:ext uri="{9D8B030D-6E8A-4147-A177-3AD203B41FA5}">
                      <a16:colId xmlns:a16="http://schemas.microsoft.com/office/drawing/2014/main" val="2608687113"/>
                    </a:ext>
                  </a:extLst>
                </a:gridCol>
              </a:tblGrid>
              <a:tr h="757777">
                <a:tc>
                  <a:txBody>
                    <a:bodyPr/>
                    <a:lstStyle/>
                    <a:p>
                      <a:pPr algn="ctr" fontAlgn="t"/>
                      <a:br>
                        <a:rPr lang="en-US" sz="2200" b="1">
                          <a:solidFill>
                            <a:schemeClr val="bg2"/>
                          </a:solidFill>
                          <a:effectLst/>
                        </a:rPr>
                      </a:br>
                      <a:r>
                        <a:rPr lang="en-US" sz="2200" b="1">
                          <a:solidFill>
                            <a:schemeClr val="bg2"/>
                          </a:solidFill>
                          <a:effectLst/>
                        </a:rPr>
                        <a:t>Real DOM</a:t>
                      </a:r>
                      <a:endParaRPr lang="en-US"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tc>
                  <a:txBody>
                    <a:bodyPr/>
                    <a:lstStyle/>
                    <a:p>
                      <a:pPr algn="ctr" fontAlgn="t"/>
                      <a:endParaRPr lang="en-US" sz="2200">
                        <a:solidFill>
                          <a:schemeClr val="bg2"/>
                        </a:solidFill>
                        <a:effectLst/>
                      </a:endParaRPr>
                    </a:p>
                    <a:p>
                      <a:pPr algn="ctr" fontAlgn="t"/>
                      <a:r>
                        <a:rPr lang="en-US" sz="2200" b="1">
                          <a:solidFill>
                            <a:schemeClr val="bg2"/>
                          </a:solidFill>
                          <a:effectLst/>
                        </a:rPr>
                        <a:t>Virtual DOM</a:t>
                      </a:r>
                      <a:endParaRPr lang="en-US"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extLst>
                  <a:ext uri="{0D108BD9-81ED-4DB2-BD59-A6C34878D82A}">
                    <a16:rowId xmlns:a16="http://schemas.microsoft.com/office/drawing/2014/main" val="479095774"/>
                  </a:ext>
                </a:extLst>
              </a:tr>
              <a:tr h="757777">
                <a:tc>
                  <a:txBody>
                    <a:bodyPr/>
                    <a:lstStyle/>
                    <a:p>
                      <a:pPr algn="ctr" fontAlgn="t"/>
                      <a:endParaRPr lang="en-GB" sz="2200" dirty="0">
                        <a:solidFill>
                          <a:schemeClr val="bg2"/>
                        </a:solidFill>
                        <a:effectLst/>
                      </a:endParaRPr>
                    </a:p>
                    <a:p>
                      <a:pPr algn="ctr" fontAlgn="t"/>
                      <a:r>
                        <a:rPr lang="en-GB" sz="2200" dirty="0">
                          <a:solidFill>
                            <a:schemeClr val="bg2"/>
                          </a:solidFill>
                          <a:effectLst/>
                        </a:rPr>
                        <a:t>It is an abstraction of a page's HTML.</a:t>
                      </a:r>
                      <a:endParaRPr lang="en-GB" sz="2200" dirty="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tc>
                  <a:txBody>
                    <a:bodyPr/>
                    <a:lstStyle/>
                    <a:p>
                      <a:pPr algn="ctr" fontAlgn="t"/>
                      <a:endParaRPr lang="en-GB" sz="2200">
                        <a:solidFill>
                          <a:schemeClr val="bg2"/>
                        </a:solidFill>
                        <a:effectLst/>
                      </a:endParaRPr>
                    </a:p>
                    <a:p>
                      <a:pPr algn="ctr" fontAlgn="t"/>
                      <a:r>
                        <a:rPr lang="en-GB" sz="2200">
                          <a:solidFill>
                            <a:schemeClr val="bg2"/>
                          </a:solidFill>
                          <a:effectLst/>
                        </a:rPr>
                        <a:t>It is an abstraction of an HTML DOM.</a:t>
                      </a:r>
                      <a:endParaRPr lang="en-GB"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extLst>
                  <a:ext uri="{0D108BD9-81ED-4DB2-BD59-A6C34878D82A}">
                    <a16:rowId xmlns:a16="http://schemas.microsoft.com/office/drawing/2014/main" val="2566460995"/>
                  </a:ext>
                </a:extLst>
              </a:tr>
              <a:tr h="1094566">
                <a:tc>
                  <a:txBody>
                    <a:bodyPr/>
                    <a:lstStyle/>
                    <a:p>
                      <a:pPr algn="ctr" fontAlgn="t"/>
                      <a:endParaRPr lang="en-GB" sz="2200" dirty="0">
                        <a:solidFill>
                          <a:schemeClr val="bg2"/>
                        </a:solidFill>
                        <a:effectLst/>
                      </a:endParaRPr>
                    </a:p>
                    <a:p>
                      <a:pPr algn="ctr" fontAlgn="t"/>
                      <a:r>
                        <a:rPr lang="en-GB" sz="2200" dirty="0">
                          <a:solidFill>
                            <a:schemeClr val="bg2"/>
                          </a:solidFill>
                          <a:effectLst/>
                        </a:rPr>
                        <a:t>It can manipulate on-screen elements.</a:t>
                      </a:r>
                      <a:endParaRPr lang="en-GB" sz="2200" dirty="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tc>
                  <a:txBody>
                    <a:bodyPr/>
                    <a:lstStyle/>
                    <a:p>
                      <a:pPr algn="ctr" fontAlgn="t"/>
                      <a:endParaRPr lang="en-GB" sz="2200">
                        <a:solidFill>
                          <a:schemeClr val="bg2"/>
                        </a:solidFill>
                        <a:effectLst/>
                      </a:endParaRPr>
                    </a:p>
                    <a:p>
                      <a:pPr algn="ctr" fontAlgn="t"/>
                      <a:r>
                        <a:rPr lang="en-GB" sz="2200">
                          <a:solidFill>
                            <a:schemeClr val="bg2"/>
                          </a:solidFill>
                          <a:effectLst/>
                        </a:rPr>
                        <a:t>It cannot manipulate on-screen elements.</a:t>
                      </a:r>
                      <a:endParaRPr lang="en-GB"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extLst>
                  <a:ext uri="{0D108BD9-81ED-4DB2-BD59-A6C34878D82A}">
                    <a16:rowId xmlns:a16="http://schemas.microsoft.com/office/drawing/2014/main" val="1774355456"/>
                  </a:ext>
                </a:extLst>
              </a:tr>
              <a:tr h="1094566">
                <a:tc>
                  <a:txBody>
                    <a:bodyPr/>
                    <a:lstStyle/>
                    <a:p>
                      <a:pPr algn="ctr" fontAlgn="t"/>
                      <a:endParaRPr lang="en-GB" sz="2200">
                        <a:solidFill>
                          <a:schemeClr val="bg2"/>
                        </a:solidFill>
                        <a:effectLst/>
                      </a:endParaRPr>
                    </a:p>
                    <a:p>
                      <a:pPr algn="ctr" fontAlgn="t"/>
                      <a:r>
                        <a:rPr lang="en-GB" sz="2200">
                          <a:solidFill>
                            <a:schemeClr val="bg2"/>
                          </a:solidFill>
                          <a:effectLst/>
                        </a:rPr>
                        <a:t>Any change updates the entire DOM tree.</a:t>
                      </a:r>
                      <a:endParaRPr lang="en-GB"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tc>
                  <a:txBody>
                    <a:bodyPr/>
                    <a:lstStyle/>
                    <a:p>
                      <a:pPr algn="ctr" fontAlgn="t"/>
                      <a:endParaRPr lang="en-GB" sz="2200">
                        <a:solidFill>
                          <a:schemeClr val="bg2"/>
                        </a:solidFill>
                        <a:effectLst/>
                      </a:endParaRPr>
                    </a:p>
                    <a:p>
                      <a:pPr algn="ctr" fontAlgn="t"/>
                      <a:r>
                        <a:rPr lang="en-GB" sz="2200">
                          <a:solidFill>
                            <a:schemeClr val="bg2"/>
                          </a:solidFill>
                          <a:effectLst/>
                        </a:rPr>
                        <a:t>Any change only updates the relevant node in the tree.</a:t>
                      </a:r>
                      <a:endParaRPr lang="en-GB"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extLst>
                  <a:ext uri="{0D108BD9-81ED-4DB2-BD59-A6C34878D82A}">
                    <a16:rowId xmlns:a16="http://schemas.microsoft.com/office/drawing/2014/main" val="2206660158"/>
                  </a:ext>
                </a:extLst>
              </a:tr>
              <a:tr h="757777">
                <a:tc>
                  <a:txBody>
                    <a:bodyPr/>
                    <a:lstStyle/>
                    <a:p>
                      <a:pPr algn="ctr" fontAlgn="t"/>
                      <a:endParaRPr lang="en-GB" sz="2200">
                        <a:solidFill>
                          <a:schemeClr val="bg2"/>
                        </a:solidFill>
                        <a:effectLst/>
                      </a:endParaRPr>
                    </a:p>
                    <a:p>
                      <a:pPr algn="ctr" fontAlgn="t"/>
                      <a:r>
                        <a:rPr lang="en-GB" sz="2200">
                          <a:solidFill>
                            <a:schemeClr val="bg2"/>
                          </a:solidFill>
                          <a:effectLst/>
                        </a:rPr>
                        <a:t>Updating is slow and inefficient.</a:t>
                      </a:r>
                      <a:endParaRPr lang="en-GB" sz="220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tc>
                  <a:txBody>
                    <a:bodyPr/>
                    <a:lstStyle/>
                    <a:p>
                      <a:pPr algn="ctr" fontAlgn="t"/>
                      <a:endParaRPr lang="en-GB" sz="2200" dirty="0">
                        <a:solidFill>
                          <a:schemeClr val="bg2"/>
                        </a:solidFill>
                        <a:effectLst/>
                      </a:endParaRPr>
                    </a:p>
                    <a:p>
                      <a:pPr algn="ctr" fontAlgn="t"/>
                      <a:r>
                        <a:rPr lang="en-GB" sz="2200" dirty="0">
                          <a:solidFill>
                            <a:schemeClr val="bg2"/>
                          </a:solidFill>
                          <a:effectLst/>
                        </a:rPr>
                        <a:t>Updating is fast and efficient.</a:t>
                      </a:r>
                      <a:endParaRPr lang="en-GB" sz="2200" dirty="0">
                        <a:solidFill>
                          <a:schemeClr val="bg2"/>
                        </a:solidFill>
                        <a:effectLst/>
                        <a:latin typeface="Times New Roman" panose="02020603050405020304" pitchFamily="18" charset="0"/>
                        <a:cs typeface="Times New Roman" panose="02020603050405020304" pitchFamily="18" charset="0"/>
                      </a:endParaRPr>
                    </a:p>
                  </a:txBody>
                  <a:tcPr marL="84197" marR="84197" marT="42099" marB="42099"/>
                </a:tc>
                <a:extLst>
                  <a:ext uri="{0D108BD9-81ED-4DB2-BD59-A6C34878D82A}">
                    <a16:rowId xmlns:a16="http://schemas.microsoft.com/office/drawing/2014/main" val="2004187652"/>
                  </a:ext>
                </a:extLst>
              </a:tr>
            </a:tbl>
          </a:graphicData>
        </a:graphic>
      </p:graphicFrame>
    </p:spTree>
    <p:extLst>
      <p:ext uri="{BB962C8B-B14F-4D97-AF65-F5344CB8AC3E}">
        <p14:creationId xmlns:p14="http://schemas.microsoft.com/office/powerpoint/2010/main" val="375476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3A72-DE8A-644A-82A5-97823A06BF7D}"/>
              </a:ext>
            </a:extLst>
          </p:cNvPr>
          <p:cNvSpPr>
            <a:spLocks noGrp="1"/>
          </p:cNvSpPr>
          <p:nvPr>
            <p:ph type="title"/>
          </p:nvPr>
        </p:nvSpPr>
        <p:spPr/>
        <p:txBody>
          <a:bodyPr/>
          <a:lstStyle/>
          <a:p>
            <a:r>
              <a:rPr lang="en-GB" dirty="0"/>
              <a:t>Pros</a:t>
            </a:r>
            <a:endParaRPr lang="en-US" dirty="0"/>
          </a:p>
        </p:txBody>
      </p:sp>
      <p:pic>
        <p:nvPicPr>
          <p:cNvPr id="4" name="Content Placeholder 3">
            <a:extLst>
              <a:ext uri="{FF2B5EF4-FFF2-40B4-BE49-F238E27FC236}">
                <a16:creationId xmlns:a16="http://schemas.microsoft.com/office/drawing/2014/main" id="{EC2F0A53-78F7-EE68-67BB-82BBA0C566CB}"/>
              </a:ext>
            </a:extLst>
          </p:cNvPr>
          <p:cNvPicPr>
            <a:picLocks noGrp="1" noChangeAspect="1"/>
          </p:cNvPicPr>
          <p:nvPr>
            <p:ph idx="1"/>
          </p:nvPr>
        </p:nvPicPr>
        <p:blipFill>
          <a:blip r:embed="rId2"/>
          <a:stretch>
            <a:fillRect/>
          </a:stretch>
        </p:blipFill>
        <p:spPr>
          <a:xfrm>
            <a:off x="1219200" y="1824887"/>
            <a:ext cx="10360025" cy="4216289"/>
          </a:xfrm>
          <a:prstGeom prst="rect">
            <a:avLst/>
          </a:prstGeom>
        </p:spPr>
      </p:pic>
    </p:spTree>
    <p:extLst>
      <p:ext uri="{BB962C8B-B14F-4D97-AF65-F5344CB8AC3E}">
        <p14:creationId xmlns:p14="http://schemas.microsoft.com/office/powerpoint/2010/main" val="23237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F606-2F03-9CED-D068-97B2EA9E0B78}"/>
              </a:ext>
            </a:extLst>
          </p:cNvPr>
          <p:cNvSpPr>
            <a:spLocks noGrp="1"/>
          </p:cNvSpPr>
          <p:nvPr>
            <p:ph type="title"/>
          </p:nvPr>
        </p:nvSpPr>
        <p:spPr/>
        <p:txBody>
          <a:bodyPr/>
          <a:lstStyle/>
          <a:p>
            <a:r>
              <a:rPr lang="en-GB" dirty="0"/>
              <a:t>Cons</a:t>
            </a:r>
            <a:endParaRPr lang="en-US" dirty="0"/>
          </a:p>
        </p:txBody>
      </p:sp>
      <p:pic>
        <p:nvPicPr>
          <p:cNvPr id="4" name="Content Placeholder 3">
            <a:extLst>
              <a:ext uri="{FF2B5EF4-FFF2-40B4-BE49-F238E27FC236}">
                <a16:creationId xmlns:a16="http://schemas.microsoft.com/office/drawing/2014/main" id="{82ABA081-8168-1259-0DC4-39F97D58D9D8}"/>
              </a:ext>
            </a:extLst>
          </p:cNvPr>
          <p:cNvPicPr>
            <a:picLocks noGrp="1" noChangeAspect="1"/>
          </p:cNvPicPr>
          <p:nvPr>
            <p:ph idx="1"/>
          </p:nvPr>
        </p:nvPicPr>
        <p:blipFill>
          <a:blip r:embed="rId2"/>
          <a:stretch>
            <a:fillRect/>
          </a:stretch>
        </p:blipFill>
        <p:spPr>
          <a:xfrm>
            <a:off x="1219200" y="2076860"/>
            <a:ext cx="10360025" cy="3712342"/>
          </a:xfrm>
          <a:prstGeom prst="rect">
            <a:avLst/>
          </a:prstGeom>
        </p:spPr>
      </p:pic>
    </p:spTree>
    <p:extLst>
      <p:ext uri="{BB962C8B-B14F-4D97-AF65-F5344CB8AC3E}">
        <p14:creationId xmlns:p14="http://schemas.microsoft.com/office/powerpoint/2010/main" val="154417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8648-7517-5BE2-0C24-7FCA7E9A0C4A}"/>
              </a:ext>
            </a:extLst>
          </p:cNvPr>
          <p:cNvSpPr>
            <a:spLocks noGrp="1"/>
          </p:cNvSpPr>
          <p:nvPr>
            <p:ph type="title"/>
          </p:nvPr>
        </p:nvSpPr>
        <p:spPr/>
        <p:txBody>
          <a:bodyPr/>
          <a:lstStyle/>
          <a:p>
            <a:r>
              <a:rPr lang="en-GB" dirty="0"/>
              <a:t>DOM</a:t>
            </a:r>
            <a:endParaRPr lang="en-US" dirty="0"/>
          </a:p>
        </p:txBody>
      </p:sp>
      <p:sp>
        <p:nvSpPr>
          <p:cNvPr id="3" name="Content Placeholder 2">
            <a:extLst>
              <a:ext uri="{FF2B5EF4-FFF2-40B4-BE49-F238E27FC236}">
                <a16:creationId xmlns:a16="http://schemas.microsoft.com/office/drawing/2014/main" id="{3146FA57-652B-97E5-D0C7-2BAF8B12394E}"/>
              </a:ext>
            </a:extLst>
          </p:cNvPr>
          <p:cNvSpPr>
            <a:spLocks noGrp="1"/>
          </p:cNvSpPr>
          <p:nvPr>
            <p:ph idx="1"/>
          </p:nvPr>
        </p:nvSpPr>
        <p:spPr/>
        <p:txBody>
          <a:bodyPr/>
          <a:lstStyle/>
          <a:p>
            <a:r>
              <a:rPr lang="en-GB" dirty="0"/>
              <a:t>Document Object Model</a:t>
            </a:r>
          </a:p>
          <a:p>
            <a:r>
              <a:rPr lang="en-US" dirty="0"/>
              <a:t>It is a programming interface that allows us to create, change or remove elements from the document.</a:t>
            </a:r>
          </a:p>
          <a:p>
            <a:r>
              <a:rPr lang="en-US" dirty="0"/>
              <a:t>Events can be added to the document to make it dynamic.</a:t>
            </a:r>
          </a:p>
          <a:p>
            <a:r>
              <a:rPr lang="en-US" dirty="0"/>
              <a:t>The DOM views an HTML/CSS document as a tree of nodes.</a:t>
            </a:r>
          </a:p>
          <a:p>
            <a:r>
              <a:rPr lang="en-US" dirty="0"/>
              <a:t>It is an abstraction of the document.</a:t>
            </a:r>
          </a:p>
          <a:p>
            <a:r>
              <a:rPr lang="en-US" dirty="0"/>
              <a:t>While a Virtual DOM is an abstraction of the abstraction of the document.</a:t>
            </a:r>
          </a:p>
        </p:txBody>
      </p:sp>
    </p:spTree>
    <p:extLst>
      <p:ext uri="{BB962C8B-B14F-4D97-AF65-F5344CB8AC3E}">
        <p14:creationId xmlns:p14="http://schemas.microsoft.com/office/powerpoint/2010/main" val="13967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903</TotalTime>
  <Words>714</Words>
  <Application>Microsoft Office PowerPoint</Application>
  <PresentationFormat>Custom</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Tech 16x9</vt:lpstr>
      <vt:lpstr>React.JS</vt:lpstr>
      <vt:lpstr>Title and Content Layout with List</vt:lpstr>
      <vt:lpstr>React.js</vt:lpstr>
      <vt:lpstr>React Features</vt:lpstr>
      <vt:lpstr>PowerPoint Presentation</vt:lpstr>
      <vt:lpstr>PowerPoint Presentation</vt:lpstr>
      <vt:lpstr>Pros</vt:lpstr>
      <vt:lpstr>Cons</vt:lpstr>
      <vt:lpstr>DOM</vt:lpstr>
      <vt:lpstr>Creating a react app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Abelti</dc:creator>
  <cp:lastModifiedBy>Abelti</cp:lastModifiedBy>
  <cp:revision>8</cp:revision>
  <dcterms:created xsi:type="dcterms:W3CDTF">2023-03-08T18:36:04Z</dcterms:created>
  <dcterms:modified xsi:type="dcterms:W3CDTF">2023-03-09T09:39:37Z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