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8" r:id="rId3"/>
    <p:sldId id="259" r:id="rId4"/>
    <p:sldId id="264" r:id="rId5"/>
    <p:sldId id="261" r:id="rId6"/>
    <p:sldId id="262" r:id="rId7"/>
    <p:sldId id="26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3" d="100"/>
          <a:sy n="143" d="100"/>
        </p:scale>
        <p:origin x="-6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773240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0408c29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0408c2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0408c29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0408c29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0408c298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0408c29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0408c298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0408c298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7694608" cy="1589272"/>
          </a:xfrm>
          <a:prstGeom prst="rect">
            <a:avLst/>
          </a:prstGeom>
        </p:spPr>
        <p:txBody>
          <a:bodyPr spcFirstLastPara="1" wrap="square" lIns="91425" tIns="91425" rIns="91425" bIns="91425" anchor="b" anchorCtr="0">
            <a:noAutofit/>
          </a:bodyPr>
          <a:lstStyle/>
          <a:p>
            <a:pPr lvl="0"/>
            <a:r>
              <a:rPr lang="en-GB" sz="3200" dirty="0"/>
              <a:t>Explorative </a:t>
            </a:r>
            <a:r>
              <a:rPr lang="en-GB" sz="3200" dirty="0" smtClean="0"/>
              <a:t>Analysis </a:t>
            </a:r>
            <a:r>
              <a:rPr lang="en-GB" sz="3200" dirty="0"/>
              <a:t>of </a:t>
            </a:r>
            <a:r>
              <a:rPr lang="en-GB" sz="3200" dirty="0" err="1" smtClean="0"/>
              <a:t>Fordgobike</a:t>
            </a:r>
            <a:r>
              <a:rPr lang="en-GB" sz="3200" dirty="0" smtClean="0"/>
              <a:t> </a:t>
            </a:r>
            <a:r>
              <a:rPr lang="en-GB" sz="3200" dirty="0"/>
              <a:t>Dataset to U</a:t>
            </a:r>
            <a:r>
              <a:rPr lang="en-GB" sz="3200" dirty="0" smtClean="0"/>
              <a:t>nderstand </a:t>
            </a:r>
            <a:r>
              <a:rPr lang="en-GB" sz="3200" dirty="0"/>
              <a:t>Consumer N</a:t>
            </a:r>
            <a:r>
              <a:rPr lang="en-GB" sz="3200" dirty="0" smtClean="0"/>
              <a:t>eeds </a:t>
            </a:r>
            <a:r>
              <a:rPr lang="en-GB" sz="3200" dirty="0"/>
              <a:t>to </a:t>
            </a:r>
            <a:r>
              <a:rPr lang="en-GB" sz="3200" dirty="0" smtClean="0"/>
              <a:t>Better Serve </a:t>
            </a:r>
            <a:r>
              <a:rPr lang="en-GB" sz="3200" dirty="0"/>
              <a:t>them</a:t>
            </a:r>
            <a:endParaRPr sz="32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smtClean="0"/>
              <a:t>By </a:t>
            </a:r>
          </a:p>
          <a:p>
            <a:pPr marL="0" lvl="0" indent="0" algn="ctr" rtl="0">
              <a:spcBef>
                <a:spcPts val="0"/>
              </a:spcBef>
              <a:spcAft>
                <a:spcPts val="0"/>
              </a:spcAft>
              <a:buNone/>
            </a:pPr>
            <a:r>
              <a:rPr lang="en" dirty="0" smtClean="0"/>
              <a:t>Akoanung Ayaba Abendong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06383" y="338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Investigation Overview</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dirty="0" smtClean="0"/>
              <a:t>The goal of exploring the gobike dataset is to discover consumer prefences based on insightful deduction through producing visualizations. </a:t>
            </a:r>
            <a:r>
              <a:rPr lang="en-US" i="1" dirty="0" smtClean="0"/>
              <a:t>A</a:t>
            </a:r>
            <a:r>
              <a:rPr lang="en" i="1" dirty="0" smtClean="0"/>
              <a:t>spect which are assessed in the dataset includes:</a:t>
            </a:r>
          </a:p>
          <a:p>
            <a:pPr marL="285750" lvl="0" indent="-285750" algn="l" rtl="0">
              <a:spcBef>
                <a:spcPts val="0"/>
              </a:spcBef>
              <a:spcAft>
                <a:spcPts val="0"/>
              </a:spcAft>
              <a:buFont typeface="Arial" pitchFamily="34" charset="0"/>
              <a:buChar char="•"/>
            </a:pPr>
            <a:r>
              <a:rPr lang="en" i="1" dirty="0" smtClean="0"/>
              <a:t>How distributed are the user type within the dataset? </a:t>
            </a:r>
          </a:p>
          <a:p>
            <a:pPr marL="0" lvl="0" indent="0" algn="l" rtl="0">
              <a:spcBef>
                <a:spcPts val="0"/>
              </a:spcBef>
              <a:spcAft>
                <a:spcPts val="0"/>
              </a:spcAft>
              <a:buNone/>
            </a:pPr>
            <a:endParaRPr lang="en" i="1" dirty="0" smtClean="0"/>
          </a:p>
          <a:p>
            <a:pPr marL="285750" lvl="0" indent="-285750" algn="l" rtl="0">
              <a:spcBef>
                <a:spcPts val="0"/>
              </a:spcBef>
              <a:spcAft>
                <a:spcPts val="0"/>
              </a:spcAft>
              <a:buFont typeface="Arial" pitchFamily="34" charset="0"/>
              <a:buChar char="•"/>
            </a:pPr>
            <a:r>
              <a:rPr lang="en" i="1" dirty="0"/>
              <a:t>H</a:t>
            </a:r>
            <a:r>
              <a:rPr lang="en" i="1" dirty="0" smtClean="0"/>
              <a:t>ow are rides distributed amongst the days of the week?</a:t>
            </a:r>
          </a:p>
          <a:p>
            <a:pPr marL="0" lvl="0" indent="0" algn="l" rtl="0">
              <a:spcBef>
                <a:spcPts val="0"/>
              </a:spcBef>
              <a:spcAft>
                <a:spcPts val="0"/>
              </a:spcAft>
              <a:buNone/>
            </a:pPr>
            <a:endParaRPr lang="en" i="1" dirty="0" smtClean="0"/>
          </a:p>
          <a:p>
            <a:pPr marL="285750" lvl="0" indent="-285750" algn="l" rtl="0">
              <a:spcBef>
                <a:spcPts val="0"/>
              </a:spcBef>
              <a:spcAft>
                <a:spcPts val="0"/>
              </a:spcAft>
              <a:buFont typeface="Arial" pitchFamily="34" charset="0"/>
              <a:buChar char="•"/>
            </a:pPr>
            <a:r>
              <a:rPr lang="en" i="1" dirty="0"/>
              <a:t>H</a:t>
            </a:r>
            <a:r>
              <a:rPr lang="en" i="1" dirty="0" smtClean="0"/>
              <a:t>ow the user type vary across the days of the week?</a:t>
            </a:r>
          </a:p>
          <a:p>
            <a:pPr marL="0" lvl="0" indent="0" algn="l" rtl="0">
              <a:spcBef>
                <a:spcPts val="0"/>
              </a:spcBef>
              <a:spcAft>
                <a:spcPts val="0"/>
              </a:spcAft>
              <a:buNone/>
            </a:pPr>
            <a:endParaRPr lang="en-US" i="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85119" y="20579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Dataset Overview</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73" name="Google Shape;73;p16"/>
          <p:cNvSpPr txBox="1">
            <a:spLocks noGrp="1"/>
          </p:cNvSpPr>
          <p:nvPr>
            <p:ph type="body" idx="1"/>
          </p:nvPr>
        </p:nvSpPr>
        <p:spPr>
          <a:xfrm>
            <a:off x="311700" y="972879"/>
            <a:ext cx="8520600" cy="3595996"/>
          </a:xfrm>
          <a:prstGeom prst="rect">
            <a:avLst/>
          </a:prstGeom>
        </p:spPr>
        <p:txBody>
          <a:bodyPr spcFirstLastPara="1" wrap="square" lIns="91425" tIns="91425" rIns="91425" bIns="91425" anchor="t" anchorCtr="0">
            <a:normAutofit fontScale="70000" lnSpcReduction="20000"/>
          </a:bodyPr>
          <a:lstStyle/>
          <a:p>
            <a:pPr marL="0" lvl="0" indent="0">
              <a:spcAft>
                <a:spcPts val="1200"/>
              </a:spcAft>
              <a:buNone/>
            </a:pPr>
            <a:r>
              <a:rPr lang="en-GB" i="1" dirty="0" smtClean="0"/>
              <a:t>The </a:t>
            </a:r>
            <a:r>
              <a:rPr lang="en-GB" i="1" dirty="0"/>
              <a:t>dataset chosen for my project is the </a:t>
            </a:r>
            <a:r>
              <a:rPr lang="en-GB" i="1" dirty="0" err="1"/>
              <a:t>Fordgobike</a:t>
            </a:r>
            <a:r>
              <a:rPr lang="en-GB" i="1" dirty="0"/>
              <a:t> dataset. I </a:t>
            </a:r>
            <a:r>
              <a:rPr lang="en-GB" i="1" dirty="0" err="1"/>
              <a:t>choosed</a:t>
            </a:r>
            <a:r>
              <a:rPr lang="en-GB" i="1" dirty="0"/>
              <a:t> this dataset particular because it gives me the possibility to practice wrangling more before demonstrating insight from the data through visualizations. </a:t>
            </a:r>
          </a:p>
          <a:p>
            <a:pPr marL="285750" indent="-285750">
              <a:spcAft>
                <a:spcPts val="1200"/>
              </a:spcAft>
              <a:buFont typeface="Arial" pitchFamily="34" charset="0"/>
              <a:buChar char="•"/>
            </a:pPr>
            <a:r>
              <a:rPr lang="en-GB" i="1" dirty="0"/>
              <a:t>The original dataset has 174952 </a:t>
            </a:r>
            <a:r>
              <a:rPr lang="en-GB" i="1" dirty="0" err="1"/>
              <a:t>fordgobike</a:t>
            </a:r>
            <a:r>
              <a:rPr lang="en-GB" i="1" dirty="0"/>
              <a:t> rides with 16 columns of </a:t>
            </a:r>
            <a:r>
              <a:rPr lang="en-GB" i="1" dirty="0" err="1"/>
              <a:t>diffrent</a:t>
            </a:r>
            <a:r>
              <a:rPr lang="en-GB" i="1" dirty="0"/>
              <a:t> </a:t>
            </a:r>
            <a:r>
              <a:rPr lang="en-GB" i="1" dirty="0" err="1"/>
              <a:t>atributes</a:t>
            </a:r>
            <a:r>
              <a:rPr lang="en-GB" i="1" dirty="0"/>
              <a:t>. </a:t>
            </a:r>
            <a:endParaRPr lang="en-GB" i="1" dirty="0" smtClean="0"/>
          </a:p>
          <a:p>
            <a:pPr marL="285750" indent="-285750">
              <a:spcAft>
                <a:spcPts val="1200"/>
              </a:spcAft>
              <a:buFont typeface="Arial" pitchFamily="34" charset="0"/>
              <a:buChar char="•"/>
            </a:pPr>
            <a:r>
              <a:rPr lang="en-GB" i="1" dirty="0" smtClean="0"/>
              <a:t>The </a:t>
            </a:r>
            <a:r>
              <a:rPr lang="en-GB" i="1" dirty="0"/>
              <a:t>original dataset has </a:t>
            </a:r>
            <a:r>
              <a:rPr lang="en-GB" i="1" dirty="0" smtClean="0"/>
              <a:t>been </a:t>
            </a:r>
            <a:r>
              <a:rPr lang="en-GB" i="1" dirty="0"/>
              <a:t>modified nonetheless and now has 174952 </a:t>
            </a:r>
            <a:r>
              <a:rPr lang="en-GB" i="1" dirty="0" err="1"/>
              <a:t>forgobike</a:t>
            </a:r>
            <a:r>
              <a:rPr lang="en-GB" i="1" dirty="0"/>
              <a:t> rides with 22 </a:t>
            </a:r>
            <a:r>
              <a:rPr lang="en-GB" i="1" dirty="0" smtClean="0"/>
              <a:t>columns</a:t>
            </a:r>
          </a:p>
          <a:p>
            <a:pPr marL="285750" indent="-285750">
              <a:spcAft>
                <a:spcPts val="1200"/>
              </a:spcAft>
              <a:buFont typeface="Arial" pitchFamily="34" charset="0"/>
              <a:buChar char="•"/>
            </a:pPr>
            <a:r>
              <a:rPr lang="en-GB" i="1" dirty="0"/>
              <a:t>Some wrangling steps executed on the dataset includes; removing null values, changing </a:t>
            </a:r>
            <a:r>
              <a:rPr lang="en-GB" i="1" dirty="0" err="1"/>
              <a:t>datatype</a:t>
            </a:r>
            <a:r>
              <a:rPr lang="en-GB" i="1" dirty="0"/>
              <a:t> of </a:t>
            </a:r>
            <a:r>
              <a:rPr lang="en-GB" i="1" dirty="0" err="1"/>
              <a:t>start_time</a:t>
            </a:r>
            <a:r>
              <a:rPr lang="en-GB" i="1" dirty="0"/>
              <a:t> from object to </a:t>
            </a:r>
            <a:r>
              <a:rPr lang="en-GB" i="1" dirty="0" err="1"/>
              <a:t>datetime</a:t>
            </a:r>
            <a:r>
              <a:rPr lang="en-GB" i="1" dirty="0"/>
              <a:t>  as well as tidying up the dataset by generating new columns which are helping in generating better </a:t>
            </a:r>
            <a:r>
              <a:rPr lang="en-GB" i="1" dirty="0" err="1"/>
              <a:t>inights</a:t>
            </a:r>
            <a:r>
              <a:rPr lang="en-GB" i="1" dirty="0"/>
              <a:t> from the data</a:t>
            </a:r>
            <a:r>
              <a:rPr lang="en-GB" i="1" dirty="0" smtClean="0"/>
              <a:t>.</a:t>
            </a:r>
          </a:p>
          <a:p>
            <a:pPr marL="285750" indent="-285750">
              <a:spcAft>
                <a:spcPts val="1200"/>
              </a:spcAft>
              <a:buFont typeface="Arial" pitchFamily="34" charset="0"/>
              <a:buChar char="•"/>
            </a:pPr>
            <a:r>
              <a:rPr lang="en-GB" i="1" dirty="0" smtClean="0"/>
              <a:t> The different </a:t>
            </a:r>
            <a:r>
              <a:rPr lang="en-GB" i="1" dirty="0"/>
              <a:t>attributes which includes; </a:t>
            </a:r>
            <a:endParaRPr lang="en-GB" i="1" dirty="0" smtClean="0"/>
          </a:p>
          <a:p>
            <a:pPr marL="0" lvl="0" indent="0">
              <a:spcAft>
                <a:spcPts val="1200"/>
              </a:spcAft>
              <a:buNone/>
            </a:pPr>
            <a:r>
              <a:rPr lang="en-GB" i="1" dirty="0" smtClean="0"/>
              <a:t>'</a:t>
            </a:r>
            <a:r>
              <a:rPr lang="en-GB" i="1" dirty="0" err="1" smtClean="0"/>
              <a:t>bike_id</a:t>
            </a:r>
            <a:r>
              <a:rPr lang="en-GB" i="1" dirty="0"/>
              <a:t>', '</a:t>
            </a:r>
            <a:r>
              <a:rPr lang="en-GB" i="1" dirty="0" err="1"/>
              <a:t>user_type</a:t>
            </a:r>
            <a:r>
              <a:rPr lang="en-GB" i="1" dirty="0"/>
              <a:t>', '</a:t>
            </a:r>
            <a:r>
              <a:rPr lang="en-GB" i="1" dirty="0" err="1"/>
              <a:t>member_birth_year</a:t>
            </a:r>
            <a:r>
              <a:rPr lang="en-GB" i="1" dirty="0"/>
              <a:t>', '</a:t>
            </a:r>
            <a:r>
              <a:rPr lang="en-GB" i="1" dirty="0" err="1"/>
              <a:t>member_gender</a:t>
            </a:r>
            <a:r>
              <a:rPr lang="en-GB" i="1" dirty="0"/>
              <a:t>', '</a:t>
            </a:r>
            <a:r>
              <a:rPr lang="en-GB" i="1" dirty="0" err="1"/>
              <a:t>member_age</a:t>
            </a:r>
            <a:r>
              <a:rPr lang="en-GB" i="1" dirty="0"/>
              <a:t>', '</a:t>
            </a:r>
            <a:r>
              <a:rPr lang="en-GB" i="1" dirty="0" err="1"/>
              <a:t>start_station_id</a:t>
            </a:r>
            <a:r>
              <a:rPr lang="en-GB" i="1" dirty="0"/>
              <a:t>', 'start_time','</a:t>
            </a:r>
            <a:r>
              <a:rPr lang="en-GB" i="1" dirty="0" err="1"/>
              <a:t>start_date</a:t>
            </a:r>
            <a:r>
              <a:rPr lang="en-GB" i="1" dirty="0"/>
              <a:t>', 'start_hour_of_day','</a:t>
            </a:r>
            <a:r>
              <a:rPr lang="en-GB" i="1" dirty="0" err="1"/>
              <a:t>start_day_of_week</a:t>
            </a:r>
            <a:r>
              <a:rPr lang="en-GB" i="1" dirty="0"/>
              <a:t>', '</a:t>
            </a:r>
            <a:r>
              <a:rPr lang="en-GB" i="1" dirty="0" err="1"/>
              <a:t>start_month</a:t>
            </a:r>
            <a:r>
              <a:rPr lang="en-GB" i="1" dirty="0"/>
              <a:t>', '</a:t>
            </a:r>
            <a:r>
              <a:rPr lang="en-GB" i="1" dirty="0" err="1"/>
              <a:t>start_station_name</a:t>
            </a:r>
            <a:r>
              <a:rPr lang="en-GB" i="1" dirty="0"/>
              <a:t>', '</a:t>
            </a:r>
            <a:r>
              <a:rPr lang="en-GB" i="1" dirty="0" err="1"/>
              <a:t>start_station_latitude</a:t>
            </a:r>
            <a:r>
              <a:rPr lang="en-GB" i="1" dirty="0"/>
              <a:t>', '</a:t>
            </a:r>
            <a:r>
              <a:rPr lang="en-GB" i="1" dirty="0" err="1"/>
              <a:t>start_station_longitude</a:t>
            </a:r>
            <a:r>
              <a:rPr lang="en-GB" i="1" dirty="0" smtClean="0"/>
              <a:t>', '</a:t>
            </a:r>
            <a:r>
              <a:rPr lang="en-GB" i="1" dirty="0" err="1" smtClean="0"/>
              <a:t>end_time</a:t>
            </a:r>
            <a:r>
              <a:rPr lang="en-GB" i="1" dirty="0"/>
              <a:t>', '</a:t>
            </a:r>
            <a:r>
              <a:rPr lang="en-GB" i="1" dirty="0" err="1"/>
              <a:t>duration_sec</a:t>
            </a:r>
            <a:r>
              <a:rPr lang="en-GB" i="1" dirty="0" smtClean="0"/>
              <a:t>', '</a:t>
            </a:r>
            <a:r>
              <a:rPr lang="en-GB" i="1" dirty="0" err="1" smtClean="0"/>
              <a:t>duration_in_minute</a:t>
            </a:r>
            <a:r>
              <a:rPr lang="en-GB" i="1" dirty="0" smtClean="0"/>
              <a:t>', '</a:t>
            </a:r>
            <a:r>
              <a:rPr lang="en-GB" i="1" dirty="0" err="1" smtClean="0"/>
              <a:t>end_station_id</a:t>
            </a:r>
            <a:r>
              <a:rPr lang="en-GB" i="1" dirty="0" smtClean="0"/>
              <a:t>', '</a:t>
            </a:r>
            <a:r>
              <a:rPr lang="en-GB" i="1" dirty="0" err="1" smtClean="0"/>
              <a:t>end_station_name</a:t>
            </a:r>
            <a:r>
              <a:rPr lang="en-GB" i="1" dirty="0"/>
              <a:t>', '</a:t>
            </a:r>
            <a:r>
              <a:rPr lang="en-GB" i="1" dirty="0" err="1"/>
              <a:t>end_station_latitude</a:t>
            </a:r>
            <a:r>
              <a:rPr lang="en-GB" i="1" dirty="0"/>
              <a:t>', '</a:t>
            </a:r>
            <a:r>
              <a:rPr lang="en-GB" i="1" dirty="0" err="1"/>
              <a:t>end_station_longitude</a:t>
            </a:r>
            <a:r>
              <a:rPr lang="en-GB" i="1" dirty="0"/>
              <a:t>', '</a:t>
            </a:r>
            <a:r>
              <a:rPr lang="en-GB" i="1" dirty="0" err="1"/>
              <a:t>bike_share_for_all_trip</a:t>
            </a:r>
            <a:r>
              <a:rPr lang="en-GB" i="1" dirty="0"/>
              <a:t>'. </a:t>
            </a:r>
            <a:endParaRPr lang="en-GB" i="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60337"/>
            <a:ext cx="8520600" cy="572700"/>
          </a:xfrm>
        </p:spPr>
        <p:txBody>
          <a:bodyPr>
            <a:normAutofit/>
          </a:bodyPr>
          <a:lstStyle/>
          <a:p>
            <a:r>
              <a:rPr lang="en-GB" sz="2400" dirty="0" smtClean="0"/>
              <a:t>Distribution of Ride Users within the Dataset</a:t>
            </a:r>
            <a:endParaRPr lang="en-US" sz="2400" dirty="0"/>
          </a:p>
        </p:txBody>
      </p:sp>
      <p:sp>
        <p:nvSpPr>
          <p:cNvPr id="3" name="Text Placeholder 2"/>
          <p:cNvSpPr>
            <a:spLocks noGrp="1"/>
          </p:cNvSpPr>
          <p:nvPr>
            <p:ph type="body" idx="1"/>
          </p:nvPr>
        </p:nvSpPr>
        <p:spPr>
          <a:xfrm>
            <a:off x="231957" y="929191"/>
            <a:ext cx="8520600" cy="819865"/>
          </a:xfrm>
        </p:spPr>
        <p:txBody>
          <a:bodyPr/>
          <a:lstStyle/>
          <a:p>
            <a:r>
              <a:rPr lang="en-GB" sz="1600" dirty="0"/>
              <a:t>Constructing a plot of the user-type against their respective counts in the data set helps answer the </a:t>
            </a:r>
            <a:r>
              <a:rPr lang="en-GB" sz="1600" dirty="0" smtClean="0"/>
              <a:t>question of the distribution of the riders within the data.</a:t>
            </a:r>
            <a:endParaRPr lang="en-GB" sz="1600" dirty="0"/>
          </a:p>
          <a:p>
            <a:endParaRPr lang="en-US" dirty="0"/>
          </a:p>
        </p:txBody>
      </p:sp>
      <p:sp>
        <p:nvSpPr>
          <p:cNvPr id="5" name="AutoShape 2" descr="data:image/png;base64,iVBORw0KGgoAAAANSUhEUgAAAZgAAAEHCAYAAACTC1DDAAAAOXRFWHRTb2Z0d2FyZQBNYXRwbG90bGliIHZlcnNpb24zLjMuNCwgaHR0cHM6Ly9tYXRwbG90bGliLm9yZy8QVMy6AAAACXBIWXMAAAsTAAALEwEAmpwYAAAckElEQVR4nO3df5xVd33n8ddbUBJ/kECYRGRIZ9bgD5JNVa4EfzaVNrCPupJq7I5bm1F5LLvZVI2PVRvqbnGTzW6y2qLRJi1K5EfdEMQfUNtsQsGY/YGQIYkhEJGpg8kUDGQHI7EGQ/zsH+d7mzOXy+QyzPdemHk/H4/7mHM/53y/93uSO7zne8655yoiMDMzG2kvaPUAzMxsdHLAmJlZFg4YMzPLwgFjZmZZOGDMzCwLB4yZmWUxvtUDOFVMmTIlOjo6Wj0MM7PTyvbt25+IiLZ66xwwSUdHBz09Pa0ehpnZaUXSj4+3zofIzMwsCweMmZllkS1gJN0m6YCkh2vqH5a0W9JOSf+9VF8sqTetm1eqz5K0I627WZJSfYKkO1J9q6SOUptuSXvSozvXPpqZ2fHlnMGsAOaXC5J+E1gAXBwRFwKfTfWZQBdwYWpzi6RxqdmtwCJgRnpU+1wIHIqIC4ClwE2pr8nAEuASYDawRNKkPLtoZmbHky1gIuJeYKCmfBVwY0QcSdscSPUFwJqIOBIRfUAvMFvSVGBiRGyJ4q6cq4DLS21WpuV1wNw0u5kHbIyIgYg4BGykJujMzCy/Zp+DeRXwtnRI67uS3pjq04DHStv1p9q0tFxbH9QmIo4CTwLnDNHXMSQtktQjqefgwYMntWNmZjZYswNmPDAJmAN8AlibZh2qs20MUWeYbQYXI5ZFRCUiKm1tdS/jNjOzYWp2wPQD34jCNuBXwJRUn17arh3Yl+rtdeqU20gaD5xFcUjueH2ZmVkTNfuDlt8C3gHcI+lVwIuAJ4ANwP+Q9GfAKyhO5m+LiGclHZY0B9gKXAl8IfW1AegGtgBXAJsjIiTdBfzX0on9y4DFTdk7s1NYZ+feVg/BTkF9fR3Z+s4WMJJuBy4Fpkjqp7iy6zbgtnTp8i+B7nTyfqektcAu4ChwdUQ8m7q6iuKKtDOBO9MDYDmwWlIvxcylCyAiBiRdD9yXtrsuImovNjAzs8zkr0wuVCqV8K1ibDTzDMbqOdkZjKTtEVGpt86f5DczsywcMGZmloUDxszMsnDAmJlZFg4YMzPLwgFjZmZZOGDMzCwLB4yZmWXhgDEzsywcMGZmloUDxszMsnDAmJlZFg4YMzPLwgFjZmZZOGDMzCwLB4yZmWXhgDEzsyyyBYyk2yQdSF+PXLvu45JC0pRSbbGkXkm7Jc0r1WdJ2pHW3SxJqT5B0h2pvlVSR6lNt6Q96dGdax/NzOz4cs5gVgDza4uSpgO/DTxaqs0EuoALU5tbJI1Lq28FFgEz0qPa50LgUERcACwFbkp9TQaWAJcAs4ElkiaN8L6ZmdnzyBYwEXEvMFBn1VLgk0CUaguANRFxJCL6gF5gtqSpwMSI2BIRAawCLi+1WZmW1wFz0+xmHrAxIgYi4hCwkTpBZ2ZmeTX1HIykdwH/EBHfr1k1DXis9Lw/1aal5dr6oDYRcRR4EjhniL7MzKyJxjfrhSS9GPgUcFm91XVqMUR9uG1qx7SI4vAb559/fr1NzMxsmJo5g3kl0Al8X9JeoB24X9LLKWYZ00vbtgP7Ur29Tp1yG0njgbMoDskdr69jRMSyiKhERKWtre2kds7MzAZrWsBExI6IODciOiKigyII3hARPwE2AF3pyrBOipP52yJiP3BY0px0fuVKYH3qcgNQvULsCmBzOk9zF3CZpEnp5P5lqWZmZk2U7RCZpNuBS4EpkvqBJRGxvN62EbFT0lpgF3AUuDoink2rr6K4Iu1M4M70AFgOrJbUSzFz6Up9DUi6HrgvbXddRNS72MDMzDJS8Ue/VSqV6OnpafUwzLLp7Nzb6iHYKaivr+Ok2kvaHhGVeuv8SX4zM8vCAWNmZlk4YMzMLAsHjJmZZeGAMTOzLBwwZmaWhQPGzMyycMCYmVkWDhgzM8vCAWNmZlk4YMzMLAsHjJmZZeGAMTOzLBwwZmaWhQPGzMyycMCYmVkWDhgzM8siW8BIuk3SAUkPl2qfkfQDSQ9J+qaks0vrFkvqlbRb0rxSfZakHWndzZKU6hMk3ZHqWyV1lNp0S9qTHt259tHMzI4v5wxmBTC/prYRuCgiLgZ+CCwGkDQT6AIuTG1ukTQutbkVWATMSI9qnwuBQxFxAbAUuCn1NRlYAlwCzAaWSJqUYf/MzGwI2QImIu4FBmpqd0fE0fT0e0B7Wl4ArImIIxHRB/QCsyVNBSZGxJaICGAVcHmpzcq0vA6Ym2Y384CNETEQEYcoQq026MzMLLNWnoP5EHBnWp4GPFZa159q09JybX1QmxRaTwLnDNGXmZk1UUsCRtKngKPAV6ulOpvFEPXhtqkdxyJJPZJ6Dh48OPSgzczshDQ9YNJJ93cCv58Oe0Exy5he2qwd2Jfq7XXqg9pIGg+cRXFI7nh9HSMilkVEJSIqbW1tJ7NbZmZWo6kBI2k+8EfAuyLiH0urNgBd6cqwToqT+dsiYj9wWNKcdH7lSmB9qU31CrErgM0psO4CLpM0KZ3cvyzVzMysicbn6ljS7cClwBRJ/RRXdi0GJgAb09XG34uIfxcROyWtBXZRHDq7OiKeTV1dRXFF2pkU52yq522WA6sl9VLMXLoAImJA0vXAfWm76yJi0MUGZmaWn547SjW2VSqV6OnpafUwzLLp7Nzb6iHYKaivr+Ok2kvaHhGVeuv8SX4zM8vCAWNmZlk4YMzMLAsHjJmZZeGAMTOzLBwwZmaWhQPGzMyycMCYmVkWDhgzM8vCAWNmZlk4YMzMLAsHjJmZZeGAMTOzLBwwZmaWhQPGzMyycMCYmVkWDhgzM8siW8BIuk3SAUkPl2qTJW2UtCf9nFRat1hSr6TdkuaV6rMk7Ujrblb6rmVJEyTdkepbJXWU2nSn19gjqTvXPpqZ2fHlnMGsAObX1K4FNkXEDGBTeo6kmUAXcGFqc4ukcanNrcAiYEZ6VPtcCByKiAuApcBNqa/JwBLgEmA2sKQcZGZm1hzZAiYi7gUGasoLgJVpeSVweam+JiKOREQf0AvMljQVmBgRWyIigFU1bap9rQPmptnNPGBjRAxExCFgI8cGnZmZZdbsczDnRcR+gPTz3FSfBjxW2q4/1aal5dr6oDYRcRR4EjhniL7MzKyJTpWT/KpTiyHqw20z+EWlRZJ6JPUcPHiwoYGamVljmh0wj6fDXqSfB1K9H5he2q4d2Jfq7XXqg9pIGg+cRXFI7nh9HSMilkVEJSIqbW1tJ7FbZmZWq9kBswGoXtXVDawv1bvSlWGdFCfzt6XDaIclzUnnV66saVPt6wpgczpPcxdwmaRJ6eT+ZalmZmZNND5Xx5JuBy4Fpkjqp7iy60ZgraSFwKPAewEiYqektcAu4ChwdUQ8m7q6iuKKtDOBO9MDYDmwWlIvxcylK/U1IOl64L603XURUXuxgZmZZabij36rVCrR09PT6mGYZdPZubfVQ7BTUF9fx0m1l7Q9Iir11p0qJ/nNzGyUccCYmVkWDhgzM8vCAWNmZlk4YMzMLAsHjJmZZdFQwEja1EjNzMysasgPWko6A3gxxYclJ/Hcfb4mAq/IPDYzMzuNPd8n+f8tcA1FmGznuYD5GfDn+YZlZmanuyEDJiI+D3xe0ocj4gtNGpOZmY0CDd2LLCK+IOnNQEe5TUSsyjQuMzM7zTUUMJJWA68EHgSqN6GsfsOkmZnZMRq9m3IFmBm+M6aZmTWo0c/BPAy8POdAzMxsdGl0BjMF2CVpG3CkWoyId2UZlZmZnfYaDZhP5xyEmZmNPo1eRfbd3AMxM7PRpdGryA5TXDUG8CLghcDPI2JiroGZmdnpraGT/BHxsoiYmB5nAO8BvjjcF5X0MUk7JT0s6XZJZ0iaLGmjpD3p56TS9osl9UraLWleqT5L0o607mZJSvUJku5I9a2SOoY7VjMzG55h3U05Ir4FvGM4bSVNAz4CVCLiImAc0AVcC2yKiBnApvQcSTPT+guB+cAtksal7m4FFgEz0mN+qi8EDkXEBcBS4KbhjNXMzIav0UNk7y49fQHF52JO5jMx44EzJT1DcTPNfcBi4NK0fiVwD/BHwAJgTUQcAfok9QKzJe0FJkbEljTGVcDlwJ2pzadTX+uAL0qSP8djZtY8jV5F9i9Ly0eBvRT/iJ+wiPgHSZ8FHgV+AdwdEXdLOi8i9qdt9ks6NzWZBnyv1EV/qj2Tlmvr1TaPpb6OSnoSOAd4ojwWSYsoZkCcf/75w9kdMzM7jkavIvvgSL1gOreyAOgEfgp8TdL7h2pSb0hD1IdqM7gQsQxYBlCpVDy7MTMbQY1+4Vi7pG9KOiDpcUlfl9Q+zNf8LaAvIg5GxDPAN4A3A49LmppebypwIG3fD0wvtW+nOKTWn5Zr64PaSBoPnAUMDHO8ZmY2DI2e5P8KsIHie2GmAX+dasPxKDBH0ovTVV9zgUdS/91pm25gfVreAHSlK8M6KU7mb0uH0w5LmpP6ubKmTbWvK4DNPv9iZtZcjZ6DaYuIcqCskHTNcF4wIrZKWgfcT3E+5wGKw1QvBdZKWkgRQu9N2++UtBbYlba/OiKqd3S+ClgBnElxcv/OVF8OrE4XBAxQXIVmZmZN1GjAPJHOk9yenr8P+H/DfdGIWAIsqSkfoZjN1Nv+BuCGOvUe4KI69adJAWVmZq3R6CGyDwG/B/wE2E9x2GnETvybmdno0+gM5nqgOyIOAUiaDHyWInjMzMyO0egM5uJquABExADw+jxDMjOz0aDRgHlBzb3BJtP47MfMzMagRkPiT4H/m67+CorzMcecdDczM6tq9JP8qyT1UNzgUsC7I2JX1pGZmdlpreHDXClQHCpmZtaQYd2u38zM7Pk4YMzMLAsHjJmZZeGAMTOzLBwwZmaWhQPGzMyycMCYmVkWDhgzM8vCAWNmZlk4YMzMLIuWBIyksyWtk/QDSY9IepOkyZI2StqTfpbv3rxYUq+k3ZLmleqzJO1I626WpFSfIOmOVN8qqaMFu2lmNqa1agbzeeB/RsRrgF8HHgGuBTZFxAxgU3qOpJlAF3AhMB+4RdK41M+twCJgRnrMT/WFwKGIuABYCtzUjJ0yM7PnND1gJE0E3g4sB4iIX0bET4EFwMq02Urg8rS8AFgTEUciog/oBWZLmgpMjIgtERHAqpo21b7WAXOrsxszM2uOVsxg/hlwEPiKpAckfVnSS4DzImI/QPp5btp+GvBYqX1/qk1Ly7X1QW0i4ijwJHBOnt0xM7N6WhEw44E3ALdGxOuBn5MOhx1HvZlHDFEfqs3gjqVFknok9Rw8eHDoUZuZ2QlpRcD0A/0RsTU9X0cROI+nw16knwdK208vtW8H9qV6e536oDaSxgNnAQO1A4mIZRFRiYhKW1vbCOyamZlVNT1gIuInwGOSXp1Kcym+yGwD0J1q3cD6tLwB6EpXhnVSnMzflg6jHZY0J51fubKmTbWvK4DN6TyNmZk1ScPfaDnCPgx8VdKLgB8BH6QIu7WSFgKPAu8FiIidktZShNBR4OqIeDb1cxWwAjgTuDM9oLiAYLWkXoqZS1czdsrMzJ7TkoCJiAeBSp1Vc4+z/Q3ADXXqPcBFdepPkwLKzMxaw5/kNzOzLBwwZmaWhQPGzMyycMCYmVkWDhgzM8vCAWNmZlk4YMzMLAsHjJmZZeGAMTOzLBwwZmaWhQPGzMyycMCYmVkWDhgzM8vCAWNmZlk4YMzMLAsHjJmZZeGAMTOzLFoWMJLGSXpA0rfT88mSNkrak35OKm27WFKvpN2S5pXqsyTtSOtulqRUnyDpjlTfKqmj6TtoZjbGtXIG81HgkdLza4FNETED2JSeI2km0AVcCMwHbpE0LrW5FVgEzEiP+am+EDgUERcAS4Gb8u6KmZnVaknASGoHfgf4cqm8AFiZllcCl5fqayLiSET0Ab3AbElTgYkRsSUiAlhV06ba1zpgbnV2Y2ZmzdGqGczngE8CvyrVzouI/QDp57mpPg14rLRdf6pNS8u19UFtIuIo8CRwzojugZmZDanpASPpncCBiNjeaJM6tRiiPlSb2rEsktQjqefgwYMNDsfMzBrRihnMW4B3SdoLrAHeIemvgMfTYS/SzwNp+35geql9O7Av1dvr1Ae1kTQeOAsYqB1IRCyLiEpEVNra2kZm78zMDGhBwETE4ohoj4gOipP3myPi/cAGoDtt1g2sT8sbgK50ZVgnxcn8bekw2mFJc9L5lStr2lT7uiK9xjEzGDMzy2d8qwdQciOwVtJC4FHgvQARsVPSWmAXcBS4OiKeTW2uAlYAZwJ3pgfAcmC1pF6KmUtXs3bCzMwK8h/2hUqlEj09Pa0ehlk2nZ17Wz0EOwX19XWcVHtJ2yOiUm+dP8lvZmZZOGDMzCwLB4yZmWXhgDEzsywcMGZmloUDxszMsnDAmJlZFg4YMzPLwgFjZmZZOGDMzCwLB4yZmWXhgDEzsywcMGZmloUDxszMsnDAmJlZFg4YMzPLwgFjZmZZND1gJE2X9B1Jj0jaKemjqT5Z0kZJe9LPSaU2iyX1StotaV6pPkvSjrTuZklK9QmS7kj1rZI6mr2fZmZjXStmMEeB/xARrwXmAFdLmglcC2yKiBnApvSctK4LuBCYD9wiaVzq61ZgETAjPean+kLgUERcACwFbmrGjpmZ2XOaHjARsT8i7k/Lh4FHgGnAAmBl2mwlcHlaXgCsiYgjEdEH9AKzJU0FJkbElogIYFVNm2pf64C51dmNmZk1R0vPwaRDV68HtgLnRcR+KEIIODdtNg14rNSsP9WmpeXa+qA2EXEUeBI4J8tOmJlZXS0LGEkvBb4OXBMRPxtq0zq1GKI+VJvaMSyS1COp5+DBg883ZDMzOwEtCRhJL6QIl69GxDdS+fF02Iv080Cq9wPTS83bgX2p3l6nPqiNpPHAWcBA7TgiYllEVCKi0tbWNhK7ZmZmSSuuIhOwHHgkIv6stGoD0J2Wu4H1pXpXujKsk+Jk/rZ0GO2wpDmpzytr2lT7ugLYnM7TmJlZk4xvwWu+BfgDYIekB1Ptj4EbgbWSFgKPAu8FiIidktYCuyiuQLs6Ip5N7a4CVgBnAnemBxQBtlpSL8XMpSvzPpmZWY2mB0xE/G/qnyMBmHucNjcAN9Sp9wAX1ak/TQooMzNrjVbMYEatzs69rR6CnYL6+jpaPQSzlvCtYszMLAsHjJmZZeGAMTOzLBwwZmaWhQPGzMyycMCYmVkWDhgzM8vCAWNmZlk4YMzMLAsHjJmZZeGAMTOzLBwwZmaWhQPGzMyycMCYmVkWDhgzM8vCAWNmZlk4YMzMLItRHTCS5kvaLalX0rWtHo+Z2VgyagNG0jjgz4F/AcwE3idpZmtHZWY2dozagAFmA70R8aOI+CWwBljQ4jGZmY0Z41s9gIymAY+VnvcDl5Q3kLQIWJSePiVpd5PGNhZMAZ5o9SBOBVKrR2B1+P2ZjMD789eOt2I0B0y9/2wx6EnEMmBZc4YztkjqiYhKq8dhVo/fn80xmg+R9QPTS8/bgX0tGouZ2ZgzmgPmPmCGpE5JLwK6gA0tHpOZ2Zgxag+RRcRRSX8I3AWMA26LiJ0tHtZY4kOPdirz+7MJFBHPv5WZmdkJGs2HyMzMrIUcMGZmloUDZoyT9HJJayT9vaRdkv5W0qtOsI/LfZcEGymSPiVpp6SHJD0o6ZIhtv20pI+P8OtXJN2cq/+xZNSe5LfnJ0nAN4GVEdGVaq8DzgN+eAJdXQ58G9g1wkM8LknjIuLZZr2eNYekNwHvBN4QEUckTQFe1MTXHx8RPUDPCPQlivPcvzr5kZ2ePIMZ234TeCYi/qJaiIgHgXGSvl2tSfqipA+k5RvTTOchSZ+V9GbgXcBn0l+br5T0OknfS9t8U9Kk1PYeSUsl3SvpEUlvlPQNSXsk/ZfS671f0rbU31+m+8oh6SlJ10naCrypCf99rPmmAk9ExBGAiHgiIvZJ2pvCpjrDuKfU5tclbU7vo3+Ttpma3mcPSnpY0ttSfb6k+yV9X9KmVPu0pGWS7gZWSbq0/P6v139q9wlJ96X3+X9OtY703r4FuJ/Bn8UbczyDGdsuArY3urGkycDvAq+JiJB0dkT8VNIG4NsRsS5t9xDw4Yj4rqTrgCXANambX0bE2yV9FFgPzAIGgL+XtBQ4F/hXwFsi4pn0i/r7wCrgJcDDEfEnJ7/rdoq6G/gTST8E/g64IyK++zxtLgbmULw/HpD0N8D7gLsi4ob0B8qLJbUBXwLeHhF96f1cNQt4a0T8QtKlDfR/ETCD4p6HAjZIejvwKPBq4IMR8e+H959g9HDA2In4GfA08OX0S/bt2g0knQWcXfpHYSXwtdIm1Q+77gB2RsT+1O5HFH/tvZXil/2+4ggDZwIHUptnga+P5A7ZqSUinpI0C3gbxQz7jga+amN9RPwC+IWk71D8o38fcJukFwLfiogHU3DcGxF96bUGSn1sSH002v9bgcuAB9I2L6UInEeBH0fE905ox0cpB8zYthO4ok79KIMPn54B//Th1dnAXIo7I/wh8I4TfM0j6eevSsvV5+Mp/hpcGRGL67R92uddRr/0//ge4B5JO4BuBr8nz6htcmwXcW+aUfwOsFrSZ4Cf1tm26udDDanOcwH/LSL+srxCUsfz9DWm+BzM2LYZmFBzXPmNFHc+mClpQpqRzE3rXgqcFRF/S3HI63Wp2WHgZQAR8SRwqHrMG/gD4PkOcZRtAq6QdG56zcmSjnu3VhtdJL1a0oxS6XXAj4G9FDNbgPfUNFsg6QxJ5wCXUsx+fw04EBFfApYDbwC2AL8hqTO91mQac0z/FHcI+VD6nUDStOp71p7jGcwYls6j/C7wuXQY4mmKX+RrgLXAQ8AenjsM8DJgvaQzKP6C+1iqrwG+JOkjFDOibuAvJL0Y+BHwwRMY0y5J/xG4W9ILgGeAqyn+kbHR76XAFySdTTFr6aX4So3XAssl/TGwtabNNuBvgPOB69NFAd3AJyQ9AzwFXBkRB1V8Rcc30nvrAPDbDYzpmP6BfZJeC2xJh3KfAt5PcRjXEt8qxszMsvAhMjMzy8IBY2ZmWThgzMwsCweMmZll4YAxO42kW5H861aPw6wRDhizU5Ck432EoANwwNhpwQFjNgLSzOLh0vOPp5sofkTP3Rx0TVr3Ekm3pRslPiBpQap/QNLXJP01xT256rkReFu6iePHJP0vFXfArr7u/5F0cXrt1Y3epNEsB3/Q0iyva4HOdOv5s1PtU8DmiPhQqm2T9Hdp3ZuAi2vuk1Xb38cj4p0AkgaADwDXqPgenwkR8ZCkd3MCN2mMiHtHdK/N8AzGLLeHgK9Kej/FJ9OhuEnitZIepLjn1hkUnxIH2DhEuNTzNeCd6aaOHwJWlNatj4hfRMQTQPUmjZfx3E0a7wdeQxE4ZiPOMxizkVH3BqEUN1t8O8V35vwnSRdSzBzeExG7yx2o+ObGE7pRYkT8o6SNwALg94BKeXXt5hznJo1mOXgGYzYyHgfOlXSOpAkU38r4AmB6RHwH+CRwNsW9tu4CPqx0EytJrz+B1/mnG4uWfBm4GbivZvbjmzRaS3kGYzYC0pejXUdxI8Y+4AcUd6X+q3RHagFL0xe0XQ98DngohcxeikBqxEPAUUnfB1ZExNKI2C7pZ8BXarY9kZs0HsBshPlml2anOUmvoDiX85rq979L+jTwVER8toVDszHOh8jMTmOSrqSYNX2qGi5mpwrPYMxOQZL+ObC6pnwkIi5pxXjMhsMBY2ZmWfgQmZmZZeGAMTOzLBwwZmaWhQPGzMyycMCYmVkWDhgzM8vi/wOPj6ZQ9aqC4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ZgAAAEHCAYAAACTC1DDAAAAOXRFWHRTb2Z0d2FyZQBNYXRwbG90bGliIHZlcnNpb24zLjMuNCwgaHR0cHM6Ly9tYXRwbG90bGliLm9yZy8QVMy6AAAACXBIWXMAAAsTAAALEwEAmpwYAAAckElEQVR4nO3df5xVd33n8ddbUBJ/kECYRGRIZ9bgD5JNVa4EfzaVNrCPupJq7I5bm1F5LLvZVI2PVRvqbnGTzW6y2qLRJi1K5EfdEMQfUNtsQsGY/YGQIYkhEJGpg8kUDGQHI7EGQ/zsH+d7mzOXy+QyzPdemHk/H4/7mHM/53y/93uSO7zne8655yoiMDMzG2kvaPUAzMxsdHLAmJlZFg4YMzPLwgFjZmZZOGDMzCwLB4yZmWUxvtUDOFVMmTIlOjo6Wj0MM7PTyvbt25+IiLZ66xwwSUdHBz09Pa0ehpnZaUXSj4+3zofIzMwsCweMmZllkS1gJN0m6YCkh2vqH5a0W9JOSf+9VF8sqTetm1eqz5K0I627WZJSfYKkO1J9q6SOUptuSXvSozvXPpqZ2fHlnMGsAOaXC5J+E1gAXBwRFwKfTfWZQBdwYWpzi6RxqdmtwCJgRnpU+1wIHIqIC4ClwE2pr8nAEuASYDawRNKkPLtoZmbHky1gIuJeYKCmfBVwY0QcSdscSPUFwJqIOBIRfUAvMFvSVGBiRGyJ4q6cq4DLS21WpuV1wNw0u5kHbIyIgYg4BGykJujMzCy/Zp+DeRXwtnRI67uS3pjq04DHStv1p9q0tFxbH9QmIo4CTwLnDNHXMSQtktQjqefgwYMntWNmZjZYswNmPDAJmAN8AlibZh2qs20MUWeYbQYXI5ZFRCUiKm1tdS/jNjOzYWp2wPQD34jCNuBXwJRUn17arh3Yl+rtdeqU20gaD5xFcUjueH2ZmVkTNfuDlt8C3gHcI+lVwIuAJ4ANwP+Q9GfAKyhO5m+LiGclHZY0B9gKXAl8IfW1AegGtgBXAJsjIiTdBfzX0on9y4DFTdk7s1NYZ+feVg/BTkF9fR3Z+s4WMJJuBy4Fpkjqp7iy6zbgtnTp8i+B7nTyfqektcAu4ChwdUQ8m7q6iuKKtDOBO9MDYDmwWlIvxcylCyAiBiRdD9yXtrsuImovNjAzs8zkr0wuVCqV8K1ibDTzDMbqOdkZjKTtEVGpt86f5DczsywcMGZmloUDxszMsnDAmJlZFg4YMzPLwgFjZmZZOGDMzCwLB4yZmWXhgDEzsywcMGZmloUDxszMsnDAmJlZFg4YMzPLwgFjZmZZOGDMzCwLB4yZmWXhgDEzsyyyBYyk2yQdSF+PXLvu45JC0pRSbbGkXkm7Jc0r1WdJ2pHW3SxJqT5B0h2pvlVSR6lNt6Q96dGdax/NzOz4cs5gVgDza4uSpgO/DTxaqs0EuoALU5tbJI1Lq28FFgEz0qPa50LgUERcACwFbkp9TQaWAJcAs4ElkiaN8L6ZmdnzyBYwEXEvMFBn1VLgk0CUaguANRFxJCL6gF5gtqSpwMSI2BIRAawCLi+1WZmW1wFz0+xmHrAxIgYi4hCwkTpBZ2ZmeTX1HIykdwH/EBHfr1k1DXis9Lw/1aal5dr6oDYRcRR4EjhniL7MzKyJxjfrhSS9GPgUcFm91XVqMUR9uG1qx7SI4vAb559/fr1NzMxsmJo5g3kl0Al8X9JeoB24X9LLKWYZ00vbtgP7Ur29Tp1yG0njgbMoDskdr69jRMSyiKhERKWtre2kds7MzAZrWsBExI6IODciOiKigyII3hARPwE2AF3pyrBOipP52yJiP3BY0px0fuVKYH3qcgNQvULsCmBzOk9zF3CZpEnp5P5lqWZmZk2U7RCZpNuBS4EpkvqBJRGxvN62EbFT0lpgF3AUuDoink2rr6K4Iu1M4M70AFgOrJbUSzFz6Up9DUi6HrgvbXddRNS72MDMzDJS8Ue/VSqV6OnpafUwzLLp7Nzb6iHYKaivr+Ok2kvaHhGVeuv8SX4zM8vCAWNmZlk4YMzMLAsHjJmZZeGAMTOzLBwwZmaWhQPGzMyycMCYmVkWDhgzM8vCAWNmZlk4YMzMLAsHjJmZZeGAMTOzLBwwZmaWhQPGzMyycMCYmVkWDhgzM8siW8BIuk3SAUkPl2qfkfQDSQ9J+qaks0vrFkvqlbRb0rxSfZakHWndzZKU6hMk3ZHqWyV1lNp0S9qTHt259tHMzI4v5wxmBTC/prYRuCgiLgZ+CCwGkDQT6AIuTG1ukTQutbkVWATMSI9qnwuBQxFxAbAUuCn1NRlYAlwCzAaWSJqUYf/MzGwI2QImIu4FBmpqd0fE0fT0e0B7Wl4ArImIIxHRB/QCsyVNBSZGxJaICGAVcHmpzcq0vA6Ym2Y384CNETEQEYcoQq026MzMLLNWnoP5EHBnWp4GPFZa159q09JybX1QmxRaTwLnDNGXmZk1UUsCRtKngKPAV6ulOpvFEPXhtqkdxyJJPZJ6Dh48OPSgzczshDQ9YNJJ93cCv58Oe0Exy5he2qwd2Jfq7XXqg9pIGg+cRXFI7nh9HSMilkVEJSIqbW1tJ7NbZmZWo6kBI2k+8EfAuyLiH0urNgBd6cqwToqT+dsiYj9wWNKcdH7lSmB9qU31CrErgM0psO4CLpM0KZ3cvyzVzMysicbn6ljS7cClwBRJ/RRXdi0GJgAb09XG34uIfxcROyWtBXZRHDq7OiKeTV1dRXFF2pkU52yq522WA6sl9VLMXLoAImJA0vXAfWm76yJi0MUGZmaWn547SjW2VSqV6OnpafUwzLLp7Nzb6iHYKaivr+Ok2kvaHhGVeuv8SX4zM8vCAWNmZlk4YMzMLAsHjJmZZeGAMTOzLBwwZmaWhQPGzMyycMCYmVkWDhgzM8vCAWNmZlk4YMzMLAsHjJmZZeGAMTOzLBwwZmaWhQPGzMyycMCYmVkWDhgzM8siW8BIuk3SAUkPl2qTJW2UtCf9nFRat1hSr6TdkuaV6rMk7Ujrblb6rmVJEyTdkepbJXWU2nSn19gjqTvXPpqZ2fHlnMGsAObX1K4FNkXEDGBTeo6kmUAXcGFqc4ukcanNrcAiYEZ6VPtcCByKiAuApcBNqa/JwBLgEmA2sKQcZGZm1hzZAiYi7gUGasoLgJVpeSVweam+JiKOREQf0AvMljQVmBgRWyIigFU1bap9rQPmptnNPGBjRAxExCFgI8cGnZmZZdbsczDnRcR+gPTz3FSfBjxW2q4/1aal5dr6oDYRcRR4EjhniL7MzKyJTpWT/KpTiyHqw20z+EWlRZJ6JPUcPHiwoYGamVljmh0wj6fDXqSfB1K9H5he2q4d2Jfq7XXqg9pIGg+cRXFI7nh9HSMilkVEJSIqbW1tJ7FbZmZWq9kBswGoXtXVDawv1bvSlWGdFCfzt6XDaIclzUnnV66saVPt6wpgczpPcxdwmaRJ6eT+ZalmZmZNND5Xx5JuBy4Fpkjqp7iy60ZgraSFwKPAewEiYqektcAu4ChwdUQ8m7q6iuKKtDOBO9MDYDmwWlIvxcylK/U1IOl64L603XURUXuxgZmZZabij36rVCrR09PT6mGYZdPZubfVQ7BTUF9fx0m1l7Q9Iir11p0qJ/nNzGyUccCYmVkWDhgzM8vCAWNmZlk4YMzMLAsHjJmZZdFQwEja1EjNzMysasgPWko6A3gxxYclJ/Hcfb4mAq/IPDYzMzuNPd8n+f8tcA1FmGznuYD5GfDn+YZlZmanuyEDJiI+D3xe0ocj4gtNGpOZmY0CDd2LLCK+IOnNQEe5TUSsyjQuMzM7zTUUMJJWA68EHgSqN6GsfsOkmZnZMRq9m3IFmBm+M6aZmTWo0c/BPAy8POdAzMxsdGl0BjMF2CVpG3CkWoyId2UZlZmZnfYaDZhP5xyEmZmNPo1eRfbd3AMxM7PRpdGryA5TXDUG8CLghcDPI2JiroGZmdnpraGT/BHxsoiYmB5nAO8BvjjcF5X0MUk7JT0s6XZJZ0iaLGmjpD3p56TS9osl9UraLWleqT5L0o607mZJSvUJku5I9a2SOoY7VjMzG55h3U05Ir4FvGM4bSVNAz4CVCLiImAc0AVcC2yKiBnApvQcSTPT+guB+cAtksal7m4FFgEz0mN+qi8EDkXEBcBS4KbhjNXMzIav0UNk7y49fQHF52JO5jMx44EzJT1DcTPNfcBi4NK0fiVwD/BHwAJgTUQcAfok9QKzJe0FJkbEljTGVcDlwJ2pzadTX+uAL0qSP8djZtY8jV5F9i9Ly0eBvRT/iJ+wiPgHSZ8FHgV+AdwdEXdLOi8i9qdt9ks6NzWZBnyv1EV/qj2Tlmvr1TaPpb6OSnoSOAd4ojwWSYsoZkCcf/75w9kdMzM7jkavIvvgSL1gOreyAOgEfgp8TdL7h2pSb0hD1IdqM7gQsQxYBlCpVDy7MTMbQY1+4Vi7pG9KOiDpcUlfl9Q+zNf8LaAvIg5GxDPAN4A3A49LmppebypwIG3fD0wvtW+nOKTWn5Zr64PaSBoPnAUMDHO8ZmY2DI2e5P8KsIHie2GmAX+dasPxKDBH0ovTVV9zgUdS/91pm25gfVreAHSlK8M6KU7mb0uH0w5LmpP6ubKmTbWvK4DNPv9iZtZcjZ6DaYuIcqCskHTNcF4wIrZKWgfcT3E+5wGKw1QvBdZKWkgRQu9N2++UtBbYlba/OiKqd3S+ClgBnElxcv/OVF8OrE4XBAxQXIVmZmZN1GjAPJHOk9yenr8P+H/DfdGIWAIsqSkfoZjN1Nv+BuCGOvUe4KI69adJAWVmZq3R6CGyDwG/B/wE2E9x2GnETvybmdno0+gM5nqgOyIOAUiaDHyWInjMzMyO0egM5uJquABExADw+jxDMjOz0aDRgHlBzb3BJtP47MfMzMagRkPiT4H/m67+CorzMcecdDczM6tq9JP8qyT1UNzgUsC7I2JX1pGZmdlpreHDXClQHCpmZtaQYd2u38zM7Pk4YMzMLAsHjJmZZeGAMTOzLBwwZmaWhQPGzMyycMCYmVkWDhgzM8vCAWNmZlk4YMzMLIuWBIyksyWtk/QDSY9IepOkyZI2StqTfpbv3rxYUq+k3ZLmleqzJO1I626WpFSfIOmOVN8qqaMFu2lmNqa1agbzeeB/RsRrgF8HHgGuBTZFxAxgU3qOpJlAF3AhMB+4RdK41M+twCJgRnrMT/WFwKGIuABYCtzUjJ0yM7PnND1gJE0E3g4sB4iIX0bET4EFwMq02Urg8rS8AFgTEUciog/oBWZLmgpMjIgtERHAqpo21b7WAXOrsxszM2uOVsxg/hlwEPiKpAckfVnSS4DzImI/QPp5btp+GvBYqX1/qk1Ly7X1QW0i4ijwJHBOnt0xM7N6WhEw44E3ALdGxOuBn5MOhx1HvZlHDFEfqs3gjqVFknok9Rw8eHDoUZuZ2QlpRcD0A/0RsTU9X0cROI+nw16knwdK208vtW8H9qV6e536oDaSxgNnAQO1A4mIZRFRiYhKW1vbCOyamZlVNT1gIuInwGOSXp1Kcym+yGwD0J1q3cD6tLwB6EpXhnVSnMzflg6jHZY0J51fubKmTbWvK4DN6TyNmZk1ScPfaDnCPgx8VdKLgB8BH6QIu7WSFgKPAu8FiIidktZShNBR4OqIeDb1cxWwAjgTuDM9oLiAYLWkXoqZS1czdsrMzJ7TkoCJiAeBSp1Vc4+z/Q3ADXXqPcBFdepPkwLKzMxaw5/kNzOzLBwwZmaWhQPGzMyycMCYmVkWDhgzM8vCAWNmZlk4YMzMLAsHjJmZZeGAMTOzLBwwZmaWhQPGzMyycMCYmVkWDhgzM8vCAWNmZlk4YMzMLAsHjJmZZeGAMTOzLFoWMJLGSXpA0rfT88mSNkrak35OKm27WFKvpN2S5pXqsyTtSOtulqRUnyDpjlTfKqmj6TtoZjbGtXIG81HgkdLza4FNETED2JSeI2km0AVcCMwHbpE0LrW5FVgEzEiP+am+EDgUERcAS4Gb8u6KmZnVaknASGoHfgf4cqm8AFiZllcCl5fqayLiSET0Ab3AbElTgYkRsSUiAlhV06ba1zpgbnV2Y2ZmzdGqGczngE8CvyrVzouI/QDp57mpPg14rLRdf6pNS8u19UFtIuIo8CRwzojugZmZDanpASPpncCBiNjeaJM6tRiiPlSb2rEsktQjqefgwYMNDsfMzBrRihnMW4B3SdoLrAHeIemvgMfTYS/SzwNp+35geql9O7Av1dvr1Ae1kTQeOAsYqB1IRCyLiEpEVNra2kZm78zMDGhBwETE4ohoj4gOipP3myPi/cAGoDtt1g2sT8sbgK50ZVgnxcn8bekw2mFJc9L5lStr2lT7uiK9xjEzGDMzy2d8qwdQciOwVtJC4FHgvQARsVPSWmAXcBS4OiKeTW2uAlYAZwJ3pgfAcmC1pF6KmUtXs3bCzMwK8h/2hUqlEj09Pa0ehlk2nZ17Wz0EOwX19XWcVHtJ2yOiUm+dP8lvZmZZOGDMzCwLB4yZmWXhgDEzsywcMGZmloUDxszMsnDAmJlZFg4YMzPLwgFjZmZZOGDMzCwLB4yZmWXhgDEzsywcMGZmloUDxszMsnDAmJlZFg4YMzPLwgFjZmZZND1gJE2X9B1Jj0jaKemjqT5Z0kZJe9LPSaU2iyX1StotaV6pPkvSjrTuZklK9QmS7kj1rZI6mr2fZmZjXStmMEeB/xARrwXmAFdLmglcC2yKiBnApvSctK4LuBCYD9wiaVzq61ZgETAjPean+kLgUERcACwFbmrGjpmZ2XOaHjARsT8i7k/Lh4FHgGnAAmBl2mwlcHlaXgCsiYgjEdEH9AKzJU0FJkbElogIYFVNm2pf64C51dmNmZk1R0vPwaRDV68HtgLnRcR+KEIIODdtNg14rNSsP9WmpeXa+qA2EXEUeBI4J8tOmJlZXS0LGEkvBb4OXBMRPxtq0zq1GKI+VJvaMSyS1COp5+DBg883ZDMzOwEtCRhJL6QIl69GxDdS+fF02Iv080Cq9wPTS83bgX2p3l6nPqiNpPHAWcBA7TgiYllEVCKi0tbWNhK7ZmZmSSuuIhOwHHgkIv6stGoD0J2Wu4H1pXpXujKsk+Jk/rZ0GO2wpDmpzytr2lT7ugLYnM7TmJlZk4xvwWu+BfgDYIekB1Ptj4EbgbWSFgKPAu8FiIidktYCuyiuQLs6Ip5N7a4CVgBnAnemBxQBtlpSL8XMpSvzPpmZWY2mB0xE/G/qnyMBmHucNjcAN9Sp9wAX1ak/TQooMzNrjVbMYEatzs69rR6CnYL6+jpaPQSzlvCtYszMLAsHjJmZZeGAMTOzLBwwZmaWhQPGzMyycMCYmVkWDhgzM8vCAWNmZlk4YMzMLAsHjJmZZeGAMTOzLBwwZmaWhQPGzMyycMCYmVkWDhgzM8vCAWNmZlk4YMzMLItRHTCS5kvaLalX0rWtHo+Z2VgyagNG0jjgz4F/AcwE3idpZmtHZWY2dozagAFmA70R8aOI+CWwBljQ4jGZmY0Z41s9gIymAY+VnvcDl5Q3kLQIWJSePiVpd5PGNhZMAZ5o9SBOBVKrR2B1+P2ZjMD789eOt2I0B0y9/2wx6EnEMmBZc4YztkjqiYhKq8dhVo/fn80xmg+R9QPTS8/bgX0tGouZ2ZgzmgPmPmCGpE5JLwK6gA0tHpOZ2Zgxag+RRcRRSX8I3AWMA26LiJ0tHtZY4kOPdirz+7MJFBHPv5WZmdkJGs2HyMzMrIUcMGZmloUDZoyT9HJJayT9vaRdkv5W0qtOsI/LfZcEGymSPiVpp6SHJD0o6ZIhtv20pI+P8OtXJN2cq/+xZNSe5LfnJ0nAN4GVEdGVaq8DzgN+eAJdXQ58G9g1wkM8LknjIuLZZr2eNYekNwHvBN4QEUckTQFe1MTXHx8RPUDPCPQlivPcvzr5kZ2ePIMZ234TeCYi/qJaiIgHgXGSvl2tSfqipA+k5RvTTOchSZ+V9GbgXcBn0l+br5T0OknfS9t8U9Kk1PYeSUsl3SvpEUlvlPQNSXsk/ZfS671f0rbU31+m+8oh6SlJ10naCrypCf99rPmmAk9ExBGAiHgiIvZJ2pvCpjrDuKfU5tclbU7vo3+Ttpma3mcPSnpY0ttSfb6k+yV9X9KmVPu0pGWS7gZWSbq0/P6v139q9wlJ96X3+X9OtY703r4FuJ/Bn8UbczyDGdsuArY3urGkycDvAq+JiJB0dkT8VNIG4NsRsS5t9xDw4Yj4rqTrgCXANambX0bE2yV9FFgPzAIGgL+XtBQ4F/hXwFsi4pn0i/r7wCrgJcDDEfEnJ7/rdoq6G/gTST8E/g64IyK++zxtLgbmULw/HpD0N8D7gLsi4ob0B8qLJbUBXwLeHhF96f1cNQt4a0T8QtKlDfR/ETCD4p6HAjZIejvwKPBq4IMR8e+H959g9HDA2In4GfA08OX0S/bt2g0knQWcXfpHYSXwtdIm1Q+77gB2RsT+1O5HFH/tvZXil/2+4ggDZwIHUptnga+P5A7ZqSUinpI0C3gbxQz7jga+amN9RPwC+IWk71D8o38fcJukFwLfiogHU3DcGxF96bUGSn1sSH002v9bgcuAB9I2L6UInEeBH0fE905ox0cpB8zYthO4ok79KIMPn54B//Th1dnAXIo7I/wh8I4TfM0j6eevSsvV5+Mp/hpcGRGL67R92uddRr/0//ge4B5JO4BuBr8nz6htcmwXcW+aUfwOsFrSZ4Cf1tm26udDDanOcwH/LSL+srxCUsfz9DWm+BzM2LYZmFBzXPmNFHc+mClpQpqRzE3rXgqcFRF/S3HI63Wp2WHgZQAR8SRwqHrMG/gD4PkOcZRtAq6QdG56zcmSjnu3VhtdJL1a0oxS6XXAj4G9FDNbgPfUNFsg6QxJ5wCXUsx+fw04EBFfApYDbwC2AL8hqTO91mQac0z/FHcI+VD6nUDStOp71p7jGcwYls6j/C7wuXQY4mmKX+RrgLXAQ8AenjsM8DJgvaQzKP6C+1iqrwG+JOkjFDOibuAvJL0Y+BHwwRMY0y5J/xG4W9ILgGeAqyn+kbHR76XAFySdTTFr6aX4So3XAssl/TGwtabNNuBvgPOB69NFAd3AJyQ9AzwFXBkRB1V8Rcc30nvrAPDbDYzpmP6BfZJeC2xJh3KfAt5PcRjXEt8qxszMsvAhMjMzy8IBY2ZmWThgzMwsCweMmZll4YAxO42kW5H861aPw6wRDhizU5Ck432EoANwwNhpwQFjNgLSzOLh0vOPp5sofkTP3Rx0TVr3Ekm3pRslPiBpQap/QNLXJP01xT256rkReFu6iePHJP0vFXfArr7u/5F0cXrt1Y3epNEsB3/Q0iyva4HOdOv5s1PtU8DmiPhQqm2T9Hdp3ZuAi2vuk1Xb38cj4p0AkgaADwDXqPgenwkR8ZCkd3MCN2mMiHtHdK/N8AzGLLeHgK9Kej/FJ9OhuEnitZIepLjn1hkUnxIH2DhEuNTzNeCd6aaOHwJWlNatj4hfRMQTQPUmjZfx3E0a7wdeQxE4ZiPOMxizkVH3BqEUN1t8O8V35vwnSRdSzBzeExG7yx2o+ObGE7pRYkT8o6SNwALg94BKeXXt5hznJo1mOXgGYzYyHgfOlXSOpAkU38r4AmB6RHwH+CRwNsW9tu4CPqx0EytJrz+B1/mnG4uWfBm4GbivZvbjmzRaS3kGYzYC0pejXUdxI8Y+4AcUd6X+q3RHagFL0xe0XQ98DngohcxeikBqxEPAUUnfB1ZExNKI2C7pZ8BXarY9kZs0HsBshPlml2anOUmvoDiX85rq979L+jTwVER8toVDszHOh8jMTmOSrqSYNX2qGi5mpwrPYMxOQZL+ObC6pnwkIi5pxXjMhsMBY2ZmWfgQmZmZZeGAMTOzLBwwZmaWhQPGzMyycMCYmVkWDhgzM8vi/wOPj6ZQ9aqC4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724644" y="2108121"/>
            <a:ext cx="4572000" cy="1815882"/>
          </a:xfrm>
          <a:prstGeom prst="rect">
            <a:avLst/>
          </a:prstGeom>
        </p:spPr>
        <p:txBody>
          <a:bodyPr>
            <a:spAutoFit/>
          </a:bodyPr>
          <a:lstStyle/>
          <a:p>
            <a:pPr marL="285750" indent="-285750">
              <a:buFont typeface="Arial" pitchFamily="34" charset="0"/>
              <a:buChar char="•"/>
            </a:pPr>
            <a:r>
              <a:rPr lang="en-GB" dirty="0" smtClean="0"/>
              <a:t>Plot reveal almost </a:t>
            </a:r>
            <a:r>
              <a:rPr lang="en-GB" dirty="0"/>
              <a:t>all the riders are </a:t>
            </a:r>
            <a:r>
              <a:rPr lang="en-GB" dirty="0" smtClean="0"/>
              <a:t>subscribers </a:t>
            </a:r>
            <a:r>
              <a:rPr lang="en-GB" dirty="0"/>
              <a:t>(~160000) with only less than 20000 being customers</a:t>
            </a:r>
            <a:r>
              <a:rPr lang="en-GB" dirty="0" smtClean="0"/>
              <a:t>.</a:t>
            </a:r>
          </a:p>
          <a:p>
            <a:endParaRPr lang="en-GB" dirty="0"/>
          </a:p>
          <a:p>
            <a:endParaRPr lang="en-GB" dirty="0" smtClean="0"/>
          </a:p>
          <a:p>
            <a:pPr marL="285750" indent="-285750">
              <a:buFont typeface="Arial" pitchFamily="34" charset="0"/>
              <a:buChar char="•"/>
            </a:pPr>
            <a:r>
              <a:rPr lang="en-GB" dirty="0" smtClean="0"/>
              <a:t>Finding why most </a:t>
            </a:r>
            <a:r>
              <a:rPr lang="en-GB" dirty="0" err="1" smtClean="0"/>
              <a:t>fordgobike</a:t>
            </a:r>
            <a:r>
              <a:rPr lang="en-GB" dirty="0" smtClean="0"/>
              <a:t> users are subscribers could be something more to explore but the data is not enough to produce such insight</a:t>
            </a:r>
            <a:endParaRPr lang="en-US"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67" y="1742451"/>
            <a:ext cx="4350157" cy="267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58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7271" y="110099"/>
            <a:ext cx="8520600" cy="572700"/>
          </a:xfrm>
          <a:prstGeom prst="rect">
            <a:avLst/>
          </a:prstGeom>
        </p:spPr>
        <p:txBody>
          <a:bodyPr spcFirstLastPara="1" wrap="square" lIns="91425" tIns="91425" rIns="91425" bIns="91425" anchor="t" anchorCtr="0">
            <a:normAutofit fontScale="90000"/>
          </a:bodyPr>
          <a:lstStyle/>
          <a:p>
            <a:r>
              <a:rPr lang="en-GB" sz="2000" b="1" i="1" dirty="0" smtClean="0"/>
              <a:t>Distribution of rides </a:t>
            </a:r>
            <a:r>
              <a:rPr lang="en-GB" sz="2000" b="1" i="1" dirty="0"/>
              <a:t>amongst the days of the </a:t>
            </a:r>
            <a:r>
              <a:rPr lang="en-GB" sz="2000" b="1" i="1" dirty="0" smtClean="0"/>
              <a:t>week </a:t>
            </a:r>
            <a:r>
              <a:rPr lang="en-GB" sz="2000" b="1" i="1" dirty="0"/>
              <a:t>and </a:t>
            </a:r>
            <a:r>
              <a:rPr lang="en-GB" sz="2000" b="1" i="1" dirty="0" smtClean="0"/>
              <a:t>revealing the peak </a:t>
            </a:r>
            <a:r>
              <a:rPr lang="en-GB" sz="2000" b="1" i="1" dirty="0"/>
              <a:t>ride time </a:t>
            </a:r>
            <a:r>
              <a:rPr lang="en-GB" sz="2000" b="1" i="1" dirty="0" smtClean="0"/>
              <a:t>of the day</a:t>
            </a:r>
            <a:r>
              <a:rPr lang="en-GB" sz="2000" b="1" i="1" dirty="0"/>
              <a:t/>
            </a:r>
            <a:br>
              <a:rPr lang="en-GB" sz="2000" b="1" i="1" dirty="0"/>
            </a:br>
            <a:endParaRPr sz="2000" dirty="0"/>
          </a:p>
          <a:p>
            <a:pPr marL="0" lvl="0" indent="0" algn="l" rtl="0">
              <a:spcBef>
                <a:spcPts val="0"/>
              </a:spcBef>
              <a:spcAft>
                <a:spcPts val="0"/>
              </a:spcAft>
              <a:buNone/>
            </a:pPr>
            <a:endParaRPr dirty="0"/>
          </a:p>
        </p:txBody>
      </p:sp>
      <p:sp>
        <p:nvSpPr>
          <p:cNvPr id="85" name="Google Shape;85;p18"/>
          <p:cNvSpPr txBox="1">
            <a:spLocks noGrp="1"/>
          </p:cNvSpPr>
          <p:nvPr>
            <p:ph type="body" idx="1"/>
          </p:nvPr>
        </p:nvSpPr>
        <p:spPr>
          <a:xfrm>
            <a:off x="255179" y="829339"/>
            <a:ext cx="8327253" cy="1158950"/>
          </a:xfrm>
          <a:prstGeom prst="rect">
            <a:avLst/>
          </a:prstGeom>
        </p:spPr>
        <p:txBody>
          <a:bodyPr spcFirstLastPara="1" wrap="square" lIns="91425" tIns="91425" rIns="91425" bIns="91425" anchor="t" anchorCtr="0">
            <a:noAutofit/>
          </a:bodyPr>
          <a:lstStyle/>
          <a:p>
            <a:pPr marL="285750" lvl="0" indent="-285750">
              <a:spcAft>
                <a:spcPts val="1200"/>
              </a:spcAft>
              <a:buFont typeface="Arial" pitchFamily="34" charset="0"/>
              <a:buChar char="•"/>
            </a:pPr>
            <a:r>
              <a:rPr lang="en-GB" sz="1200" dirty="0" smtClean="0"/>
              <a:t>The counts of the rides across the different days of the week provides useful insight to the distribution among the week day. </a:t>
            </a:r>
          </a:p>
          <a:p>
            <a:pPr marL="285750" lvl="0" indent="-285750">
              <a:spcAft>
                <a:spcPts val="1200"/>
              </a:spcAft>
              <a:buFont typeface="Arial" pitchFamily="34" charset="0"/>
              <a:buChar char="•"/>
            </a:pPr>
            <a:r>
              <a:rPr lang="en-GB" sz="1200" dirty="0" smtClean="0"/>
              <a:t>Similarly, </a:t>
            </a:r>
            <a:r>
              <a:rPr lang="en-GB" sz="1200" dirty="0"/>
              <a:t>from the ride distribution over hours of the day </a:t>
            </a:r>
            <a:r>
              <a:rPr lang="en-GB" sz="1200" dirty="0" smtClean="0"/>
              <a:t>we can easily pick-out the peak ride times</a:t>
            </a:r>
            <a:endParaRPr sz="1200" dirty="0"/>
          </a:p>
        </p:txBody>
      </p:sp>
      <p:sp>
        <p:nvSpPr>
          <p:cNvPr id="2" name="Rectangle 1"/>
          <p:cNvSpPr/>
          <p:nvPr/>
        </p:nvSpPr>
        <p:spPr>
          <a:xfrm>
            <a:off x="6858000" y="2022659"/>
            <a:ext cx="2450804" cy="1938992"/>
          </a:xfrm>
          <a:prstGeom prst="rect">
            <a:avLst/>
          </a:prstGeom>
        </p:spPr>
        <p:txBody>
          <a:bodyPr wrap="square">
            <a:spAutoFit/>
          </a:bodyPr>
          <a:lstStyle/>
          <a:p>
            <a:pPr marL="285750" indent="-285750">
              <a:buFont typeface="Arial" pitchFamily="34" charset="0"/>
              <a:buChar char="•"/>
            </a:pPr>
            <a:r>
              <a:rPr lang="en-GB" sz="1200" dirty="0" smtClean="0"/>
              <a:t>From the visualizations, one </a:t>
            </a:r>
            <a:r>
              <a:rPr lang="en-GB" sz="1200" dirty="0"/>
              <a:t>can say the were more trips on weekdays(Monday - </a:t>
            </a:r>
            <a:r>
              <a:rPr lang="en-GB" sz="1200" dirty="0" err="1"/>
              <a:t>friday</a:t>
            </a:r>
            <a:r>
              <a:rPr lang="en-GB" sz="1200" dirty="0"/>
              <a:t>) than at the weekend (</a:t>
            </a:r>
            <a:r>
              <a:rPr lang="en-GB" sz="1200" dirty="0" err="1"/>
              <a:t>saturday</a:t>
            </a:r>
            <a:r>
              <a:rPr lang="en-GB" sz="1200" dirty="0"/>
              <a:t> and Saturday</a:t>
            </a:r>
            <a:r>
              <a:rPr lang="en-GB" sz="1200" dirty="0" smtClean="0"/>
              <a:t>)</a:t>
            </a:r>
          </a:p>
          <a:p>
            <a:pPr marL="285750" indent="-285750">
              <a:buFont typeface="Arial" pitchFamily="34" charset="0"/>
              <a:buChar char="•"/>
            </a:pPr>
            <a:endParaRPr lang="en-GB" sz="1200" dirty="0" smtClean="0"/>
          </a:p>
          <a:p>
            <a:pPr marL="285750" indent="-285750">
              <a:buFont typeface="Arial" pitchFamily="34" charset="0"/>
              <a:buChar char="•"/>
            </a:pPr>
            <a:r>
              <a:rPr lang="en-GB" sz="1200" dirty="0" smtClean="0"/>
              <a:t>The </a:t>
            </a:r>
            <a:r>
              <a:rPr lang="en-GB" sz="1200" dirty="0"/>
              <a:t>peak times of rides were between 8am and 5pm with 8am and 5pm being the busiest hours of rides.</a:t>
            </a:r>
            <a:endParaRPr lang="en-US" sz="1200"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460" y="1921008"/>
            <a:ext cx="3391786" cy="234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24" y="1951666"/>
            <a:ext cx="3027953" cy="228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90435" y="248323"/>
            <a:ext cx="8520600" cy="572700"/>
          </a:xfrm>
          <a:prstGeom prst="rect">
            <a:avLst/>
          </a:prstGeom>
        </p:spPr>
        <p:txBody>
          <a:bodyPr spcFirstLastPara="1" wrap="square" lIns="91425" tIns="91425" rIns="91425" bIns="91425" anchor="t" anchorCtr="0">
            <a:normAutofit/>
          </a:bodyPr>
          <a:lstStyle/>
          <a:p>
            <a:pPr lvl="0"/>
            <a:r>
              <a:rPr lang="en-GB" sz="2000" dirty="0" smtClean="0"/>
              <a:t>Variation of the Bike </a:t>
            </a:r>
            <a:r>
              <a:rPr lang="en-GB" sz="2000" dirty="0"/>
              <a:t>u</a:t>
            </a:r>
            <a:r>
              <a:rPr lang="en-GB" sz="2000" dirty="0" smtClean="0"/>
              <a:t>sers across </a:t>
            </a:r>
            <a:r>
              <a:rPr lang="en-GB" sz="2000" dirty="0"/>
              <a:t>the days of the </a:t>
            </a:r>
            <a:r>
              <a:rPr lang="en-GB" sz="2000" dirty="0" smtClean="0"/>
              <a:t>week</a:t>
            </a:r>
            <a:endParaRPr sz="2000" dirty="0"/>
          </a:p>
        </p:txBody>
      </p:sp>
      <p:sp>
        <p:nvSpPr>
          <p:cNvPr id="91" name="Google Shape;91;p19"/>
          <p:cNvSpPr txBox="1">
            <a:spLocks noGrp="1"/>
          </p:cNvSpPr>
          <p:nvPr>
            <p:ph type="body" idx="1"/>
          </p:nvPr>
        </p:nvSpPr>
        <p:spPr>
          <a:xfrm>
            <a:off x="423342" y="790968"/>
            <a:ext cx="8520600" cy="500888"/>
          </a:xfrm>
          <a:prstGeom prst="rect">
            <a:avLst/>
          </a:prstGeom>
        </p:spPr>
        <p:txBody>
          <a:bodyPr spcFirstLastPara="1" wrap="square" lIns="91425" tIns="91425" rIns="91425" bIns="91425" anchor="t" anchorCtr="0">
            <a:noAutofit/>
          </a:bodyPr>
          <a:lstStyle/>
          <a:p>
            <a:pPr marL="171450" lvl="0" indent="-171450">
              <a:spcAft>
                <a:spcPts val="1200"/>
              </a:spcAft>
              <a:buFont typeface="Arial" pitchFamily="34" charset="0"/>
              <a:buChar char="•"/>
            </a:pPr>
            <a:r>
              <a:rPr lang="en-GB" sz="1200" i="1" dirty="0"/>
              <a:t>A </a:t>
            </a:r>
            <a:r>
              <a:rPr lang="en-GB" sz="1200" i="1" dirty="0" smtClean="0"/>
              <a:t>display </a:t>
            </a:r>
            <a:r>
              <a:rPr lang="en-GB" sz="1200" i="1" dirty="0"/>
              <a:t>of the user types across the days of the week will be </a:t>
            </a:r>
            <a:r>
              <a:rPr lang="en-GB" sz="1200" i="1" dirty="0" smtClean="0"/>
              <a:t>insightful</a:t>
            </a:r>
            <a:endParaRPr sz="1200" dirty="0"/>
          </a:p>
        </p:txBody>
      </p:sp>
      <p:sp>
        <p:nvSpPr>
          <p:cNvPr id="2" name="Rectangle 1"/>
          <p:cNvSpPr/>
          <p:nvPr/>
        </p:nvSpPr>
        <p:spPr>
          <a:xfrm>
            <a:off x="4441197" y="1448365"/>
            <a:ext cx="4572000" cy="2677656"/>
          </a:xfrm>
          <a:prstGeom prst="rect">
            <a:avLst/>
          </a:prstGeom>
        </p:spPr>
        <p:txBody>
          <a:bodyPr>
            <a:spAutoFit/>
          </a:bodyPr>
          <a:lstStyle/>
          <a:p>
            <a:pPr marL="285750" indent="-285750">
              <a:buFont typeface="Arial" pitchFamily="34" charset="0"/>
              <a:buChar char="•"/>
            </a:pPr>
            <a:r>
              <a:rPr lang="en-GB" dirty="0"/>
              <a:t>Plot demonstrates that there are more users who are </a:t>
            </a:r>
            <a:r>
              <a:rPr lang="en-GB" dirty="0" smtClean="0"/>
              <a:t>subscribers </a:t>
            </a:r>
            <a:r>
              <a:rPr lang="en-GB" dirty="0"/>
              <a:t>than just ordinary customers and the bar charts reveal they ride more on week days than on weekends. Unlike users who are just ordinary customers that do not have a clear pattern of when they preferably ride. </a:t>
            </a:r>
            <a:endParaRPr lang="en-GB" dirty="0" smtClean="0"/>
          </a:p>
          <a:p>
            <a:endParaRPr lang="en-GB" dirty="0" smtClean="0"/>
          </a:p>
          <a:p>
            <a:pPr marL="285750" indent="-285750">
              <a:buFont typeface="Arial" pitchFamily="34" charset="0"/>
              <a:buChar char="•"/>
            </a:pPr>
            <a:r>
              <a:rPr lang="en-GB" dirty="0" smtClean="0"/>
              <a:t>One </a:t>
            </a:r>
            <a:r>
              <a:rPr lang="en-GB" dirty="0"/>
              <a:t>can not say for sure what cause this patterns but i guess the reason why there are more subscribed customers is probably because the </a:t>
            </a:r>
            <a:r>
              <a:rPr lang="en-GB" dirty="0" smtClean="0"/>
              <a:t>subscription </a:t>
            </a:r>
            <a:r>
              <a:rPr lang="en-GB" dirty="0"/>
              <a:t>deals are perhaps better that ordinary customer deals.</a:t>
            </a:r>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2" y="1410179"/>
            <a:ext cx="4374744" cy="2715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119" y="232374"/>
            <a:ext cx="8520600" cy="572700"/>
          </a:xfrm>
        </p:spPr>
        <p:txBody>
          <a:bodyPr>
            <a:normAutofit fontScale="90000"/>
          </a:bodyPr>
          <a:lstStyle/>
          <a:p>
            <a:r>
              <a:rPr lang="en-GB" dirty="0" smtClean="0"/>
              <a:t>Conclusion</a:t>
            </a:r>
            <a:endParaRPr lang="en-US" dirty="0"/>
          </a:p>
        </p:txBody>
      </p:sp>
      <p:sp>
        <p:nvSpPr>
          <p:cNvPr id="3" name="Text Placeholder 2"/>
          <p:cNvSpPr>
            <a:spLocks noGrp="1"/>
          </p:cNvSpPr>
          <p:nvPr>
            <p:ph type="body" idx="1"/>
          </p:nvPr>
        </p:nvSpPr>
        <p:spPr>
          <a:xfrm>
            <a:off x="237272" y="1024885"/>
            <a:ext cx="8520600" cy="3416400"/>
          </a:xfrm>
        </p:spPr>
        <p:txBody>
          <a:bodyPr>
            <a:normAutofit fontScale="70000" lnSpcReduction="20000"/>
          </a:bodyPr>
          <a:lstStyle/>
          <a:p>
            <a:r>
              <a:rPr lang="en-GB" dirty="0"/>
              <a:t>Conclusively, the dataset </a:t>
            </a:r>
            <a:r>
              <a:rPr lang="en-GB" dirty="0" smtClean="0"/>
              <a:t>provided </a:t>
            </a:r>
            <a:r>
              <a:rPr lang="en-GB" dirty="0"/>
              <a:t>had </a:t>
            </a:r>
            <a:r>
              <a:rPr lang="en-GB" dirty="0" smtClean="0"/>
              <a:t>little </a:t>
            </a:r>
            <a:r>
              <a:rPr lang="en-GB" dirty="0"/>
              <a:t>modification to be done to it in </a:t>
            </a:r>
            <a:r>
              <a:rPr lang="en-GB" dirty="0" smtClean="0"/>
              <a:t>terms </a:t>
            </a:r>
            <a:r>
              <a:rPr lang="en-GB" dirty="0"/>
              <a:t>of cleaning. Nonetheless, </a:t>
            </a:r>
            <a:r>
              <a:rPr lang="en-GB" dirty="0" smtClean="0"/>
              <a:t>the dataset </a:t>
            </a:r>
            <a:r>
              <a:rPr lang="en-GB" dirty="0"/>
              <a:t>was </a:t>
            </a:r>
            <a:r>
              <a:rPr lang="en-GB" dirty="0" smtClean="0"/>
              <a:t>tidy-up </a:t>
            </a:r>
            <a:r>
              <a:rPr lang="en-GB" dirty="0"/>
              <a:t>by adding some new columns which were helpful to generate better insights from the data. </a:t>
            </a:r>
            <a:endParaRPr lang="en-GB" dirty="0" smtClean="0"/>
          </a:p>
          <a:p>
            <a:pPr marL="114300" indent="0">
              <a:buNone/>
            </a:pPr>
            <a:endParaRPr lang="en-GB" dirty="0" smtClean="0"/>
          </a:p>
          <a:p>
            <a:r>
              <a:rPr lang="en-GB" dirty="0" smtClean="0"/>
              <a:t>The </a:t>
            </a:r>
            <a:r>
              <a:rPr lang="en-GB" dirty="0"/>
              <a:t>age of customers were also determine to have an idea about the riders and their age difference and it was noticed that very high age riders were in the dataset which did not seem to be a reality thus the columns for age was limited only to those whose ages were below 70years which is a more </a:t>
            </a:r>
            <a:r>
              <a:rPr lang="en-GB" dirty="0" smtClean="0"/>
              <a:t>realistic </a:t>
            </a:r>
            <a:r>
              <a:rPr lang="en-GB" dirty="0"/>
              <a:t>age for riders. </a:t>
            </a:r>
            <a:endParaRPr lang="en-GB" dirty="0" smtClean="0"/>
          </a:p>
          <a:p>
            <a:endParaRPr lang="en-GB" dirty="0" smtClean="0"/>
          </a:p>
          <a:p>
            <a:r>
              <a:rPr lang="en-GB" dirty="0"/>
              <a:t>F</a:t>
            </a:r>
            <a:r>
              <a:rPr lang="en-GB" dirty="0" smtClean="0"/>
              <a:t>rom </a:t>
            </a:r>
            <a:r>
              <a:rPr lang="en-GB" dirty="0"/>
              <a:t>the visualizations made from the dataset, there is little difference in usage habits between male and female riders. However, it would be intriguing to examine any potential differences if there were more data available for female riders. </a:t>
            </a:r>
            <a:endParaRPr lang="en-GB" dirty="0" smtClean="0"/>
          </a:p>
          <a:p>
            <a:endParaRPr lang="en-GB" dirty="0"/>
          </a:p>
          <a:p>
            <a:r>
              <a:rPr lang="en-GB" dirty="0" smtClean="0"/>
              <a:t>The </a:t>
            </a:r>
            <a:r>
              <a:rPr lang="en-GB" dirty="0"/>
              <a:t>study only </a:t>
            </a:r>
            <a:r>
              <a:rPr lang="en-GB" dirty="0" smtClean="0"/>
              <a:t>analysed </a:t>
            </a:r>
            <a:r>
              <a:rPr lang="en-GB" dirty="0"/>
              <a:t>data from February, and it would be enlightening to see if there are any seasonal patterns in usage by looking at data from other months, specifically, whether usage increases during the summer or winter months.</a:t>
            </a:r>
            <a:endParaRPr lang="en-US" dirty="0"/>
          </a:p>
        </p:txBody>
      </p:sp>
    </p:spTree>
    <p:extLst>
      <p:ext uri="{BB962C8B-B14F-4D97-AF65-F5344CB8AC3E}">
        <p14:creationId xmlns:p14="http://schemas.microsoft.com/office/powerpoint/2010/main" val="28124599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TotalTime>
  <Words>725</Words>
  <Application>Microsoft Office PowerPoint</Application>
  <PresentationFormat>On-screen Show (16:9)</PresentationFormat>
  <Paragraphs>42</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Explorative Analysis of Fordgobike Dataset to Understand Consumer Needs to Better Serve them</vt:lpstr>
      <vt:lpstr>Investigation Overview  </vt:lpstr>
      <vt:lpstr>Dataset Overview  </vt:lpstr>
      <vt:lpstr>Distribution of Ride Users within the Dataset</vt:lpstr>
      <vt:lpstr>Distribution of rides amongst the days of the week and revealing the peak ride time of the day  </vt:lpstr>
      <vt:lpstr>Variation of the Bike users across the days of the week</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 - (Presentation Title)</dc:title>
  <dc:creator>Akoanung Abendong</dc:creator>
  <cp:lastModifiedBy>Akoanung Abendong</cp:lastModifiedBy>
  <cp:revision>12</cp:revision>
  <dcterms:modified xsi:type="dcterms:W3CDTF">2023-01-13T13:35:24Z</dcterms:modified>
</cp:coreProperties>
</file>