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2" r:id="rId5"/>
    <p:sldId id="267" r:id="rId6"/>
    <p:sldId id="268" r:id="rId7"/>
    <p:sldId id="269" r:id="rId8"/>
    <p:sldId id="259" r:id="rId9"/>
    <p:sldId id="266" r:id="rId10"/>
    <p:sldId id="260" r:id="rId11"/>
    <p:sldId id="261" r:id="rId12"/>
    <p:sldId id="262" r:id="rId13"/>
    <p:sldId id="263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57afd5-e052-4f1e-8079-55edf7b0b0f2}">
          <p14:sldIdLst/>
        </p14:section>
        <p14:section name="Untitled Section" id="{d51ac0c7-f24d-4cc8-bc37-a4aef2a6350f}">
          <p14:sldIdLst>
            <p14:sldId id="257"/>
            <p14:sldId id="258"/>
            <p14:sldId id="272"/>
            <p14:sldId id="267"/>
            <p14:sldId id="268"/>
            <p14:sldId id="269"/>
            <p14:sldId id="259"/>
            <p14:sldId id="266"/>
            <p14:sldId id="260"/>
            <p14:sldId id="261"/>
            <p14:sldId id="262"/>
            <p14:sldId id="263"/>
            <p14:sldId id="264"/>
            <p14:sldId id="26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/>
          <a:p>
            <a:r>
              <a:rPr lang="en-US" sz="6600"/>
              <a:t>DLM  APP Activites</a:t>
            </a:r>
            <a:endParaRPr lang="en-US" sz="66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15330" y="5375275"/>
            <a:ext cx="5532120" cy="714375"/>
          </a:xfrm>
        </p:spPr>
        <p:txBody>
          <a:bodyPr/>
          <a:p>
            <a:r>
              <a:rPr lang="en-US"/>
              <a:t>Prepared by : Application Team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92125" y="233045"/>
            <a:ext cx="2348865" cy="2118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7" name="Picture 6" descr="aby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423545"/>
            <a:ext cx="1772920" cy="1772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55620" y="1087120"/>
            <a:ext cx="6370320" cy="1468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20000"/>
              </a:lnSpc>
            </a:pPr>
            <a:r>
              <a:rPr lang="en-US" sz="5400" b="1"/>
              <a:t>Bank of Abyssinia</a:t>
            </a:r>
            <a:endParaRPr lang="en-US" sz="5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414020"/>
            <a:ext cx="10515600" cy="721995"/>
          </a:xfrm>
        </p:spPr>
        <p:txBody>
          <a:bodyPr>
            <a:normAutofit fontScale="90000"/>
          </a:bodyPr>
          <a:p>
            <a:r>
              <a:rPr lang="en-US"/>
              <a:t>TAFJ update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724660"/>
            <a:ext cx="10515600" cy="92011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update TAFJ on applicaion servers to R22.SP20.0 (release 22 service pack 20 )  to make it compatible for DLM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5" y="397510"/>
            <a:ext cx="10515600" cy="1163955"/>
          </a:xfrm>
        </p:spPr>
        <p:txBody>
          <a:bodyPr/>
          <a:p>
            <a:r>
              <a:rPr lang="en-US"/>
              <a:t>Core update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8633"/>
            <a:ext cx="10515600" cy="1500187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update core products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345440"/>
            <a:ext cx="10515600" cy="1760855"/>
          </a:xfrm>
        </p:spPr>
        <p:txBody>
          <a:bodyPr>
            <a:normAutofit fontScale="90000"/>
          </a:bodyPr>
          <a:p>
            <a:r>
              <a:rPr lang="en-US"/>
              <a:t>BCON release and DL Object installation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37105"/>
            <a:ext cx="10515600" cy="385254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DLM BCON records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configure DL 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482600"/>
            <a:ext cx="10515600" cy="755015"/>
          </a:xfrm>
        </p:spPr>
        <p:txBody>
          <a:bodyPr>
            <a:normAutofit fontScale="90000"/>
          </a:bodyPr>
          <a:p>
            <a:r>
              <a:rPr lang="en-US"/>
              <a:t>DL services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758950"/>
            <a:ext cx="10515600" cy="433070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ARCHIVE application holds an entry  for a logical group 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ARC.GENERIC.REQUEST holds LG to be processed by </a:t>
            </a:r>
            <a:r>
              <a:rPr lang="en-US">
                <a:sym typeface="+mn-ea"/>
              </a:rPr>
              <a:t>BNK/ARC.GENERIC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BNK/ARC.GENERIC service generates F. RO.COPY.KEYLIST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BNK/DL.COPY.PROCESS updates  F.RO.PURGE.KEYLIST 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BNK/DL.PURGE.PROCESS 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Keys are moved to the F.RO.ERROR.KEYLIST table if the purge/copy fails.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BNK/DL.ERROR.PROCESS processes failed records on  </a:t>
            </a:r>
            <a:r>
              <a:rPr lang="en-US">
                <a:sym typeface="+mn-ea"/>
              </a:rPr>
              <a:t>F.RO.ERROR.KEYLIST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70" y="500380"/>
            <a:ext cx="10515600" cy="1112520"/>
          </a:xfrm>
        </p:spPr>
        <p:txBody>
          <a:bodyPr>
            <a:normAutofit/>
          </a:bodyPr>
          <a:p>
            <a:r>
              <a:rPr lang="en-US"/>
              <a:t>Activities Summary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776095"/>
            <a:ext cx="8530590" cy="4518025"/>
          </a:xfrm>
        </p:spPr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90905" y="1791335"/>
          <a:ext cx="853186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46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status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STMT printed correction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2hr 40 mins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pre-DLM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DE.O.HEADER correction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 hrs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pre-DLM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DLIVERY.IN correction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 mins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pre-DLM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TAFJ update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hr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pre-DLM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BCON release and DL-object installation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hr 40 mins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DLM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DLM 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 progress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after-DLM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73430"/>
            <a:ext cx="10515600" cy="847090"/>
          </a:xfrm>
        </p:spPr>
        <p:txBody>
          <a:bodyPr>
            <a:normAutofit fontScale="90000"/>
          </a:bodyPr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80895"/>
            <a:ext cx="10721975" cy="4612005"/>
          </a:xfrm>
        </p:spPr>
        <p:txBody>
          <a:bodyPr/>
          <a:p>
            <a:pPr>
              <a:buFont typeface="Arial" panose="020B0604020202020204" pitchFamily="34" charset="0"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DLM (Data lifecycle management )is the separation of historical data on live database in to two databse based on a given retention period . </a:t>
            </a:r>
            <a:br>
              <a:rPr lang="en-US">
                <a:solidFill>
                  <a:schemeClr val="tx1">
                    <a:tint val="75000"/>
                  </a:schemeClr>
                </a:solidFill>
              </a:rPr>
            </a:br>
            <a:r>
              <a:rPr lang="en-US">
                <a:solidFill>
                  <a:schemeClr val="tx1">
                    <a:tint val="75000"/>
                  </a:schemeClr>
                </a:solidFill>
              </a:rPr>
              <a:t>The separated data will be accessible through the same enquiries by  only adding INCLUDE.DL selection criteria of  </a:t>
            </a:r>
            <a:br>
              <a:rPr lang="en-US">
                <a:solidFill>
                  <a:schemeClr val="tx1">
                    <a:tint val="75000"/>
                  </a:schemeClr>
                </a:solidFill>
              </a:rPr>
            </a:br>
            <a:r>
              <a:rPr lang="en-US">
                <a:solidFill>
                  <a:schemeClr val="tx1">
                    <a:tint val="75000"/>
                  </a:schemeClr>
                </a:solidFill>
              </a:rPr>
              <a:t> </a:t>
            </a:r>
            <a:endParaRPr lang="en-US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anose="020B0604020202020204" pitchFamily="34" charset="0"/>
            </a:pPr>
            <a:endParaRPr lang="en-US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anose="020B0604020202020204" pitchFamily="34" charset="0"/>
            </a:pPr>
            <a:endParaRPr lang="en-US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anose="020B0604020202020204" pitchFamily="34" charset="0"/>
            </a:pPr>
            <a:endParaRPr lang="en-US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n-US">
                <a:sym typeface="+mn-ea"/>
              </a:rPr>
              <a:t>.</a:t>
            </a:r>
            <a:r>
              <a:rPr lang="en-US">
                <a:solidFill>
                  <a:schemeClr val="tx1">
                    <a:tint val="75000"/>
                  </a:schemeClr>
                </a:solidFill>
              </a:rPr>
              <a:t> </a:t>
            </a:r>
            <a:endParaRPr lang="en-US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anose="020B0604020202020204" pitchFamily="34" charset="0"/>
            </a:pPr>
            <a:endParaRPr lang="en-US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anose="020B0604020202020204" pitchFamily="34" charset="0"/>
            </a:pPr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8610"/>
            <a:ext cx="10515600" cy="5781040"/>
          </a:xfrm>
        </p:spPr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14300"/>
            <a:ext cx="121920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790700"/>
            <a:ext cx="10515600" cy="4298950"/>
          </a:xfrm>
        </p:spPr>
        <p:txBody>
          <a:bodyPr/>
          <a:p>
            <a:r>
              <a:rPr lang="en-US" sz="3200" b="1">
                <a:solidFill>
                  <a:schemeClr val="tx1"/>
                </a:solidFill>
              </a:rPr>
              <a:t>1. </a:t>
            </a:r>
            <a:r>
              <a:rPr lang="en-US" sz="3200" b="1" u="sng">
                <a:solidFill>
                  <a:schemeClr val="tx1"/>
                </a:solidFill>
              </a:rPr>
              <a:t>Build Phase</a:t>
            </a:r>
            <a:endParaRPr lang="en-US" sz="3200" b="1" u="sng">
              <a:solidFill>
                <a:schemeClr val="tx1"/>
              </a:solidFill>
            </a:endParaRPr>
          </a:p>
          <a:p>
            <a:r>
              <a:rPr lang="en-US"/>
              <a:t>The following are the major tasks done in the build phase:</a:t>
            </a:r>
            <a:endParaRPr lang="en-US"/>
          </a:p>
          <a:p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 Environment preparation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 Identifying candidate tables 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>
                <a:sym typeface="+mn-ea"/>
              </a:rPr>
              <a:t>Creating groups of tables with similar type as Logical groups.</a:t>
            </a:r>
            <a:endParaRPr 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Determining retation period depending on the unique characterstices of each group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20775" y="607695"/>
            <a:ext cx="578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Phases of DLM</a:t>
            </a:r>
            <a:endParaRPr lang="en-US"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46860"/>
            <a:ext cx="10515600" cy="4542790"/>
          </a:xfrm>
        </p:spPr>
        <p:txBody>
          <a:bodyPr/>
          <a:p>
            <a:r>
              <a:rPr lang="en-US" sz="3200" b="1">
                <a:sym typeface="+mn-ea"/>
              </a:rPr>
              <a:t>2. </a:t>
            </a:r>
            <a:r>
              <a:rPr lang="en-US" sz="3200" b="1" u="sng">
                <a:sym typeface="+mn-ea"/>
              </a:rPr>
              <a:t>Testing</a:t>
            </a:r>
            <a:endParaRPr lang="en-US" sz="3200" b="1" u="sng"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/>
              <a:t>In this phase of the project we have done SIT and UAT. </a:t>
            </a:r>
            <a:endParaRPr lang="en-US"/>
          </a:p>
          <a:p>
            <a:pPr>
              <a:buFont typeface="Wingdings" panose="05000000000000000000" charset="0"/>
            </a:pPr>
            <a:endParaRPr lang="en-US"/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/>
              <a:t>The pre-DLM requirements, TAFJ upgrade and CORE update have been tested in a separate environment.</a:t>
            </a:r>
            <a:endParaRPr lang="en-US"/>
          </a:p>
          <a:p>
            <a:pPr algn="l">
              <a:buFont typeface="Wingdings" panose="05000000000000000000" charset="0"/>
            </a:pPr>
            <a:endParaRPr lang="en-US"/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/>
              <a:t>one Mock environment with five UAT have been done.</a:t>
            </a:r>
            <a:endParaRPr lang="en-US"/>
          </a:p>
          <a:p>
            <a:pPr algn="l">
              <a:buFont typeface="Wingdings" panose="05000000000000000000" charset="0"/>
            </a:pPr>
            <a:r>
              <a:rPr lang="en-US"/>
              <a:t> </a:t>
            </a:r>
            <a:endParaRPr lang="en-US"/>
          </a:p>
          <a:p>
            <a:pPr algn="l">
              <a:buFont typeface="Wingdings" panose="05000000000000000000" charset="0"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18210" y="415290"/>
            <a:ext cx="7979410" cy="1007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718945"/>
            <a:ext cx="10515600" cy="4370705"/>
          </a:xfrm>
        </p:spPr>
        <p:txBody>
          <a:bodyPr/>
          <a:p>
            <a:pPr algn="l">
              <a:buFont typeface="Wingdings" panose="05000000000000000000" charset="0"/>
            </a:pPr>
            <a:r>
              <a:rPr lang="en-US">
                <a:sym typeface="+mn-ea"/>
              </a:rPr>
              <a:t>The following major tasks was done during Live implementation</a:t>
            </a:r>
            <a:endParaRPr 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>
                <a:sym typeface="+mn-ea"/>
              </a:rPr>
              <a:t>6 Core updates</a:t>
            </a:r>
            <a:endParaRPr 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>
                <a:sym typeface="+mn-ea"/>
              </a:rPr>
              <a:t>TAFJ upgrade release on 20 application servers</a:t>
            </a:r>
            <a:endParaRPr 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/>
              <a:t>Configuring the TAFJ properties and adding RO credentials to each 20 app servers</a:t>
            </a:r>
            <a:endParaRPr lang="en-US"/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/>
              <a:t>Jboss module configuration </a:t>
            </a:r>
            <a:endParaRPr lang="en-US"/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/>
              <a:t>Releasing BCON</a:t>
            </a:r>
            <a:endParaRPr lang="en-US"/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/>
              <a:t>Applying Correction for the problematic tables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1850" y="628015"/>
            <a:ext cx="5569585" cy="95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sym typeface="+mn-ea"/>
              </a:rPr>
              <a:t>3. </a:t>
            </a:r>
            <a:r>
              <a:rPr lang="en-US" sz="3200" b="1" u="sng">
                <a:sym typeface="+mn-ea"/>
              </a:rPr>
              <a:t>Live Implementation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15" y="773430"/>
            <a:ext cx="10515600" cy="678815"/>
          </a:xfrm>
        </p:spPr>
        <p:txBody>
          <a:bodyPr>
            <a:normAutofit fontScale="90000"/>
          </a:bodyPr>
          <a:p>
            <a:r>
              <a:rPr lang="en-US"/>
              <a:t>Major activies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29410"/>
            <a:ext cx="10515600" cy="446024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T24 environment preparation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Apply correction on problematic Core applications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Update TAFJ from R22(sp5) to R22(sp20)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Update Tafj configurations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Core Update 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Correction for some T24 table records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BCON release 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DL object installation</a:t>
            </a:r>
            <a:endParaRPr lang="en-US"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374255" y="1873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3385"/>
            <a:ext cx="10515600" cy="440626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>
                <a:sym typeface="+mn-ea"/>
              </a:rPr>
              <a:t>Runnning Archival services</a:t>
            </a:r>
            <a:endParaRPr 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/>
              <a:t>         ----&gt; BNK/ARC.GENERIC</a:t>
            </a:r>
            <a:endParaRPr lang="en-US"/>
          </a:p>
          <a:p>
            <a:pPr>
              <a:buFont typeface="Arial" panose="020B0604020202020204" pitchFamily="34" charset="0"/>
            </a:pPr>
            <a:r>
              <a:rPr lang="en-US"/>
              <a:t>         </a:t>
            </a:r>
            <a:r>
              <a:rPr lang="en-US">
                <a:sym typeface="+mn-ea"/>
              </a:rPr>
              <a:t>----&gt; BNK/DL.COPY.PROCESS</a:t>
            </a:r>
            <a:endParaRPr lang="en-US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>
                <a:sym typeface="+mn-ea"/>
              </a:rPr>
              <a:t>         ----&gt; BNK/DL.PURGE.PROCESS</a:t>
            </a:r>
            <a:endParaRPr lang="en-US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Run COB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 monitor online and COB performance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 Identify issues both during online and COB then resolve in communication with the consultant and Temenos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</a:pPr>
            <a:r>
              <a:rPr lang="en-US"/>
              <a:t>       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31850" y="483870"/>
            <a:ext cx="8621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ym typeface="+mn-ea"/>
              </a:rPr>
              <a:t> Major Activities continued...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9775"/>
            <a:ext cx="10515600" cy="695960"/>
          </a:xfrm>
        </p:spPr>
        <p:txBody>
          <a:bodyPr>
            <a:normAutofit fontScale="90000"/>
          </a:bodyPr>
          <a:p>
            <a:r>
              <a:rPr lang="en-US"/>
              <a:t>Corrections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63725"/>
            <a:ext cx="10515600" cy="422592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STMT correction -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DE.O.HEADER correction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DLIVERY.IN correction</a:t>
            </a:r>
            <a:br>
              <a:rPr lang="en-US"/>
            </a:b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WPS Presentation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Wingdings</vt:lpstr>
      <vt:lpstr>Business Cooperate</vt:lpstr>
      <vt:lpstr>DLM  APP Activites</vt:lpstr>
      <vt:lpstr>Introduction</vt:lpstr>
      <vt:lpstr>PowerPoint 演示文稿</vt:lpstr>
      <vt:lpstr>PowerPoint 演示文稿</vt:lpstr>
      <vt:lpstr>PowerPoint 演示文稿</vt:lpstr>
      <vt:lpstr>PowerPoint 演示文稿</vt:lpstr>
      <vt:lpstr>Major activies </vt:lpstr>
      <vt:lpstr>PowerPoint 演示文稿</vt:lpstr>
      <vt:lpstr>Corrections</vt:lpstr>
      <vt:lpstr>TAFJ update </vt:lpstr>
      <vt:lpstr>Core update </vt:lpstr>
      <vt:lpstr>BCON release and DL Object installation </vt:lpstr>
      <vt:lpstr>DL services</vt:lpstr>
      <vt:lpstr>Activities Summary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dawit</cp:lastModifiedBy>
  <cp:revision>23</cp:revision>
  <dcterms:created xsi:type="dcterms:W3CDTF">2024-02-22T21:02:00Z</dcterms:created>
  <dcterms:modified xsi:type="dcterms:W3CDTF">2024-03-07T22:23:35Z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4D7F37FB633D4A53851098E2C6A4CE8C_13</vt:lpwstr>
  </property>
  <property fmtid="{D5CDD505-2E9C-101B-9397-08002B2CF9AE}" pid="3" name="KSOProductBuildVer">
    <vt:lpwstr>1033-12.2.0.13489</vt:lpwstr>
  </property>
</Properties>
</file>