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4" r:id="rId5"/>
    <p:sldId id="259" r:id="rId6"/>
    <p:sldId id="265" r:id="rId7"/>
    <p:sldId id="266" r:id="rId8"/>
    <p:sldId id="267" r:id="rId9"/>
    <p:sldId id="268" r:id="rId10"/>
    <p:sldId id="269" r:id="rId11"/>
    <p:sldId id="270" r:id="rId12"/>
    <p:sldId id="271" r:id="rId13"/>
    <p:sldId id="272"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57" autoAdjust="0"/>
    <p:restoredTop sz="95913" autoAdjust="0"/>
  </p:normalViewPr>
  <p:slideViewPr>
    <p:cSldViewPr>
      <p:cViewPr>
        <p:scale>
          <a:sx n="59" d="100"/>
          <a:sy n="59" d="100"/>
        </p:scale>
        <p:origin x="-2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4CC8C4-C027-4FD9-82F6-7F44D106094D}" type="datetimeFigureOut">
              <a:rPr lang="en-US" smtClean="0"/>
              <a:pPr/>
              <a:t>12/5/2021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497457-99EB-4B4D-A9FE-B2D197CC3C5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497457-99EB-4B4D-A9FE-B2D197CC3C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78C63-068C-4BF6-82EB-B550F7DDB62B}"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2EE5D-FA4B-4685-8950-AD952AE87BE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78C63-068C-4BF6-82EB-B550F7DDB62B}" type="datetimeFigureOut">
              <a:rPr lang="en-US" smtClean="0"/>
              <a:pPr/>
              <a:t>12/5/2021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2EE5D-FA4B-4685-8950-AD952AE87BE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tutorials/c-tutorial/quick-sort-in-c" TargetMode="External"/><Relationship Id="rId2" Type="http://schemas.openxmlformats.org/officeDocument/2006/relationships/hyperlink" Target="https://www.simplilearn.com/tutorials/data-structure-tutorial/arrays-in-data-structure" TargetMode="External"/><Relationship Id="rId1" Type="http://schemas.openxmlformats.org/officeDocument/2006/relationships/slideLayout" Target="../slideLayouts/slideLayout2.xml"/><Relationship Id="rId4" Type="http://schemas.openxmlformats.org/officeDocument/2006/relationships/hyperlink" Target="https://www.simplilearn.com/what-is-data-arti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
            <a:ext cx="7772400" cy="1470025"/>
          </a:xfrm>
        </p:spPr>
        <p:txBody>
          <a:bodyPr/>
          <a:lstStyle/>
          <a:p>
            <a:r>
              <a:rPr lang="en-US" dirty="0" smtClean="0"/>
              <a:t>RADIX SORTING METHODE</a:t>
            </a:r>
            <a:endParaRPr lang="en-US" dirty="0"/>
          </a:p>
        </p:txBody>
      </p:sp>
      <p:sp>
        <p:nvSpPr>
          <p:cNvPr id="3" name="Subtitle 2"/>
          <p:cNvSpPr>
            <a:spLocks noGrp="1"/>
          </p:cNvSpPr>
          <p:nvPr>
            <p:ph type="subTitle" idx="1"/>
          </p:nvPr>
        </p:nvSpPr>
        <p:spPr>
          <a:xfrm>
            <a:off x="1295400" y="1752600"/>
            <a:ext cx="6400800" cy="3962400"/>
          </a:xfrm>
        </p:spPr>
        <p:txBody>
          <a:bodyPr>
            <a:normAutofit fontScale="70000" lnSpcReduction="20000"/>
          </a:bodyPr>
          <a:lstStyle/>
          <a:p>
            <a:pPr algn="l">
              <a:buFont typeface="Wingdings" pitchFamily="2" charset="2"/>
              <a:buChar char="Ø"/>
            </a:pPr>
            <a:r>
              <a:rPr lang="en-US" sz="3800" i="1" dirty="0">
                <a:solidFill>
                  <a:srgbClr val="002060"/>
                </a:solidFill>
              </a:rPr>
              <a:t>Radix sort algorithm is a non-comparative sorting algorithm in computer science</a:t>
            </a:r>
            <a:r>
              <a:rPr lang="en-US" sz="3800" i="1" dirty="0" smtClean="0">
                <a:solidFill>
                  <a:srgbClr val="002060"/>
                </a:solidFill>
              </a:rPr>
              <a:t>.</a:t>
            </a:r>
          </a:p>
          <a:p>
            <a:pPr algn="l">
              <a:buFont typeface="Wingdings" pitchFamily="2" charset="2"/>
              <a:buChar char="Ø"/>
            </a:pPr>
            <a:r>
              <a:rPr lang="en-US" sz="3800" i="1" dirty="0" smtClean="0">
                <a:solidFill>
                  <a:srgbClr val="002060"/>
                </a:solidFill>
              </a:rPr>
              <a:t> </a:t>
            </a:r>
            <a:r>
              <a:rPr lang="en-US" sz="3800" i="1" dirty="0">
                <a:solidFill>
                  <a:srgbClr val="002060"/>
                </a:solidFill>
              </a:rPr>
              <a:t>It avoids comparison by creating and categorizing elements based on their radix. For elements with more than one significant digit, it repeats the bucketing process for each digit while preserving the previous step's ordering until all digits have been considered</a:t>
            </a:r>
            <a:r>
              <a:rPr lang="en-US" sz="3800" i="1" dirty="0" smtClean="0">
                <a:solidFill>
                  <a:srgbClr val="002060"/>
                </a:solidFill>
              </a:rPr>
              <a:t>.</a:t>
            </a:r>
          </a:p>
          <a:p>
            <a:pPr algn="l"/>
            <a:r>
              <a:rPr lang="en-US" sz="3800" i="1" dirty="0" smtClean="0">
                <a:solidFill>
                  <a:srgbClr val="FF0000"/>
                </a:solidFill>
              </a:rPr>
              <a:t> </a:t>
            </a:r>
          </a:p>
          <a:p>
            <a:pPr algn="l"/>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void </a:t>
            </a:r>
            <a:r>
              <a:rPr lang="en-US" dirty="0" err="1" smtClean="0"/>
              <a:t>CountingSort</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size, </a:t>
            </a:r>
            <a:r>
              <a:rPr lang="en-US" dirty="0" err="1" smtClean="0"/>
              <a:t>int</a:t>
            </a:r>
            <a:r>
              <a:rPr lang="en-US" dirty="0" smtClean="0"/>
              <a:t> div) </a:t>
            </a:r>
          </a:p>
          <a:p>
            <a:r>
              <a:rPr lang="en-US" dirty="0" smtClean="0"/>
              <a:t>{</a:t>
            </a:r>
          </a:p>
          <a:p>
            <a:r>
              <a:rPr lang="en-US" dirty="0" smtClean="0"/>
              <a:t> </a:t>
            </a:r>
            <a:r>
              <a:rPr lang="en-US" dirty="0" err="1" smtClean="0"/>
              <a:t>int</a:t>
            </a:r>
            <a:r>
              <a:rPr lang="en-US" dirty="0" smtClean="0"/>
              <a:t> output[size];</a:t>
            </a:r>
          </a:p>
          <a:p>
            <a:r>
              <a:rPr lang="en-US" dirty="0" smtClean="0"/>
              <a:t> </a:t>
            </a:r>
            <a:r>
              <a:rPr lang="en-US" dirty="0" err="1" smtClean="0"/>
              <a:t>int</a:t>
            </a:r>
            <a:r>
              <a:rPr lang="en-US" dirty="0" smtClean="0"/>
              <a:t> count[10] = {0};</a:t>
            </a:r>
          </a:p>
          <a:p>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size; </a:t>
            </a:r>
            <a:r>
              <a:rPr lang="en-US" dirty="0" err="1" smtClean="0"/>
              <a:t>i</a:t>
            </a:r>
            <a:r>
              <a:rPr lang="en-US" dirty="0" smtClean="0"/>
              <a:t>++) </a:t>
            </a:r>
          </a:p>
          <a:p>
            <a:r>
              <a:rPr lang="en-US" dirty="0" smtClean="0"/>
              <a:t>count[ (</a:t>
            </a:r>
            <a:r>
              <a:rPr lang="en-US" dirty="0" err="1" smtClean="0"/>
              <a:t>arr</a:t>
            </a:r>
            <a:r>
              <a:rPr lang="en-US" dirty="0" smtClean="0"/>
              <a:t>[</a:t>
            </a:r>
            <a:r>
              <a:rPr lang="en-US" dirty="0" err="1" smtClean="0"/>
              <a:t>i</a:t>
            </a:r>
            <a:r>
              <a:rPr lang="en-US" dirty="0" smtClean="0"/>
              <a:t>]/div)%10 ]++;</a:t>
            </a:r>
          </a:p>
          <a:p>
            <a:r>
              <a:rPr lang="en-US" dirty="0" smtClean="0"/>
              <a:t>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10; </a:t>
            </a:r>
            <a:r>
              <a:rPr lang="en-US" dirty="0" err="1" smtClean="0"/>
              <a:t>i</a:t>
            </a:r>
            <a:r>
              <a:rPr lang="en-US" dirty="0" smtClean="0"/>
              <a:t>++)</a:t>
            </a:r>
          </a:p>
          <a:p>
            <a:r>
              <a:rPr lang="en-US" dirty="0" smtClean="0"/>
              <a:t> count[</a:t>
            </a:r>
            <a:r>
              <a:rPr lang="en-US" dirty="0" err="1" smtClean="0"/>
              <a:t>i</a:t>
            </a:r>
            <a:r>
              <a:rPr lang="en-US" dirty="0" smtClean="0"/>
              <a:t>] += count[</a:t>
            </a:r>
            <a:r>
              <a:rPr lang="en-US" dirty="0" err="1" smtClean="0"/>
              <a:t>i</a:t>
            </a:r>
            <a:r>
              <a:rPr lang="en-US" dirty="0" smtClean="0"/>
              <a:t> - 1];</a:t>
            </a:r>
          </a:p>
          <a:p>
            <a:r>
              <a:rPr lang="en-US" dirty="0" smtClean="0"/>
              <a:t>for (</a:t>
            </a:r>
            <a:r>
              <a:rPr lang="en-US" dirty="0" err="1" smtClean="0"/>
              <a:t>int</a:t>
            </a:r>
            <a:r>
              <a:rPr lang="en-US" dirty="0" smtClean="0"/>
              <a:t> </a:t>
            </a:r>
            <a:r>
              <a:rPr lang="en-US" dirty="0" err="1" smtClean="0"/>
              <a:t>i</a:t>
            </a:r>
            <a:r>
              <a:rPr lang="en-US" dirty="0" smtClean="0"/>
              <a:t> = size - 1; </a:t>
            </a:r>
            <a:r>
              <a:rPr lang="en-US" dirty="0" err="1" smtClean="0"/>
              <a:t>i</a:t>
            </a:r>
            <a:r>
              <a:rPr lang="en-US" dirty="0" smtClean="0"/>
              <a:t> &gt;= 0; </a:t>
            </a:r>
            <a:r>
              <a:rPr lang="en-US" dirty="0" err="1" smtClean="0"/>
              <a:t>i</a:t>
            </a:r>
            <a:r>
              <a:rPr lang="en-US" dirty="0" smtClean="0"/>
              <a:t>--)</a:t>
            </a:r>
          </a:p>
          <a:p>
            <a:r>
              <a:rPr lang="en-US" dirty="0" smtClean="0"/>
              <a:t> {</a:t>
            </a:r>
          </a:p>
          <a:p>
            <a:r>
              <a:rPr lang="en-US" dirty="0" smtClean="0"/>
              <a:t> output[count[ (</a:t>
            </a:r>
            <a:r>
              <a:rPr lang="en-US" dirty="0" err="1" smtClean="0"/>
              <a:t>arr</a:t>
            </a:r>
            <a:r>
              <a:rPr lang="en-US" dirty="0" smtClean="0"/>
              <a:t>[</a:t>
            </a:r>
            <a:r>
              <a:rPr lang="en-US" dirty="0" err="1" smtClean="0"/>
              <a:t>i</a:t>
            </a:r>
            <a:r>
              <a:rPr lang="en-US" dirty="0" smtClean="0"/>
              <a:t>]/div)%10 ] - 1] = </a:t>
            </a:r>
            <a:r>
              <a:rPr lang="en-US" dirty="0" err="1" smtClean="0"/>
              <a:t>arr</a:t>
            </a:r>
            <a:r>
              <a:rPr lang="en-US" dirty="0" smtClean="0"/>
              <a:t>[</a:t>
            </a:r>
            <a:r>
              <a:rPr lang="en-US" dirty="0" err="1" smtClean="0"/>
              <a:t>i</a:t>
            </a:r>
            <a:r>
              <a:rPr lang="en-US" dirty="0" smtClean="0"/>
              <a:t>];</a:t>
            </a:r>
          </a:p>
          <a:p>
            <a:r>
              <a:rPr lang="en-US" dirty="0" smtClean="0"/>
              <a:t> count[ (</a:t>
            </a:r>
            <a:r>
              <a:rPr lang="en-US" dirty="0" err="1" smtClean="0"/>
              <a:t>arr</a:t>
            </a:r>
            <a:r>
              <a:rPr lang="en-US" dirty="0" smtClean="0"/>
              <a:t>[</a:t>
            </a:r>
            <a:r>
              <a:rPr lang="en-US" dirty="0" err="1" smtClean="0"/>
              <a:t>i</a:t>
            </a:r>
            <a:r>
              <a:rPr lang="en-US" dirty="0" smtClean="0"/>
              <a:t>]/div)%10 ]--; </a:t>
            </a:r>
          </a:p>
          <a:p>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nn-NO" dirty="0" smtClean="0"/>
              <a:t>for (int i = 0; i &lt; size; i++)</a:t>
            </a:r>
          </a:p>
          <a:p>
            <a:r>
              <a:rPr lang="nn-NO" dirty="0" smtClean="0"/>
              <a:t> arr[i] = output[i]; </a:t>
            </a:r>
          </a:p>
          <a:p>
            <a:r>
              <a:rPr lang="nn-NO" dirty="0" smtClean="0"/>
              <a:t>}</a:t>
            </a:r>
          </a:p>
          <a:p>
            <a:r>
              <a:rPr lang="en-US" dirty="0" smtClean="0"/>
              <a:t>void </a:t>
            </a:r>
            <a:r>
              <a:rPr lang="en-US" dirty="0" err="1" smtClean="0"/>
              <a:t>RadixSort</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size)</a:t>
            </a:r>
          </a:p>
          <a:p>
            <a:r>
              <a:rPr lang="en-US" dirty="0" smtClean="0"/>
              <a:t> {</a:t>
            </a:r>
          </a:p>
          <a:p>
            <a:r>
              <a:rPr lang="en-US" dirty="0" smtClean="0"/>
              <a:t> </a:t>
            </a:r>
            <a:r>
              <a:rPr lang="en-US" dirty="0" err="1" smtClean="0"/>
              <a:t>int</a:t>
            </a:r>
            <a:r>
              <a:rPr lang="en-US" dirty="0" smtClean="0"/>
              <a:t> m = </a:t>
            </a:r>
            <a:r>
              <a:rPr lang="en-US" dirty="0" err="1" smtClean="0"/>
              <a:t>getMax</a:t>
            </a:r>
            <a:r>
              <a:rPr lang="en-US" dirty="0" smtClean="0"/>
              <a:t>(</a:t>
            </a:r>
            <a:r>
              <a:rPr lang="en-US" dirty="0" err="1" smtClean="0"/>
              <a:t>arr</a:t>
            </a:r>
            <a:r>
              <a:rPr lang="en-US" dirty="0" smtClean="0"/>
              <a:t>, size);</a:t>
            </a:r>
          </a:p>
          <a:p>
            <a:r>
              <a:rPr lang="en-US" dirty="0" smtClean="0"/>
              <a:t> for (</a:t>
            </a:r>
            <a:r>
              <a:rPr lang="en-US" dirty="0" err="1" smtClean="0"/>
              <a:t>int</a:t>
            </a:r>
            <a:r>
              <a:rPr lang="en-US" dirty="0" smtClean="0"/>
              <a:t> div = 1; m/div &gt; 0; div *= 10) </a:t>
            </a:r>
            <a:r>
              <a:rPr lang="en-US" dirty="0" err="1" smtClean="0"/>
              <a:t>CountingSort</a:t>
            </a:r>
            <a:r>
              <a:rPr lang="en-US" dirty="0" smtClean="0"/>
              <a:t>(</a:t>
            </a:r>
            <a:r>
              <a:rPr lang="en-US" dirty="0" err="1" smtClean="0"/>
              <a:t>arr</a:t>
            </a:r>
            <a:r>
              <a:rPr lang="en-US" dirty="0" smtClean="0"/>
              <a:t>, size, div);</a:t>
            </a:r>
          </a:p>
          <a:p>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int</a:t>
            </a:r>
            <a:r>
              <a:rPr lang="en-US" dirty="0" smtClean="0"/>
              <a:t> main()</a:t>
            </a:r>
          </a:p>
          <a:p>
            <a:r>
              <a:rPr lang="en-US" dirty="0" smtClean="0"/>
              <a:t> {</a:t>
            </a:r>
          </a:p>
          <a:p>
            <a:r>
              <a:rPr lang="en-US" dirty="0" smtClean="0"/>
              <a:t> </a:t>
            </a:r>
            <a:r>
              <a:rPr lang="en-US" dirty="0" err="1" smtClean="0"/>
              <a:t>int</a:t>
            </a:r>
            <a:r>
              <a:rPr lang="en-US" dirty="0" smtClean="0"/>
              <a:t> size;</a:t>
            </a:r>
          </a:p>
          <a:p>
            <a:r>
              <a:rPr lang="en-US" dirty="0" smtClean="0"/>
              <a:t> </a:t>
            </a:r>
            <a:r>
              <a:rPr lang="en-US" dirty="0" err="1" smtClean="0"/>
              <a:t>cout</a:t>
            </a:r>
            <a:r>
              <a:rPr lang="en-US" dirty="0" smtClean="0"/>
              <a:t>&lt;&lt;"Enter the size of the array: "&lt;&lt;</a:t>
            </a:r>
            <a:r>
              <a:rPr lang="en-US" dirty="0" err="1" smtClean="0"/>
              <a:t>endl</a:t>
            </a:r>
            <a:r>
              <a:rPr lang="en-US" dirty="0" smtClean="0"/>
              <a:t>; </a:t>
            </a:r>
            <a:r>
              <a:rPr lang="en-US" dirty="0" err="1" smtClean="0"/>
              <a:t>cin</a:t>
            </a:r>
            <a:r>
              <a:rPr lang="en-US" dirty="0" smtClean="0"/>
              <a:t>&gt;&gt;size; </a:t>
            </a:r>
            <a:r>
              <a:rPr lang="en-US" dirty="0" err="1" smtClean="0"/>
              <a:t>int</a:t>
            </a:r>
            <a:r>
              <a:rPr lang="en-US" dirty="0" smtClean="0"/>
              <a:t> </a:t>
            </a:r>
            <a:r>
              <a:rPr lang="en-US" dirty="0" err="1" smtClean="0"/>
              <a:t>arr</a:t>
            </a:r>
            <a:r>
              <a:rPr lang="en-US" dirty="0" smtClean="0"/>
              <a:t>[size];</a:t>
            </a:r>
          </a:p>
          <a:p>
            <a:r>
              <a:rPr lang="en-US" dirty="0" smtClean="0"/>
              <a:t> </a:t>
            </a:r>
            <a:r>
              <a:rPr lang="en-US" dirty="0" err="1" smtClean="0"/>
              <a:t>cout</a:t>
            </a:r>
            <a:r>
              <a:rPr lang="en-US" dirty="0" smtClean="0"/>
              <a:t>&lt;&lt;"Enter "&lt;&lt;size&lt;&lt;" integers in any order"&lt;&lt;</a:t>
            </a:r>
            <a:r>
              <a:rPr lang="en-US" dirty="0" err="1" smtClean="0"/>
              <a:t>endl</a:t>
            </a:r>
            <a:r>
              <a:rPr lang="en-US" dirty="0" smtClean="0"/>
              <a:t>;</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 </a:t>
            </a:r>
          </a:p>
          <a:p>
            <a:r>
              <a:rPr lang="en-US" dirty="0" err="1" smtClean="0"/>
              <a:t>cin</a:t>
            </a:r>
            <a:r>
              <a:rPr lang="en-US" dirty="0" smtClean="0"/>
              <a:t>&gt;&gt;</a:t>
            </a:r>
            <a:r>
              <a:rPr lang="en-US" dirty="0" err="1" smtClean="0"/>
              <a:t>arr</a:t>
            </a:r>
            <a:r>
              <a:rPr lang="en-US" dirty="0" smtClean="0"/>
              <a:t>[</a:t>
            </a:r>
            <a:r>
              <a:rPr lang="en-US" dirty="0" err="1" smtClean="0"/>
              <a:t>i</a:t>
            </a:r>
            <a:r>
              <a:rPr lang="en-US" dirty="0" smtClean="0"/>
              <a:t>];</a:t>
            </a:r>
          </a:p>
          <a:p>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cout</a:t>
            </a:r>
            <a:r>
              <a:rPr lang="en-US" dirty="0" smtClean="0"/>
              <a:t>&lt;&lt;</a:t>
            </a:r>
            <a:r>
              <a:rPr lang="en-US" dirty="0" err="1" smtClean="0"/>
              <a:t>endl</a:t>
            </a:r>
            <a:r>
              <a:rPr lang="en-US" dirty="0" smtClean="0"/>
              <a:t>&lt;&lt;"Before Sorting: "&lt;&lt;</a:t>
            </a:r>
            <a:r>
              <a:rPr lang="en-US" dirty="0" err="1" smtClean="0"/>
              <a:t>endl</a:t>
            </a:r>
            <a:r>
              <a:rPr lang="en-US" dirty="0" smtClean="0"/>
              <a:t>;</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 </a:t>
            </a:r>
          </a:p>
          <a:p>
            <a:r>
              <a:rPr lang="en-US" dirty="0" smtClean="0"/>
              <a:t>{</a:t>
            </a:r>
          </a:p>
          <a:p>
            <a:r>
              <a:rPr lang="en-US" dirty="0" smtClean="0"/>
              <a:t> </a:t>
            </a:r>
            <a:r>
              <a:rPr lang="en-US" dirty="0" err="1" smtClean="0"/>
              <a:t>cout</a:t>
            </a:r>
            <a:r>
              <a:rPr lang="en-US" dirty="0" smtClean="0"/>
              <a:t>&lt;&lt;</a:t>
            </a:r>
            <a:r>
              <a:rPr lang="en-US" dirty="0" err="1" smtClean="0"/>
              <a:t>arr</a:t>
            </a:r>
            <a:r>
              <a:rPr lang="en-US" dirty="0" smtClean="0"/>
              <a:t>[</a:t>
            </a:r>
            <a:r>
              <a:rPr lang="en-US" dirty="0" err="1" smtClean="0"/>
              <a:t>i</a:t>
            </a:r>
            <a:r>
              <a:rPr lang="en-US" dirty="0" smtClean="0"/>
              <a:t>]&lt;&lt;" ";</a:t>
            </a:r>
          </a:p>
          <a:p>
            <a:r>
              <a:rPr lang="en-US" dirty="0" smtClean="0"/>
              <a:t> }</a:t>
            </a:r>
          </a:p>
          <a:p>
            <a:r>
              <a:rPr lang="en-US" dirty="0" smtClean="0"/>
              <a:t> </a:t>
            </a:r>
            <a:r>
              <a:rPr lang="en-US" dirty="0" err="1" smtClean="0"/>
              <a:t>RadixSort</a:t>
            </a:r>
            <a:r>
              <a:rPr lang="en-US" dirty="0" smtClean="0"/>
              <a:t>(</a:t>
            </a:r>
            <a:r>
              <a:rPr lang="en-US" dirty="0" err="1" smtClean="0"/>
              <a:t>arr</a:t>
            </a:r>
            <a:r>
              <a:rPr lang="en-US" dirty="0" smtClean="0"/>
              <a:t>, size);</a:t>
            </a:r>
          </a:p>
          <a:p>
            <a:r>
              <a:rPr lang="en-US" dirty="0" smtClean="0"/>
              <a:t> </a:t>
            </a:r>
            <a:r>
              <a:rPr lang="en-US" dirty="0" err="1" smtClean="0"/>
              <a:t>cout</a:t>
            </a:r>
            <a:r>
              <a:rPr lang="en-US" dirty="0" smtClean="0"/>
              <a:t>&lt;&lt;</a:t>
            </a:r>
            <a:r>
              <a:rPr lang="en-US" dirty="0" err="1" smtClean="0"/>
              <a:t>endl</a:t>
            </a:r>
            <a:r>
              <a:rPr lang="en-US" dirty="0" smtClean="0"/>
              <a:t>&lt;&lt;"After Sorting: "&lt;&lt;</a:t>
            </a:r>
            <a:r>
              <a:rPr lang="en-US" dirty="0" err="1" smtClean="0"/>
              <a:t>endl</a:t>
            </a:r>
            <a:r>
              <a:rPr lang="en-US" dirty="0" smtClean="0"/>
              <a:t>; </a:t>
            </a:r>
          </a:p>
          <a:p>
            <a:r>
              <a:rPr lang="en-US" dirty="0" smtClean="0"/>
              <a:t>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 </a:t>
            </a:r>
          </a:p>
          <a:p>
            <a:r>
              <a:rPr lang="en-US" dirty="0" smtClean="0"/>
              <a:t>{ </a:t>
            </a:r>
          </a:p>
          <a:p>
            <a:r>
              <a:rPr lang="en-US" dirty="0" err="1" smtClean="0"/>
              <a:t>cout</a:t>
            </a:r>
            <a:r>
              <a:rPr lang="en-US" dirty="0" smtClean="0"/>
              <a:t>&lt;&lt;</a:t>
            </a:r>
            <a:r>
              <a:rPr lang="en-US" dirty="0" err="1" smtClean="0"/>
              <a:t>arr</a:t>
            </a:r>
            <a:r>
              <a:rPr lang="en-US" dirty="0" smtClean="0"/>
              <a:t>[</a:t>
            </a:r>
            <a:r>
              <a:rPr lang="en-US" dirty="0" err="1" smtClean="0"/>
              <a:t>i</a:t>
            </a:r>
            <a:r>
              <a:rPr lang="en-US" dirty="0" smtClean="0"/>
              <a:t>]&lt;&lt;" ";</a:t>
            </a:r>
          </a:p>
          <a:p>
            <a:r>
              <a:rPr lang="en-US" dirty="0" smtClean="0"/>
              <a:t> }</a:t>
            </a:r>
          </a:p>
          <a:p>
            <a:r>
              <a:rPr lang="en-US" dirty="0" smtClean="0"/>
              <a:t> return 0;</a:t>
            </a:r>
          </a:p>
          <a:p>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Before Sorting: </a:t>
            </a:r>
          </a:p>
          <a:p>
            <a:r>
              <a:rPr lang="en-US" dirty="0" smtClean="0"/>
              <a:t>132  543  783  63  7  898  49 </a:t>
            </a:r>
          </a:p>
          <a:p>
            <a:r>
              <a:rPr lang="en-US" dirty="0" smtClean="0"/>
              <a:t>After Sorting: </a:t>
            </a:r>
          </a:p>
          <a:p>
            <a:r>
              <a:rPr lang="en-US" dirty="0" smtClean="0"/>
              <a:t>7  49  63  132  543  783  898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8229600" cy="1143000"/>
          </a:xfrm>
        </p:spPr>
        <p:txBody>
          <a:bodyPr/>
          <a:lstStyle/>
          <a:p>
            <a:r>
              <a:rPr lang="en-US" dirty="0" smtClean="0"/>
              <a:t>Analysis</a:t>
            </a:r>
            <a:endParaRPr lang="en-US" dirty="0"/>
          </a:p>
        </p:txBody>
      </p:sp>
      <p:sp>
        <p:nvSpPr>
          <p:cNvPr id="3" name="Content Placeholder 2"/>
          <p:cNvSpPr>
            <a:spLocks noGrp="1"/>
          </p:cNvSpPr>
          <p:nvPr>
            <p:ph idx="1"/>
          </p:nvPr>
        </p:nvSpPr>
        <p:spPr/>
        <p:txBody>
          <a:bodyPr/>
          <a:lstStyle/>
          <a:p>
            <a:pPr fontAlgn="base"/>
            <a:r>
              <a:rPr lang="pt-BR" dirty="0"/>
              <a:t>Time complexity: </a:t>
            </a:r>
            <a:r>
              <a:rPr lang="pt-BR" b="1" dirty="0"/>
              <a:t>O(d(n+k))</a:t>
            </a:r>
            <a:endParaRPr lang="pt-BR" dirty="0"/>
          </a:p>
          <a:p>
            <a:pPr fontAlgn="base"/>
            <a:r>
              <a:rPr lang="pt-BR" dirty="0"/>
              <a:t>Space complexity: </a:t>
            </a:r>
            <a:r>
              <a:rPr lang="pt-BR" b="1" dirty="0"/>
              <a:t>O(n+k)</a:t>
            </a:r>
            <a:endParaRPr lang="pt-BR"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Prepared by ;</a:t>
            </a:r>
            <a:endParaRPr lang="en-US" dirty="0"/>
          </a:p>
        </p:txBody>
      </p:sp>
      <p:sp>
        <p:nvSpPr>
          <p:cNvPr id="3" name="Content Placeholder 2"/>
          <p:cNvSpPr>
            <a:spLocks noGrp="1"/>
          </p:cNvSpPr>
          <p:nvPr>
            <p:ph idx="1"/>
          </p:nvPr>
        </p:nvSpPr>
        <p:spPr/>
        <p:txBody>
          <a:bodyPr>
            <a:normAutofit fontScale="92500"/>
          </a:bodyPr>
          <a:lstStyle/>
          <a:p>
            <a:r>
              <a:rPr lang="en-US" u="sng" dirty="0" smtClean="0"/>
              <a:t>Name</a:t>
            </a:r>
            <a:r>
              <a:rPr lang="en-US" dirty="0" smtClean="0"/>
              <a:t>                                                              </a:t>
            </a:r>
            <a:r>
              <a:rPr lang="en-US" u="sng" dirty="0" smtClean="0"/>
              <a:t>id</a:t>
            </a:r>
          </a:p>
          <a:p>
            <a:pPr>
              <a:buNone/>
            </a:pPr>
            <a:r>
              <a:rPr lang="en-US" dirty="0" smtClean="0"/>
              <a:t>1  ASRAT GETACHEW                      CNCS/UR14960/12</a:t>
            </a:r>
          </a:p>
          <a:p>
            <a:pPr>
              <a:buNone/>
            </a:pPr>
            <a:r>
              <a:rPr lang="en-US" dirty="0" smtClean="0"/>
              <a:t>2  ABENEZER HAILU                       CNCS/UR14899/12</a:t>
            </a:r>
          </a:p>
          <a:p>
            <a:pPr>
              <a:buNone/>
            </a:pPr>
            <a:r>
              <a:rPr lang="en-US" dirty="0" smtClean="0"/>
              <a:t>3  ABEL GASHEW                           CNCS/UR14893/12</a:t>
            </a:r>
          </a:p>
          <a:p>
            <a:pPr>
              <a:buNone/>
            </a:pPr>
            <a:r>
              <a:rPr lang="en-US" dirty="0" smtClean="0"/>
              <a:t>4  ABRHAM MALESSE                   CNCS/UR14907/12</a:t>
            </a:r>
          </a:p>
          <a:p>
            <a:pPr>
              <a:buNone/>
            </a:pPr>
            <a:r>
              <a:rPr lang="en-US" dirty="0" smtClean="0"/>
              <a:t>5  YORDANOS DESALEGN              CNCS/UR15564/12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Radix Sort Algorithm</a:t>
            </a:r>
            <a:br>
              <a:rPr lang="en-US" dirty="0"/>
            </a:br>
            <a:endParaRPr lang="en-US" dirty="0"/>
          </a:p>
        </p:txBody>
      </p:sp>
      <p:sp>
        <p:nvSpPr>
          <p:cNvPr id="3" name="Content Placeholder 2"/>
          <p:cNvSpPr>
            <a:spLocks noGrp="1"/>
          </p:cNvSpPr>
          <p:nvPr>
            <p:ph idx="1"/>
          </p:nvPr>
        </p:nvSpPr>
        <p:spPr>
          <a:xfrm>
            <a:off x="0" y="1371600"/>
            <a:ext cx="8915400" cy="4953000"/>
          </a:xfrm>
        </p:spPr>
        <p:txBody>
          <a:bodyPr>
            <a:normAutofit fontScale="70000" lnSpcReduction="20000"/>
          </a:bodyPr>
          <a:lstStyle/>
          <a:p>
            <a:r>
              <a:rPr lang="en-US" sz="3100" dirty="0"/>
              <a:t>Radix Sort is a linear sorting algorithm.</a:t>
            </a:r>
          </a:p>
          <a:p>
            <a:r>
              <a:rPr lang="en-US" sz="3100" dirty="0"/>
              <a:t>Radix Sort's time complexity of </a:t>
            </a:r>
            <a:r>
              <a:rPr lang="en-US" sz="3100" dirty="0" smtClean="0"/>
              <a:t>O(</a:t>
            </a:r>
            <a:r>
              <a:rPr lang="en-US" sz="3100" dirty="0" err="1" smtClean="0"/>
              <a:t>nd</a:t>
            </a:r>
            <a:r>
              <a:rPr lang="en-US" sz="3100" dirty="0" smtClean="0"/>
              <a:t>), </a:t>
            </a:r>
            <a:r>
              <a:rPr lang="en-US" sz="3100" dirty="0"/>
              <a:t>where n is the size of the </a:t>
            </a:r>
            <a:r>
              <a:rPr lang="en-US" sz="3100" dirty="0">
                <a:hlinkClick r:id="rId2" tooltip="array"/>
              </a:rPr>
              <a:t>array</a:t>
            </a:r>
            <a:r>
              <a:rPr lang="en-US" sz="3100" dirty="0"/>
              <a:t> and d is the number of digits in the largest number.</a:t>
            </a:r>
          </a:p>
          <a:p>
            <a:r>
              <a:rPr lang="en-US" sz="3100" dirty="0"/>
              <a:t>It is not an in-place sorting algorithm because it requires extra space.</a:t>
            </a:r>
          </a:p>
          <a:p>
            <a:r>
              <a:rPr lang="en-US" sz="3100" dirty="0"/>
              <a:t>Radix Sort is a stable sort because it maintains the relative order of elements with equal values.</a:t>
            </a:r>
          </a:p>
          <a:p>
            <a:r>
              <a:rPr lang="en-US" sz="3100" dirty="0"/>
              <a:t>Radix sort algorithm may be slower than other sorting algorithms such as merge sort and </a:t>
            </a:r>
            <a:r>
              <a:rPr lang="en-US" sz="3100" dirty="0" err="1">
                <a:hlinkClick r:id="rId3" tooltip="Quicksort"/>
              </a:rPr>
              <a:t>Quicksort</a:t>
            </a:r>
            <a:r>
              <a:rPr lang="en-US" sz="3100" dirty="0"/>
              <a:t> if the operations are inefficient. These operations include sub-inset lists and delete functions, and the process of isolating the desired digits.</a:t>
            </a:r>
          </a:p>
          <a:p>
            <a:r>
              <a:rPr lang="en-US" sz="3100" dirty="0"/>
              <a:t>Because it is based on digits or letters, radix sort is less flexible than other sorts. If the </a:t>
            </a:r>
            <a:r>
              <a:rPr lang="en-US" sz="3100" dirty="0">
                <a:hlinkClick r:id="rId4" tooltip="type of data"/>
              </a:rPr>
              <a:t>type of data</a:t>
            </a:r>
            <a:r>
              <a:rPr lang="en-US" sz="3100" dirty="0"/>
              <a:t> changes, the Radix sort must be rewritten.</a:t>
            </a:r>
          </a:p>
          <a:p>
            <a:pPr>
              <a:buNone/>
            </a:pPr>
            <a:r>
              <a:rPr lang="en-US" dirty="0" smtClean="0">
                <a:solidFill>
                  <a:srgbClr val="7030A0"/>
                </a:solidFill>
              </a:rPr>
              <a:t/>
            </a:r>
            <a:br>
              <a:rPr lang="en-US" dirty="0" smtClean="0">
                <a:solidFill>
                  <a:srgbClr val="7030A0"/>
                </a:solidFill>
              </a:rPr>
            </a:br>
            <a:endParaRPr lang="en-US"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US" dirty="0" smtClean="0"/>
              <a:t/>
            </a:r>
            <a:br>
              <a:rPr lang="en-US" dirty="0" smtClean="0"/>
            </a:br>
            <a:r>
              <a:rPr lang="en-US" dirty="0" smtClean="0"/>
              <a:t>let us take example</a:t>
            </a:r>
            <a:br>
              <a:rPr lang="en-US" dirty="0" smtClean="0"/>
            </a:br>
            <a:endParaRPr lang="en-US" dirty="0"/>
          </a:p>
        </p:txBody>
      </p:sp>
      <p:graphicFrame>
        <p:nvGraphicFramePr>
          <p:cNvPr id="12" name="Content Placeholder 11"/>
          <p:cNvGraphicFramePr>
            <a:graphicFrameLocks noGrp="1"/>
          </p:cNvGraphicFramePr>
          <p:nvPr>
            <p:ph idx="1"/>
          </p:nvPr>
        </p:nvGraphicFramePr>
        <p:xfrm>
          <a:off x="533400" y="1676400"/>
          <a:ext cx="1447800" cy="2595880"/>
        </p:xfrm>
        <a:graphic>
          <a:graphicData uri="http://schemas.openxmlformats.org/drawingml/2006/table">
            <a:tbl>
              <a:tblPr firstRow="1" bandRow="1">
                <a:tableStyleId>{5C22544A-7EE6-4342-B048-85BDC9FD1C3A}</a:tableStyleId>
              </a:tblPr>
              <a:tblGrid>
                <a:gridCol w="457200"/>
                <a:gridCol w="609600"/>
                <a:gridCol w="381000"/>
              </a:tblGrid>
              <a:tr h="370840">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solidFill>
                            <a:srgbClr val="FF0000"/>
                          </a:solidFill>
                        </a:rPr>
                        <a:t>2</a:t>
                      </a:r>
                      <a:endParaRPr lang="en-US" dirty="0">
                        <a:solidFill>
                          <a:srgbClr val="FF0000"/>
                        </a:solidFill>
                      </a:endParaRPr>
                    </a:p>
                  </a:txBody>
                  <a:tcPr/>
                </a:tc>
              </a:tr>
              <a:tr h="370840">
                <a:tc>
                  <a:txBody>
                    <a:bodyPr/>
                    <a:lstStyle/>
                    <a:p>
                      <a:r>
                        <a:rPr lang="en-US" dirty="0" smtClean="0"/>
                        <a:t>5</a:t>
                      </a:r>
                      <a:endParaRPr lang="en-US" dirty="0"/>
                    </a:p>
                  </a:txBody>
                  <a:tcPr/>
                </a:tc>
                <a:tc>
                  <a:txBody>
                    <a:bodyPr/>
                    <a:lstStyle/>
                    <a:p>
                      <a:r>
                        <a:rPr lang="en-US" dirty="0" smtClean="0"/>
                        <a:t>4</a:t>
                      </a:r>
                      <a:endParaRPr lang="en-US" dirty="0"/>
                    </a:p>
                  </a:txBody>
                  <a:tcPr/>
                </a:tc>
                <a:tc>
                  <a:txBody>
                    <a:bodyPr/>
                    <a:lstStyle/>
                    <a:p>
                      <a:r>
                        <a:rPr lang="en-US" dirty="0" smtClean="0">
                          <a:solidFill>
                            <a:srgbClr val="FF0000"/>
                          </a:solidFill>
                        </a:rPr>
                        <a:t>3</a:t>
                      </a:r>
                      <a:endParaRPr lang="en-US" dirty="0">
                        <a:solidFill>
                          <a:srgbClr val="FF0000"/>
                        </a:solidFill>
                      </a:endParaRPr>
                    </a:p>
                  </a:txBody>
                  <a:tcPr/>
                </a:tc>
              </a:tr>
              <a:tr h="370840">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solidFill>
                            <a:srgbClr val="FF0000"/>
                          </a:solidFill>
                        </a:rPr>
                        <a:t>3</a:t>
                      </a:r>
                      <a:endParaRPr lang="en-US" dirty="0">
                        <a:solidFill>
                          <a:srgbClr val="FF0000"/>
                        </a:solidFill>
                      </a:endParaRPr>
                    </a:p>
                  </a:txBody>
                  <a:tcPr/>
                </a:tc>
              </a:tr>
              <a:tr h="370840">
                <a:tc>
                  <a:txBody>
                    <a:bodyPr/>
                    <a:lstStyle/>
                    <a:p>
                      <a:r>
                        <a:rPr lang="en-US" dirty="0" smtClean="0"/>
                        <a:t>0</a:t>
                      </a:r>
                      <a:endParaRPr lang="en-US" dirty="0"/>
                    </a:p>
                  </a:txBody>
                  <a:tcPr/>
                </a:tc>
                <a:tc>
                  <a:txBody>
                    <a:bodyPr/>
                    <a:lstStyle/>
                    <a:p>
                      <a:r>
                        <a:rPr lang="en-US" dirty="0" smtClean="0"/>
                        <a:t>6</a:t>
                      </a:r>
                      <a:endParaRPr lang="en-US" dirty="0"/>
                    </a:p>
                  </a:txBody>
                  <a:tcPr/>
                </a:tc>
                <a:tc>
                  <a:txBody>
                    <a:bodyPr/>
                    <a:lstStyle/>
                    <a:p>
                      <a:r>
                        <a:rPr lang="en-US" dirty="0" smtClean="0">
                          <a:solidFill>
                            <a:srgbClr val="FF0000"/>
                          </a:solidFill>
                        </a:rPr>
                        <a:t>3</a:t>
                      </a:r>
                      <a:endParaRPr lang="en-US" dirty="0">
                        <a:solidFill>
                          <a:srgbClr val="FF0000"/>
                        </a:solidFill>
                      </a:endParaRPr>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solidFill>
                            <a:srgbClr val="FF0000"/>
                          </a:solidFill>
                        </a:rPr>
                        <a:t>7</a:t>
                      </a:r>
                      <a:endParaRPr lang="en-US" dirty="0">
                        <a:solidFill>
                          <a:srgbClr val="FF0000"/>
                        </a:solidFill>
                      </a:endParaRPr>
                    </a:p>
                  </a:txBody>
                  <a:tcPr/>
                </a:tc>
              </a:tr>
              <a:tr h="370840">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solidFill>
                            <a:srgbClr val="FF0000"/>
                          </a:solidFill>
                        </a:rPr>
                        <a:t>8</a:t>
                      </a:r>
                      <a:endParaRPr lang="en-US" dirty="0">
                        <a:solidFill>
                          <a:srgbClr val="FF0000"/>
                        </a:solidFill>
                      </a:endParaRPr>
                    </a:p>
                  </a:txBody>
                  <a:tcPr/>
                </a:tc>
              </a:tr>
              <a:tr h="370840">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solidFill>
                            <a:srgbClr val="FF0000"/>
                          </a:solidFill>
                        </a:rPr>
                        <a:t>9</a:t>
                      </a:r>
                      <a:endParaRPr lang="en-US" dirty="0">
                        <a:solidFill>
                          <a:srgbClr val="FF0000"/>
                        </a:solidFill>
                      </a:endParaRPr>
                    </a:p>
                  </a:txBody>
                  <a:tcPr/>
                </a:tc>
              </a:tr>
            </a:tbl>
          </a:graphicData>
        </a:graphic>
      </p:graphicFrame>
      <p:graphicFrame>
        <p:nvGraphicFramePr>
          <p:cNvPr id="13" name="Table 12"/>
          <p:cNvGraphicFramePr>
            <a:graphicFrameLocks noGrp="1"/>
          </p:cNvGraphicFramePr>
          <p:nvPr/>
        </p:nvGraphicFramePr>
        <p:xfrm>
          <a:off x="2438400" y="1752600"/>
          <a:ext cx="1676400" cy="2590800"/>
        </p:xfrm>
        <a:graphic>
          <a:graphicData uri="http://schemas.openxmlformats.org/drawingml/2006/table">
            <a:tbl>
              <a:tblPr firstRow="1" bandRow="1">
                <a:tableStyleId>{5C22544A-7EE6-4342-B048-85BDC9FD1C3A}</a:tableStyleId>
              </a:tblPr>
              <a:tblGrid>
                <a:gridCol w="438151"/>
                <a:gridCol w="552449"/>
                <a:gridCol w="685800"/>
              </a:tblGrid>
              <a:tr h="370840">
                <a:tc>
                  <a:txBody>
                    <a:bodyPr/>
                    <a:lstStyle/>
                    <a:p>
                      <a:r>
                        <a:rPr lang="en-US" dirty="0" smtClean="0"/>
                        <a:t>0</a:t>
                      </a:r>
                      <a:endParaRPr lang="en-US" dirty="0"/>
                    </a:p>
                  </a:txBody>
                  <a:tcPr/>
                </a:tc>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7</a:t>
                      </a:r>
                      <a:endParaRPr lang="en-US" dirty="0"/>
                    </a:p>
                  </a:txBody>
                  <a:tcPr/>
                </a:tc>
              </a:tr>
              <a:tr h="370840">
                <a:tc>
                  <a:txBody>
                    <a:bodyPr/>
                    <a:lstStyle/>
                    <a:p>
                      <a:r>
                        <a:rPr lang="en-US" dirty="0" smtClean="0"/>
                        <a:t>1</a:t>
                      </a:r>
                      <a:endParaRPr lang="en-US" dirty="0"/>
                    </a:p>
                  </a:txBody>
                  <a:tcPr/>
                </a:tc>
                <a:tc>
                  <a:txBody>
                    <a:bodyPr/>
                    <a:lstStyle/>
                    <a:p>
                      <a:r>
                        <a:rPr lang="en-US" dirty="0" smtClean="0">
                          <a:solidFill>
                            <a:srgbClr val="FF0000"/>
                          </a:solidFill>
                        </a:rPr>
                        <a:t>3</a:t>
                      </a:r>
                      <a:endParaRPr lang="en-US" dirty="0">
                        <a:solidFill>
                          <a:srgbClr val="FF0000"/>
                        </a:solidFill>
                      </a:endParaRPr>
                    </a:p>
                  </a:txBody>
                  <a:tcPr/>
                </a:tc>
                <a:tc>
                  <a:txBody>
                    <a:bodyPr/>
                    <a:lstStyle/>
                    <a:p>
                      <a:r>
                        <a:rPr lang="en-US" dirty="0" smtClean="0"/>
                        <a:t>2</a:t>
                      </a:r>
                      <a:endParaRPr lang="en-US" dirty="0"/>
                    </a:p>
                  </a:txBody>
                  <a:tcPr/>
                </a:tc>
              </a:tr>
              <a:tr h="370840">
                <a:tc>
                  <a:txBody>
                    <a:bodyPr/>
                    <a:lstStyle/>
                    <a:p>
                      <a:r>
                        <a:rPr lang="en-US" dirty="0" smtClean="0"/>
                        <a:t>5</a:t>
                      </a:r>
                      <a:endParaRPr lang="en-US" dirty="0"/>
                    </a:p>
                  </a:txBody>
                  <a:tcPr/>
                </a:tc>
                <a:tc>
                  <a:txBody>
                    <a:bodyPr/>
                    <a:lstStyle/>
                    <a:p>
                      <a:r>
                        <a:rPr lang="en-US" dirty="0" smtClean="0">
                          <a:solidFill>
                            <a:srgbClr val="FF0000"/>
                          </a:solidFill>
                        </a:rPr>
                        <a:t>4</a:t>
                      </a:r>
                      <a:endParaRPr lang="en-US" dirty="0">
                        <a:solidFill>
                          <a:srgbClr val="FF0000"/>
                        </a:solidFill>
                      </a:endParaRPr>
                    </a:p>
                  </a:txBody>
                  <a:tcPr/>
                </a:tc>
                <a:tc>
                  <a:txBody>
                    <a:bodyPr/>
                    <a:lstStyle/>
                    <a:p>
                      <a:r>
                        <a:rPr lang="en-US" dirty="0" smtClean="0"/>
                        <a:t>3</a:t>
                      </a:r>
                      <a:endParaRPr lang="en-US" dirty="0"/>
                    </a:p>
                  </a:txBody>
                  <a:tcPr/>
                </a:tc>
              </a:tr>
              <a:tr h="370840">
                <a:tc>
                  <a:txBody>
                    <a:bodyPr/>
                    <a:lstStyle/>
                    <a:p>
                      <a:r>
                        <a:rPr lang="en-US" dirty="0" smtClean="0"/>
                        <a:t>0</a:t>
                      </a:r>
                      <a:endParaRPr lang="en-US" dirty="0"/>
                    </a:p>
                  </a:txBody>
                  <a:tcPr/>
                </a:tc>
                <a:tc>
                  <a:txBody>
                    <a:bodyPr/>
                    <a:lstStyle/>
                    <a:p>
                      <a:r>
                        <a:rPr lang="en-US" dirty="0" smtClean="0">
                          <a:solidFill>
                            <a:srgbClr val="FF0000"/>
                          </a:solidFill>
                        </a:rPr>
                        <a:t>4</a:t>
                      </a:r>
                      <a:endParaRPr lang="en-US" dirty="0">
                        <a:solidFill>
                          <a:srgbClr val="FF0000"/>
                        </a:solidFill>
                      </a:endParaRPr>
                    </a:p>
                  </a:txBody>
                  <a:tcPr/>
                </a:tc>
                <a:tc>
                  <a:txBody>
                    <a:bodyPr/>
                    <a:lstStyle/>
                    <a:p>
                      <a:r>
                        <a:rPr lang="en-US" dirty="0" smtClean="0"/>
                        <a:t>9</a:t>
                      </a:r>
                      <a:endParaRPr lang="en-US" dirty="0"/>
                    </a:p>
                  </a:txBody>
                  <a:tcPr/>
                </a:tc>
              </a:tr>
              <a:tr h="370840">
                <a:tc>
                  <a:txBody>
                    <a:bodyPr/>
                    <a:lstStyle/>
                    <a:p>
                      <a:r>
                        <a:rPr lang="en-US" dirty="0" smtClean="0"/>
                        <a:t>0</a:t>
                      </a:r>
                      <a:endParaRPr lang="en-US" dirty="0"/>
                    </a:p>
                  </a:txBody>
                  <a:tcPr/>
                </a:tc>
                <a:tc>
                  <a:txBody>
                    <a:bodyPr/>
                    <a:lstStyle/>
                    <a:p>
                      <a:r>
                        <a:rPr lang="en-US" dirty="0" smtClean="0">
                          <a:solidFill>
                            <a:srgbClr val="FF0000"/>
                          </a:solidFill>
                        </a:rPr>
                        <a:t>6</a:t>
                      </a:r>
                      <a:endParaRPr lang="en-US" dirty="0">
                        <a:solidFill>
                          <a:srgbClr val="FF0000"/>
                        </a:solidFill>
                      </a:endParaRPr>
                    </a:p>
                  </a:txBody>
                  <a:tcPr/>
                </a:tc>
                <a:tc>
                  <a:txBody>
                    <a:bodyPr/>
                    <a:lstStyle/>
                    <a:p>
                      <a:r>
                        <a:rPr lang="en-US" dirty="0" smtClean="0"/>
                        <a:t>3</a:t>
                      </a:r>
                      <a:endParaRPr lang="en-US" dirty="0"/>
                    </a:p>
                  </a:txBody>
                  <a:tcPr/>
                </a:tc>
              </a:tr>
              <a:tr h="370840">
                <a:tc>
                  <a:txBody>
                    <a:bodyPr/>
                    <a:lstStyle/>
                    <a:p>
                      <a:r>
                        <a:rPr lang="en-US" dirty="0" smtClean="0"/>
                        <a:t>7</a:t>
                      </a:r>
                      <a:endParaRPr lang="en-US" dirty="0"/>
                    </a:p>
                  </a:txBody>
                  <a:tcPr/>
                </a:tc>
                <a:tc>
                  <a:txBody>
                    <a:bodyPr/>
                    <a:lstStyle/>
                    <a:p>
                      <a:r>
                        <a:rPr lang="en-US" dirty="0" smtClean="0">
                          <a:solidFill>
                            <a:srgbClr val="FF0000"/>
                          </a:solidFill>
                        </a:rPr>
                        <a:t>8</a:t>
                      </a:r>
                      <a:endParaRPr lang="en-US" dirty="0">
                        <a:solidFill>
                          <a:srgbClr val="FF0000"/>
                        </a:solidFill>
                      </a:endParaRPr>
                    </a:p>
                  </a:txBody>
                  <a:tcPr/>
                </a:tc>
                <a:tc>
                  <a:txBody>
                    <a:bodyPr/>
                    <a:lstStyle/>
                    <a:p>
                      <a:r>
                        <a:rPr lang="en-US" dirty="0" smtClean="0"/>
                        <a:t>3</a:t>
                      </a:r>
                      <a:endParaRPr lang="en-US" dirty="0"/>
                    </a:p>
                  </a:txBody>
                  <a:tcPr/>
                </a:tc>
              </a:tr>
              <a:tr h="137160">
                <a:tc>
                  <a:txBody>
                    <a:bodyPr/>
                    <a:lstStyle/>
                    <a:p>
                      <a:r>
                        <a:rPr lang="en-US" dirty="0" smtClean="0"/>
                        <a:t>8</a:t>
                      </a:r>
                      <a:endParaRPr lang="en-US" dirty="0"/>
                    </a:p>
                  </a:txBody>
                  <a:tcPr/>
                </a:tc>
                <a:tc>
                  <a:txBody>
                    <a:bodyPr/>
                    <a:lstStyle/>
                    <a:p>
                      <a:r>
                        <a:rPr lang="en-US" dirty="0" smtClean="0">
                          <a:solidFill>
                            <a:srgbClr val="FF0000"/>
                          </a:solidFill>
                        </a:rPr>
                        <a:t>9</a:t>
                      </a:r>
                      <a:endParaRPr lang="en-US" dirty="0">
                        <a:solidFill>
                          <a:srgbClr val="FF0000"/>
                        </a:solidFill>
                      </a:endParaRPr>
                    </a:p>
                  </a:txBody>
                  <a:tcPr/>
                </a:tc>
                <a:tc>
                  <a:txBody>
                    <a:bodyPr/>
                    <a:lstStyle/>
                    <a:p>
                      <a:r>
                        <a:rPr lang="en-US" dirty="0" smtClean="0"/>
                        <a:t>8</a:t>
                      </a:r>
                      <a:endParaRPr lang="en-US" dirty="0"/>
                    </a:p>
                  </a:txBody>
                  <a:tcPr/>
                </a:tc>
              </a:tr>
            </a:tbl>
          </a:graphicData>
        </a:graphic>
      </p:graphicFrame>
      <p:graphicFrame>
        <p:nvGraphicFramePr>
          <p:cNvPr id="14" name="Table 13"/>
          <p:cNvGraphicFramePr>
            <a:graphicFrameLocks noGrp="1"/>
          </p:cNvGraphicFramePr>
          <p:nvPr/>
        </p:nvGraphicFramePr>
        <p:xfrm>
          <a:off x="4648201" y="1676400"/>
          <a:ext cx="1676400" cy="2595880"/>
        </p:xfrm>
        <a:graphic>
          <a:graphicData uri="http://schemas.openxmlformats.org/drawingml/2006/table">
            <a:tbl>
              <a:tblPr firstRow="1" bandRow="1">
                <a:tableStyleId>{5C22544A-7EE6-4342-B048-85BDC9FD1C3A}</a:tableStyleId>
              </a:tblPr>
              <a:tblGrid>
                <a:gridCol w="508000"/>
                <a:gridCol w="482601"/>
                <a:gridCol w="685799"/>
              </a:tblGrid>
              <a:tr h="370840">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0</a:t>
                      </a:r>
                      <a:endParaRPr lang="en-US" dirty="0"/>
                    </a:p>
                  </a:txBody>
                  <a:tcPr/>
                </a:tc>
                <a:tc>
                  <a:txBody>
                    <a:bodyPr/>
                    <a:lstStyle/>
                    <a:p>
                      <a:r>
                        <a:rPr lang="en-US" dirty="0" smtClean="0"/>
                        <a:t>7</a:t>
                      </a:r>
                      <a:endParaRPr lang="en-US" dirty="0"/>
                    </a:p>
                  </a:txBody>
                  <a:tcPr/>
                </a:tc>
              </a:tr>
              <a:tr h="370840">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4</a:t>
                      </a:r>
                      <a:endParaRPr lang="en-US" dirty="0"/>
                    </a:p>
                  </a:txBody>
                  <a:tcPr/>
                </a:tc>
                <a:tc>
                  <a:txBody>
                    <a:bodyPr/>
                    <a:lstStyle/>
                    <a:p>
                      <a:r>
                        <a:rPr lang="en-US" dirty="0" smtClean="0"/>
                        <a:t>9</a:t>
                      </a:r>
                      <a:endParaRPr lang="en-US" dirty="0"/>
                    </a:p>
                  </a:txBody>
                  <a:tcPr/>
                </a:tc>
              </a:tr>
              <a:tr h="370840">
                <a:tc>
                  <a:txBody>
                    <a:bodyPr/>
                    <a:lstStyle/>
                    <a:p>
                      <a:r>
                        <a:rPr lang="en-US" dirty="0" smtClean="0">
                          <a:solidFill>
                            <a:srgbClr val="FF0000"/>
                          </a:solidFill>
                        </a:rPr>
                        <a:t>0</a:t>
                      </a:r>
                      <a:endParaRPr lang="en-US" dirty="0">
                        <a:solidFill>
                          <a:srgbClr val="FF0000"/>
                        </a:solidFill>
                      </a:endParaRPr>
                    </a:p>
                  </a:txBody>
                  <a:tcPr/>
                </a:tc>
                <a:tc>
                  <a:txBody>
                    <a:bodyPr/>
                    <a:lstStyle/>
                    <a:p>
                      <a:r>
                        <a:rPr lang="en-US" dirty="0" smtClean="0"/>
                        <a:t>6</a:t>
                      </a:r>
                      <a:endParaRPr lang="en-US" dirty="0"/>
                    </a:p>
                  </a:txBody>
                  <a:tcPr/>
                </a:tc>
                <a:tc>
                  <a:txBody>
                    <a:bodyPr/>
                    <a:lstStyle/>
                    <a:p>
                      <a:r>
                        <a:rPr lang="en-US" dirty="0" smtClean="0"/>
                        <a:t>3</a:t>
                      </a:r>
                      <a:endParaRPr lang="en-US" dirty="0"/>
                    </a:p>
                  </a:txBody>
                  <a:tcPr/>
                </a:tc>
              </a:tr>
              <a:tr h="370840">
                <a:tc>
                  <a:txBody>
                    <a:bodyPr/>
                    <a:lstStyle/>
                    <a:p>
                      <a:r>
                        <a:rPr lang="en-US" dirty="0" smtClean="0">
                          <a:solidFill>
                            <a:srgbClr val="FF0000"/>
                          </a:solidFill>
                        </a:rPr>
                        <a:t>1</a:t>
                      </a:r>
                      <a:endParaRPr lang="en-US" dirty="0">
                        <a:solidFill>
                          <a:srgbClr val="FF0000"/>
                        </a:solidFill>
                      </a:endParaRPr>
                    </a:p>
                  </a:txBody>
                  <a:tcPr/>
                </a:tc>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solidFill>
                            <a:srgbClr val="FF0000"/>
                          </a:solidFill>
                        </a:rPr>
                        <a:t>5</a:t>
                      </a:r>
                      <a:endParaRPr lang="en-US" dirty="0">
                        <a:solidFill>
                          <a:srgbClr val="FF0000"/>
                        </a:solidFill>
                      </a:endParaRPr>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370840">
                <a:tc>
                  <a:txBody>
                    <a:bodyPr/>
                    <a:lstStyle/>
                    <a:p>
                      <a:r>
                        <a:rPr lang="en-US" dirty="0" smtClean="0">
                          <a:solidFill>
                            <a:srgbClr val="FF0000"/>
                          </a:solidFill>
                        </a:rPr>
                        <a:t>7</a:t>
                      </a:r>
                      <a:endParaRPr lang="en-US" dirty="0">
                        <a:solidFill>
                          <a:srgbClr val="FF0000"/>
                        </a:solidFill>
                      </a:endParaRPr>
                    </a:p>
                  </a:txBody>
                  <a:tcPr/>
                </a:tc>
                <a:tc>
                  <a:txBody>
                    <a:bodyPr/>
                    <a:lstStyle/>
                    <a:p>
                      <a:r>
                        <a:rPr lang="en-US" dirty="0" smtClean="0"/>
                        <a:t>8</a:t>
                      </a:r>
                      <a:endParaRPr lang="en-US" dirty="0"/>
                    </a:p>
                  </a:txBody>
                  <a:tcPr/>
                </a:tc>
                <a:tc>
                  <a:txBody>
                    <a:bodyPr/>
                    <a:lstStyle/>
                    <a:p>
                      <a:r>
                        <a:rPr lang="en-US" dirty="0" smtClean="0"/>
                        <a:t>3</a:t>
                      </a:r>
                      <a:endParaRPr lang="en-US" dirty="0"/>
                    </a:p>
                  </a:txBody>
                  <a:tcPr/>
                </a:tc>
              </a:tr>
              <a:tr h="370840">
                <a:tc>
                  <a:txBody>
                    <a:bodyPr/>
                    <a:lstStyle/>
                    <a:p>
                      <a:r>
                        <a:rPr lang="en-US" dirty="0" smtClean="0">
                          <a:solidFill>
                            <a:srgbClr val="FF0000"/>
                          </a:solidFill>
                        </a:rPr>
                        <a:t>8</a:t>
                      </a:r>
                      <a:endParaRPr lang="en-US" dirty="0">
                        <a:solidFill>
                          <a:srgbClr val="FF0000"/>
                        </a:solidFill>
                      </a:endParaRPr>
                    </a:p>
                  </a:txBody>
                  <a:tcPr/>
                </a:tc>
                <a:tc>
                  <a:txBody>
                    <a:bodyPr/>
                    <a:lstStyle/>
                    <a:p>
                      <a:r>
                        <a:rPr lang="en-US" dirty="0" smtClean="0"/>
                        <a:t>9</a:t>
                      </a:r>
                      <a:endParaRPr lang="en-US" dirty="0"/>
                    </a:p>
                  </a:txBody>
                  <a:tcPr/>
                </a:tc>
                <a:tc>
                  <a:txBody>
                    <a:bodyPr/>
                    <a:lstStyle/>
                    <a:p>
                      <a:r>
                        <a:rPr lang="en-US" dirty="0" smtClean="0"/>
                        <a:t>8</a:t>
                      </a:r>
                      <a:endParaRPr lang="en-US"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Radix Sort Algorithm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Radix sort algorithm works by ordering each digit from least significant to most significant. </a:t>
            </a:r>
          </a:p>
          <a:p>
            <a:r>
              <a:rPr lang="en-US" dirty="0"/>
              <a:t>In base 10, radix sort would sort by the digits in the one's place, then the ten's place, and so on.</a:t>
            </a:r>
          </a:p>
          <a:p>
            <a:r>
              <a:rPr lang="en-US" dirty="0"/>
              <a:t>To sort the values in each digit place, Radix sort employs counting sort as a subroutine.</a:t>
            </a:r>
          </a:p>
          <a:p>
            <a:r>
              <a:rPr lang="en-US" dirty="0"/>
              <a:t>This means that for a three-digit number in base 10, counting sort will be used to sort the 1st, 10th, and 100th places, resulting in a completely sorted list. Here's a rundown of the counting sort algorithm.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Assume you have an 8-element array. First, you will sort the elements by the value of the unit place. It will then sort the elements based on the value of the tenth position. This process is repeated until it reaches the last significant location.</a:t>
            </a:r>
          </a:p>
          <a:p>
            <a:r>
              <a:rPr lang="en-US" dirty="0"/>
              <a:t>Let's start with [132, 543, 783, 63, 7, 49, 898]. It is sorted using radix sort, as illustrated in the figure below.</a:t>
            </a:r>
          </a:p>
          <a:p>
            <a:r>
              <a:rPr lang="en-US" dirty="0"/>
              <a:t>Find the array's largest element, i.e., maximum. Consider A to be the number of digits in maximum. A is calculated because we must traverse all of the significant locations of all elements.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ontinued</a:t>
            </a:r>
            <a:endParaRPr lang="en-US" dirty="0"/>
          </a:p>
        </p:txBody>
      </p:sp>
      <p:sp>
        <p:nvSpPr>
          <p:cNvPr id="3" name="Content Placeholder 2"/>
          <p:cNvSpPr>
            <a:spLocks noGrp="1"/>
          </p:cNvSpPr>
          <p:nvPr>
            <p:ph idx="1"/>
          </p:nvPr>
        </p:nvSpPr>
        <p:spPr/>
        <p:txBody>
          <a:bodyPr>
            <a:normAutofit lnSpcReduction="10000"/>
          </a:bodyPr>
          <a:lstStyle/>
          <a:p>
            <a:r>
              <a:rPr lang="en-US" dirty="0"/>
              <a:t>The largest number in this array </a:t>
            </a:r>
            <a:endParaRPr lang="en-US" dirty="0" smtClean="0"/>
          </a:p>
          <a:p>
            <a:r>
              <a:rPr lang="en-US" dirty="0" smtClean="0"/>
              <a:t>[</a:t>
            </a:r>
            <a:r>
              <a:rPr lang="en-US" dirty="0"/>
              <a:t>132, 543, 783, 63, 7, 49, 898] is 898. It has three digits. As a result, the loop should be extended to hundreds of places (3 times).</a:t>
            </a:r>
          </a:p>
          <a:p>
            <a:r>
              <a:rPr lang="en-US" dirty="0"/>
              <a:t>Now, go through each significant location one by one. Sort the digits at each significant place with any stable sorting technique. You must use counting sort for this. Sort the elements using the unit place digits (A = 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Array </a:t>
            </a:r>
          </a:p>
          <a:p>
            <a:pPr marL="514350" indent="-514350">
              <a:buNone/>
            </a:pPr>
            <a:r>
              <a:rPr lang="en-US" dirty="0" smtClean="0"/>
              <a:t>       </a:t>
            </a:r>
            <a:r>
              <a:rPr lang="en-US" dirty="0" smtClean="0"/>
              <a:t>              </a:t>
            </a:r>
            <a:r>
              <a:rPr lang="en-US" dirty="0" smtClean="0"/>
              <a:t>0     1     2    3     4    5     6    7    8    9</a:t>
            </a:r>
            <a:endParaRPr lang="en-US" dirty="0"/>
          </a:p>
          <a:p>
            <a:r>
              <a:rPr lang="en-US" dirty="0" smtClean="0"/>
              <a:t>Count</a:t>
            </a:r>
          </a:p>
          <a:p>
            <a:r>
              <a:rPr lang="en-US" dirty="0"/>
              <a:t> </a:t>
            </a:r>
            <a:r>
              <a:rPr lang="en-US" dirty="0" smtClean="0"/>
              <a:t>                 0     1      2        3         4        5          6 </a:t>
            </a:r>
          </a:p>
          <a:p>
            <a:r>
              <a:rPr lang="en-US" dirty="0" smtClean="0"/>
              <a:t>Output                  </a:t>
            </a:r>
            <a:endParaRPr lang="en-US" dirty="0"/>
          </a:p>
        </p:txBody>
      </p:sp>
      <p:graphicFrame>
        <p:nvGraphicFramePr>
          <p:cNvPr id="4" name="Table 3"/>
          <p:cNvGraphicFramePr>
            <a:graphicFrameLocks noGrp="1"/>
          </p:cNvGraphicFramePr>
          <p:nvPr/>
        </p:nvGraphicFramePr>
        <p:xfrm>
          <a:off x="2590800" y="1752600"/>
          <a:ext cx="5334000" cy="381000"/>
        </p:xfrm>
        <a:graphic>
          <a:graphicData uri="http://schemas.openxmlformats.org/drawingml/2006/table">
            <a:tbl>
              <a:tblPr firstRow="1" bandRow="1">
                <a:tableStyleId>{5C22544A-7EE6-4342-B048-85BDC9FD1C3A}</a:tableStyleId>
              </a:tblPr>
              <a:tblGrid>
                <a:gridCol w="762000"/>
                <a:gridCol w="762000"/>
                <a:gridCol w="762001"/>
                <a:gridCol w="761999"/>
                <a:gridCol w="762000"/>
                <a:gridCol w="762000"/>
                <a:gridCol w="762000"/>
              </a:tblGrid>
              <a:tr h="38100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9</a:t>
                      </a:r>
                      <a:endParaRPr lang="en-US" dirty="0"/>
                    </a:p>
                  </a:txBody>
                  <a:tcPr/>
                </a:tc>
                <a:tc>
                  <a:txBody>
                    <a:bodyPr/>
                    <a:lstStyle/>
                    <a:p>
                      <a:r>
                        <a:rPr lang="en-US" dirty="0" smtClean="0"/>
                        <a:t>8</a:t>
                      </a:r>
                      <a:endParaRPr lang="en-US" dirty="0"/>
                    </a:p>
                  </a:txBody>
                  <a:tcPr/>
                </a:tc>
              </a:tr>
            </a:tbl>
          </a:graphicData>
        </a:graphic>
      </p:graphicFrame>
      <p:graphicFrame>
        <p:nvGraphicFramePr>
          <p:cNvPr id="5" name="Table 4"/>
          <p:cNvGraphicFramePr>
            <a:graphicFrameLocks noGrp="1"/>
          </p:cNvGraphicFramePr>
          <p:nvPr/>
        </p:nvGraphicFramePr>
        <p:xfrm>
          <a:off x="2286000" y="2743200"/>
          <a:ext cx="6096000" cy="675640"/>
        </p:xfrm>
        <a:graphic>
          <a:graphicData uri="http://schemas.openxmlformats.org/drawingml/2006/table">
            <a:tbl>
              <a:tblPr firstRow="1" bandRow="1">
                <a:tableStyleId>{5C22544A-7EE6-4342-B048-85BDC9FD1C3A}</a:tableStyleId>
              </a:tblPr>
              <a:tblGrid>
                <a:gridCol w="609600"/>
                <a:gridCol w="609600"/>
                <a:gridCol w="609600"/>
                <a:gridCol w="533400"/>
                <a:gridCol w="685800"/>
                <a:gridCol w="609600"/>
                <a:gridCol w="609600"/>
                <a:gridCol w="609600"/>
                <a:gridCol w="609600"/>
                <a:gridCol w="609600"/>
              </a:tblGrid>
              <a:tr h="6756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r>
            </a:tbl>
          </a:graphicData>
        </a:graphic>
      </p:graphicFrame>
      <p:graphicFrame>
        <p:nvGraphicFramePr>
          <p:cNvPr id="10" name="Table 9"/>
          <p:cNvGraphicFramePr>
            <a:graphicFrameLocks noGrp="1"/>
          </p:cNvGraphicFramePr>
          <p:nvPr/>
        </p:nvGraphicFramePr>
        <p:xfrm>
          <a:off x="2362200" y="40386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graphicFrame>
        <p:nvGraphicFramePr>
          <p:cNvPr id="5" name="Table 4"/>
          <p:cNvGraphicFramePr>
            <a:graphicFrameLocks noGrp="1"/>
          </p:cNvGraphicFramePr>
          <p:nvPr/>
        </p:nvGraphicFramePr>
        <p:xfrm>
          <a:off x="1524000" y="13970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13</a:t>
                      </a:r>
                      <a:r>
                        <a:rPr lang="en-US" dirty="0" smtClean="0">
                          <a:solidFill>
                            <a:srgbClr val="FF0000"/>
                          </a:solidFill>
                        </a:rPr>
                        <a:t>2</a:t>
                      </a:r>
                      <a:endParaRPr lang="en-US" dirty="0">
                        <a:solidFill>
                          <a:srgbClr val="FF0000"/>
                        </a:solidFill>
                      </a:endParaRPr>
                    </a:p>
                  </a:txBody>
                  <a:tcPr/>
                </a:tc>
                <a:tc>
                  <a:txBody>
                    <a:bodyPr/>
                    <a:lstStyle/>
                    <a:p>
                      <a:r>
                        <a:rPr lang="en-US" dirty="0" smtClean="0"/>
                        <a:t>54</a:t>
                      </a:r>
                      <a:r>
                        <a:rPr lang="en-US" dirty="0" smtClean="0">
                          <a:solidFill>
                            <a:srgbClr val="FF0000"/>
                          </a:solidFill>
                        </a:rPr>
                        <a:t>3</a:t>
                      </a:r>
                      <a:endParaRPr lang="en-US" dirty="0">
                        <a:solidFill>
                          <a:srgbClr val="FF0000"/>
                        </a:solidFill>
                      </a:endParaRPr>
                    </a:p>
                  </a:txBody>
                  <a:tcPr/>
                </a:tc>
                <a:tc>
                  <a:txBody>
                    <a:bodyPr/>
                    <a:lstStyle/>
                    <a:p>
                      <a:r>
                        <a:rPr lang="en-US" dirty="0" smtClean="0"/>
                        <a:t>78</a:t>
                      </a:r>
                      <a:r>
                        <a:rPr lang="en-US" dirty="0" smtClean="0">
                          <a:solidFill>
                            <a:srgbClr val="FF0000"/>
                          </a:solidFill>
                        </a:rPr>
                        <a:t>3</a:t>
                      </a:r>
                      <a:endParaRPr lang="en-US" dirty="0">
                        <a:solidFill>
                          <a:srgbClr val="FF0000"/>
                        </a:solidFill>
                      </a:endParaRPr>
                    </a:p>
                  </a:txBody>
                  <a:tcPr/>
                </a:tc>
                <a:tc>
                  <a:txBody>
                    <a:bodyPr/>
                    <a:lstStyle/>
                    <a:p>
                      <a:r>
                        <a:rPr lang="en-US" dirty="0" smtClean="0"/>
                        <a:t>06</a:t>
                      </a:r>
                      <a:r>
                        <a:rPr lang="en-US" dirty="0" smtClean="0">
                          <a:solidFill>
                            <a:srgbClr val="FF0000"/>
                          </a:solidFill>
                        </a:rPr>
                        <a:t>3</a:t>
                      </a:r>
                      <a:endParaRPr lang="en-US" dirty="0">
                        <a:solidFill>
                          <a:srgbClr val="FF0000"/>
                        </a:solidFill>
                      </a:endParaRPr>
                    </a:p>
                  </a:txBody>
                  <a:tcPr/>
                </a:tc>
                <a:tc>
                  <a:txBody>
                    <a:bodyPr/>
                    <a:lstStyle/>
                    <a:p>
                      <a:r>
                        <a:rPr lang="en-US" dirty="0" smtClean="0"/>
                        <a:t>00</a:t>
                      </a:r>
                      <a:r>
                        <a:rPr lang="en-US" dirty="0" smtClean="0">
                          <a:solidFill>
                            <a:srgbClr val="FF0000"/>
                          </a:solidFill>
                        </a:rPr>
                        <a:t>7</a:t>
                      </a:r>
                      <a:endParaRPr lang="en-US" dirty="0">
                        <a:solidFill>
                          <a:srgbClr val="FF0000"/>
                        </a:solidFill>
                      </a:endParaRPr>
                    </a:p>
                  </a:txBody>
                  <a:tcPr/>
                </a:tc>
                <a:tc>
                  <a:txBody>
                    <a:bodyPr/>
                    <a:lstStyle/>
                    <a:p>
                      <a:r>
                        <a:rPr lang="en-US" dirty="0" smtClean="0"/>
                        <a:t>89</a:t>
                      </a:r>
                      <a:r>
                        <a:rPr lang="en-US" dirty="0" smtClean="0">
                          <a:solidFill>
                            <a:srgbClr val="FF0000"/>
                          </a:solidFill>
                        </a:rPr>
                        <a:t>8</a:t>
                      </a:r>
                      <a:endParaRPr lang="en-US" dirty="0">
                        <a:solidFill>
                          <a:srgbClr val="FF0000"/>
                        </a:solidFill>
                      </a:endParaRPr>
                    </a:p>
                  </a:txBody>
                  <a:tcPr/>
                </a:tc>
                <a:tc>
                  <a:txBody>
                    <a:bodyPr/>
                    <a:lstStyle/>
                    <a:p>
                      <a:r>
                        <a:rPr lang="en-US" dirty="0" smtClean="0"/>
                        <a:t>04</a:t>
                      </a:r>
                      <a:r>
                        <a:rPr lang="en-US" dirty="0" smtClean="0">
                          <a:solidFill>
                            <a:srgbClr val="FF0000"/>
                          </a:solidFill>
                        </a:rPr>
                        <a:t>9</a:t>
                      </a:r>
                      <a:endParaRPr lang="en-US" dirty="0">
                        <a:solidFill>
                          <a:srgbClr val="FF0000"/>
                        </a:solidFill>
                      </a:endParaRPr>
                    </a:p>
                  </a:txBody>
                  <a:tcPr/>
                </a:tc>
              </a:tr>
            </a:tbl>
          </a:graphicData>
        </a:graphic>
      </p:graphicFrame>
      <p:sp>
        <p:nvSpPr>
          <p:cNvPr id="6" name="Rectangle 5"/>
          <p:cNvSpPr/>
          <p:nvPr/>
        </p:nvSpPr>
        <p:spPr>
          <a:xfrm>
            <a:off x="1524000" y="1828800"/>
            <a:ext cx="4572000" cy="1200329"/>
          </a:xfrm>
          <a:prstGeom prst="rect">
            <a:avLst/>
          </a:prstGeom>
        </p:spPr>
        <p:txBody>
          <a:bodyPr>
            <a:spAutoFit/>
          </a:bodyPr>
          <a:lstStyle/>
          <a:p>
            <a:r>
              <a:rPr lang="en-US" dirty="0"/>
              <a:t>Sort the elements now by digits in the tens place.</a:t>
            </a:r>
          </a:p>
          <a:p>
            <a:r>
              <a:rPr lang="en-US" dirty="0" smtClean="0"/>
              <a:t/>
            </a:r>
            <a:br>
              <a:rPr lang="en-US" dirty="0" smtClean="0"/>
            </a:br>
            <a:endParaRPr lang="en-US" dirty="0"/>
          </a:p>
        </p:txBody>
      </p:sp>
      <p:graphicFrame>
        <p:nvGraphicFramePr>
          <p:cNvPr id="7" name="Table 6"/>
          <p:cNvGraphicFramePr>
            <a:graphicFrameLocks noGrp="1"/>
          </p:cNvGraphicFramePr>
          <p:nvPr/>
        </p:nvGraphicFramePr>
        <p:xfrm>
          <a:off x="1295400" y="3428999"/>
          <a:ext cx="6095999" cy="36576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218440">
                <a:tc>
                  <a:txBody>
                    <a:bodyPr/>
                    <a:lstStyle/>
                    <a:p>
                      <a:r>
                        <a:rPr lang="en-US" dirty="0" smtClean="0"/>
                        <a:t>0</a:t>
                      </a:r>
                      <a:r>
                        <a:rPr lang="en-US" dirty="0" smtClean="0">
                          <a:solidFill>
                            <a:srgbClr val="FF0000"/>
                          </a:solidFill>
                        </a:rPr>
                        <a:t>0</a:t>
                      </a:r>
                      <a:r>
                        <a:rPr lang="en-US" dirty="0" smtClean="0"/>
                        <a:t>7</a:t>
                      </a:r>
                      <a:endParaRPr lang="en-US" dirty="0"/>
                    </a:p>
                  </a:txBody>
                  <a:tcPr/>
                </a:tc>
                <a:tc>
                  <a:txBody>
                    <a:bodyPr/>
                    <a:lstStyle/>
                    <a:p>
                      <a:r>
                        <a:rPr lang="en-US" dirty="0" smtClean="0"/>
                        <a:t>1</a:t>
                      </a:r>
                      <a:r>
                        <a:rPr lang="en-US" dirty="0" smtClean="0">
                          <a:solidFill>
                            <a:srgbClr val="FF0000"/>
                          </a:solidFill>
                        </a:rPr>
                        <a:t>3</a:t>
                      </a:r>
                      <a:r>
                        <a:rPr lang="en-US" dirty="0" smtClean="0"/>
                        <a:t>2</a:t>
                      </a:r>
                      <a:endParaRPr lang="en-US" dirty="0"/>
                    </a:p>
                  </a:txBody>
                  <a:tcPr/>
                </a:tc>
                <a:tc>
                  <a:txBody>
                    <a:bodyPr/>
                    <a:lstStyle/>
                    <a:p>
                      <a:r>
                        <a:rPr lang="en-US" dirty="0" smtClean="0"/>
                        <a:t>5</a:t>
                      </a:r>
                      <a:r>
                        <a:rPr lang="en-US" dirty="0" smtClean="0">
                          <a:solidFill>
                            <a:srgbClr val="FF0000"/>
                          </a:solidFill>
                        </a:rPr>
                        <a:t>4</a:t>
                      </a:r>
                      <a:r>
                        <a:rPr lang="en-US" dirty="0" smtClean="0"/>
                        <a:t>3</a:t>
                      </a:r>
                      <a:endParaRPr lang="en-US" dirty="0"/>
                    </a:p>
                  </a:txBody>
                  <a:tcPr/>
                </a:tc>
                <a:tc>
                  <a:txBody>
                    <a:bodyPr/>
                    <a:lstStyle/>
                    <a:p>
                      <a:r>
                        <a:rPr lang="en-US" dirty="0" smtClean="0"/>
                        <a:t>0</a:t>
                      </a:r>
                      <a:r>
                        <a:rPr lang="en-US" dirty="0" smtClean="0">
                          <a:solidFill>
                            <a:srgbClr val="FF0000"/>
                          </a:solidFill>
                        </a:rPr>
                        <a:t>4</a:t>
                      </a:r>
                      <a:r>
                        <a:rPr lang="en-US" dirty="0" smtClean="0"/>
                        <a:t>9</a:t>
                      </a:r>
                      <a:endParaRPr lang="en-US" dirty="0"/>
                    </a:p>
                  </a:txBody>
                  <a:tcPr/>
                </a:tc>
                <a:tc>
                  <a:txBody>
                    <a:bodyPr/>
                    <a:lstStyle/>
                    <a:p>
                      <a:r>
                        <a:rPr lang="en-US" dirty="0" smtClean="0"/>
                        <a:t>0</a:t>
                      </a:r>
                      <a:r>
                        <a:rPr lang="en-US" dirty="0" smtClean="0">
                          <a:solidFill>
                            <a:srgbClr val="FF0000"/>
                          </a:solidFill>
                        </a:rPr>
                        <a:t>6</a:t>
                      </a:r>
                      <a:r>
                        <a:rPr lang="en-US" dirty="0" smtClean="0"/>
                        <a:t>3</a:t>
                      </a:r>
                      <a:endParaRPr lang="en-US" dirty="0"/>
                    </a:p>
                  </a:txBody>
                  <a:tcPr/>
                </a:tc>
                <a:tc>
                  <a:txBody>
                    <a:bodyPr/>
                    <a:lstStyle/>
                    <a:p>
                      <a:r>
                        <a:rPr lang="en-US" dirty="0" smtClean="0"/>
                        <a:t>7</a:t>
                      </a:r>
                      <a:r>
                        <a:rPr lang="en-US" dirty="0" smtClean="0">
                          <a:solidFill>
                            <a:srgbClr val="FF0000"/>
                          </a:solidFill>
                        </a:rPr>
                        <a:t>8</a:t>
                      </a:r>
                      <a:r>
                        <a:rPr lang="en-US" dirty="0" smtClean="0"/>
                        <a:t>3</a:t>
                      </a:r>
                      <a:endParaRPr lang="en-US" dirty="0"/>
                    </a:p>
                  </a:txBody>
                  <a:tcPr/>
                </a:tc>
                <a:tc>
                  <a:txBody>
                    <a:bodyPr/>
                    <a:lstStyle/>
                    <a:p>
                      <a:r>
                        <a:rPr lang="en-US" dirty="0" smtClean="0"/>
                        <a:t>8</a:t>
                      </a:r>
                      <a:r>
                        <a:rPr lang="en-US" dirty="0" smtClean="0">
                          <a:solidFill>
                            <a:srgbClr val="FF0000"/>
                          </a:solidFill>
                        </a:rPr>
                        <a:t>9</a:t>
                      </a:r>
                      <a:r>
                        <a:rPr lang="en-US" dirty="0" smtClean="0"/>
                        <a:t>8</a:t>
                      </a:r>
                      <a:endParaRPr lang="en-US" dirty="0"/>
                    </a:p>
                  </a:txBody>
                  <a:tcPr/>
                </a:tc>
              </a:tr>
            </a:tbl>
          </a:graphicData>
        </a:graphic>
      </p:graphicFrame>
      <p:sp>
        <p:nvSpPr>
          <p:cNvPr id="8" name="Rectangle 7"/>
          <p:cNvSpPr/>
          <p:nvPr/>
        </p:nvSpPr>
        <p:spPr>
          <a:xfrm>
            <a:off x="1600200" y="3962400"/>
            <a:ext cx="4572000" cy="1200329"/>
          </a:xfrm>
          <a:prstGeom prst="rect">
            <a:avLst/>
          </a:prstGeom>
        </p:spPr>
        <p:txBody>
          <a:bodyPr>
            <a:spAutoFit/>
          </a:bodyPr>
          <a:lstStyle/>
          <a:p>
            <a:r>
              <a:rPr lang="en-US" dirty="0"/>
              <a:t>Finally, sort the elements by digits in the hundreds place.</a:t>
            </a:r>
          </a:p>
          <a:p>
            <a:r>
              <a:rPr lang="en-US" dirty="0" smtClean="0"/>
              <a:t/>
            </a:r>
            <a:br>
              <a:rPr lang="en-US" dirty="0" smtClean="0"/>
            </a:br>
            <a:endParaRPr lang="en-US" dirty="0"/>
          </a:p>
        </p:txBody>
      </p:sp>
      <p:graphicFrame>
        <p:nvGraphicFramePr>
          <p:cNvPr id="9" name="Table 8"/>
          <p:cNvGraphicFramePr>
            <a:graphicFrameLocks noGrp="1"/>
          </p:cNvGraphicFramePr>
          <p:nvPr/>
        </p:nvGraphicFramePr>
        <p:xfrm>
          <a:off x="1295400" y="4724400"/>
          <a:ext cx="6095999" cy="3708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solidFill>
                            <a:srgbClr val="FF0000"/>
                          </a:solidFill>
                        </a:rPr>
                        <a:t>0</a:t>
                      </a:r>
                      <a:r>
                        <a:rPr lang="en-US" dirty="0" smtClean="0"/>
                        <a:t>07</a:t>
                      </a:r>
                      <a:endParaRPr lang="en-US" dirty="0"/>
                    </a:p>
                  </a:txBody>
                  <a:tcPr/>
                </a:tc>
                <a:tc>
                  <a:txBody>
                    <a:bodyPr/>
                    <a:lstStyle/>
                    <a:p>
                      <a:r>
                        <a:rPr lang="en-US" dirty="0" smtClean="0">
                          <a:solidFill>
                            <a:srgbClr val="FF0000"/>
                          </a:solidFill>
                        </a:rPr>
                        <a:t>0</a:t>
                      </a:r>
                      <a:r>
                        <a:rPr lang="en-US" dirty="0" smtClean="0"/>
                        <a:t>49</a:t>
                      </a:r>
                      <a:endParaRPr lang="en-US" dirty="0"/>
                    </a:p>
                  </a:txBody>
                  <a:tcPr/>
                </a:tc>
                <a:tc>
                  <a:txBody>
                    <a:bodyPr/>
                    <a:lstStyle/>
                    <a:p>
                      <a:r>
                        <a:rPr lang="en-US" dirty="0" smtClean="0">
                          <a:solidFill>
                            <a:srgbClr val="FF0000"/>
                          </a:solidFill>
                        </a:rPr>
                        <a:t>0</a:t>
                      </a:r>
                      <a:r>
                        <a:rPr lang="en-US" dirty="0" smtClean="0"/>
                        <a:t>63</a:t>
                      </a:r>
                      <a:endParaRPr lang="en-US" dirty="0"/>
                    </a:p>
                  </a:txBody>
                  <a:tcPr/>
                </a:tc>
                <a:tc>
                  <a:txBody>
                    <a:bodyPr/>
                    <a:lstStyle/>
                    <a:p>
                      <a:r>
                        <a:rPr lang="en-US" dirty="0" smtClean="0">
                          <a:solidFill>
                            <a:srgbClr val="FF0000"/>
                          </a:solidFill>
                        </a:rPr>
                        <a:t>1</a:t>
                      </a:r>
                      <a:r>
                        <a:rPr lang="en-US" dirty="0" smtClean="0"/>
                        <a:t>32</a:t>
                      </a:r>
                      <a:endParaRPr lang="en-US" dirty="0"/>
                    </a:p>
                  </a:txBody>
                  <a:tcPr/>
                </a:tc>
                <a:tc>
                  <a:txBody>
                    <a:bodyPr/>
                    <a:lstStyle/>
                    <a:p>
                      <a:r>
                        <a:rPr lang="en-US" dirty="0" smtClean="0">
                          <a:solidFill>
                            <a:srgbClr val="FF0000"/>
                          </a:solidFill>
                        </a:rPr>
                        <a:t>5</a:t>
                      </a:r>
                      <a:r>
                        <a:rPr lang="en-US" dirty="0" smtClean="0"/>
                        <a:t>43</a:t>
                      </a:r>
                      <a:endParaRPr lang="en-US" dirty="0"/>
                    </a:p>
                  </a:txBody>
                  <a:tcPr/>
                </a:tc>
                <a:tc>
                  <a:txBody>
                    <a:bodyPr/>
                    <a:lstStyle/>
                    <a:p>
                      <a:r>
                        <a:rPr lang="en-US" dirty="0" smtClean="0">
                          <a:solidFill>
                            <a:srgbClr val="FF0000"/>
                          </a:solidFill>
                        </a:rPr>
                        <a:t>7</a:t>
                      </a:r>
                      <a:r>
                        <a:rPr lang="en-US" dirty="0" smtClean="0"/>
                        <a:t>83</a:t>
                      </a:r>
                      <a:endParaRPr lang="en-US" dirty="0"/>
                    </a:p>
                  </a:txBody>
                  <a:tcPr/>
                </a:tc>
                <a:tc>
                  <a:txBody>
                    <a:bodyPr/>
                    <a:lstStyle/>
                    <a:p>
                      <a:r>
                        <a:rPr lang="en-US" dirty="0" smtClean="0">
                          <a:solidFill>
                            <a:srgbClr val="FF0000"/>
                          </a:solidFill>
                        </a:rPr>
                        <a:t>8</a:t>
                      </a:r>
                      <a:r>
                        <a:rPr lang="en-US" dirty="0" smtClean="0"/>
                        <a:t>98</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#include&lt;</a:t>
            </a:r>
            <a:r>
              <a:rPr lang="en-US" dirty="0" err="1" smtClean="0"/>
              <a:t>iostream</a:t>
            </a:r>
            <a:r>
              <a:rPr lang="en-US" dirty="0" smtClean="0"/>
              <a:t>&gt; </a:t>
            </a:r>
          </a:p>
          <a:p>
            <a:r>
              <a:rPr lang="en-US" dirty="0" smtClean="0"/>
              <a:t>using namespace std;</a:t>
            </a:r>
          </a:p>
          <a:p>
            <a:r>
              <a:rPr lang="en-US" dirty="0" smtClean="0"/>
              <a:t> </a:t>
            </a:r>
            <a:r>
              <a:rPr lang="en-US" dirty="0" err="1" smtClean="0"/>
              <a:t>int</a:t>
            </a:r>
            <a:r>
              <a:rPr lang="en-US" dirty="0" smtClean="0"/>
              <a:t> </a:t>
            </a:r>
            <a:r>
              <a:rPr lang="en-US" dirty="0" err="1" smtClean="0"/>
              <a:t>getMax</a:t>
            </a:r>
            <a:r>
              <a:rPr lang="en-US" dirty="0" smtClean="0"/>
              <a:t>(</a:t>
            </a:r>
            <a:r>
              <a:rPr lang="en-US" dirty="0" err="1" smtClean="0"/>
              <a:t>int</a:t>
            </a:r>
            <a:r>
              <a:rPr lang="en-US" dirty="0" smtClean="0"/>
              <a:t> </a:t>
            </a:r>
            <a:r>
              <a:rPr lang="en-US" dirty="0" err="1" smtClean="0"/>
              <a:t>arr</a:t>
            </a:r>
            <a:r>
              <a:rPr lang="en-US" dirty="0" smtClean="0"/>
              <a:t>[], </a:t>
            </a:r>
            <a:r>
              <a:rPr lang="en-US" dirty="0" err="1" smtClean="0"/>
              <a:t>int</a:t>
            </a:r>
            <a:r>
              <a:rPr lang="en-US" dirty="0" smtClean="0"/>
              <a:t> size)</a:t>
            </a:r>
          </a:p>
          <a:p>
            <a:r>
              <a:rPr lang="en-US" dirty="0" smtClean="0"/>
              <a:t> {</a:t>
            </a:r>
          </a:p>
          <a:p>
            <a:r>
              <a:rPr lang="en-US" dirty="0" smtClean="0"/>
              <a:t> </a:t>
            </a:r>
            <a:r>
              <a:rPr lang="en-US" dirty="0" err="1" smtClean="0"/>
              <a:t>int</a:t>
            </a:r>
            <a:r>
              <a:rPr lang="en-US" dirty="0" smtClean="0"/>
              <a:t> max = </a:t>
            </a:r>
            <a:r>
              <a:rPr lang="en-US" dirty="0" err="1" smtClean="0"/>
              <a:t>arr</a:t>
            </a:r>
            <a:r>
              <a:rPr lang="en-US" dirty="0" smtClean="0"/>
              <a:t>[0]; </a:t>
            </a:r>
          </a:p>
          <a:p>
            <a:r>
              <a:rPr lang="en-US" dirty="0" smtClean="0"/>
              <a:t>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size; </a:t>
            </a:r>
            <a:r>
              <a:rPr lang="en-US" dirty="0" err="1" smtClean="0"/>
              <a:t>i</a:t>
            </a:r>
            <a:r>
              <a:rPr lang="en-US" dirty="0" smtClean="0"/>
              <a:t>++)</a:t>
            </a:r>
          </a:p>
          <a:p>
            <a:r>
              <a:rPr lang="en-US" dirty="0" smtClean="0"/>
              <a:t> if (</a:t>
            </a:r>
            <a:r>
              <a:rPr lang="en-US" dirty="0" err="1" smtClean="0"/>
              <a:t>arr</a:t>
            </a:r>
            <a:r>
              <a:rPr lang="en-US" dirty="0" smtClean="0"/>
              <a:t>[</a:t>
            </a:r>
            <a:r>
              <a:rPr lang="en-US" dirty="0" err="1" smtClean="0"/>
              <a:t>i</a:t>
            </a:r>
            <a:r>
              <a:rPr lang="en-US" dirty="0" smtClean="0"/>
              <a:t>] &gt; max) </a:t>
            </a:r>
          </a:p>
          <a:p>
            <a:r>
              <a:rPr lang="en-US" dirty="0" smtClean="0"/>
              <a:t>max = </a:t>
            </a:r>
            <a:r>
              <a:rPr lang="en-US" dirty="0" err="1" smtClean="0"/>
              <a:t>arr</a:t>
            </a:r>
            <a:r>
              <a:rPr lang="en-US" dirty="0" smtClean="0"/>
              <a:t>[</a:t>
            </a:r>
            <a:r>
              <a:rPr lang="en-US" dirty="0" err="1" smtClean="0"/>
              <a:t>i</a:t>
            </a:r>
            <a:r>
              <a:rPr lang="en-US" dirty="0" smtClean="0"/>
              <a:t>]; </a:t>
            </a:r>
          </a:p>
          <a:p>
            <a:r>
              <a:rPr lang="en-US" dirty="0" smtClean="0"/>
              <a:t>return max;</a:t>
            </a:r>
          </a:p>
          <a:p>
            <a:r>
              <a:rPr lang="en-US" dirty="0" smtClean="0"/>
              <a:t>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870</Words>
  <Application>Microsoft Office PowerPoint</Application>
  <PresentationFormat>On-screen Show (4:3)</PresentationFormat>
  <Paragraphs>299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RADIX SORTING METHODE</vt:lpstr>
      <vt:lpstr>Radix Sort Algorithm </vt:lpstr>
      <vt:lpstr> let us take example </vt:lpstr>
      <vt:lpstr>Working of Radix Sort Algorithm </vt:lpstr>
      <vt:lpstr>continued</vt:lpstr>
      <vt:lpstr>Continued</vt:lpstr>
      <vt:lpstr>Continued</vt:lpstr>
      <vt:lpstr>continued</vt:lpstr>
      <vt:lpstr>Implementation//code</vt:lpstr>
      <vt:lpstr>Cont…</vt:lpstr>
      <vt:lpstr>Cont…</vt:lpstr>
      <vt:lpstr>Cont…</vt:lpstr>
      <vt:lpstr>Cont…</vt:lpstr>
      <vt:lpstr>output</vt:lpstr>
      <vt:lpstr>Analysis</vt:lpstr>
      <vt:lpstr>Prepared by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RADIX SORTING METHODE</dc:title>
  <dc:creator>LIBUser</dc:creator>
  <cp:lastModifiedBy>LIBUser</cp:lastModifiedBy>
  <cp:revision>11</cp:revision>
  <dcterms:created xsi:type="dcterms:W3CDTF">2021-12-05T17:37:40Z</dcterms:created>
  <dcterms:modified xsi:type="dcterms:W3CDTF">2021-12-05T23:09:15Z</dcterms:modified>
</cp:coreProperties>
</file>