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a698101c0_1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4a698101c0_1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a698101c0_1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4a698101c0_1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a698101c0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a698101c0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4a698101c0_0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13" name="Shape 13"/>
        <p:cNvGrpSpPr/>
        <p:nvPr/>
      </p:nvGrpSpPr>
      <p:grpSpPr>
        <a:xfrm>
          <a:off x="0" y="0"/>
          <a:ext cx="0" cy="0"/>
          <a:chOff x="0" y="0"/>
          <a:chExt cx="0" cy="0"/>
        </a:xfrm>
      </p:grpSpPr>
      <p:sp>
        <p:nvSpPr>
          <p:cNvPr id="14" name="Google Shape;14;p2"/>
          <p:cNvSpPr/>
          <p:nvPr/>
        </p:nvSpPr>
        <p:spPr>
          <a:xfrm>
            <a:off x="0" y="0"/>
            <a:ext cx="9144000" cy="65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 name="Google Shape;15;p2"/>
          <p:cNvGrpSpPr/>
          <p:nvPr/>
        </p:nvGrpSpPr>
        <p:grpSpPr>
          <a:xfrm>
            <a:off x="830392" y="1588427"/>
            <a:ext cx="745763"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 name="Google Shape;18;p2"/>
          <p:cNvSpPr txBox="1"/>
          <p:nvPr>
            <p:ph type="ctrTitle"/>
          </p:nvPr>
        </p:nvSpPr>
        <p:spPr>
          <a:xfrm>
            <a:off x="729450" y="1763267"/>
            <a:ext cx="7688100" cy="2219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9" name="Google Shape;19;p2"/>
          <p:cNvSpPr txBox="1"/>
          <p:nvPr>
            <p:ph idx="1" type="subTitle"/>
          </p:nvPr>
        </p:nvSpPr>
        <p:spPr>
          <a:xfrm>
            <a:off x="729627" y="4230533"/>
            <a:ext cx="7688100" cy="7215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20" name="Google Shape;20;p2"/>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7" name="Shape 77"/>
        <p:cNvGrpSpPr/>
        <p:nvPr/>
      </p:nvGrpSpPr>
      <p:grpSpPr>
        <a:xfrm>
          <a:off x="0" y="0"/>
          <a:ext cx="0" cy="0"/>
          <a:chOff x="0" y="0"/>
          <a:chExt cx="0" cy="0"/>
        </a:xfrm>
      </p:grpSpPr>
      <p:grpSp>
        <p:nvGrpSpPr>
          <p:cNvPr id="78" name="Google Shape;78;p11"/>
          <p:cNvGrpSpPr/>
          <p:nvPr/>
        </p:nvGrpSpPr>
        <p:grpSpPr>
          <a:xfrm>
            <a:off x="830392" y="5558926"/>
            <a:ext cx="745763"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1"/>
          <p:cNvSpPr txBox="1"/>
          <p:nvPr>
            <p:ph hasCustomPrompt="1" type="title"/>
          </p:nvPr>
        </p:nvSpPr>
        <p:spPr>
          <a:xfrm>
            <a:off x="729450" y="978600"/>
            <a:ext cx="7688400" cy="165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82" name="Google Shape;82;p11"/>
          <p:cNvSpPr txBox="1"/>
          <p:nvPr>
            <p:ph idx="1" type="body"/>
          </p:nvPr>
        </p:nvSpPr>
        <p:spPr>
          <a:xfrm>
            <a:off x="729450" y="3030517"/>
            <a:ext cx="7688400" cy="21072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83" name="Google Shape;83;p11"/>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4" name="Shape 84"/>
        <p:cNvGrpSpPr/>
        <p:nvPr/>
      </p:nvGrpSpPr>
      <p:grpSpPr>
        <a:xfrm>
          <a:off x="0" y="0"/>
          <a:ext cx="0" cy="0"/>
          <a:chOff x="0" y="0"/>
          <a:chExt cx="0" cy="0"/>
        </a:xfrm>
      </p:grpSpPr>
      <p:sp>
        <p:nvSpPr>
          <p:cNvPr id="85" name="Google Shape;85;p12"/>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6" name="Shape 86"/>
        <p:cNvGrpSpPr/>
        <p:nvPr/>
      </p:nvGrpSpPr>
      <p:grpSpPr>
        <a:xfrm>
          <a:off x="0" y="0"/>
          <a:ext cx="0" cy="0"/>
          <a:chOff x="0" y="0"/>
          <a:chExt cx="0" cy="0"/>
        </a:xfrm>
      </p:grpSpPr>
      <p:sp>
        <p:nvSpPr>
          <p:cNvPr id="87" name="Google Shape;87;p13"/>
          <p:cNvSpPr txBox="1"/>
          <p:nvPr>
            <p:ph type="title"/>
          </p:nvPr>
        </p:nvSpPr>
        <p:spPr>
          <a:xfrm>
            <a:off x="628650" y="139839"/>
            <a:ext cx="7886700" cy="628800"/>
          </a:xfrm>
          <a:prstGeom prst="rect">
            <a:avLst/>
          </a:prstGeom>
          <a:noFill/>
          <a:ln>
            <a:noFill/>
          </a:ln>
        </p:spPr>
        <p:txBody>
          <a:bodyPr anchorCtr="0" anchor="ctr" bIns="45700" lIns="91425" spcFirstLastPara="1" rIns="91425" wrap="square" tIns="45700"/>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8" name="Google Shape;88;p13"/>
          <p:cNvSpPr txBox="1"/>
          <p:nvPr>
            <p:ph idx="1" type="body"/>
          </p:nvPr>
        </p:nvSpPr>
        <p:spPr>
          <a:xfrm>
            <a:off x="628650" y="887896"/>
            <a:ext cx="7886700" cy="5468400"/>
          </a:xfrm>
          <a:prstGeom prst="rect">
            <a:avLst/>
          </a:prstGeom>
          <a:noFill/>
          <a:ln>
            <a:noFill/>
          </a:ln>
        </p:spPr>
        <p:txBody>
          <a:bodyPr anchorCtr="0" anchor="t" bIns="45700" lIns="91425" spcFirstLastPara="1" rIns="91425" wrap="square" tIns="45700"/>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89" name="Google Shape;89;p13"/>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0" name="Google Shape;90;p13"/>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p13"/>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21" name="Shape 21"/>
        <p:cNvGrpSpPr/>
        <p:nvPr/>
      </p:nvGrpSpPr>
      <p:grpSpPr>
        <a:xfrm>
          <a:off x="0" y="0"/>
          <a:ext cx="0" cy="0"/>
          <a:chOff x="0" y="0"/>
          <a:chExt cx="0" cy="0"/>
        </a:xfrm>
      </p:grpSpPr>
      <p:grpSp>
        <p:nvGrpSpPr>
          <p:cNvPr id="22" name="Google Shape;22;p3"/>
          <p:cNvGrpSpPr/>
          <p:nvPr/>
        </p:nvGrpSpPr>
        <p:grpSpPr>
          <a:xfrm>
            <a:off x="830392" y="1588427"/>
            <a:ext cx="745763"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3"/>
          <p:cNvSpPr txBox="1"/>
          <p:nvPr>
            <p:ph type="title"/>
          </p:nvPr>
        </p:nvSpPr>
        <p:spPr>
          <a:xfrm>
            <a:off x="729450" y="1763267"/>
            <a:ext cx="7688400" cy="202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6" name="Google Shape;26;p3"/>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7" name="Shape 27"/>
        <p:cNvGrpSpPr/>
        <p:nvPr/>
      </p:nvGrpSpPr>
      <p:grpSpPr>
        <a:xfrm>
          <a:off x="0" y="0"/>
          <a:ext cx="0" cy="0"/>
          <a:chOff x="0" y="0"/>
          <a:chExt cx="0" cy="0"/>
        </a:xfrm>
      </p:grpSpPr>
      <p:sp>
        <p:nvSpPr>
          <p:cNvPr id="28" name="Google Shape;28;p4"/>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 name="Google Shape;29;p4"/>
          <p:cNvGrpSpPr/>
          <p:nvPr/>
        </p:nvGrpSpPr>
        <p:grpSpPr>
          <a:xfrm>
            <a:off x="830392" y="1588427"/>
            <a:ext cx="745763"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4"/>
          <p:cNvSpPr txBox="1"/>
          <p:nvPr>
            <p:ph type="title"/>
          </p:nvPr>
        </p:nvSpPr>
        <p:spPr>
          <a:xfrm>
            <a:off x="729450" y="1758200"/>
            <a:ext cx="7688700" cy="713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3" name="Google Shape;33;p4"/>
          <p:cNvSpPr txBox="1"/>
          <p:nvPr>
            <p:ph idx="1" type="body"/>
          </p:nvPr>
        </p:nvSpPr>
        <p:spPr>
          <a:xfrm>
            <a:off x="729450" y="2771833"/>
            <a:ext cx="7688700" cy="30147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4" name="Google Shape;34;p4"/>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5" name="Shape 35"/>
        <p:cNvGrpSpPr/>
        <p:nvPr/>
      </p:nvGrpSpPr>
      <p:grpSpPr>
        <a:xfrm>
          <a:off x="0" y="0"/>
          <a:ext cx="0" cy="0"/>
          <a:chOff x="0" y="0"/>
          <a:chExt cx="0" cy="0"/>
        </a:xfrm>
      </p:grpSpPr>
      <p:sp>
        <p:nvSpPr>
          <p:cNvPr id="36" name="Google Shape;36;p5"/>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5"/>
          <p:cNvGrpSpPr/>
          <p:nvPr/>
        </p:nvGrpSpPr>
        <p:grpSpPr>
          <a:xfrm>
            <a:off x="830392" y="1588427"/>
            <a:ext cx="745763"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5"/>
          <p:cNvSpPr txBox="1"/>
          <p:nvPr>
            <p:ph type="title"/>
          </p:nvPr>
        </p:nvSpPr>
        <p:spPr>
          <a:xfrm>
            <a:off x="729450" y="1758200"/>
            <a:ext cx="7688400" cy="713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1" name="Google Shape;41;p5"/>
          <p:cNvSpPr txBox="1"/>
          <p:nvPr>
            <p:ph idx="1" type="body"/>
          </p:nvPr>
        </p:nvSpPr>
        <p:spPr>
          <a:xfrm>
            <a:off x="729325" y="2771833"/>
            <a:ext cx="3774300" cy="30147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2" name="Google Shape;42;p5"/>
          <p:cNvSpPr txBox="1"/>
          <p:nvPr>
            <p:ph idx="2" type="body"/>
          </p:nvPr>
        </p:nvSpPr>
        <p:spPr>
          <a:xfrm>
            <a:off x="4643604" y="2771833"/>
            <a:ext cx="3774300" cy="30147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3" name="Google Shape;43;p5"/>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4" name="Shape 44"/>
        <p:cNvGrpSpPr/>
        <p:nvPr/>
      </p:nvGrpSpPr>
      <p:grpSpPr>
        <a:xfrm>
          <a:off x="0" y="0"/>
          <a:ext cx="0" cy="0"/>
          <a:chOff x="0" y="0"/>
          <a:chExt cx="0" cy="0"/>
        </a:xfrm>
      </p:grpSpPr>
      <p:sp>
        <p:nvSpPr>
          <p:cNvPr id="45" name="Google Shape;45;p6"/>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6"/>
          <p:cNvGrpSpPr/>
          <p:nvPr/>
        </p:nvGrpSpPr>
        <p:grpSpPr>
          <a:xfrm>
            <a:off x="830392" y="1588427"/>
            <a:ext cx="745763"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6"/>
          <p:cNvSpPr txBox="1"/>
          <p:nvPr>
            <p:ph type="title"/>
          </p:nvPr>
        </p:nvSpPr>
        <p:spPr>
          <a:xfrm>
            <a:off x="729450" y="1758200"/>
            <a:ext cx="7688400" cy="713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0" name="Google Shape;50;p6"/>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51" name="Shape 51"/>
        <p:cNvGrpSpPr/>
        <p:nvPr/>
      </p:nvGrpSpPr>
      <p:grpSpPr>
        <a:xfrm>
          <a:off x="0" y="0"/>
          <a:ext cx="0" cy="0"/>
          <a:chOff x="0" y="0"/>
          <a:chExt cx="0" cy="0"/>
        </a:xfrm>
      </p:grpSpPr>
      <p:sp>
        <p:nvSpPr>
          <p:cNvPr id="52" name="Google Shape;52;p7"/>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 name="Google Shape;53;p7"/>
          <p:cNvGrpSpPr/>
          <p:nvPr/>
        </p:nvGrpSpPr>
        <p:grpSpPr>
          <a:xfrm>
            <a:off x="830392" y="1588427"/>
            <a:ext cx="745763"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7"/>
          <p:cNvSpPr txBox="1"/>
          <p:nvPr>
            <p:ph type="title"/>
          </p:nvPr>
        </p:nvSpPr>
        <p:spPr>
          <a:xfrm>
            <a:off x="730000" y="1758200"/>
            <a:ext cx="3300900" cy="18420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7" name="Google Shape;57;p7"/>
          <p:cNvSpPr txBox="1"/>
          <p:nvPr>
            <p:ph idx="1" type="body"/>
          </p:nvPr>
        </p:nvSpPr>
        <p:spPr>
          <a:xfrm>
            <a:off x="721225" y="3708967"/>
            <a:ext cx="3300900" cy="2130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8" name="Google Shape;58;p7"/>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9" name="Shape 59"/>
        <p:cNvGrpSpPr/>
        <p:nvPr/>
      </p:nvGrpSpPr>
      <p:grpSpPr>
        <a:xfrm>
          <a:off x="0" y="0"/>
          <a:ext cx="0" cy="0"/>
          <a:chOff x="0" y="0"/>
          <a:chExt cx="0" cy="0"/>
        </a:xfrm>
      </p:grpSpPr>
      <p:grpSp>
        <p:nvGrpSpPr>
          <p:cNvPr id="60" name="Google Shape;60;p8"/>
          <p:cNvGrpSpPr/>
          <p:nvPr/>
        </p:nvGrpSpPr>
        <p:grpSpPr>
          <a:xfrm>
            <a:off x="830392" y="5558926"/>
            <a:ext cx="745763"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 name="Google Shape;63;p8"/>
          <p:cNvSpPr txBox="1"/>
          <p:nvPr>
            <p:ph type="title"/>
          </p:nvPr>
        </p:nvSpPr>
        <p:spPr>
          <a:xfrm>
            <a:off x="729450" y="1152400"/>
            <a:ext cx="7021200" cy="39801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4" name="Google Shape;64;p8"/>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5" name="Shape 65"/>
        <p:cNvGrpSpPr/>
        <p:nvPr/>
      </p:nvGrpSpPr>
      <p:grpSpPr>
        <a:xfrm>
          <a:off x="0" y="0"/>
          <a:ext cx="0" cy="0"/>
          <a:chOff x="0" y="0"/>
          <a:chExt cx="0" cy="0"/>
        </a:xfrm>
      </p:grpSpPr>
      <p:sp>
        <p:nvSpPr>
          <p:cNvPr id="66" name="Google Shape;66;p9"/>
          <p:cNvSpPr/>
          <p:nvPr/>
        </p:nvSpPr>
        <p:spPr>
          <a:xfrm>
            <a:off x="0" y="0"/>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9"/>
          <p:cNvGrpSpPr/>
          <p:nvPr/>
        </p:nvGrpSpPr>
        <p:grpSpPr>
          <a:xfrm>
            <a:off x="830392" y="1588427"/>
            <a:ext cx="745763"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p9"/>
          <p:cNvSpPr txBox="1"/>
          <p:nvPr>
            <p:ph type="title"/>
          </p:nvPr>
        </p:nvSpPr>
        <p:spPr>
          <a:xfrm>
            <a:off x="730000" y="1758200"/>
            <a:ext cx="3300900" cy="2249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71" name="Google Shape;71;p9"/>
          <p:cNvSpPr txBox="1"/>
          <p:nvPr>
            <p:ph idx="1" type="subTitle"/>
          </p:nvPr>
        </p:nvSpPr>
        <p:spPr>
          <a:xfrm>
            <a:off x="724950" y="4215367"/>
            <a:ext cx="3300900" cy="10119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72" name="Google Shape;72;p9"/>
          <p:cNvSpPr txBox="1"/>
          <p:nvPr>
            <p:ph idx="2" type="body"/>
          </p:nvPr>
        </p:nvSpPr>
        <p:spPr>
          <a:xfrm>
            <a:off x="5174225" y="1803500"/>
            <a:ext cx="3374400" cy="4034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3" name="Google Shape;73;p9"/>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4" name="Shape 74"/>
        <p:cNvGrpSpPr/>
        <p:nvPr/>
      </p:nvGrpSpPr>
      <p:grpSpPr>
        <a:xfrm>
          <a:off x="0" y="0"/>
          <a:ext cx="0" cy="0"/>
          <a:chOff x="0" y="0"/>
          <a:chExt cx="0" cy="0"/>
        </a:xfrm>
      </p:grpSpPr>
      <p:sp>
        <p:nvSpPr>
          <p:cNvPr id="75" name="Google Shape;75;p10"/>
          <p:cNvSpPr txBox="1"/>
          <p:nvPr>
            <p:ph idx="1" type="body"/>
          </p:nvPr>
        </p:nvSpPr>
        <p:spPr>
          <a:xfrm>
            <a:off x="724950" y="5830068"/>
            <a:ext cx="7697400" cy="614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6" name="Google Shape;76;p10"/>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11" name="Google Shape;11;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12" name="Google Shape;12;p1"/>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hyperlink" Target="https://youtu.be/x1k0bNMw_uU"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processors.wiki.ti.com/index.php/Download_CCS" TargetMode="External"/><Relationship Id="rId4" Type="http://schemas.openxmlformats.org/officeDocument/2006/relationships/hyperlink" Target="http://www.ti.com/tool/uniflash" TargetMode="External"/><Relationship Id="rId5" Type="http://schemas.openxmlformats.org/officeDocument/2006/relationships/hyperlink" Target="http://software-dl.ti.com/processor-sdk-linux/esd/AM335X/latest/index_FDS.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4"/>
          <p:cNvSpPr txBox="1"/>
          <p:nvPr>
            <p:ph type="ctrTitle"/>
          </p:nvPr>
        </p:nvSpPr>
        <p:spPr>
          <a:xfrm>
            <a:off x="433050" y="3749633"/>
            <a:ext cx="8038500" cy="23541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Avenir"/>
              <a:buNone/>
            </a:pPr>
            <a:r>
              <a:rPr lang="en-US"/>
              <a:t>CpE 403 Final Project</a:t>
            </a:r>
            <a:endParaRPr/>
          </a:p>
        </p:txBody>
      </p:sp>
      <p:sp>
        <p:nvSpPr>
          <p:cNvPr id="98" name="Google Shape;98;p14"/>
          <p:cNvSpPr txBox="1"/>
          <p:nvPr>
            <p:ph idx="1" type="subTitle"/>
          </p:nvPr>
        </p:nvSpPr>
        <p:spPr>
          <a:xfrm>
            <a:off x="433050" y="2748873"/>
            <a:ext cx="8038596" cy="100076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3700"/>
              <a:buNone/>
            </a:pPr>
            <a:r>
              <a:rPr lang="en-US" sz="3700"/>
              <a:t>Abenezer Namaga, Estellar Raganit</a:t>
            </a:r>
            <a:endParaRPr sz="3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628650" y="139839"/>
            <a:ext cx="7886700" cy="62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3959"/>
              <a:t>Actual project set-up</a:t>
            </a:r>
            <a:endParaRPr/>
          </a:p>
        </p:txBody>
      </p:sp>
      <p:sp>
        <p:nvSpPr>
          <p:cNvPr id="168" name="Google Shape;168;p23"/>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pic>
        <p:nvPicPr>
          <p:cNvPr id="169" name="Google Shape;169;p23"/>
          <p:cNvPicPr preferRelativeResize="0"/>
          <p:nvPr/>
        </p:nvPicPr>
        <p:blipFill>
          <a:blip r:embed="rId3">
            <a:alphaModFix/>
          </a:blip>
          <a:stretch>
            <a:fillRect/>
          </a:stretch>
        </p:blipFill>
        <p:spPr>
          <a:xfrm>
            <a:off x="2341450" y="1441488"/>
            <a:ext cx="4226150" cy="4242026"/>
          </a:xfrm>
          <a:prstGeom prst="rect">
            <a:avLst/>
          </a:prstGeom>
          <a:noFill/>
          <a:ln>
            <a:noFill/>
          </a:ln>
        </p:spPr>
      </p:pic>
      <p:sp>
        <p:nvSpPr>
          <p:cNvPr id="170" name="Google Shape;170;p23"/>
          <p:cNvSpPr txBox="1"/>
          <p:nvPr/>
        </p:nvSpPr>
        <p:spPr>
          <a:xfrm>
            <a:off x="536125" y="755050"/>
            <a:ext cx="3086100" cy="5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CC1350 *2</a:t>
            </a:r>
            <a:endParaRPr/>
          </a:p>
          <a:p>
            <a:pPr indent="0" lvl="0" marL="0" rtl="0" algn="l">
              <a:spcBef>
                <a:spcPts val="0"/>
              </a:spcBef>
              <a:spcAft>
                <a:spcPts val="0"/>
              </a:spcAft>
              <a:buNone/>
            </a:pPr>
            <a:r>
              <a:rPr lang="en-US"/>
              <a:t>BBB</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4"/>
          <p:cNvSpPr txBox="1"/>
          <p:nvPr>
            <p:ph type="title"/>
          </p:nvPr>
        </p:nvSpPr>
        <p:spPr>
          <a:xfrm>
            <a:off x="628650" y="139839"/>
            <a:ext cx="7886700" cy="62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a:t>Demo</a:t>
            </a:r>
            <a:endParaRPr/>
          </a:p>
        </p:txBody>
      </p:sp>
      <p:sp>
        <p:nvSpPr>
          <p:cNvPr id="176" name="Google Shape;176;p24"/>
          <p:cNvSpPr txBox="1"/>
          <p:nvPr>
            <p:ph idx="1" type="body"/>
          </p:nvPr>
        </p:nvSpPr>
        <p:spPr>
          <a:xfrm>
            <a:off x="628650" y="961296"/>
            <a:ext cx="7886700" cy="54684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0"/>
              </a:spcBef>
              <a:spcAft>
                <a:spcPts val="0"/>
              </a:spcAft>
              <a:buSzPts val="1800"/>
              <a:buChar char="●"/>
            </a:pPr>
            <a:r>
              <a:rPr lang="en-US"/>
              <a:t> </a:t>
            </a:r>
            <a:r>
              <a:rPr lang="en-US" sz="3000">
                <a:solidFill>
                  <a:srgbClr val="000000"/>
                </a:solidFill>
              </a:rPr>
              <a:t>Video:  </a:t>
            </a:r>
            <a:r>
              <a:rPr lang="en-US" sz="3000" u="sng">
                <a:solidFill>
                  <a:schemeClr val="hlink"/>
                </a:solidFill>
                <a:hlinkClick r:id="rId3"/>
              </a:rPr>
              <a:t>https://youtu.be/x1k0bNMw_uU</a:t>
            </a:r>
            <a:endParaRPr sz="3000">
              <a:solidFill>
                <a:srgbClr val="000000"/>
              </a:solidFill>
            </a:endParaRPr>
          </a:p>
          <a:p>
            <a:pPr indent="0" lvl="0" marL="0" rtl="0" algn="l">
              <a:lnSpc>
                <a:spcPct val="90000"/>
              </a:lnSpc>
              <a:spcBef>
                <a:spcPts val="1600"/>
              </a:spcBef>
              <a:spcAft>
                <a:spcPts val="1600"/>
              </a:spcAft>
              <a:buNone/>
            </a:pPr>
            <a:r>
              <a:t/>
            </a:r>
            <a:endParaRPr sz="3000">
              <a:solidFill>
                <a:srgbClr val="000000"/>
              </a:solidFill>
            </a:endParaRPr>
          </a:p>
        </p:txBody>
      </p:sp>
      <p:sp>
        <p:nvSpPr>
          <p:cNvPr id="177" name="Google Shape;177;p24"/>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628650" y="139839"/>
            <a:ext cx="7886700" cy="62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3959"/>
              <a:t>Results and Conclusions</a:t>
            </a:r>
            <a:endParaRPr/>
          </a:p>
        </p:txBody>
      </p:sp>
      <p:sp>
        <p:nvSpPr>
          <p:cNvPr id="183" name="Google Shape;183;p25"/>
          <p:cNvSpPr txBox="1"/>
          <p:nvPr>
            <p:ph idx="1" type="body"/>
          </p:nvPr>
        </p:nvSpPr>
        <p:spPr>
          <a:xfrm>
            <a:off x="799875" y="887896"/>
            <a:ext cx="7886700" cy="54684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t/>
            </a:r>
            <a:endParaRPr/>
          </a:p>
          <a:p>
            <a:pPr indent="-228600" lvl="0" marL="228600" rtl="0" algn="l">
              <a:lnSpc>
                <a:spcPct val="90000"/>
              </a:lnSpc>
              <a:spcBef>
                <a:spcPts val="1000"/>
              </a:spcBef>
              <a:spcAft>
                <a:spcPts val="0"/>
              </a:spcAft>
              <a:buClr>
                <a:schemeClr val="dk1"/>
              </a:buClr>
              <a:buSzPts val="2800"/>
              <a:buChar char="●"/>
            </a:pPr>
            <a:r>
              <a:rPr lang="en-US"/>
              <a:t>Picture below shows the demonstration of the stack example. Run “run_demo.sh” in terminal from the prebuilt bolder. Opened up the generated link.  </a:t>
            </a:r>
            <a:endParaRPr/>
          </a:p>
          <a:p>
            <a:pPr indent="0" lvl="0" marL="0" rtl="0" algn="l">
              <a:lnSpc>
                <a:spcPct val="90000"/>
              </a:lnSpc>
              <a:spcBef>
                <a:spcPts val="1000"/>
              </a:spcBef>
              <a:spcAft>
                <a:spcPts val="0"/>
              </a:spcAft>
              <a:buNone/>
            </a:pPr>
            <a:r>
              <a:t/>
            </a:r>
            <a:endParaRPr/>
          </a:p>
          <a:p>
            <a:pPr indent="0" lvl="0" marL="177800" rtl="0" algn="l">
              <a:lnSpc>
                <a:spcPct val="90000"/>
              </a:lnSpc>
              <a:spcBef>
                <a:spcPts val="1000"/>
              </a:spcBef>
              <a:spcAft>
                <a:spcPts val="1600"/>
              </a:spcAft>
              <a:buClr>
                <a:schemeClr val="dk1"/>
              </a:buClr>
              <a:buSzPts val="2800"/>
              <a:buNone/>
            </a:pPr>
            <a:r>
              <a:t/>
            </a:r>
            <a:endParaRPr/>
          </a:p>
        </p:txBody>
      </p:sp>
      <p:sp>
        <p:nvSpPr>
          <p:cNvPr id="184" name="Google Shape;184;p2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pic>
        <p:nvPicPr>
          <p:cNvPr id="185" name="Google Shape;185;p25"/>
          <p:cNvPicPr preferRelativeResize="0"/>
          <p:nvPr/>
        </p:nvPicPr>
        <p:blipFill>
          <a:blip r:embed="rId3">
            <a:alphaModFix/>
          </a:blip>
          <a:stretch>
            <a:fillRect/>
          </a:stretch>
        </p:blipFill>
        <p:spPr>
          <a:xfrm>
            <a:off x="844875" y="2322425"/>
            <a:ext cx="7480948" cy="3714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6"/>
          <p:cNvSpPr txBox="1"/>
          <p:nvPr>
            <p:ph type="title"/>
          </p:nvPr>
        </p:nvSpPr>
        <p:spPr>
          <a:xfrm>
            <a:off x="628650" y="139839"/>
            <a:ext cx="7886700" cy="62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3959"/>
              <a:t>Reference</a:t>
            </a:r>
            <a:endParaRPr/>
          </a:p>
        </p:txBody>
      </p:sp>
      <p:sp>
        <p:nvSpPr>
          <p:cNvPr id="191" name="Google Shape;191;p26"/>
          <p:cNvSpPr txBox="1"/>
          <p:nvPr>
            <p:ph idx="1" type="body"/>
          </p:nvPr>
        </p:nvSpPr>
        <p:spPr>
          <a:xfrm>
            <a:off x="628650" y="887896"/>
            <a:ext cx="7886700" cy="5468455"/>
          </a:xfrm>
          <a:prstGeom prst="rect">
            <a:avLst/>
          </a:prstGeom>
          <a:noFill/>
          <a:ln>
            <a:noFill/>
          </a:ln>
        </p:spPr>
        <p:txBody>
          <a:bodyPr anchorCtr="0" anchor="t" bIns="45700" lIns="91425" spcFirstLastPara="1" rIns="91425" wrap="square" tIns="45700">
            <a:noAutofit/>
          </a:bodyPr>
          <a:lstStyle/>
          <a:p>
            <a:pPr indent="-419100" lvl="0" marL="457200" rtl="0" algn="l">
              <a:lnSpc>
                <a:spcPct val="90000"/>
              </a:lnSpc>
              <a:spcBef>
                <a:spcPts val="0"/>
              </a:spcBef>
              <a:spcAft>
                <a:spcPts val="0"/>
              </a:spcAft>
              <a:buSzPts val="3000"/>
              <a:buChar char="●"/>
            </a:pPr>
            <a:r>
              <a:rPr lang="en-US" sz="3000"/>
              <a:t>Stack overflow</a:t>
            </a:r>
            <a:endParaRPr sz="3000"/>
          </a:p>
          <a:p>
            <a:pPr indent="-419100" lvl="0" marL="457200" rtl="0" algn="l">
              <a:lnSpc>
                <a:spcPct val="90000"/>
              </a:lnSpc>
              <a:spcBef>
                <a:spcPts val="0"/>
              </a:spcBef>
              <a:spcAft>
                <a:spcPts val="0"/>
              </a:spcAft>
              <a:buSzPts val="3000"/>
              <a:buChar char="●"/>
            </a:pPr>
            <a:r>
              <a:rPr lang="en-US" sz="3000"/>
              <a:t>Texas Instrument website</a:t>
            </a:r>
            <a:endParaRPr sz="3000"/>
          </a:p>
          <a:p>
            <a:pPr indent="-419100" lvl="0" marL="457200" rtl="0" algn="l">
              <a:lnSpc>
                <a:spcPct val="90000"/>
              </a:lnSpc>
              <a:spcBef>
                <a:spcPts val="0"/>
              </a:spcBef>
              <a:spcAft>
                <a:spcPts val="0"/>
              </a:spcAft>
              <a:buSzPts val="3000"/>
              <a:buChar char="●"/>
            </a:pPr>
            <a:r>
              <a:rPr lang="en-US" sz="3000"/>
              <a:t>TI Q&amp;A</a:t>
            </a:r>
            <a:endParaRPr sz="3000"/>
          </a:p>
          <a:p>
            <a:pPr indent="-419100" lvl="0" marL="457200" rtl="0" algn="l">
              <a:lnSpc>
                <a:spcPct val="90000"/>
              </a:lnSpc>
              <a:spcBef>
                <a:spcPts val="0"/>
              </a:spcBef>
              <a:spcAft>
                <a:spcPts val="0"/>
              </a:spcAft>
              <a:buSzPts val="3000"/>
              <a:buChar char="●"/>
            </a:pPr>
            <a:r>
              <a:rPr lang="en-US" sz="3000"/>
              <a:t>CCS resources</a:t>
            </a:r>
            <a:endParaRPr sz="3000"/>
          </a:p>
          <a:p>
            <a:pPr indent="-419100" lvl="0" marL="457200" rtl="0" algn="l">
              <a:lnSpc>
                <a:spcPct val="90000"/>
              </a:lnSpc>
              <a:spcBef>
                <a:spcPts val="0"/>
              </a:spcBef>
              <a:spcAft>
                <a:spcPts val="0"/>
              </a:spcAft>
              <a:buSzPts val="3000"/>
              <a:buChar char="●"/>
            </a:pPr>
            <a:r>
              <a:rPr lang="en-US" sz="3000"/>
              <a:t>CC1350 assignments</a:t>
            </a:r>
            <a:endParaRPr sz="3000"/>
          </a:p>
        </p:txBody>
      </p:sp>
      <p:sp>
        <p:nvSpPr>
          <p:cNvPr id="192" name="Google Shape;192;p2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628650" y="139839"/>
            <a:ext cx="7886700" cy="62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3959"/>
              <a:t>Goal</a:t>
            </a:r>
            <a:endParaRPr/>
          </a:p>
        </p:txBody>
      </p:sp>
      <p:sp>
        <p:nvSpPr>
          <p:cNvPr id="104" name="Google Shape;104;p1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sp>
        <p:nvSpPr>
          <p:cNvPr id="105" name="Google Shape;105;p15"/>
          <p:cNvSpPr txBox="1"/>
          <p:nvPr>
            <p:ph idx="1" type="body"/>
          </p:nvPr>
        </p:nvSpPr>
        <p:spPr>
          <a:xfrm>
            <a:off x="628650" y="887896"/>
            <a:ext cx="7886700" cy="5468455"/>
          </a:xfrm>
          <a:prstGeom prst="rect">
            <a:avLst/>
          </a:prstGeom>
          <a:noFill/>
          <a:ln>
            <a:noFill/>
          </a:ln>
        </p:spPr>
        <p:txBody>
          <a:bodyPr anchorCtr="0" anchor="t" bIns="45700" lIns="91425" spcFirstLastPara="1" rIns="91425" wrap="square" tIns="45700">
            <a:noAutofit/>
          </a:bodyPr>
          <a:lstStyle/>
          <a:p>
            <a:pPr indent="-203200" lvl="0" marL="228600" rtl="0" algn="l">
              <a:lnSpc>
                <a:spcPct val="90000"/>
              </a:lnSpc>
              <a:spcBef>
                <a:spcPts val="0"/>
              </a:spcBef>
              <a:spcAft>
                <a:spcPts val="0"/>
              </a:spcAft>
              <a:buClr>
                <a:schemeClr val="dk1"/>
              </a:buClr>
              <a:buSzPts val="2400"/>
              <a:buChar char="●"/>
            </a:pPr>
            <a:r>
              <a:rPr b="1" lang="en-US" sz="2400"/>
              <a:t>Main Goal</a:t>
            </a:r>
            <a:endParaRPr b="1" sz="2400"/>
          </a:p>
          <a:p>
            <a:pPr indent="-165100" lvl="1" marL="685800" rtl="0" algn="l">
              <a:lnSpc>
                <a:spcPct val="200000"/>
              </a:lnSpc>
              <a:spcBef>
                <a:spcPts val="500"/>
              </a:spcBef>
              <a:spcAft>
                <a:spcPts val="0"/>
              </a:spcAft>
              <a:buClr>
                <a:schemeClr val="dk1"/>
              </a:buClr>
              <a:buSzPts val="1400"/>
              <a:buFont typeface="Arial"/>
              <a:buChar char="○"/>
            </a:pPr>
            <a:r>
              <a:rPr i="1" lang="en-US" sz="1400">
                <a:latin typeface="Arial"/>
                <a:ea typeface="Arial"/>
                <a:cs typeface="Arial"/>
                <a:sym typeface="Arial"/>
              </a:rPr>
              <a:t>We will be interfacing a sensor to the sensor node and transmit the obtained data using the TI-15.4 stack RF to the co processor.  The BBB collects the data which will display the data and is interfaced with a co-processor which is the CC1350.</a:t>
            </a:r>
            <a:endParaRPr sz="1400">
              <a:latin typeface="Arial"/>
              <a:ea typeface="Arial"/>
              <a:cs typeface="Arial"/>
              <a:sym typeface="Arial"/>
            </a:endParaRPr>
          </a:p>
          <a:p>
            <a:pPr indent="-203200" lvl="0" marL="228600" rtl="0" algn="l">
              <a:lnSpc>
                <a:spcPct val="90000"/>
              </a:lnSpc>
              <a:spcBef>
                <a:spcPts val="1000"/>
              </a:spcBef>
              <a:spcAft>
                <a:spcPts val="0"/>
              </a:spcAft>
              <a:buClr>
                <a:schemeClr val="dk1"/>
              </a:buClr>
              <a:buSzPts val="2400"/>
              <a:buChar char="●"/>
            </a:pPr>
            <a:r>
              <a:rPr b="1" lang="en-US" sz="2400"/>
              <a:t>Objectives</a:t>
            </a:r>
            <a:endParaRPr b="1" sz="2400"/>
          </a:p>
          <a:p>
            <a:pPr indent="-165100" lvl="1" marL="685800" rtl="0" algn="l">
              <a:lnSpc>
                <a:spcPct val="200000"/>
              </a:lnSpc>
              <a:spcBef>
                <a:spcPts val="500"/>
              </a:spcBef>
              <a:spcAft>
                <a:spcPts val="1600"/>
              </a:spcAft>
              <a:buClr>
                <a:schemeClr val="dk1"/>
              </a:buClr>
              <a:buSzPts val="1400"/>
              <a:buChar char="○"/>
            </a:pPr>
            <a:r>
              <a:rPr i="1" lang="en-US" sz="1400">
                <a:latin typeface="Arial"/>
                <a:ea typeface="Arial"/>
                <a:cs typeface="Arial"/>
                <a:sym typeface="Arial"/>
              </a:rPr>
              <a:t>We were able to achieve our goals by interfacing the temperature sensor, which was included in the sensor program that collected the data in Celsius which sends the data to the co-processor which would receive data and send it to the BBB.</a:t>
            </a:r>
            <a:br>
              <a:rPr lang="en-US" sz="1400">
                <a:latin typeface="Arial"/>
                <a:ea typeface="Arial"/>
                <a:cs typeface="Arial"/>
                <a:sym typeface="Arial"/>
              </a:rPr>
            </a:br>
            <a:endParaRPr sz="14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628650" y="139839"/>
            <a:ext cx="7886700" cy="62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3959"/>
              <a:t>Outcome - Accomplishments</a:t>
            </a:r>
            <a:endParaRPr/>
          </a:p>
        </p:txBody>
      </p:sp>
      <p:sp>
        <p:nvSpPr>
          <p:cNvPr id="111" name="Google Shape;111;p16"/>
          <p:cNvSpPr txBox="1"/>
          <p:nvPr>
            <p:ph idx="1" type="body"/>
          </p:nvPr>
        </p:nvSpPr>
        <p:spPr>
          <a:xfrm>
            <a:off x="628650" y="887896"/>
            <a:ext cx="7886700" cy="5468455"/>
          </a:xfrm>
          <a:prstGeom prst="rect">
            <a:avLst/>
          </a:prstGeom>
          <a:noFill/>
          <a:ln>
            <a:noFill/>
          </a:ln>
        </p:spPr>
        <p:txBody>
          <a:bodyPr anchorCtr="0" anchor="t" bIns="45700" lIns="91425" spcFirstLastPara="1" rIns="91425" wrap="square" tIns="45700">
            <a:noAutofit/>
          </a:bodyPr>
          <a:lstStyle/>
          <a:p>
            <a:pPr indent="-203200" lvl="0" marL="228600" rtl="0" algn="l">
              <a:lnSpc>
                <a:spcPct val="80000"/>
              </a:lnSpc>
              <a:spcBef>
                <a:spcPts val="0"/>
              </a:spcBef>
              <a:spcAft>
                <a:spcPts val="0"/>
              </a:spcAft>
              <a:buClr>
                <a:schemeClr val="dk1"/>
              </a:buClr>
              <a:buSzPts val="2400"/>
              <a:buChar char="●"/>
            </a:pPr>
            <a:r>
              <a:rPr b="1" lang="en-US" sz="2400"/>
              <a:t>Outcome – result of your project?</a:t>
            </a:r>
            <a:endParaRPr b="1" sz="2400"/>
          </a:p>
          <a:p>
            <a:pPr indent="-165100" lvl="1" marL="685800" rtl="0" algn="l">
              <a:lnSpc>
                <a:spcPct val="200000"/>
              </a:lnSpc>
              <a:spcBef>
                <a:spcPts val="500"/>
              </a:spcBef>
              <a:spcAft>
                <a:spcPts val="0"/>
              </a:spcAft>
              <a:buClr>
                <a:schemeClr val="dk1"/>
              </a:buClr>
              <a:buSzPts val="1400"/>
              <a:buFont typeface="Arial"/>
              <a:buChar char="○"/>
            </a:pPr>
            <a:r>
              <a:rPr i="1" lang="en-US" sz="1400">
                <a:latin typeface="Arial"/>
                <a:ea typeface="Arial"/>
                <a:cs typeface="Arial"/>
                <a:sym typeface="Arial"/>
              </a:rPr>
              <a:t>The outcome of our project was successful. We were able to interface a temperature sensor to the sensor board that had code written for it already. The sensor board then sent that data to the co-processor which would process the data and send it to the BBB. The BBB would then upload the data to an online source to show the temperature. We attempted to try and use Humidity and Lux since those were in the code as well but failed when we didn’t have the sensors to use.</a:t>
            </a:r>
            <a:endParaRPr i="1" sz="1400">
              <a:latin typeface="Arial"/>
              <a:ea typeface="Arial"/>
              <a:cs typeface="Arial"/>
              <a:sym typeface="Arial"/>
            </a:endParaRPr>
          </a:p>
          <a:p>
            <a:pPr indent="0" lvl="0" marL="685800" rtl="0" algn="l">
              <a:lnSpc>
                <a:spcPct val="200000"/>
              </a:lnSpc>
              <a:spcBef>
                <a:spcPts val="500"/>
              </a:spcBef>
              <a:spcAft>
                <a:spcPts val="0"/>
              </a:spcAft>
              <a:buNone/>
            </a:pPr>
            <a:r>
              <a:t/>
            </a:r>
            <a:endParaRPr i="1" sz="1400">
              <a:latin typeface="Arial"/>
              <a:ea typeface="Arial"/>
              <a:cs typeface="Arial"/>
              <a:sym typeface="Arial"/>
            </a:endParaRPr>
          </a:p>
          <a:p>
            <a:pPr indent="-165100" lvl="1" marL="685800" rtl="0" algn="l">
              <a:lnSpc>
                <a:spcPct val="200000"/>
              </a:lnSpc>
              <a:spcBef>
                <a:spcPts val="500"/>
              </a:spcBef>
              <a:spcAft>
                <a:spcPts val="1600"/>
              </a:spcAft>
              <a:buClr>
                <a:schemeClr val="dk1"/>
              </a:buClr>
              <a:buSzPts val="1400"/>
              <a:buFont typeface="Arial"/>
              <a:buChar char="○"/>
            </a:pPr>
            <a:r>
              <a:rPr i="1" lang="en-US" sz="1400">
                <a:latin typeface="Arial"/>
                <a:ea typeface="Arial"/>
                <a:cs typeface="Arial"/>
                <a:sym typeface="Arial"/>
              </a:rPr>
              <a:t>This project is endless with the capabilities and in use in that, it can be used for a short term thing to a long term thing.  Transmitting data is very universal with this project.  This can be used for home projects to projects with companies.</a:t>
            </a:r>
            <a:endParaRPr sz="1400">
              <a:latin typeface="Arial"/>
              <a:ea typeface="Arial"/>
              <a:cs typeface="Arial"/>
              <a:sym typeface="Arial"/>
            </a:endParaRPr>
          </a:p>
        </p:txBody>
      </p:sp>
      <p:sp>
        <p:nvSpPr>
          <p:cNvPr id="112" name="Google Shape;112;p1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628650" y="139839"/>
            <a:ext cx="7886700" cy="62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3959"/>
              <a:t>Components Used in Design</a:t>
            </a:r>
            <a:endParaRPr/>
          </a:p>
        </p:txBody>
      </p:sp>
      <p:sp>
        <p:nvSpPr>
          <p:cNvPr id="118" name="Google Shape;118;p17"/>
          <p:cNvSpPr txBox="1"/>
          <p:nvPr>
            <p:ph idx="1" type="body"/>
          </p:nvPr>
        </p:nvSpPr>
        <p:spPr>
          <a:xfrm>
            <a:off x="702025" y="1314650"/>
            <a:ext cx="6996300" cy="3657900"/>
          </a:xfrm>
          <a:prstGeom prst="rect">
            <a:avLst/>
          </a:prstGeom>
          <a:noFill/>
          <a:ln>
            <a:noFill/>
          </a:ln>
        </p:spPr>
        <p:txBody>
          <a:bodyPr anchorCtr="0" anchor="t" bIns="45700" lIns="91425" spcFirstLastPara="1" rIns="91425" wrap="square" tIns="45700">
            <a:noAutofit/>
          </a:bodyPr>
          <a:lstStyle/>
          <a:p>
            <a:pPr indent="-165100" lvl="0" marL="228600" rtl="0" algn="l">
              <a:lnSpc>
                <a:spcPct val="90000"/>
              </a:lnSpc>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  </a:t>
            </a:r>
            <a:r>
              <a:rPr lang="en-US" sz="1800">
                <a:latin typeface="Arial"/>
                <a:ea typeface="Arial"/>
                <a:cs typeface="Arial"/>
                <a:sym typeface="Arial"/>
              </a:rPr>
              <a:t>We used the BBB and two CC1350 boards. The temperature sensor built in the 1350 board was also used in our project.  </a:t>
            </a:r>
            <a:endParaRPr sz="1800">
              <a:latin typeface="Arial"/>
              <a:ea typeface="Arial"/>
              <a:cs typeface="Arial"/>
              <a:sym typeface="Arial"/>
            </a:endParaRPr>
          </a:p>
          <a:p>
            <a:pPr indent="0" lvl="0" marL="228600" rtl="0" algn="l">
              <a:lnSpc>
                <a:spcPct val="90000"/>
              </a:lnSpc>
              <a:spcBef>
                <a:spcPts val="0"/>
              </a:spcBef>
              <a:spcAft>
                <a:spcPts val="0"/>
              </a:spcAft>
              <a:buNone/>
            </a:pPr>
            <a:r>
              <a:t/>
            </a:r>
            <a:endParaRPr sz="1800">
              <a:latin typeface="Arial"/>
              <a:ea typeface="Arial"/>
              <a:cs typeface="Arial"/>
              <a:sym typeface="Arial"/>
            </a:endParaRPr>
          </a:p>
          <a:p>
            <a:pPr indent="-165100" lvl="0" marL="228600" rtl="0" algn="l">
              <a:lnSpc>
                <a:spcPct val="90000"/>
              </a:lnSpc>
              <a:spcBef>
                <a:spcPts val="0"/>
              </a:spcBef>
              <a:spcAft>
                <a:spcPts val="0"/>
              </a:spcAft>
              <a:buClr>
                <a:schemeClr val="dk1"/>
              </a:buClr>
              <a:buSzPts val="1800"/>
              <a:buFont typeface="Arial"/>
              <a:buChar char="●"/>
            </a:pPr>
            <a:r>
              <a:rPr lang="en-US" sz="1800">
                <a:latin typeface="Arial"/>
                <a:ea typeface="Arial"/>
                <a:cs typeface="Arial"/>
                <a:sym typeface="Arial"/>
              </a:rPr>
              <a:t>TI-15.4 collector app was used as our online visualization tool. </a:t>
            </a:r>
            <a:endParaRPr sz="1800">
              <a:latin typeface="Arial"/>
              <a:ea typeface="Arial"/>
              <a:cs typeface="Arial"/>
              <a:sym typeface="Arial"/>
            </a:endParaRPr>
          </a:p>
          <a:p>
            <a:pPr indent="0" lvl="0" marL="228600" rtl="0" algn="l">
              <a:lnSpc>
                <a:spcPct val="90000"/>
              </a:lnSpc>
              <a:spcBef>
                <a:spcPts val="0"/>
              </a:spcBef>
              <a:spcAft>
                <a:spcPts val="0"/>
              </a:spcAft>
              <a:buNone/>
            </a:pPr>
            <a:r>
              <a:t/>
            </a:r>
            <a:endParaRPr sz="1800">
              <a:latin typeface="Arial"/>
              <a:ea typeface="Arial"/>
              <a:cs typeface="Arial"/>
              <a:sym typeface="Arial"/>
            </a:endParaRPr>
          </a:p>
          <a:p>
            <a:pPr indent="-165100" lvl="0" marL="228600" rtl="0" algn="l">
              <a:lnSpc>
                <a:spcPct val="90000"/>
              </a:lnSpc>
              <a:spcBef>
                <a:spcPts val="0"/>
              </a:spcBef>
              <a:spcAft>
                <a:spcPts val="0"/>
              </a:spcAft>
              <a:buClr>
                <a:schemeClr val="dk1"/>
              </a:buClr>
              <a:buSzPts val="1800"/>
              <a:buFont typeface="Arial"/>
              <a:buChar char="●"/>
            </a:pPr>
            <a:r>
              <a:rPr lang="en-US" sz="1800">
                <a:latin typeface="Arial"/>
                <a:ea typeface="Arial"/>
                <a:cs typeface="Arial"/>
                <a:sym typeface="Arial"/>
              </a:rPr>
              <a:t>  The data we collected was visualized through the web browser. </a:t>
            </a:r>
            <a:endParaRPr>
              <a:latin typeface="Arial"/>
              <a:ea typeface="Arial"/>
              <a:cs typeface="Arial"/>
              <a:sym typeface="Arial"/>
            </a:endParaRPr>
          </a:p>
        </p:txBody>
      </p:sp>
      <p:sp>
        <p:nvSpPr>
          <p:cNvPr id="119" name="Google Shape;119;p1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628650" y="139839"/>
            <a:ext cx="7886700" cy="62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3959"/>
              <a:t>Tools used in Design</a:t>
            </a:r>
            <a:endParaRPr/>
          </a:p>
        </p:txBody>
      </p:sp>
      <p:sp>
        <p:nvSpPr>
          <p:cNvPr id="125" name="Google Shape;125;p18"/>
          <p:cNvSpPr txBox="1"/>
          <p:nvPr>
            <p:ph idx="1" type="body"/>
          </p:nvPr>
        </p:nvSpPr>
        <p:spPr>
          <a:xfrm>
            <a:off x="490025" y="1392498"/>
            <a:ext cx="7770600" cy="3218100"/>
          </a:xfrm>
          <a:prstGeom prst="rect">
            <a:avLst/>
          </a:prstGeom>
          <a:noFill/>
          <a:ln>
            <a:noFill/>
          </a:ln>
        </p:spPr>
        <p:txBody>
          <a:bodyPr anchorCtr="0" anchor="t" bIns="45700" lIns="91425" spcFirstLastPara="1" rIns="91425" wrap="square" tIns="45700">
            <a:noAutofit/>
          </a:bodyPr>
          <a:lstStyle/>
          <a:p>
            <a:pPr indent="-228600" lvl="0" marL="228600" rtl="0" algn="l">
              <a:lnSpc>
                <a:spcPct val="200000"/>
              </a:lnSpc>
              <a:spcBef>
                <a:spcPts val="0"/>
              </a:spcBef>
              <a:spcAft>
                <a:spcPts val="0"/>
              </a:spcAft>
              <a:buSzPts val="1800"/>
              <a:buChar char="●"/>
            </a:pPr>
            <a:r>
              <a:rPr lang="en-US" sz="1800">
                <a:latin typeface="Times New Roman"/>
                <a:ea typeface="Times New Roman"/>
                <a:cs typeface="Times New Roman"/>
                <a:sym typeface="Times New Roman"/>
              </a:rPr>
              <a:t>CCS for programming CC1350: </a:t>
            </a:r>
            <a:r>
              <a:rPr lang="en-US" sz="1200" u="sng">
                <a:solidFill>
                  <a:schemeClr val="hlink"/>
                </a:solidFill>
                <a:latin typeface="Times New Roman"/>
                <a:ea typeface="Times New Roman"/>
                <a:cs typeface="Times New Roman"/>
                <a:sym typeface="Times New Roman"/>
                <a:hlinkClick r:id="rId3"/>
              </a:rPr>
              <a:t>http://processors.wiki.ti.com/index.php/Download_CCS</a:t>
            </a:r>
            <a:endParaRPr sz="1200">
              <a:latin typeface="Times New Roman"/>
              <a:ea typeface="Times New Roman"/>
              <a:cs typeface="Times New Roman"/>
              <a:sym typeface="Times New Roman"/>
            </a:endParaRPr>
          </a:p>
          <a:p>
            <a:pPr indent="-228600" lvl="0" marL="228600" rtl="0" algn="l">
              <a:lnSpc>
                <a:spcPct val="200000"/>
              </a:lnSpc>
              <a:spcBef>
                <a:spcPts val="0"/>
              </a:spcBef>
              <a:spcAft>
                <a:spcPts val="0"/>
              </a:spcAft>
              <a:buSzPts val="1800"/>
              <a:buChar char="●"/>
            </a:pPr>
            <a:r>
              <a:rPr lang="en-US" sz="1800">
                <a:latin typeface="Times New Roman"/>
                <a:ea typeface="Times New Roman"/>
                <a:cs typeface="Times New Roman"/>
                <a:sym typeface="Times New Roman"/>
              </a:rPr>
              <a:t>Uniflash: </a:t>
            </a:r>
            <a:r>
              <a:rPr lang="en-US" sz="1200" u="sng">
                <a:solidFill>
                  <a:schemeClr val="hlink"/>
                </a:solidFill>
                <a:latin typeface="Times New Roman"/>
                <a:ea typeface="Times New Roman"/>
                <a:cs typeface="Times New Roman"/>
                <a:sym typeface="Times New Roman"/>
                <a:hlinkClick r:id="rId4"/>
              </a:rPr>
              <a:t>http://www.ti.com/tool/uniflash</a:t>
            </a:r>
            <a:endParaRPr sz="1200">
              <a:latin typeface="Times New Roman"/>
              <a:ea typeface="Times New Roman"/>
              <a:cs typeface="Times New Roman"/>
              <a:sym typeface="Times New Roman"/>
            </a:endParaRPr>
          </a:p>
          <a:p>
            <a:pPr indent="-228600" lvl="0" marL="228600" rtl="0" algn="l">
              <a:lnSpc>
                <a:spcPct val="2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Linux am335x-evm: </a:t>
            </a:r>
            <a:r>
              <a:rPr lang="en-US" sz="1200" u="sng">
                <a:solidFill>
                  <a:schemeClr val="hlink"/>
                </a:solidFill>
                <a:latin typeface="Times New Roman"/>
                <a:ea typeface="Times New Roman"/>
                <a:cs typeface="Times New Roman"/>
                <a:sym typeface="Times New Roman"/>
                <a:hlinkClick r:id="rId5"/>
              </a:rPr>
              <a:t>http://software-dl.ti.com/processor-sdk-linux/esd/AM335X/latest/index_FDS.html</a:t>
            </a:r>
            <a:endParaRPr sz="1200">
              <a:latin typeface="Times New Roman"/>
              <a:ea typeface="Times New Roman"/>
              <a:cs typeface="Times New Roman"/>
              <a:sym typeface="Times New Roman"/>
            </a:endParaRPr>
          </a:p>
          <a:p>
            <a:pPr indent="0" lvl="0" marL="228600" rtl="0" algn="l">
              <a:lnSpc>
                <a:spcPct val="200000"/>
              </a:lnSpc>
              <a:spcBef>
                <a:spcPts val="0"/>
              </a:spcBef>
              <a:spcAft>
                <a:spcPts val="0"/>
              </a:spcAft>
              <a:buNone/>
            </a:pPr>
            <a:r>
              <a:t/>
            </a:r>
            <a:endParaRPr sz="1800">
              <a:latin typeface="Times New Roman"/>
              <a:ea typeface="Times New Roman"/>
              <a:cs typeface="Times New Roman"/>
              <a:sym typeface="Times New Roman"/>
            </a:endParaRPr>
          </a:p>
          <a:p>
            <a:pPr indent="0" lvl="0" marL="228600" rtl="0" algn="l">
              <a:spcBef>
                <a:spcPts val="0"/>
              </a:spcBef>
              <a:spcAft>
                <a:spcPts val="0"/>
              </a:spcAft>
              <a:buNone/>
            </a:pPr>
            <a:r>
              <a:t/>
            </a:r>
            <a:endParaRPr/>
          </a:p>
          <a:p>
            <a:pPr indent="0" lvl="0" marL="228600" rtl="0" algn="l">
              <a:spcBef>
                <a:spcPts val="0"/>
              </a:spcBef>
              <a:spcAft>
                <a:spcPts val="0"/>
              </a:spcAft>
              <a:buNone/>
            </a:pPr>
            <a:r>
              <a:t/>
            </a:r>
            <a:endParaRPr/>
          </a:p>
          <a:p>
            <a:pPr indent="-50800" lvl="0" marL="228600" rtl="0" algn="l">
              <a:lnSpc>
                <a:spcPct val="90000"/>
              </a:lnSpc>
              <a:spcBef>
                <a:spcPts val="1000"/>
              </a:spcBef>
              <a:spcAft>
                <a:spcPts val="1600"/>
              </a:spcAft>
              <a:buClr>
                <a:schemeClr val="dk1"/>
              </a:buClr>
              <a:buSzPts val="2800"/>
              <a:buNone/>
            </a:pPr>
            <a:r>
              <a:t/>
            </a:r>
            <a:endParaRPr/>
          </a:p>
        </p:txBody>
      </p:sp>
      <p:sp>
        <p:nvSpPr>
          <p:cNvPr id="126" name="Google Shape;126;p1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628650" y="139839"/>
            <a:ext cx="7886700" cy="62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3959"/>
              <a:t>Schematics</a:t>
            </a:r>
            <a:endParaRPr/>
          </a:p>
        </p:txBody>
      </p:sp>
      <p:sp>
        <p:nvSpPr>
          <p:cNvPr id="132" name="Google Shape;132;p19"/>
          <p:cNvSpPr txBox="1"/>
          <p:nvPr>
            <p:ph idx="1" type="body"/>
          </p:nvPr>
        </p:nvSpPr>
        <p:spPr>
          <a:xfrm>
            <a:off x="628650" y="887896"/>
            <a:ext cx="7867280" cy="5495149"/>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1600"/>
              </a:spcAft>
              <a:buClr>
                <a:schemeClr val="dk1"/>
              </a:buClr>
              <a:buSzPts val="2800"/>
              <a:buNone/>
            </a:pPr>
            <a:r>
              <a:t/>
            </a:r>
            <a:endParaRPr/>
          </a:p>
        </p:txBody>
      </p:sp>
      <p:sp>
        <p:nvSpPr>
          <p:cNvPr id="133" name="Google Shape;133;p1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pic>
        <p:nvPicPr>
          <p:cNvPr id="134" name="Google Shape;134;p19"/>
          <p:cNvPicPr preferRelativeResize="0"/>
          <p:nvPr/>
        </p:nvPicPr>
        <p:blipFill>
          <a:blip r:embed="rId3">
            <a:alphaModFix/>
          </a:blip>
          <a:stretch>
            <a:fillRect/>
          </a:stretch>
        </p:blipFill>
        <p:spPr>
          <a:xfrm>
            <a:off x="2451050" y="975924"/>
            <a:ext cx="4356100" cy="4906175"/>
          </a:xfrm>
          <a:prstGeom prst="rect">
            <a:avLst/>
          </a:prstGeom>
          <a:noFill/>
          <a:ln>
            <a:noFill/>
          </a:ln>
        </p:spPr>
      </p:pic>
      <p:sp>
        <p:nvSpPr>
          <p:cNvPr id="135" name="Google Shape;135;p19"/>
          <p:cNvSpPr txBox="1"/>
          <p:nvPr/>
        </p:nvSpPr>
        <p:spPr>
          <a:xfrm>
            <a:off x="5463575" y="5217300"/>
            <a:ext cx="538200" cy="4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9"/>
          <p:cNvSpPr/>
          <p:nvPr/>
        </p:nvSpPr>
        <p:spPr>
          <a:xfrm>
            <a:off x="5488025" y="5217300"/>
            <a:ext cx="587100" cy="4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9"/>
          <p:cNvSpPr txBox="1"/>
          <p:nvPr/>
        </p:nvSpPr>
        <p:spPr>
          <a:xfrm>
            <a:off x="5414625" y="5331600"/>
            <a:ext cx="8562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Power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628650" y="139839"/>
            <a:ext cx="7886700" cy="62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3959"/>
              <a:t>Pre-requisites used in Design</a:t>
            </a:r>
            <a:endParaRPr/>
          </a:p>
        </p:txBody>
      </p:sp>
      <p:sp>
        <p:nvSpPr>
          <p:cNvPr id="143" name="Google Shape;143;p20"/>
          <p:cNvSpPr txBox="1"/>
          <p:nvPr>
            <p:ph idx="1" type="body"/>
          </p:nvPr>
        </p:nvSpPr>
        <p:spPr>
          <a:xfrm>
            <a:off x="628650" y="928671"/>
            <a:ext cx="7886700" cy="5468400"/>
          </a:xfrm>
          <a:prstGeom prst="rect">
            <a:avLst/>
          </a:prstGeom>
          <a:noFill/>
          <a:ln>
            <a:noFill/>
          </a:ln>
        </p:spPr>
        <p:txBody>
          <a:bodyPr anchorCtr="0" anchor="t" bIns="45700" lIns="91425" spcFirstLastPara="1" rIns="91425" wrap="square" tIns="45700">
            <a:noAutofit/>
          </a:bodyPr>
          <a:lstStyle/>
          <a:p>
            <a:pPr indent="-203200" lvl="0" marL="228600" rtl="0" algn="l">
              <a:lnSpc>
                <a:spcPct val="90000"/>
              </a:lnSpc>
              <a:spcBef>
                <a:spcPts val="0"/>
              </a:spcBef>
              <a:spcAft>
                <a:spcPts val="0"/>
              </a:spcAft>
              <a:buClr>
                <a:srgbClr val="000000"/>
              </a:buClr>
              <a:buSzPts val="2400"/>
              <a:buChar char="●"/>
            </a:pPr>
            <a:r>
              <a:rPr lang="en-US" sz="2400">
                <a:solidFill>
                  <a:srgbClr val="000000"/>
                </a:solidFill>
              </a:rPr>
              <a:t>Prerequisites</a:t>
            </a:r>
            <a:endParaRPr sz="2400">
              <a:solidFill>
                <a:srgbClr val="000000"/>
              </a:solidFill>
            </a:endParaRPr>
          </a:p>
          <a:p>
            <a:pPr indent="-266700" lvl="1" marL="685800" rtl="0" algn="l">
              <a:lnSpc>
                <a:spcPct val="90000"/>
              </a:lnSpc>
              <a:spcBef>
                <a:spcPts val="0"/>
              </a:spcBef>
              <a:spcAft>
                <a:spcPts val="0"/>
              </a:spcAft>
              <a:buClr>
                <a:srgbClr val="000000"/>
              </a:buClr>
              <a:buSzPts val="2400"/>
              <a:buChar char="○"/>
            </a:pPr>
            <a:r>
              <a:rPr lang="en-US" sz="2400">
                <a:solidFill>
                  <a:srgbClr val="000000"/>
                </a:solidFill>
              </a:rPr>
              <a:t>Virtual box Linux 14.04, 2 x CC1350 Launch Pads, BBB, Host PC</a:t>
            </a:r>
            <a:endParaRPr/>
          </a:p>
          <a:p>
            <a:pPr indent="-50800" lvl="0" marL="228600" rtl="0" algn="l">
              <a:lnSpc>
                <a:spcPct val="90000"/>
              </a:lnSpc>
              <a:spcBef>
                <a:spcPts val="1000"/>
              </a:spcBef>
              <a:spcAft>
                <a:spcPts val="0"/>
              </a:spcAft>
              <a:buClr>
                <a:schemeClr val="dk1"/>
              </a:buClr>
              <a:buSzPts val="2800"/>
              <a:buNone/>
            </a:pPr>
            <a:r>
              <a:t/>
            </a:r>
            <a:endParaRPr/>
          </a:p>
          <a:p>
            <a:pPr indent="-203200" lvl="0" marL="228600" rtl="0" algn="l">
              <a:lnSpc>
                <a:spcPct val="90000"/>
              </a:lnSpc>
              <a:spcBef>
                <a:spcPts val="1000"/>
              </a:spcBef>
              <a:spcAft>
                <a:spcPts val="0"/>
              </a:spcAft>
              <a:buClr>
                <a:srgbClr val="000000"/>
              </a:buClr>
              <a:buSzPts val="2400"/>
              <a:buChar char="●"/>
            </a:pPr>
            <a:r>
              <a:rPr lang="en-US" sz="2400">
                <a:solidFill>
                  <a:srgbClr val="000000"/>
                </a:solidFill>
              </a:rPr>
              <a:t>Commands to install prerequisites</a:t>
            </a:r>
            <a:endParaRPr sz="2400">
              <a:solidFill>
                <a:srgbClr val="000000"/>
              </a:solidFill>
            </a:endParaRPr>
          </a:p>
          <a:p>
            <a:pPr indent="-190500" lvl="1" marL="685800" rtl="0" algn="l">
              <a:lnSpc>
                <a:spcPct val="90000"/>
              </a:lnSpc>
              <a:spcBef>
                <a:spcPts val="500"/>
              </a:spcBef>
              <a:spcAft>
                <a:spcPts val="0"/>
              </a:spcAft>
              <a:buClr>
                <a:srgbClr val="000000"/>
              </a:buClr>
              <a:buSzPts val="1800"/>
              <a:buChar char="○"/>
            </a:pPr>
            <a:r>
              <a:rPr lang="en-US" sz="1800">
                <a:solidFill>
                  <a:srgbClr val="000000"/>
                </a:solidFill>
              </a:rPr>
              <a:t>$ sudo apt-get instal …   (or)</a:t>
            </a:r>
            <a:endParaRPr sz="1800">
              <a:solidFill>
                <a:srgbClr val="000000"/>
              </a:solidFill>
            </a:endParaRPr>
          </a:p>
          <a:p>
            <a:pPr indent="-190500" lvl="1" marL="685800" rtl="0" algn="l">
              <a:lnSpc>
                <a:spcPct val="90000"/>
              </a:lnSpc>
              <a:spcBef>
                <a:spcPts val="500"/>
              </a:spcBef>
              <a:spcAft>
                <a:spcPts val="0"/>
              </a:spcAft>
              <a:buClr>
                <a:srgbClr val="000000"/>
              </a:buClr>
              <a:buSzPts val="1800"/>
              <a:buChar char="○"/>
            </a:pPr>
            <a:r>
              <a:rPr lang="en-US" sz="1800">
                <a:solidFill>
                  <a:srgbClr val="000000"/>
                </a:solidFill>
              </a:rPr>
              <a:t>$ git clone .... (install from src)</a:t>
            </a:r>
            <a:endParaRPr sz="1800">
              <a:solidFill>
                <a:srgbClr val="000000"/>
              </a:solidFill>
            </a:endParaRPr>
          </a:p>
          <a:p>
            <a:pPr indent="-228600" lvl="1" marL="685800" rtl="0" algn="l">
              <a:spcBef>
                <a:spcPts val="160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ssh root@ip address</a:t>
            </a:r>
            <a:endParaRPr sz="1800">
              <a:solidFill>
                <a:srgbClr val="000000"/>
              </a:solidFill>
              <a:latin typeface="Times New Roman"/>
              <a:ea typeface="Times New Roman"/>
              <a:cs typeface="Times New Roman"/>
              <a:sym typeface="Times New Roman"/>
            </a:endParaRPr>
          </a:p>
          <a:p>
            <a:pPr indent="-228600" lvl="1" marL="685800" rtl="0" algn="l">
              <a:spcBef>
                <a:spcPts val="0"/>
              </a:spcBef>
              <a:spcAft>
                <a:spcPts val="0"/>
              </a:spcAft>
              <a:buSzPts val="1800"/>
              <a:buFont typeface="Times New Roman"/>
              <a:buChar char="○"/>
            </a:pPr>
            <a:r>
              <a:rPr lang="en-US" sz="1800">
                <a:solidFill>
                  <a:srgbClr val="000000"/>
                </a:solidFill>
                <a:latin typeface="Times New Roman"/>
                <a:ea typeface="Times New Roman"/>
                <a:cs typeface="Times New Roman"/>
                <a:sym typeface="Times New Roman"/>
              </a:rPr>
              <a:t>scp bbb_prebuilt.tar.gz root@&lt;bbb-ip-address&gt;:/home/root/  (copies file to PI</a:t>
            </a:r>
            <a:endParaRPr sz="1800">
              <a:solidFill>
                <a:srgbClr val="000000"/>
              </a:solidFill>
              <a:latin typeface="Times New Roman"/>
              <a:ea typeface="Times New Roman"/>
              <a:cs typeface="Times New Roman"/>
              <a:sym typeface="Times New Roman"/>
            </a:endParaRPr>
          </a:p>
          <a:p>
            <a:pPr indent="-228600" lvl="1" marL="685800" rtl="0" algn="l">
              <a:spcBef>
                <a:spcPts val="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./run_demo.sh</a:t>
            </a:r>
            <a:endParaRPr sz="1800">
              <a:solidFill>
                <a:srgbClr val="000000"/>
              </a:solidFill>
              <a:latin typeface="Times New Roman"/>
              <a:ea typeface="Times New Roman"/>
              <a:cs typeface="Times New Roman"/>
              <a:sym typeface="Times New Roman"/>
            </a:endParaRPr>
          </a:p>
          <a:p>
            <a:pPr indent="-228600" lvl="1" marL="685800" rtl="0" algn="l">
              <a:spcBef>
                <a:spcPts val="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tar -xzf bb_prebuilt.tar.gz</a:t>
            </a:r>
            <a:endParaRPr sz="1800">
              <a:solidFill>
                <a:srgbClr val="000000"/>
              </a:solidFill>
              <a:latin typeface="Times New Roman"/>
              <a:ea typeface="Times New Roman"/>
              <a:cs typeface="Times New Roman"/>
              <a:sym typeface="Times New Roman"/>
            </a:endParaRPr>
          </a:p>
          <a:p>
            <a:pPr indent="0" lvl="0" marL="685800" rtl="0" algn="l">
              <a:lnSpc>
                <a:spcPct val="90000"/>
              </a:lnSpc>
              <a:spcBef>
                <a:spcPts val="500"/>
              </a:spcBef>
              <a:spcAft>
                <a:spcPts val="1600"/>
              </a:spcAft>
              <a:buNone/>
            </a:pPr>
            <a:r>
              <a:t/>
            </a:r>
            <a:endParaRPr sz="1800">
              <a:solidFill>
                <a:srgbClr val="000000"/>
              </a:solidFill>
            </a:endParaRPr>
          </a:p>
        </p:txBody>
      </p:sp>
      <p:sp>
        <p:nvSpPr>
          <p:cNvPr id="144" name="Google Shape;144;p2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628650" y="139839"/>
            <a:ext cx="7886700" cy="6288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t/>
            </a:r>
            <a:endParaRPr sz="2800"/>
          </a:p>
          <a:p>
            <a:pPr indent="0" lvl="0" marL="0" rtl="0" algn="l">
              <a:spcBef>
                <a:spcPts val="1000"/>
              </a:spcBef>
              <a:spcAft>
                <a:spcPts val="0"/>
              </a:spcAft>
              <a:buClr>
                <a:srgbClr val="000000"/>
              </a:buClr>
              <a:buSzPts val="1100"/>
              <a:buFont typeface="Arial"/>
              <a:buNone/>
            </a:pPr>
            <a:r>
              <a:rPr lang="en-US"/>
              <a:t>C</a:t>
            </a:r>
            <a:r>
              <a:rPr lang="en-US" sz="2800"/>
              <a:t>oprocessor and Sensor  </a:t>
            </a:r>
            <a:endParaRPr sz="2800"/>
          </a:p>
          <a:p>
            <a:pPr indent="0" lvl="0" marL="0" rtl="0" algn="l">
              <a:spcBef>
                <a:spcPts val="0"/>
              </a:spcBef>
              <a:spcAft>
                <a:spcPts val="0"/>
              </a:spcAft>
              <a:buNone/>
            </a:pPr>
            <a:r>
              <a:t/>
            </a:r>
            <a:endParaRPr/>
          </a:p>
        </p:txBody>
      </p:sp>
      <p:sp>
        <p:nvSpPr>
          <p:cNvPr id="151" name="Google Shape;151;p21"/>
          <p:cNvSpPr txBox="1"/>
          <p:nvPr>
            <p:ph idx="1" type="body"/>
          </p:nvPr>
        </p:nvSpPr>
        <p:spPr>
          <a:xfrm>
            <a:off x="628650" y="907921"/>
            <a:ext cx="7886700" cy="54684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Flashing Coprocessor and Sensor  </a:t>
            </a:r>
            <a:endParaRPr/>
          </a:p>
        </p:txBody>
      </p:sp>
      <p:pic>
        <p:nvPicPr>
          <p:cNvPr id="152" name="Google Shape;152;p21"/>
          <p:cNvPicPr preferRelativeResize="0"/>
          <p:nvPr/>
        </p:nvPicPr>
        <p:blipFill>
          <a:blip r:embed="rId3">
            <a:alphaModFix/>
          </a:blip>
          <a:stretch>
            <a:fillRect/>
          </a:stretch>
        </p:blipFill>
        <p:spPr>
          <a:xfrm>
            <a:off x="675425" y="1425100"/>
            <a:ext cx="3698474" cy="4835800"/>
          </a:xfrm>
          <a:prstGeom prst="rect">
            <a:avLst/>
          </a:prstGeom>
          <a:noFill/>
          <a:ln>
            <a:noFill/>
          </a:ln>
        </p:spPr>
      </p:pic>
      <p:pic>
        <p:nvPicPr>
          <p:cNvPr id="153" name="Google Shape;153;p21"/>
          <p:cNvPicPr preferRelativeResize="0"/>
          <p:nvPr/>
        </p:nvPicPr>
        <p:blipFill>
          <a:blip r:embed="rId4">
            <a:alphaModFix/>
          </a:blip>
          <a:stretch>
            <a:fillRect/>
          </a:stretch>
        </p:blipFill>
        <p:spPr>
          <a:xfrm>
            <a:off x="4807950" y="1425100"/>
            <a:ext cx="3903800" cy="4807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628650" y="139839"/>
            <a:ext cx="7886700" cy="62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3959"/>
              <a:t>Implementation Details</a:t>
            </a:r>
            <a:endParaRPr/>
          </a:p>
        </p:txBody>
      </p:sp>
      <p:sp>
        <p:nvSpPr>
          <p:cNvPr id="159" name="Google Shape;159;p2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pic>
        <p:nvPicPr>
          <p:cNvPr id="160" name="Google Shape;160;p22"/>
          <p:cNvPicPr preferRelativeResize="0"/>
          <p:nvPr>
            <p:ph idx="1" type="body"/>
          </p:nvPr>
        </p:nvPicPr>
        <p:blipFill rotWithShape="1">
          <a:blip r:embed="rId3">
            <a:alphaModFix/>
          </a:blip>
          <a:srcRect b="0" l="0" r="0" t="11699"/>
          <a:stretch/>
        </p:blipFill>
        <p:spPr>
          <a:xfrm>
            <a:off x="329400" y="3113425"/>
            <a:ext cx="4454700" cy="1817100"/>
          </a:xfrm>
          <a:prstGeom prst="rect">
            <a:avLst/>
          </a:prstGeom>
          <a:noFill/>
          <a:ln>
            <a:noFill/>
          </a:ln>
        </p:spPr>
      </p:pic>
      <p:pic>
        <p:nvPicPr>
          <p:cNvPr id="161" name="Google Shape;161;p22"/>
          <p:cNvPicPr preferRelativeResize="0"/>
          <p:nvPr/>
        </p:nvPicPr>
        <p:blipFill rotWithShape="1">
          <a:blip r:embed="rId4">
            <a:alphaModFix/>
          </a:blip>
          <a:srcRect b="0" l="0" r="0" t="0"/>
          <a:stretch/>
        </p:blipFill>
        <p:spPr>
          <a:xfrm>
            <a:off x="5043150" y="934875"/>
            <a:ext cx="3837324" cy="5255249"/>
          </a:xfrm>
          <a:prstGeom prst="rect">
            <a:avLst/>
          </a:prstGeom>
          <a:noFill/>
          <a:ln>
            <a:noFill/>
          </a:ln>
        </p:spPr>
      </p:pic>
      <p:sp>
        <p:nvSpPr>
          <p:cNvPr id="162" name="Google Shape;162;p22"/>
          <p:cNvSpPr txBox="1"/>
          <p:nvPr/>
        </p:nvSpPr>
        <p:spPr>
          <a:xfrm>
            <a:off x="755700" y="1511400"/>
            <a:ext cx="3602100" cy="1917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US"/>
              <a:t>Used Uniflash to load the hex files onto to our launchpads.</a:t>
            </a:r>
            <a:endParaRPr/>
          </a:p>
          <a:p>
            <a:pPr indent="-317500" lvl="0" marL="457200" rtl="0" algn="l">
              <a:spcBef>
                <a:spcPts val="0"/>
              </a:spcBef>
              <a:spcAft>
                <a:spcPts val="0"/>
              </a:spcAft>
              <a:buSzPts val="1400"/>
              <a:buChar char="-"/>
            </a:pPr>
            <a:r>
              <a:rPr lang="en-US"/>
              <a:t>Burnt a linux am335x-evm image on an SD card using Etcher </a:t>
            </a:r>
            <a:endParaRPr/>
          </a:p>
          <a:p>
            <a:pPr indent="-317500" lvl="0" marL="457200" rtl="0" algn="l">
              <a:spcBef>
                <a:spcPts val="0"/>
              </a:spcBef>
              <a:spcAft>
                <a:spcPts val="0"/>
              </a:spcAft>
              <a:buSzPts val="1400"/>
              <a:buChar char="-"/>
            </a:pPr>
            <a:r>
              <a:rPr lang="en-US"/>
              <a:t>Sent (“scp”) ziped prebuilt from linux on to to BBB and extracted in root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