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1"/>
  </p:notesMasterIdLst>
  <p:sldIdLst>
    <p:sldId id="256" r:id="rId2"/>
    <p:sldId id="260" r:id="rId3"/>
    <p:sldId id="264" r:id="rId4"/>
    <p:sldId id="263" r:id="rId5"/>
    <p:sldId id="270" r:id="rId6"/>
    <p:sldId id="265" r:id="rId7"/>
    <p:sldId id="267" r:id="rId8"/>
    <p:sldId id="268" r:id="rId9"/>
    <p:sldId id="269" r:id="rId10"/>
    <p:sldId id="262" r:id="rId11"/>
    <p:sldId id="273" r:id="rId12"/>
    <p:sldId id="272" r:id="rId13"/>
    <p:sldId id="274" r:id="rId14"/>
    <p:sldId id="276" r:id="rId15"/>
    <p:sldId id="277" r:id="rId16"/>
    <p:sldId id="278" r:id="rId17"/>
    <p:sldId id="279" r:id="rId18"/>
    <p:sldId id="280" r:id="rId19"/>
    <p:sldId id="275" r:id="rId20"/>
    <p:sldId id="281" r:id="rId21"/>
    <p:sldId id="283" r:id="rId22"/>
    <p:sldId id="282" r:id="rId23"/>
    <p:sldId id="286" r:id="rId24"/>
    <p:sldId id="287" r:id="rId25"/>
    <p:sldId id="284" r:id="rId26"/>
    <p:sldId id="289" r:id="rId27"/>
    <p:sldId id="288" r:id="rId28"/>
    <p:sldId id="290" r:id="rId29"/>
    <p:sldId id="292" r:id="rId30"/>
    <p:sldId id="293" r:id="rId31"/>
    <p:sldId id="294" r:id="rId32"/>
    <p:sldId id="291" r:id="rId33"/>
    <p:sldId id="296" r:id="rId34"/>
    <p:sldId id="297" r:id="rId35"/>
    <p:sldId id="311" r:id="rId36"/>
    <p:sldId id="298" r:id="rId37"/>
    <p:sldId id="299" r:id="rId38"/>
    <p:sldId id="300" r:id="rId39"/>
    <p:sldId id="301" r:id="rId40"/>
    <p:sldId id="302" r:id="rId41"/>
    <p:sldId id="303" r:id="rId42"/>
    <p:sldId id="304" r:id="rId43"/>
    <p:sldId id="305" r:id="rId44"/>
    <p:sldId id="309" r:id="rId45"/>
    <p:sldId id="266" r:id="rId46"/>
    <p:sldId id="308" r:id="rId47"/>
    <p:sldId id="310" r:id="rId48"/>
    <p:sldId id="307" r:id="rId49"/>
    <p:sldId id="30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esca Gray" initials="FG" lastIdx="1" clrIdx="0">
    <p:extLst>
      <p:ext uri="{19B8F6BF-5375-455C-9EA6-DF929625EA0E}">
        <p15:presenceInfo xmlns:p15="http://schemas.microsoft.com/office/powerpoint/2012/main" userId="a2e58769b85f3e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7972" autoAdjust="0"/>
  </p:normalViewPr>
  <p:slideViewPr>
    <p:cSldViewPr snapToGrid="0">
      <p:cViewPr varScale="1">
        <p:scale>
          <a:sx n="63" d="100"/>
          <a:sy n="63" d="100"/>
        </p:scale>
        <p:origin x="24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170C02-803D-4B5F-8ADD-61178417ABD9}" type="doc">
      <dgm:prSet loTypeId="urn:microsoft.com/office/officeart/2005/8/layout/venn1" loCatId="relationship" qsTypeId="urn:microsoft.com/office/officeart/2005/8/quickstyle/simple1" qsCatId="simple" csTypeId="urn:microsoft.com/office/officeart/2005/8/colors/accent1_2" csCatId="accent1" phldr="1"/>
      <dgm:spPr/>
    </dgm:pt>
    <dgm:pt modelId="{80EC87BB-95A6-40E0-A2B5-18F7E131D45E}">
      <dgm:prSet phldrT="[Text]" custT="1"/>
      <dgm:spPr>
        <a:solidFill>
          <a:schemeClr val="accent5">
            <a:alpha val="60000"/>
          </a:schemeClr>
        </a:solidFill>
        <a:ln>
          <a:solidFill>
            <a:schemeClr val="accent6"/>
          </a:solidFill>
        </a:ln>
      </dgm:spPr>
      <dgm:t>
        <a:bodyPr/>
        <a:lstStyle/>
        <a:p>
          <a:r>
            <a:rPr lang="en-GB" sz="2400" dirty="0"/>
            <a:t>Pollutants</a:t>
          </a:r>
          <a:endParaRPr lang="en-GB" sz="2700" dirty="0"/>
        </a:p>
      </dgm:t>
    </dgm:pt>
    <dgm:pt modelId="{54D61868-98B1-495C-9D8E-3C4D1ADAC33D}" type="parTrans" cxnId="{0A5C035F-880F-4C36-BC50-8BBE62293E91}">
      <dgm:prSet/>
      <dgm:spPr/>
      <dgm:t>
        <a:bodyPr/>
        <a:lstStyle/>
        <a:p>
          <a:endParaRPr lang="en-GB"/>
        </a:p>
      </dgm:t>
    </dgm:pt>
    <dgm:pt modelId="{732701F1-DA0C-496A-86CD-2D03E7276465}" type="sibTrans" cxnId="{0A5C035F-880F-4C36-BC50-8BBE62293E91}">
      <dgm:prSet/>
      <dgm:spPr/>
      <dgm:t>
        <a:bodyPr/>
        <a:lstStyle/>
        <a:p>
          <a:endParaRPr lang="en-GB"/>
        </a:p>
      </dgm:t>
    </dgm:pt>
    <dgm:pt modelId="{B0DCEE2E-F69B-404C-99C0-8209A525239F}">
      <dgm:prSet phldrT="[Text]" custT="1"/>
      <dgm:spPr>
        <a:solidFill>
          <a:schemeClr val="accent1">
            <a:alpha val="50000"/>
          </a:schemeClr>
        </a:solidFill>
        <a:ln>
          <a:solidFill>
            <a:schemeClr val="accent1"/>
          </a:solidFill>
        </a:ln>
      </dgm:spPr>
      <dgm:t>
        <a:bodyPr/>
        <a:lstStyle/>
        <a:p>
          <a:r>
            <a:rPr lang="en-GB" sz="2400" dirty="0"/>
            <a:t>Bird</a:t>
          </a:r>
          <a:endParaRPr lang="en-GB" sz="2500" dirty="0"/>
        </a:p>
      </dgm:t>
    </dgm:pt>
    <dgm:pt modelId="{A0F6D26B-08E7-4DC3-ABD0-890AF9FC1CEC}" type="parTrans" cxnId="{B1357A9F-E28D-42E1-AE97-ACE808756E7B}">
      <dgm:prSet/>
      <dgm:spPr/>
      <dgm:t>
        <a:bodyPr/>
        <a:lstStyle/>
        <a:p>
          <a:endParaRPr lang="en-GB"/>
        </a:p>
      </dgm:t>
    </dgm:pt>
    <dgm:pt modelId="{653FE9D6-BDB0-47CD-AE79-CE386ADF5FC4}" type="sibTrans" cxnId="{B1357A9F-E28D-42E1-AE97-ACE808756E7B}">
      <dgm:prSet/>
      <dgm:spPr/>
      <dgm:t>
        <a:bodyPr/>
        <a:lstStyle/>
        <a:p>
          <a:endParaRPr lang="en-GB"/>
        </a:p>
      </dgm:t>
    </dgm:pt>
    <dgm:pt modelId="{F0241759-106D-4008-AB48-71BE2FE8656F}">
      <dgm:prSet phldrT="[Text]" custT="1"/>
      <dgm:spPr>
        <a:solidFill>
          <a:srgbClr val="7030A0">
            <a:alpha val="50000"/>
          </a:srgbClr>
        </a:solidFill>
        <a:ln>
          <a:solidFill>
            <a:srgbClr val="7030A0"/>
          </a:solidFill>
        </a:ln>
      </dgm:spPr>
      <dgm:t>
        <a:bodyPr/>
        <a:lstStyle/>
        <a:p>
          <a:r>
            <a:rPr lang="en-GB" sz="2400" dirty="0"/>
            <a:t>Tissues</a:t>
          </a:r>
          <a:endParaRPr lang="en-GB" sz="1900" dirty="0"/>
        </a:p>
      </dgm:t>
    </dgm:pt>
    <dgm:pt modelId="{52EF14D0-CFF6-4542-ACEC-92A422C8A89A}" type="parTrans" cxnId="{197F9062-676E-46F2-8C4B-111C59D4FDE9}">
      <dgm:prSet/>
      <dgm:spPr/>
      <dgm:t>
        <a:bodyPr/>
        <a:lstStyle/>
        <a:p>
          <a:endParaRPr lang="en-GB"/>
        </a:p>
      </dgm:t>
    </dgm:pt>
    <dgm:pt modelId="{C8409E1D-B41E-4296-87B8-5FA004AF9F57}" type="sibTrans" cxnId="{197F9062-676E-46F2-8C4B-111C59D4FDE9}">
      <dgm:prSet/>
      <dgm:spPr/>
      <dgm:t>
        <a:bodyPr/>
        <a:lstStyle/>
        <a:p>
          <a:endParaRPr lang="en-GB"/>
        </a:p>
      </dgm:t>
    </dgm:pt>
    <dgm:pt modelId="{772366D2-D791-4140-8C88-6191807EAFFE}">
      <dgm:prSet phldrT="[Text]" custT="1"/>
      <dgm:spPr>
        <a:solidFill>
          <a:schemeClr val="accent3">
            <a:alpha val="50000"/>
          </a:schemeClr>
        </a:solidFill>
        <a:ln>
          <a:solidFill>
            <a:schemeClr val="accent3"/>
          </a:solidFill>
        </a:ln>
      </dgm:spPr>
      <dgm:t>
        <a:bodyPr/>
        <a:lstStyle/>
        <a:p>
          <a:r>
            <a:rPr lang="en-GB" sz="2400" dirty="0"/>
            <a:t>Wild</a:t>
          </a:r>
          <a:endParaRPr lang="en-GB" sz="2500" dirty="0"/>
        </a:p>
      </dgm:t>
    </dgm:pt>
    <dgm:pt modelId="{1DE6D8F6-A1BF-4B40-B603-B4AC905F9631}" type="parTrans" cxnId="{25CC08EA-D90F-4F5F-B754-242850013B3C}">
      <dgm:prSet/>
      <dgm:spPr/>
      <dgm:t>
        <a:bodyPr/>
        <a:lstStyle/>
        <a:p>
          <a:endParaRPr lang="en-GB"/>
        </a:p>
      </dgm:t>
    </dgm:pt>
    <dgm:pt modelId="{E7BDF85E-7B13-4E48-B4C0-ED34B6762614}" type="sibTrans" cxnId="{25CC08EA-D90F-4F5F-B754-242850013B3C}">
      <dgm:prSet/>
      <dgm:spPr/>
      <dgm:t>
        <a:bodyPr/>
        <a:lstStyle/>
        <a:p>
          <a:endParaRPr lang="en-GB"/>
        </a:p>
      </dgm:t>
    </dgm:pt>
    <dgm:pt modelId="{43152370-8024-4C34-B8FC-FCB15C0BDD1E}" type="pres">
      <dgm:prSet presAssocID="{02170C02-803D-4B5F-8ADD-61178417ABD9}" presName="compositeShape" presStyleCnt="0">
        <dgm:presLayoutVars>
          <dgm:chMax val="7"/>
          <dgm:dir/>
          <dgm:resizeHandles val="exact"/>
        </dgm:presLayoutVars>
      </dgm:prSet>
      <dgm:spPr/>
    </dgm:pt>
    <dgm:pt modelId="{9D667BD5-6080-4CAB-8B93-812D2D2B3D71}" type="pres">
      <dgm:prSet presAssocID="{80EC87BB-95A6-40E0-A2B5-18F7E131D45E}" presName="circ1" presStyleLbl="vennNode1" presStyleIdx="0" presStyleCnt="4"/>
      <dgm:spPr/>
    </dgm:pt>
    <dgm:pt modelId="{2540AD46-85C4-4657-BA26-9DB5DC4997B1}" type="pres">
      <dgm:prSet presAssocID="{80EC87BB-95A6-40E0-A2B5-18F7E131D45E}" presName="circ1Tx" presStyleLbl="revTx" presStyleIdx="0" presStyleCnt="0">
        <dgm:presLayoutVars>
          <dgm:chMax val="0"/>
          <dgm:chPref val="0"/>
          <dgm:bulletEnabled val="1"/>
        </dgm:presLayoutVars>
      </dgm:prSet>
      <dgm:spPr/>
    </dgm:pt>
    <dgm:pt modelId="{1F3B17DB-80C5-47FA-8326-31F88ECEB86C}" type="pres">
      <dgm:prSet presAssocID="{B0DCEE2E-F69B-404C-99C0-8209A525239F}" presName="circ2" presStyleLbl="vennNode1" presStyleIdx="1" presStyleCnt="4"/>
      <dgm:spPr/>
    </dgm:pt>
    <dgm:pt modelId="{D4CB9246-3A9B-4AEA-9DEB-862F97AED058}" type="pres">
      <dgm:prSet presAssocID="{B0DCEE2E-F69B-404C-99C0-8209A525239F}" presName="circ2Tx" presStyleLbl="revTx" presStyleIdx="0" presStyleCnt="0">
        <dgm:presLayoutVars>
          <dgm:chMax val="0"/>
          <dgm:chPref val="0"/>
          <dgm:bulletEnabled val="1"/>
        </dgm:presLayoutVars>
      </dgm:prSet>
      <dgm:spPr/>
    </dgm:pt>
    <dgm:pt modelId="{4C7ECE99-BDD9-482F-A053-BCEB578A0FCC}" type="pres">
      <dgm:prSet presAssocID="{F0241759-106D-4008-AB48-71BE2FE8656F}" presName="circ3" presStyleLbl="vennNode1" presStyleIdx="2" presStyleCnt="4"/>
      <dgm:spPr/>
    </dgm:pt>
    <dgm:pt modelId="{84F08318-2A53-4353-97CF-A4884C8E39D1}" type="pres">
      <dgm:prSet presAssocID="{F0241759-106D-4008-AB48-71BE2FE8656F}" presName="circ3Tx" presStyleLbl="revTx" presStyleIdx="0" presStyleCnt="0">
        <dgm:presLayoutVars>
          <dgm:chMax val="0"/>
          <dgm:chPref val="0"/>
          <dgm:bulletEnabled val="1"/>
        </dgm:presLayoutVars>
      </dgm:prSet>
      <dgm:spPr/>
    </dgm:pt>
    <dgm:pt modelId="{5A792F2D-3D9D-483E-9DE0-19CEBEECA2D8}" type="pres">
      <dgm:prSet presAssocID="{772366D2-D791-4140-8C88-6191807EAFFE}" presName="circ4" presStyleLbl="vennNode1" presStyleIdx="3" presStyleCnt="4"/>
      <dgm:spPr/>
    </dgm:pt>
    <dgm:pt modelId="{53C36154-945E-4926-8940-38EB6584929B}" type="pres">
      <dgm:prSet presAssocID="{772366D2-D791-4140-8C88-6191807EAFFE}" presName="circ4Tx" presStyleLbl="revTx" presStyleIdx="0" presStyleCnt="0">
        <dgm:presLayoutVars>
          <dgm:chMax val="0"/>
          <dgm:chPref val="0"/>
          <dgm:bulletEnabled val="1"/>
        </dgm:presLayoutVars>
      </dgm:prSet>
      <dgm:spPr/>
    </dgm:pt>
  </dgm:ptLst>
  <dgm:cxnLst>
    <dgm:cxn modelId="{0A5C035F-880F-4C36-BC50-8BBE62293E91}" srcId="{02170C02-803D-4B5F-8ADD-61178417ABD9}" destId="{80EC87BB-95A6-40E0-A2B5-18F7E131D45E}" srcOrd="0" destOrd="0" parTransId="{54D61868-98B1-495C-9D8E-3C4D1ADAC33D}" sibTransId="{732701F1-DA0C-496A-86CD-2D03E7276465}"/>
    <dgm:cxn modelId="{197F9062-676E-46F2-8C4B-111C59D4FDE9}" srcId="{02170C02-803D-4B5F-8ADD-61178417ABD9}" destId="{F0241759-106D-4008-AB48-71BE2FE8656F}" srcOrd="2" destOrd="0" parTransId="{52EF14D0-CFF6-4542-ACEC-92A422C8A89A}" sibTransId="{C8409E1D-B41E-4296-87B8-5FA004AF9F57}"/>
    <dgm:cxn modelId="{2D6BBD44-4697-4909-94C2-AE4A682E2DD7}" type="presOf" srcId="{772366D2-D791-4140-8C88-6191807EAFFE}" destId="{5A792F2D-3D9D-483E-9DE0-19CEBEECA2D8}" srcOrd="0" destOrd="0" presId="urn:microsoft.com/office/officeart/2005/8/layout/venn1"/>
    <dgm:cxn modelId="{D5BEE448-911C-48B7-8586-50734A228F07}" type="presOf" srcId="{80EC87BB-95A6-40E0-A2B5-18F7E131D45E}" destId="{9D667BD5-6080-4CAB-8B93-812D2D2B3D71}" srcOrd="0" destOrd="0" presId="urn:microsoft.com/office/officeart/2005/8/layout/venn1"/>
    <dgm:cxn modelId="{DFB4D475-51BE-4006-B9CC-49735D71D528}" type="presOf" srcId="{772366D2-D791-4140-8C88-6191807EAFFE}" destId="{53C36154-945E-4926-8940-38EB6584929B}" srcOrd="1" destOrd="0" presId="urn:microsoft.com/office/officeart/2005/8/layout/venn1"/>
    <dgm:cxn modelId="{2DD02899-0EE2-4A6E-AD2C-BDEB249A5C58}" type="presOf" srcId="{B0DCEE2E-F69B-404C-99C0-8209A525239F}" destId="{D4CB9246-3A9B-4AEA-9DEB-862F97AED058}" srcOrd="1" destOrd="0" presId="urn:microsoft.com/office/officeart/2005/8/layout/venn1"/>
    <dgm:cxn modelId="{B1357A9F-E28D-42E1-AE97-ACE808756E7B}" srcId="{02170C02-803D-4B5F-8ADD-61178417ABD9}" destId="{B0DCEE2E-F69B-404C-99C0-8209A525239F}" srcOrd="1" destOrd="0" parTransId="{A0F6D26B-08E7-4DC3-ABD0-890AF9FC1CEC}" sibTransId="{653FE9D6-BDB0-47CD-AE79-CE386ADF5FC4}"/>
    <dgm:cxn modelId="{0E143DBD-6E34-4E34-9199-7C86E8495762}" type="presOf" srcId="{F0241759-106D-4008-AB48-71BE2FE8656F}" destId="{84F08318-2A53-4353-97CF-A4884C8E39D1}" srcOrd="1" destOrd="0" presId="urn:microsoft.com/office/officeart/2005/8/layout/venn1"/>
    <dgm:cxn modelId="{C6E811C7-5787-42C4-9F0A-399E1779E429}" type="presOf" srcId="{80EC87BB-95A6-40E0-A2B5-18F7E131D45E}" destId="{2540AD46-85C4-4657-BA26-9DB5DC4997B1}" srcOrd="1" destOrd="0" presId="urn:microsoft.com/office/officeart/2005/8/layout/venn1"/>
    <dgm:cxn modelId="{25CC08EA-D90F-4F5F-B754-242850013B3C}" srcId="{02170C02-803D-4B5F-8ADD-61178417ABD9}" destId="{772366D2-D791-4140-8C88-6191807EAFFE}" srcOrd="3" destOrd="0" parTransId="{1DE6D8F6-A1BF-4B40-B603-B4AC905F9631}" sibTransId="{E7BDF85E-7B13-4E48-B4C0-ED34B6762614}"/>
    <dgm:cxn modelId="{8E46A7EA-8E95-4374-9EF6-F239C3A014B1}" type="presOf" srcId="{F0241759-106D-4008-AB48-71BE2FE8656F}" destId="{4C7ECE99-BDD9-482F-A053-BCEB578A0FCC}" srcOrd="0" destOrd="0" presId="urn:microsoft.com/office/officeart/2005/8/layout/venn1"/>
    <dgm:cxn modelId="{D18102F6-1BFB-4988-BDF5-5CBE6C0AC1C5}" type="presOf" srcId="{B0DCEE2E-F69B-404C-99C0-8209A525239F}" destId="{1F3B17DB-80C5-47FA-8326-31F88ECEB86C}" srcOrd="0" destOrd="0" presId="urn:microsoft.com/office/officeart/2005/8/layout/venn1"/>
    <dgm:cxn modelId="{E3F299FA-AD40-4D96-8379-5C5469F65CFD}" type="presOf" srcId="{02170C02-803D-4B5F-8ADD-61178417ABD9}" destId="{43152370-8024-4C34-B8FC-FCB15C0BDD1E}" srcOrd="0" destOrd="0" presId="urn:microsoft.com/office/officeart/2005/8/layout/venn1"/>
    <dgm:cxn modelId="{6AFCB3FE-09FC-4471-9904-9765B88F3D21}" type="presParOf" srcId="{43152370-8024-4C34-B8FC-FCB15C0BDD1E}" destId="{9D667BD5-6080-4CAB-8B93-812D2D2B3D71}" srcOrd="0" destOrd="0" presId="urn:microsoft.com/office/officeart/2005/8/layout/venn1"/>
    <dgm:cxn modelId="{60518058-D67E-48D7-9EB9-BD1FD342A40A}" type="presParOf" srcId="{43152370-8024-4C34-B8FC-FCB15C0BDD1E}" destId="{2540AD46-85C4-4657-BA26-9DB5DC4997B1}" srcOrd="1" destOrd="0" presId="urn:microsoft.com/office/officeart/2005/8/layout/venn1"/>
    <dgm:cxn modelId="{BCFB1C64-C072-4C3E-94F3-778C9DFDF582}" type="presParOf" srcId="{43152370-8024-4C34-B8FC-FCB15C0BDD1E}" destId="{1F3B17DB-80C5-47FA-8326-31F88ECEB86C}" srcOrd="2" destOrd="0" presId="urn:microsoft.com/office/officeart/2005/8/layout/venn1"/>
    <dgm:cxn modelId="{20C01BC4-D1E5-4CB0-B9FA-87DC528DC8B0}" type="presParOf" srcId="{43152370-8024-4C34-B8FC-FCB15C0BDD1E}" destId="{D4CB9246-3A9B-4AEA-9DEB-862F97AED058}" srcOrd="3" destOrd="0" presId="urn:microsoft.com/office/officeart/2005/8/layout/venn1"/>
    <dgm:cxn modelId="{5682B1F6-09C4-4B59-BC90-6A0D15633294}" type="presParOf" srcId="{43152370-8024-4C34-B8FC-FCB15C0BDD1E}" destId="{4C7ECE99-BDD9-482F-A053-BCEB578A0FCC}" srcOrd="4" destOrd="0" presId="urn:microsoft.com/office/officeart/2005/8/layout/venn1"/>
    <dgm:cxn modelId="{208587A3-D48C-474D-8D83-73DD2066B3C8}" type="presParOf" srcId="{43152370-8024-4C34-B8FC-FCB15C0BDD1E}" destId="{84F08318-2A53-4353-97CF-A4884C8E39D1}" srcOrd="5" destOrd="0" presId="urn:microsoft.com/office/officeart/2005/8/layout/venn1"/>
    <dgm:cxn modelId="{1E699090-F912-418E-9331-D3FD622C8773}" type="presParOf" srcId="{43152370-8024-4C34-B8FC-FCB15C0BDD1E}" destId="{5A792F2D-3D9D-483E-9DE0-19CEBEECA2D8}" srcOrd="6" destOrd="0" presId="urn:microsoft.com/office/officeart/2005/8/layout/venn1"/>
    <dgm:cxn modelId="{3006EED1-5A67-4990-AB62-7CACEA8B7E7C}" type="presParOf" srcId="{43152370-8024-4C34-B8FC-FCB15C0BDD1E}" destId="{53C36154-945E-4926-8940-38EB6584929B}" srcOrd="7"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67BD5-6080-4CAB-8B93-812D2D2B3D71}">
      <dsp:nvSpPr>
        <dsp:cNvPr id="0" name=""/>
        <dsp:cNvSpPr/>
      </dsp:nvSpPr>
      <dsp:spPr>
        <a:xfrm>
          <a:off x="1257881" y="32028"/>
          <a:ext cx="1665503" cy="1665503"/>
        </a:xfrm>
        <a:prstGeom prst="ellipse">
          <a:avLst/>
        </a:prstGeom>
        <a:solidFill>
          <a:schemeClr val="accent5">
            <a:alpha val="6000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GB" sz="2400" kern="1200" dirty="0"/>
            <a:t>Pollutants</a:t>
          </a:r>
          <a:endParaRPr lang="en-GB" sz="2700" kern="1200" dirty="0"/>
        </a:p>
      </dsp:txBody>
      <dsp:txXfrm>
        <a:off x="1450055" y="256231"/>
        <a:ext cx="1281156" cy="528477"/>
      </dsp:txXfrm>
    </dsp:sp>
    <dsp:sp modelId="{1F3B17DB-80C5-47FA-8326-31F88ECEB86C}">
      <dsp:nvSpPr>
        <dsp:cNvPr id="0" name=""/>
        <dsp:cNvSpPr/>
      </dsp:nvSpPr>
      <dsp:spPr>
        <a:xfrm>
          <a:off x="1994546" y="768694"/>
          <a:ext cx="1665503" cy="1665503"/>
        </a:xfrm>
        <a:prstGeom prst="ellipse">
          <a:avLst/>
        </a:prstGeom>
        <a:solidFill>
          <a:schemeClr val="accent1">
            <a:alpha val="5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GB" sz="2400" kern="1200" dirty="0"/>
            <a:t>Bird</a:t>
          </a:r>
          <a:endParaRPr lang="en-GB" sz="2500" kern="1200" dirty="0"/>
        </a:p>
      </dsp:txBody>
      <dsp:txXfrm>
        <a:off x="2891356" y="960867"/>
        <a:ext cx="640578" cy="1281156"/>
      </dsp:txXfrm>
    </dsp:sp>
    <dsp:sp modelId="{4C7ECE99-BDD9-482F-A053-BCEB578A0FCC}">
      <dsp:nvSpPr>
        <dsp:cNvPr id="0" name=""/>
        <dsp:cNvSpPr/>
      </dsp:nvSpPr>
      <dsp:spPr>
        <a:xfrm>
          <a:off x="1257881" y="1505359"/>
          <a:ext cx="1665503" cy="1665503"/>
        </a:xfrm>
        <a:prstGeom prst="ellipse">
          <a:avLst/>
        </a:prstGeom>
        <a:solidFill>
          <a:srgbClr val="7030A0">
            <a:alpha val="50000"/>
          </a:srgb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GB" sz="2400" kern="1200" dirty="0"/>
            <a:t>Tissues</a:t>
          </a:r>
          <a:endParaRPr lang="en-GB" sz="1900" kern="1200" dirty="0"/>
        </a:p>
      </dsp:txBody>
      <dsp:txXfrm>
        <a:off x="1450055" y="2418183"/>
        <a:ext cx="1281156" cy="528477"/>
      </dsp:txXfrm>
    </dsp:sp>
    <dsp:sp modelId="{5A792F2D-3D9D-483E-9DE0-19CEBEECA2D8}">
      <dsp:nvSpPr>
        <dsp:cNvPr id="0" name=""/>
        <dsp:cNvSpPr/>
      </dsp:nvSpPr>
      <dsp:spPr>
        <a:xfrm>
          <a:off x="521216" y="768694"/>
          <a:ext cx="1665503" cy="1665503"/>
        </a:xfrm>
        <a:prstGeom prst="ellipse">
          <a:avLst/>
        </a:prstGeom>
        <a:solidFill>
          <a:schemeClr val="accent3">
            <a:alpha val="5000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GB" sz="2400" kern="1200" dirty="0"/>
            <a:t>Wild</a:t>
          </a:r>
          <a:endParaRPr lang="en-GB" sz="2500" kern="1200" dirty="0"/>
        </a:p>
      </dsp:txBody>
      <dsp:txXfrm>
        <a:off x="649332" y="960867"/>
        <a:ext cx="640578" cy="128115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55774B-99DE-4670-AAD1-B659C0632188}" type="datetimeFigureOut">
              <a:rPr lang="en-GB" smtClean="0"/>
              <a:t>28/04/2021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82B33-42E5-4C57-8ACA-0B1B911590BF}" type="slidenum">
              <a:rPr lang="en-GB" smtClean="0"/>
              <a:t>‹#›</a:t>
            </a:fld>
            <a:endParaRPr lang="en-GB"/>
          </a:p>
        </p:txBody>
      </p:sp>
    </p:spTree>
    <p:extLst>
      <p:ext uri="{BB962C8B-B14F-4D97-AF65-F5344CB8AC3E}">
        <p14:creationId xmlns:p14="http://schemas.microsoft.com/office/powerpoint/2010/main" val="2739698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verywellmind.com/what-is-a-sample-2795877"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everyone. For those who do not know me, I’m Francesca, I typically go by Chess. My PhD focuses on looking at the effect of organic pollutants on alpine swift colonies. Like everyone else, Covid had a big impact on my work and I have had to navigate more to desk based work and this is how my meta analysis came about.</a:t>
            </a:r>
          </a:p>
          <a:p>
            <a:endParaRPr lang="en-GB" dirty="0"/>
          </a:p>
          <a:p>
            <a:r>
              <a:rPr lang="en-GB" dirty="0"/>
              <a:t>So first things first, I just want to say that I am not a meta-analysis expert – not even close actually! I have spent the good part of a year learning as I go on this. </a:t>
            </a:r>
          </a:p>
          <a:p>
            <a:r>
              <a:rPr lang="en-GB" dirty="0"/>
              <a:t>I agreed to do this presentation because, if you do decide to do a meta-analysis, it can seem like a bit of a black hole and potentially a little intimidating. And I hope that, for anyone whose considering doing one, this talk may help you get off the ground. I have done it as visually as possible and I hope this will provide a good practical guide for you.</a:t>
            </a:r>
          </a:p>
          <a:p>
            <a:endParaRPr lang="en-GB" dirty="0"/>
          </a:p>
          <a:p>
            <a:r>
              <a:rPr lang="en-GB" dirty="0"/>
              <a:t>I will not massively go into statistics on this, partly because I haven’t had a chance to see my work through yet, but also because 95%, maybe even more, of the work goes in before you get to the stats. I have touched upon the stats mainly to make sure you know what your options are and what you are aiming at but my primary focus here is understanding the data collection and giving you confidence to do the same. My aim here is to give you a really practical explanation on a meta-analysis, using my one as an example. </a:t>
            </a:r>
          </a:p>
          <a:p>
            <a:endParaRPr lang="en-GB" dirty="0"/>
          </a:p>
          <a:p>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1</a:t>
            </a:fld>
            <a:endParaRPr lang="en-GB"/>
          </a:p>
        </p:txBody>
      </p:sp>
    </p:spTree>
    <p:extLst>
      <p:ext uri="{BB962C8B-B14F-4D97-AF65-F5344CB8AC3E}">
        <p14:creationId xmlns:p14="http://schemas.microsoft.com/office/powerpoint/2010/main" val="3012505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for this meta analysis, I need papers that include a tissue comparison for POP measures in wild bird populations.</a:t>
            </a:r>
          </a:p>
          <a:p>
            <a:r>
              <a:rPr lang="en-GB" dirty="0"/>
              <a:t>And I will now go through how I do this.</a:t>
            </a:r>
          </a:p>
        </p:txBody>
      </p:sp>
      <p:sp>
        <p:nvSpPr>
          <p:cNvPr id="4" name="Slide Number Placeholder 3"/>
          <p:cNvSpPr>
            <a:spLocks noGrp="1"/>
          </p:cNvSpPr>
          <p:nvPr>
            <p:ph type="sldNum" sz="quarter" idx="5"/>
          </p:nvPr>
        </p:nvSpPr>
        <p:spPr/>
        <p:txBody>
          <a:bodyPr/>
          <a:lstStyle/>
          <a:p>
            <a:fld id="{CB182B33-42E5-4C57-8ACA-0B1B911590BF}" type="slidenum">
              <a:rPr lang="en-GB" smtClean="0"/>
              <a:t>10</a:t>
            </a:fld>
            <a:endParaRPr lang="en-GB"/>
          </a:p>
        </p:txBody>
      </p:sp>
    </p:spTree>
    <p:extLst>
      <p:ext uri="{BB962C8B-B14F-4D97-AF65-F5344CB8AC3E}">
        <p14:creationId xmlns:p14="http://schemas.microsoft.com/office/powerpoint/2010/main" val="2994750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collect your paper pool you need to do three things. Choose your search engine, develop a search and go through all paper abstracts to determine acceptability. I will now go through these</a:t>
            </a:r>
          </a:p>
        </p:txBody>
      </p:sp>
      <p:sp>
        <p:nvSpPr>
          <p:cNvPr id="4" name="Slide Number Placeholder 3"/>
          <p:cNvSpPr>
            <a:spLocks noGrp="1"/>
          </p:cNvSpPr>
          <p:nvPr>
            <p:ph type="sldNum" sz="quarter" idx="5"/>
          </p:nvPr>
        </p:nvSpPr>
        <p:spPr/>
        <p:txBody>
          <a:bodyPr/>
          <a:lstStyle/>
          <a:p>
            <a:fld id="{CB182B33-42E5-4C57-8ACA-0B1B911590BF}" type="slidenum">
              <a:rPr lang="en-GB" smtClean="0"/>
              <a:t>11</a:t>
            </a:fld>
            <a:endParaRPr lang="en-GB"/>
          </a:p>
        </p:txBody>
      </p:sp>
    </p:spTree>
    <p:extLst>
      <p:ext uri="{BB962C8B-B14F-4D97-AF65-F5344CB8AC3E}">
        <p14:creationId xmlns:p14="http://schemas.microsoft.com/office/powerpoint/2010/main" val="1694511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choosing your search engine. For a meta analysis in ecology, more often than not, you are looking at Scopus or Web of Science and you can’t go wrong with either of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chose Scopus simply because I am more confident with it, I have honestly barely ever used Web of Science because I use Scopus. I have looked into this topic of, which one is best, and it honestly comes down to who you ask more often than not. The metrics between everyone seems to give and usually not directly comparable which I enjoy as well. The main difference that comes up time and time again is that Web of Science has a more stringent vetting process so I imagine medical journals likely use Web of Science but I enjoy the inclusivity of Scopus. In a meta analysis there is also nothing wrong with repeating the search for both search engines and some meta analysis studies so this but it is completely optional.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like this comment that I found on research gate that probably sums it up quite well…</a:t>
            </a:r>
          </a:p>
          <a:p>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12</a:t>
            </a:fld>
            <a:endParaRPr lang="en-GB"/>
          </a:p>
        </p:txBody>
      </p:sp>
    </p:spTree>
    <p:extLst>
      <p:ext uri="{BB962C8B-B14F-4D97-AF65-F5344CB8AC3E}">
        <p14:creationId xmlns:p14="http://schemas.microsoft.com/office/powerpoint/2010/main" val="1993267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Your search needs to contain each aspect of your research question. The best way to do this is to just use the title of your study like so…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you have your categories, you then need to sit down and make a list of all the synonyms you can think of for them. I mean, really brainstorm. Often I find it helps to run your search and then have a look at say the first 50-100 papers and look in the key words. I found a couple that I did not included. I cannot stress this enough, for a meta analysis, your search is really important and has to fit your field well. Spend some time on it and play around so you feel confident in it. Taking time to do this will really help you in the long run.</a:t>
            </a:r>
          </a:p>
          <a:p>
            <a:endParaRPr lang="en-GB" dirty="0"/>
          </a:p>
          <a:p>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13</a:t>
            </a:fld>
            <a:endParaRPr lang="en-GB"/>
          </a:p>
        </p:txBody>
      </p:sp>
    </p:spTree>
    <p:extLst>
      <p:ext uri="{BB962C8B-B14F-4D97-AF65-F5344CB8AC3E}">
        <p14:creationId xmlns:p14="http://schemas.microsoft.com/office/powerpoint/2010/main" val="3303420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this is the search that I decided on. Sorry, I know it isn’t pretty to look at. And I have my categories down the side, POPs, bird terms and wild population terms. And right away I am sure you can see that tissue distribution is not there.</a:t>
            </a:r>
          </a:p>
          <a:p>
            <a:endParaRPr lang="en-GB" dirty="0"/>
          </a:p>
          <a:p>
            <a:r>
              <a:rPr lang="en-GB" dirty="0"/>
              <a:t>That is for two reasons. Primarily it is because the paper pool I used here, I developed to be multi-use. This is a little out of the ordinary and for a meta analysis, definitely more debilitating more than anything. I have a paper pool for POPs in wild bird populations and I then categorised them for their different uses afterwards. The current other use for this paper pool is a meta analysis for student projects on the effects of POPs on reproduction. </a:t>
            </a:r>
          </a:p>
          <a:p>
            <a:r>
              <a:rPr lang="en-GB" dirty="0"/>
              <a:t>The second reason tissue distribution is not in here is the validity of it. I am flagging this because you need to think very carefully about your search. I am comparing between tissues which is often not a paper’s main priority and thus is often not included in the abstract. I would also somehow need to work in the fact that I need to flag two of these tissues in my list not just one. In this situation, you have two options. Either figure out a way to search for multiple tissues and get less papers, or not include it, capture more papers and have a longer slog going through them looking for the papers you want. To me the second option is more reliable anyways.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back to the search. I have highlighted a repeated phrase which stands for title-abstract-key words. This is what Scopus is set to search through and it is the default setting. It is the one we want anyways so, unless you have a reason to change this, I would just stick with it. I have also snapshot the list to give you an idea and as you can see by the scroll bar, there are a lot of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my search, POP is broken down into three as Scopus has a word limit for each search box which means you need to add more levels to get a more in-depth searches. </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14</a:t>
            </a:fld>
            <a:endParaRPr lang="en-GB"/>
          </a:p>
        </p:txBody>
      </p:sp>
    </p:spTree>
    <p:extLst>
      <p:ext uri="{BB962C8B-B14F-4D97-AF65-F5344CB8AC3E}">
        <p14:creationId xmlns:p14="http://schemas.microsoft.com/office/powerpoint/2010/main" val="3376522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next thing of interest is the Boolean operators – these are just the AND </a:t>
            </a:r>
            <a:r>
              <a:rPr lang="en-GB" dirty="0" err="1"/>
              <a:t>and</a:t>
            </a:r>
            <a:r>
              <a:rPr lang="en-GB" dirty="0"/>
              <a:t> OR’s listed throughout. I have highlighted the AND break down so it searches through each category and OR is put between words of the same category. There are other types of operators and there are lots of help sheets on line to get you going. I already have a more </a:t>
            </a:r>
            <a:r>
              <a:rPr lang="en-GB" dirty="0" err="1"/>
              <a:t>indepth</a:t>
            </a:r>
            <a:r>
              <a:rPr lang="en-GB" dirty="0"/>
              <a:t>, how to use Scopus presentation that I can give out if anyone is interested too.</a:t>
            </a:r>
          </a:p>
          <a:p>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15</a:t>
            </a:fld>
            <a:endParaRPr lang="en-GB"/>
          </a:p>
        </p:txBody>
      </p:sp>
    </p:spTree>
    <p:extLst>
      <p:ext uri="{BB962C8B-B14F-4D97-AF65-F5344CB8AC3E}">
        <p14:creationId xmlns:p14="http://schemas.microsoft.com/office/powerpoint/2010/main" val="1382689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have used asterisks to replace multiple characters. For example here with </a:t>
            </a:r>
            <a:r>
              <a:rPr lang="en-GB" dirty="0" err="1"/>
              <a:t>passeri</a:t>
            </a:r>
            <a:r>
              <a:rPr lang="en-GB" dirty="0"/>
              <a:t> with an asterisk. This means that both passerine and the order Passeriformes would be encapsulated.</a:t>
            </a:r>
          </a:p>
        </p:txBody>
      </p:sp>
      <p:sp>
        <p:nvSpPr>
          <p:cNvPr id="4" name="Slide Number Placeholder 3"/>
          <p:cNvSpPr>
            <a:spLocks noGrp="1"/>
          </p:cNvSpPr>
          <p:nvPr>
            <p:ph type="sldNum" sz="quarter" idx="5"/>
          </p:nvPr>
        </p:nvSpPr>
        <p:spPr/>
        <p:txBody>
          <a:bodyPr/>
          <a:lstStyle/>
          <a:p>
            <a:fld id="{CB182B33-42E5-4C57-8ACA-0B1B911590BF}" type="slidenum">
              <a:rPr lang="en-GB" smtClean="0"/>
              <a:t>16</a:t>
            </a:fld>
            <a:endParaRPr lang="en-GB"/>
          </a:p>
        </p:txBody>
      </p:sp>
    </p:spTree>
    <p:extLst>
      <p:ext uri="{BB962C8B-B14F-4D97-AF65-F5344CB8AC3E}">
        <p14:creationId xmlns:p14="http://schemas.microsoft.com/office/powerpoint/2010/main" val="1074217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Aves is another interesting one. When I had first run the search without the curly bracket I kept getting a lot of papers on building houses and street layouts and it took me a moment to realise that it was this causing it because Scopus ignores pluralisation so it was searching for </a:t>
            </a:r>
            <a:r>
              <a:rPr lang="en-GB" dirty="0" err="1"/>
              <a:t>ave</a:t>
            </a:r>
            <a:r>
              <a:rPr lang="en-GB" dirty="0"/>
              <a:t> which caught the word avenue. So when you develop your search just have a look at the kind of papers you are getting and it is always good to sense check as you go. </a:t>
            </a:r>
          </a:p>
          <a:p>
            <a:endParaRPr lang="en-GB" dirty="0"/>
          </a:p>
          <a:p>
            <a:r>
              <a:rPr lang="en-GB" dirty="0"/>
              <a:t>Sensing checking for me was the POP, DDD. I had initially written DDE twice accidentally and only realised 100 papers in so watch yourself, is all I’m saying.</a:t>
            </a:r>
          </a:p>
        </p:txBody>
      </p:sp>
      <p:sp>
        <p:nvSpPr>
          <p:cNvPr id="4" name="Slide Number Placeholder 3"/>
          <p:cNvSpPr>
            <a:spLocks noGrp="1"/>
          </p:cNvSpPr>
          <p:nvPr>
            <p:ph type="sldNum" sz="quarter" idx="5"/>
          </p:nvPr>
        </p:nvSpPr>
        <p:spPr/>
        <p:txBody>
          <a:bodyPr/>
          <a:lstStyle/>
          <a:p>
            <a:fld id="{CB182B33-42E5-4C57-8ACA-0B1B911590BF}" type="slidenum">
              <a:rPr lang="en-GB" smtClean="0"/>
              <a:t>17</a:t>
            </a:fld>
            <a:endParaRPr lang="en-GB"/>
          </a:p>
        </p:txBody>
      </p:sp>
    </p:spTree>
    <p:extLst>
      <p:ext uri="{BB962C8B-B14F-4D97-AF65-F5344CB8AC3E}">
        <p14:creationId xmlns:p14="http://schemas.microsoft.com/office/powerpoint/2010/main" val="2194214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when I ran this in Scopus, however long ago now, I got 2875 papers. I don’t think this is crazy numbers for a meta-analysis but you can definitely get less depending on your research question. Just play around with it, see what works best for you.</a:t>
            </a:r>
          </a:p>
          <a:p>
            <a:endParaRPr lang="en-GB" dirty="0"/>
          </a:p>
          <a:p>
            <a:r>
              <a:rPr lang="en-GB" dirty="0"/>
              <a:t>You will never be able to develop a search that will get all of the papers you are interested in. It is a trade off between the number of papers you have to comb through and the number of papers that match your research question.</a:t>
            </a:r>
          </a:p>
        </p:txBody>
      </p:sp>
      <p:sp>
        <p:nvSpPr>
          <p:cNvPr id="4" name="Slide Number Placeholder 3"/>
          <p:cNvSpPr>
            <a:spLocks noGrp="1"/>
          </p:cNvSpPr>
          <p:nvPr>
            <p:ph type="sldNum" sz="quarter" idx="5"/>
          </p:nvPr>
        </p:nvSpPr>
        <p:spPr/>
        <p:txBody>
          <a:bodyPr/>
          <a:lstStyle/>
          <a:p>
            <a:fld id="{CB182B33-42E5-4C57-8ACA-0B1B911590BF}" type="slidenum">
              <a:rPr lang="en-GB" smtClean="0"/>
              <a:t>18</a:t>
            </a:fld>
            <a:endParaRPr lang="en-GB"/>
          </a:p>
        </p:txBody>
      </p:sp>
    </p:spTree>
    <p:extLst>
      <p:ext uri="{BB962C8B-B14F-4D97-AF65-F5344CB8AC3E}">
        <p14:creationId xmlns:p14="http://schemas.microsoft.com/office/powerpoint/2010/main" val="4132205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you have developed and sense checked your search it is time to go through the papers. Make sure you are clear on your inclusion criteria before you start because the last thing you want to do is have to go through this again because it can be really time consuming.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 example of this for me is wild populations. I came across papers that caught wild birds and housed them in aviaries before collecting tissue samples – for me, does that count? If you are not sure, make notes of questions as you go through and note which papers fall into that decision so you can easily go back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As you go through it is really important to note your reason to exclude each paper as you will need to be able to provide that information later. I have a small list of my reasons to give you an idea.</a:t>
            </a:r>
          </a:p>
          <a:p>
            <a:endParaRPr lang="en-GB" dirty="0"/>
          </a:p>
          <a:p>
            <a:r>
              <a:rPr lang="en-GB" dirty="0"/>
              <a:t>So, It is really important to be consistent:</a:t>
            </a:r>
          </a:p>
          <a:p>
            <a:pPr lvl="1"/>
            <a:r>
              <a:rPr lang="en-GB" dirty="0"/>
              <a:t>Have your inclusion criteria clear in your head and stick to it</a:t>
            </a:r>
          </a:p>
          <a:p>
            <a:pPr lvl="1"/>
            <a:r>
              <a:rPr lang="en-GB" dirty="0"/>
              <a:t>If you struggle with a paper, make a note of which and come back and reread it with fresh eyes.</a:t>
            </a:r>
          </a:p>
          <a:p>
            <a:pPr lvl="1"/>
            <a:r>
              <a:rPr lang="en-GB" dirty="0"/>
              <a:t>Is the abstract not available on Scopus? Make a note and come back. It does not mean that you cannot get hold of the paper, it often just means needing to sign in to get it.</a:t>
            </a:r>
          </a:p>
          <a:p>
            <a:pPr lvl="1"/>
            <a:r>
              <a:rPr lang="en-GB" dirty="0"/>
              <a:t>If at the end of the day, you are still unsure looking at the abstract, accept it! You can always exclude the full text article at a later 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19</a:t>
            </a:fld>
            <a:endParaRPr lang="en-GB"/>
          </a:p>
        </p:txBody>
      </p:sp>
    </p:spTree>
    <p:extLst>
      <p:ext uri="{BB962C8B-B14F-4D97-AF65-F5344CB8AC3E}">
        <p14:creationId xmlns:p14="http://schemas.microsoft.com/office/powerpoint/2010/main" val="1055081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obviously, where we are going to start is what is a meta analysis? </a:t>
            </a:r>
          </a:p>
          <a:p>
            <a:r>
              <a:rPr lang="en-GB" dirty="0"/>
              <a:t>The definition I found in my trusty meta-analysis book, is that a meta-analysis is a statistical synthesis of results from a series of studies. This definition honestly puts me right to sleep. </a:t>
            </a:r>
          </a:p>
          <a:p>
            <a:endParaRPr lang="en-GB" dirty="0"/>
          </a:p>
          <a:p>
            <a:r>
              <a:rPr lang="en-GB" dirty="0"/>
              <a:t>But it stems from the word meta and it is basically a study about studies. Other examples of meta are these random </a:t>
            </a:r>
            <a:r>
              <a:rPr lang="en-GB" dirty="0" err="1"/>
              <a:t>Spongebob</a:t>
            </a:r>
            <a:r>
              <a:rPr lang="en-GB" dirty="0"/>
              <a:t> and Charlie and the chocolate factory memes that are just so strong that I couldn’t say no to putting them in here. A good example of meta usually can be found in films and TV. For example, in Deadpool 2, he goes back in time to X-men 3, 5 I don’t remember and shoots himself in the head to “clean up the timeline” – that’s meta, I think… Then there is that Rick and Morty episode where they make Rick and Morty episodes that’s definitely meta. I also once saw a meta analysis on meta-analyses when I was looking for my memes and that made me laugh.</a:t>
            </a:r>
          </a:p>
          <a:p>
            <a:endParaRPr lang="en-GB" dirty="0"/>
          </a:p>
          <a:p>
            <a:r>
              <a:rPr lang="en-GB" dirty="0"/>
              <a:t>Meta is basically self-referential. But the phrase “a study about studies” is not massively helpful so I am going to go through it in a little more detail.</a:t>
            </a:r>
          </a:p>
        </p:txBody>
      </p:sp>
      <p:sp>
        <p:nvSpPr>
          <p:cNvPr id="4" name="Slide Number Placeholder 3"/>
          <p:cNvSpPr>
            <a:spLocks noGrp="1"/>
          </p:cNvSpPr>
          <p:nvPr>
            <p:ph type="sldNum" sz="quarter" idx="5"/>
          </p:nvPr>
        </p:nvSpPr>
        <p:spPr/>
        <p:txBody>
          <a:bodyPr/>
          <a:lstStyle/>
          <a:p>
            <a:fld id="{CB182B33-42E5-4C57-8ACA-0B1B911590BF}" type="slidenum">
              <a:rPr lang="en-GB" smtClean="0"/>
              <a:t>2</a:t>
            </a:fld>
            <a:endParaRPr lang="en-GB"/>
          </a:p>
        </p:txBody>
      </p:sp>
    </p:spTree>
    <p:extLst>
      <p:ext uri="{BB962C8B-B14F-4D97-AF65-F5344CB8AC3E}">
        <p14:creationId xmlns:p14="http://schemas.microsoft.com/office/powerpoint/2010/main" val="601496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exclusion criteria come into play here – for the PRISMA diagram. You will more than likely publish this alongside your meta analysis in the appendix as it makes it clear that you have followed a non-bias process for collecting papers.</a:t>
            </a:r>
          </a:p>
          <a:p>
            <a:r>
              <a:rPr lang="en-GB" dirty="0"/>
              <a:t>Some PRISMA diagrams have the numbers of papers alongside each reason which you can do. I am planning on updating mine to be like this because it is also important to keep track of each individual paper as it is simply good practise. You should know exactly what happened to each paper and be able to go back if you want to check something.</a:t>
            </a:r>
          </a:p>
          <a:p>
            <a:endParaRPr lang="en-GB" dirty="0"/>
          </a:p>
          <a:p>
            <a:r>
              <a:rPr lang="en-GB" dirty="0"/>
              <a:t>We also have this additional records box. So, you have your main search, so in this case Scopus, and you go through to abstracts to check for availability but there is also the issue that no search will find all your papers, so you need to widen the net. Now you do this through something called snowballing. There are other names for it that I cannot remember because snowballing is my favourite.</a:t>
            </a:r>
          </a:p>
        </p:txBody>
      </p:sp>
      <p:sp>
        <p:nvSpPr>
          <p:cNvPr id="4" name="Slide Number Placeholder 3"/>
          <p:cNvSpPr>
            <a:spLocks noGrp="1"/>
          </p:cNvSpPr>
          <p:nvPr>
            <p:ph type="sldNum" sz="quarter" idx="5"/>
          </p:nvPr>
        </p:nvSpPr>
        <p:spPr/>
        <p:txBody>
          <a:bodyPr/>
          <a:lstStyle/>
          <a:p>
            <a:fld id="{CB182B33-42E5-4C57-8ACA-0B1B911590BF}" type="slidenum">
              <a:rPr lang="en-GB" smtClean="0"/>
              <a:t>20</a:t>
            </a:fld>
            <a:endParaRPr lang="en-GB"/>
          </a:p>
        </p:txBody>
      </p:sp>
    </p:spTree>
    <p:extLst>
      <p:ext uri="{BB962C8B-B14F-4D97-AF65-F5344CB8AC3E}">
        <p14:creationId xmlns:p14="http://schemas.microsoft.com/office/powerpoint/2010/main" val="37243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 quick run through snowballing</a:t>
            </a:r>
          </a:p>
        </p:txBody>
      </p:sp>
      <p:sp>
        <p:nvSpPr>
          <p:cNvPr id="4" name="Slide Number Placeholder 3"/>
          <p:cNvSpPr>
            <a:spLocks noGrp="1"/>
          </p:cNvSpPr>
          <p:nvPr>
            <p:ph type="sldNum" sz="quarter" idx="5"/>
          </p:nvPr>
        </p:nvSpPr>
        <p:spPr/>
        <p:txBody>
          <a:bodyPr/>
          <a:lstStyle/>
          <a:p>
            <a:fld id="{CB182B33-42E5-4C57-8ACA-0B1B911590BF}" type="slidenum">
              <a:rPr lang="en-GB" smtClean="0"/>
              <a:t>21</a:t>
            </a:fld>
            <a:endParaRPr lang="en-GB"/>
          </a:p>
        </p:txBody>
      </p:sp>
    </p:spTree>
    <p:extLst>
      <p:ext uri="{BB962C8B-B14F-4D97-AF65-F5344CB8AC3E}">
        <p14:creationId xmlns:p14="http://schemas.microsoft.com/office/powerpoint/2010/main" val="1385868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snowballing is all about finding papers outside your search. </a:t>
            </a:r>
          </a:p>
          <a:p>
            <a:r>
              <a:rPr lang="en-GB" dirty="0"/>
              <a:t>I am sadly not all knowledgeable in this topic. I have not seen a paper that has not snowballed but a previous supervisor advised me to either commit completely and snowball fully or not to bother at all. This is because to half complete snowballing, you are likely introducing bias. You either stick to your search or searches (as in using more than one search engine), or you accept that you may not have all the papers and own up to it in your study. This is, I guess, a systematic choice, if you are drowning in accepted papers, not snowballing might be something to consider.</a:t>
            </a:r>
          </a:p>
          <a:p>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22</a:t>
            </a:fld>
            <a:endParaRPr lang="en-GB"/>
          </a:p>
        </p:txBody>
      </p:sp>
    </p:spTree>
    <p:extLst>
      <p:ext uri="{BB962C8B-B14F-4D97-AF65-F5344CB8AC3E}">
        <p14:creationId xmlns:p14="http://schemas.microsoft.com/office/powerpoint/2010/main" val="3437405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two types of snowballing, backward and forward. Backward snowballing uses reference lists of accepted papers and forward snowballing is the opposite – looking at papers that have cited that paper.</a:t>
            </a:r>
          </a:p>
          <a:p>
            <a:endParaRPr lang="en-GB" dirty="0"/>
          </a:p>
          <a:p>
            <a:r>
              <a:rPr lang="en-GB" dirty="0"/>
              <a:t>So with snowballing you snowball the snowballs if that makes sense? Until you, I don’t know, run out of snow and no new papers are found. This is me being like no more papers. </a:t>
            </a:r>
          </a:p>
        </p:txBody>
      </p:sp>
      <p:sp>
        <p:nvSpPr>
          <p:cNvPr id="4" name="Slide Number Placeholder 3"/>
          <p:cNvSpPr>
            <a:spLocks noGrp="1"/>
          </p:cNvSpPr>
          <p:nvPr>
            <p:ph type="sldNum" sz="quarter" idx="5"/>
          </p:nvPr>
        </p:nvSpPr>
        <p:spPr/>
        <p:txBody>
          <a:bodyPr/>
          <a:lstStyle/>
          <a:p>
            <a:fld id="{CB182B33-42E5-4C57-8ACA-0B1B911590BF}" type="slidenum">
              <a:rPr lang="en-GB" smtClean="0"/>
              <a:t>23</a:t>
            </a:fld>
            <a:endParaRPr lang="en-GB"/>
          </a:p>
        </p:txBody>
      </p:sp>
    </p:spTree>
    <p:extLst>
      <p:ext uri="{BB962C8B-B14F-4D97-AF65-F5344CB8AC3E}">
        <p14:creationId xmlns:p14="http://schemas.microsoft.com/office/powerpoint/2010/main" val="1470822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snowballing, we have achieved the identification step of the PRISMA diagram and once you have been through your abstracts for the snowballed papers, you have completed the second stage, which is the screening process. Next comes the third step, which is finalising your data pool. Which aligns with the third step of the PRISMA diagram, eligibility.</a:t>
            </a:r>
          </a:p>
          <a:p>
            <a:endParaRPr lang="en-GB" dirty="0"/>
          </a:p>
          <a:p>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24</a:t>
            </a:fld>
            <a:endParaRPr lang="en-GB"/>
          </a:p>
        </p:txBody>
      </p:sp>
    </p:spTree>
    <p:extLst>
      <p:ext uri="{BB962C8B-B14F-4D97-AF65-F5344CB8AC3E}">
        <p14:creationId xmlns:p14="http://schemas.microsoft.com/office/powerpoint/2010/main" val="532944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in this, the goal is what is important: go through full-text articles to ensure eligibility. This includes matching all your criteria but also that the paper contains useable statistics. </a:t>
            </a:r>
          </a:p>
          <a:p>
            <a:endParaRPr lang="en-GB" dirty="0"/>
          </a:p>
          <a:p>
            <a:r>
              <a:rPr lang="en-GB" dirty="0"/>
              <a:t>How you go about this is more your choice. You can either go through them all to make sure they have what you need and then fill out your data, or you can combine this with extracting data.</a:t>
            </a:r>
          </a:p>
          <a:p>
            <a:endParaRPr lang="en-GB" dirty="0"/>
          </a:p>
          <a:p>
            <a:r>
              <a:rPr lang="en-GB" dirty="0"/>
              <a:t>Me personally, I go in the middle of this. Extracting the statistics themselves can be very time consuming and at this point in your meta analysis, there are likely a few ifs and buts that you want to first iron out. The main one being, do I have enough papers to do what I am trying to do? There is no point going through all the data extraction, if, at the end, you have 2 papers to include. Also, there are likely lots of different cofounding variables you want to include and you often have to chose. </a:t>
            </a:r>
          </a:p>
          <a:p>
            <a:r>
              <a:rPr lang="en-GB" dirty="0"/>
              <a:t>This is of course dependent on your research question but the trick with a meta analysis, really, is planning.</a:t>
            </a:r>
          </a:p>
          <a:p>
            <a:endParaRPr lang="en-GB" dirty="0"/>
          </a:p>
          <a:p>
            <a:r>
              <a:rPr lang="en-GB" dirty="0"/>
              <a:t>So for me, it makes the most sense to be a little cautious in where I invest my time. And I will give you an example.</a:t>
            </a:r>
          </a:p>
          <a:p>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25</a:t>
            </a:fld>
            <a:endParaRPr lang="en-GB"/>
          </a:p>
        </p:txBody>
      </p:sp>
    </p:spTree>
    <p:extLst>
      <p:ext uri="{BB962C8B-B14F-4D97-AF65-F5344CB8AC3E}">
        <p14:creationId xmlns:p14="http://schemas.microsoft.com/office/powerpoint/2010/main" val="2703843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 call this my initial overview. That is my wording not meta analysis terminology. After reading the abstracts I have 327 papers from my initial 3000. I then, at this stage, go through all 327 papers and fill out my initial overview, which is all my basic information.</a:t>
            </a:r>
          </a:p>
          <a:p>
            <a:endParaRPr lang="en-GB" dirty="0"/>
          </a:p>
          <a:p>
            <a:r>
              <a:rPr lang="en-GB" b="1" dirty="0"/>
              <a:t>Go through</a:t>
            </a:r>
          </a:p>
          <a:p>
            <a:endParaRPr lang="en-GB" b="1" dirty="0"/>
          </a:p>
          <a:p>
            <a:r>
              <a:rPr lang="en-GB" b="1" dirty="0"/>
              <a:t>Important to do this is long format</a:t>
            </a:r>
          </a:p>
          <a:p>
            <a:endParaRPr lang="en-GB" b="1" dirty="0"/>
          </a:p>
          <a:p>
            <a:r>
              <a:rPr lang="en-GB" b="0" dirty="0"/>
              <a:t>The benefit of having a middle step like this, is you would be surprised what you think of. Whilst doing this, I thought of many other columns to add to the final one. I would also stress that if you are doing this in-between step, have your final spreadsheet already made. It is honestly so much easier to plan ahead and have everything clear in your mind rather than jumping straight in. The worst thing you can do is do all this work and then have to repeat it because you didn’t take a day or two to mull over your spreadsheet. At this point as well, you will also come across aspects to papers you didn’t </a:t>
            </a:r>
            <a:r>
              <a:rPr lang="en-GB" b="0" dirty="0" err="1"/>
              <a:t>forsee</a:t>
            </a:r>
            <a:r>
              <a:rPr lang="en-GB" b="0" dirty="0"/>
              <a:t> and they force you to make a decision. Have a word document where you write in any decisions you made, or anything tricky you have come across. It doesn’t have to be a word document, it can be a column at the end of the spreadsheet but trust me when I say you will not remember.</a:t>
            </a:r>
          </a:p>
        </p:txBody>
      </p:sp>
      <p:sp>
        <p:nvSpPr>
          <p:cNvPr id="4" name="Slide Number Placeholder 3"/>
          <p:cNvSpPr>
            <a:spLocks noGrp="1"/>
          </p:cNvSpPr>
          <p:nvPr>
            <p:ph type="sldNum" sz="quarter" idx="5"/>
          </p:nvPr>
        </p:nvSpPr>
        <p:spPr/>
        <p:txBody>
          <a:bodyPr/>
          <a:lstStyle/>
          <a:p>
            <a:fld id="{CB182B33-42E5-4C57-8ACA-0B1B911590BF}" type="slidenum">
              <a:rPr lang="en-GB" smtClean="0"/>
              <a:t>26</a:t>
            </a:fld>
            <a:endParaRPr lang="en-GB"/>
          </a:p>
        </p:txBody>
      </p:sp>
    </p:spTree>
    <p:extLst>
      <p:ext uri="{BB962C8B-B14F-4D97-AF65-F5344CB8AC3E}">
        <p14:creationId xmlns:p14="http://schemas.microsoft.com/office/powerpoint/2010/main" val="3530784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I went through all the papers, I took the time to then visualise my data and make my decisions. For me, I had three.</a:t>
            </a:r>
          </a:p>
          <a:p>
            <a:endParaRPr lang="en-GB" dirty="0"/>
          </a:p>
          <a:p>
            <a:r>
              <a:rPr lang="en-GB" dirty="0"/>
              <a:t>I want to have a comparison between invasive measures, non invasive measures and then a comparison between invasive and non-invasive measures. There is no point in me, using say papers that have a comparison against heart tissue and other invasive measures if I do not have any papers comparing heart tissue and non-invasive measures. So consistency among categories for me is important.</a:t>
            </a:r>
          </a:p>
          <a:p>
            <a:endParaRPr lang="en-GB" dirty="0"/>
          </a:p>
          <a:p>
            <a:r>
              <a:rPr lang="en-GB" dirty="0"/>
              <a:t>The next is that there are many different POPs that I can focus on and I need to make sure those papers are plentiful enough for me to make use of the data I am extracting.</a:t>
            </a:r>
          </a:p>
          <a:p>
            <a:endParaRPr lang="en-GB" dirty="0"/>
          </a:p>
          <a:p>
            <a:r>
              <a:rPr lang="en-GB" dirty="0"/>
              <a:t>And finally. Individual v population level measures. For a comparison between tissues, individual level measures such as a correlation coefficient are more informative but, unfortunately less common than population level measures such as means and SEs. If I have enough data at the individual level, I won’t need the population level stuff and extracting it all would be a waste of my time.</a:t>
            </a:r>
          </a:p>
          <a:p>
            <a:endParaRPr lang="en-GB" dirty="0"/>
          </a:p>
          <a:p>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27</a:t>
            </a:fld>
            <a:endParaRPr lang="en-GB"/>
          </a:p>
        </p:txBody>
      </p:sp>
    </p:spTree>
    <p:extLst>
      <p:ext uri="{BB962C8B-B14F-4D97-AF65-F5344CB8AC3E}">
        <p14:creationId xmlns:p14="http://schemas.microsoft.com/office/powerpoint/2010/main" val="2023227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for the tissue comparisons, I decided heat maps would be the best way to go.</a:t>
            </a:r>
          </a:p>
          <a:p>
            <a:endParaRPr lang="en-GB" dirty="0"/>
          </a:p>
          <a:p>
            <a:r>
              <a:rPr lang="en-GB" dirty="0"/>
              <a:t>Now, my non-invasive measures are blood, feathers and preen oil, which I have highlighted for you to make this easier. Any data outside these are invasive measure comparisons, the cross sections are non-invasive comparisons and the ones that are elapsed by one box and the comparisons between the two.</a:t>
            </a:r>
          </a:p>
        </p:txBody>
      </p:sp>
      <p:sp>
        <p:nvSpPr>
          <p:cNvPr id="4" name="Slide Number Placeholder 3"/>
          <p:cNvSpPr>
            <a:spLocks noGrp="1"/>
          </p:cNvSpPr>
          <p:nvPr>
            <p:ph type="sldNum" sz="quarter" idx="5"/>
          </p:nvPr>
        </p:nvSpPr>
        <p:spPr/>
        <p:txBody>
          <a:bodyPr/>
          <a:lstStyle/>
          <a:p>
            <a:fld id="{CB182B33-42E5-4C57-8ACA-0B1B911590BF}" type="slidenum">
              <a:rPr lang="en-GB" smtClean="0"/>
              <a:t>28</a:t>
            </a:fld>
            <a:endParaRPr lang="en-GB"/>
          </a:p>
        </p:txBody>
      </p:sp>
    </p:spTree>
    <p:extLst>
      <p:ext uri="{BB962C8B-B14F-4D97-AF65-F5344CB8AC3E}">
        <p14:creationId xmlns:p14="http://schemas.microsoft.com/office/powerpoint/2010/main" val="3850789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29</a:t>
            </a:fld>
            <a:endParaRPr lang="en-GB"/>
          </a:p>
        </p:txBody>
      </p:sp>
    </p:spTree>
    <p:extLst>
      <p:ext uri="{BB962C8B-B14F-4D97-AF65-F5344CB8AC3E}">
        <p14:creationId xmlns:p14="http://schemas.microsoft.com/office/powerpoint/2010/main" val="103540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the outcome of a meta analysis is demonstrated using forest plots which I am sure everyone here has seen before but if you haven’t don’t worry yourself, I have a slide towards the end that goes into reading them. Nicked this one off of google images. It is 100% not mine. But are you can see here, you have different studies down the side and this big diamond at the bottom is the overall result of combining all these studies together.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general principles. A meta analysis is done systematically. So, there is a process to finding and collecting the studies included in your meta analysis which in a way, removes you from the equation, and takes out the bias of your knowledge on the literature.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it contains a pool of results, this is self-explanatory really but by being regimented in your paper collection, you end up with a definite pool of papers and thus results that you then run your stats off. And, it is, of course, quantitative, so there are obviously certain limitations to it.</a:t>
            </a:r>
          </a:p>
        </p:txBody>
      </p:sp>
      <p:sp>
        <p:nvSpPr>
          <p:cNvPr id="4" name="Slide Number Placeholder 3"/>
          <p:cNvSpPr>
            <a:spLocks noGrp="1"/>
          </p:cNvSpPr>
          <p:nvPr>
            <p:ph type="sldNum" sz="quarter" idx="5"/>
          </p:nvPr>
        </p:nvSpPr>
        <p:spPr/>
        <p:txBody>
          <a:bodyPr/>
          <a:lstStyle/>
          <a:p>
            <a:fld id="{CB182B33-42E5-4C57-8ACA-0B1B911590BF}" type="slidenum">
              <a:rPr lang="en-GB" smtClean="0"/>
              <a:t>3</a:t>
            </a:fld>
            <a:endParaRPr lang="en-GB"/>
          </a:p>
        </p:txBody>
      </p:sp>
    </p:spTree>
    <p:extLst>
      <p:ext uri="{BB962C8B-B14F-4D97-AF65-F5344CB8AC3E}">
        <p14:creationId xmlns:p14="http://schemas.microsoft.com/office/powerpoint/2010/main" val="2815919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30</a:t>
            </a:fld>
            <a:endParaRPr lang="en-GB"/>
          </a:p>
        </p:txBody>
      </p:sp>
    </p:spTree>
    <p:extLst>
      <p:ext uri="{BB962C8B-B14F-4D97-AF65-F5344CB8AC3E}">
        <p14:creationId xmlns:p14="http://schemas.microsoft.com/office/powerpoint/2010/main" val="2751533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instead of collecting all the stats for all these tissue comparisons, I now know to narrow it down to these.</a:t>
            </a:r>
          </a:p>
        </p:txBody>
      </p:sp>
      <p:sp>
        <p:nvSpPr>
          <p:cNvPr id="4" name="Slide Number Placeholder 3"/>
          <p:cNvSpPr>
            <a:spLocks noGrp="1"/>
          </p:cNvSpPr>
          <p:nvPr>
            <p:ph type="sldNum" sz="quarter" idx="5"/>
          </p:nvPr>
        </p:nvSpPr>
        <p:spPr/>
        <p:txBody>
          <a:bodyPr/>
          <a:lstStyle/>
          <a:p>
            <a:fld id="{CB182B33-42E5-4C57-8ACA-0B1B911590BF}" type="slidenum">
              <a:rPr lang="en-GB" smtClean="0"/>
              <a:t>31</a:t>
            </a:fld>
            <a:endParaRPr lang="en-GB"/>
          </a:p>
        </p:txBody>
      </p:sp>
    </p:spTree>
    <p:extLst>
      <p:ext uri="{BB962C8B-B14F-4D97-AF65-F5344CB8AC3E}">
        <p14:creationId xmlns:p14="http://schemas.microsoft.com/office/powerpoint/2010/main" val="1515384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then took my selected tissue comparisons forwards to look at the POPs I can analyse.</a:t>
            </a:r>
          </a:p>
        </p:txBody>
      </p:sp>
      <p:sp>
        <p:nvSpPr>
          <p:cNvPr id="4" name="Slide Number Placeholder 3"/>
          <p:cNvSpPr>
            <a:spLocks noGrp="1"/>
          </p:cNvSpPr>
          <p:nvPr>
            <p:ph type="sldNum" sz="quarter" idx="5"/>
          </p:nvPr>
        </p:nvSpPr>
        <p:spPr/>
        <p:txBody>
          <a:bodyPr/>
          <a:lstStyle/>
          <a:p>
            <a:fld id="{CB182B33-42E5-4C57-8ACA-0B1B911590BF}" type="slidenum">
              <a:rPr lang="en-GB" smtClean="0"/>
              <a:t>32</a:t>
            </a:fld>
            <a:endParaRPr lang="en-GB"/>
          </a:p>
        </p:txBody>
      </p:sp>
    </p:spTree>
    <p:extLst>
      <p:ext uri="{BB962C8B-B14F-4D97-AF65-F5344CB8AC3E}">
        <p14:creationId xmlns:p14="http://schemas.microsoft.com/office/powerpoint/2010/main" val="3773462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great example of one that I would have wasted my time on.</a:t>
            </a:r>
          </a:p>
        </p:txBody>
      </p:sp>
      <p:sp>
        <p:nvSpPr>
          <p:cNvPr id="4" name="Slide Number Placeholder 3"/>
          <p:cNvSpPr>
            <a:spLocks noGrp="1"/>
          </p:cNvSpPr>
          <p:nvPr>
            <p:ph type="sldNum" sz="quarter" idx="5"/>
          </p:nvPr>
        </p:nvSpPr>
        <p:spPr/>
        <p:txBody>
          <a:bodyPr/>
          <a:lstStyle/>
          <a:p>
            <a:fld id="{CB182B33-42E5-4C57-8ACA-0B1B911590BF}" type="slidenum">
              <a:rPr lang="en-GB" smtClean="0"/>
              <a:t>33</a:t>
            </a:fld>
            <a:endParaRPr lang="en-GB"/>
          </a:p>
        </p:txBody>
      </p:sp>
    </p:spTree>
    <p:extLst>
      <p:ext uri="{BB962C8B-B14F-4D97-AF65-F5344CB8AC3E}">
        <p14:creationId xmlns:p14="http://schemas.microsoft.com/office/powerpoint/2010/main" val="1342960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Sorry I don’t have a nice diagram for this individual level measures and, to be honest, I should have the information to hand and I don’t and I will be doing this tomorrow because it is so important to keep tabs on your decisions. I ran it in R, laughed about how little data there was for most sections and moved on but no, there’s not enough individual-level data for me to avoid collecting population level measures. It was totally wishful thinking but a girl can dream.</a:t>
            </a:r>
          </a:p>
        </p:txBody>
      </p:sp>
      <p:sp>
        <p:nvSpPr>
          <p:cNvPr id="4" name="Slide Number Placeholder 3"/>
          <p:cNvSpPr>
            <a:spLocks noGrp="1"/>
          </p:cNvSpPr>
          <p:nvPr>
            <p:ph type="sldNum" sz="quarter" idx="5"/>
          </p:nvPr>
        </p:nvSpPr>
        <p:spPr/>
        <p:txBody>
          <a:bodyPr/>
          <a:lstStyle/>
          <a:p>
            <a:fld id="{CB182B33-42E5-4C57-8ACA-0B1B911590BF}" type="slidenum">
              <a:rPr lang="en-GB" smtClean="0"/>
              <a:t>34</a:t>
            </a:fld>
            <a:endParaRPr lang="en-GB"/>
          </a:p>
        </p:txBody>
      </p:sp>
    </p:spTree>
    <p:extLst>
      <p:ext uri="{BB962C8B-B14F-4D97-AF65-F5344CB8AC3E}">
        <p14:creationId xmlns:p14="http://schemas.microsoft.com/office/powerpoint/2010/main" val="3402072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 is all the ground work for getting to data extraction. I am now going to run you through my spreadsheet to really get you thinking about the scope of questions a meta-analysis can help you with. </a:t>
            </a:r>
          </a:p>
          <a:p>
            <a:endParaRPr lang="en-GB" dirty="0"/>
          </a:p>
          <a:p>
            <a:r>
              <a:rPr lang="en-GB" dirty="0"/>
              <a:t>I also want to help you feel more confident when doing this yourself by going through this in stages. There is very little help on line regarding this, all the help guides pretty much just say crack on and get the data and my main aim here is not to talk about my work but to help you get a feel for the process of doing a meta analysis.</a:t>
            </a:r>
          </a:p>
          <a:p>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35</a:t>
            </a:fld>
            <a:endParaRPr lang="en-GB"/>
          </a:p>
        </p:txBody>
      </p:sp>
    </p:spTree>
    <p:extLst>
      <p:ext uri="{BB962C8B-B14F-4D97-AF65-F5344CB8AC3E}">
        <p14:creationId xmlns:p14="http://schemas.microsoft.com/office/powerpoint/2010/main" val="20234178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Study info is a really boring one, but also so </a:t>
            </a:r>
            <a:r>
              <a:rPr lang="en-GB" dirty="0" err="1"/>
              <a:t>so</a:t>
            </a:r>
            <a:r>
              <a:rPr lang="en-GB" dirty="0"/>
              <a:t> </a:t>
            </a:r>
            <a:r>
              <a:rPr lang="en-GB" dirty="0" err="1"/>
              <a:t>so</a:t>
            </a:r>
            <a:r>
              <a:rPr lang="en-GB" dirty="0"/>
              <a:t> important. It is how you move around you spreadsheet. I can track my papers either by number or ID. I track with numbers too because I have some papers with the same first author and year and that can get a little confusing and all it takes is a slight oversight on your part and you have somehow lost a paper. Title also really helps here.</a:t>
            </a:r>
          </a:p>
          <a:p>
            <a:endParaRPr lang="en-GB" dirty="0"/>
          </a:p>
          <a:p>
            <a:r>
              <a:rPr lang="en-GB" dirty="0"/>
              <a:t>I also have year of publication. On a later section you will see that I have tracked when the data collection actually occurred in case I need/want temporal information but sometimes they do not include it. In this case, I am planning on back calculating the average gap between publication year and data collection year and fill in a proxy for that missing data. </a:t>
            </a:r>
          </a:p>
        </p:txBody>
      </p:sp>
      <p:sp>
        <p:nvSpPr>
          <p:cNvPr id="4" name="Slide Number Placeholder 3"/>
          <p:cNvSpPr>
            <a:spLocks noGrp="1"/>
          </p:cNvSpPr>
          <p:nvPr>
            <p:ph type="sldNum" sz="quarter" idx="5"/>
          </p:nvPr>
        </p:nvSpPr>
        <p:spPr/>
        <p:txBody>
          <a:bodyPr/>
          <a:lstStyle/>
          <a:p>
            <a:fld id="{CB182B33-42E5-4C57-8ACA-0B1B911590BF}" type="slidenum">
              <a:rPr lang="en-GB" smtClean="0"/>
              <a:t>36</a:t>
            </a:fld>
            <a:endParaRPr lang="en-GB"/>
          </a:p>
        </p:txBody>
      </p:sp>
    </p:spTree>
    <p:extLst>
      <p:ext uri="{BB962C8B-B14F-4D97-AF65-F5344CB8AC3E}">
        <p14:creationId xmlns:p14="http://schemas.microsoft.com/office/powerpoint/2010/main" val="2201149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species common name and </a:t>
            </a:r>
            <a:r>
              <a:rPr lang="en-GB" dirty="0" err="1"/>
              <a:t>latin</a:t>
            </a:r>
            <a:r>
              <a:rPr lang="en-GB" dirty="0"/>
              <a:t> name are straightforward. I will be controlling for phylogeny in my meta-an analysis so, I need to go through the names and make sure there are no mistakes: which often occur in older papers as the phylogeny has changed or the species has been renamed. Some older papers genuinely just say crow or something like that so on occasion I have had to compare against geographical location to see if I can track the species down.</a:t>
            </a:r>
          </a:p>
          <a:p>
            <a:endParaRPr lang="en-GB" dirty="0"/>
          </a:p>
          <a:p>
            <a:r>
              <a:rPr lang="en-GB" dirty="0"/>
              <a:t>I also extract family and order when available for my phylogenetic tree. It is also important to extract a phylogenetic tree for each section (invasive, non-invasive and the comparison) to see how different these are to each other as this may be an issue later down the line.</a:t>
            </a:r>
          </a:p>
          <a:p>
            <a:endParaRPr lang="en-GB" dirty="0"/>
          </a:p>
          <a:p>
            <a:r>
              <a:rPr lang="en-GB" dirty="0"/>
              <a:t>Migration is an interesting one. If a population migrates, the POPs you measure are often a combination from both their wintering grounds and breeding grounds. And, as I already mentioned, tissues differ in their bioaccumulation of POPs so we would expect migratory birds to demonstrate more discord between tissues than resident birds. </a:t>
            </a:r>
          </a:p>
          <a:p>
            <a:endParaRPr lang="en-GB" dirty="0"/>
          </a:p>
          <a:p>
            <a:r>
              <a:rPr lang="en-GB" dirty="0"/>
              <a:t>Diet is definitely something that effects the POP concentrations in birds, so carnivores will more often than not have higher levels than insectivores, but I honestly do not know how it would effect tissue comparisons. Would high trophic birds show more discord between tissue measures because the influx of POPs is higher? No idea. Maybe. I use NP to stand for not provided. I do this because in my experience you should never leave a cell blank. When you go through this much data, when you go back to look at your spreadsheet at a later date – is the blank because the information wasn’t there? Or because I did this paper at 4am and I could have missed it. </a:t>
            </a:r>
          </a:p>
          <a:p>
            <a:endParaRPr lang="en-GB" dirty="0"/>
          </a:p>
          <a:p>
            <a:r>
              <a:rPr lang="en-GB" dirty="0"/>
              <a:t>Survival – this is to specify if the sampled individuals were alive or dead at sampling. I don’t mean that you would write dead for all invasive sampling, I mean if the bird was found dead you would but if it was shot for the study then you would write living. Bit of a depressing column but a potentially interesting column.</a:t>
            </a:r>
          </a:p>
          <a:p>
            <a:endParaRPr lang="en-GB" dirty="0"/>
          </a:p>
          <a:p>
            <a:r>
              <a:rPr lang="en-GB" dirty="0"/>
              <a:t>Sex – so this is mostly stated as mixed so probably won’t become anything but POPs are suggested to be higher in males as females offset POPs into their eggs so it is important to make a note.</a:t>
            </a:r>
          </a:p>
          <a:p>
            <a:endParaRPr lang="en-GB" dirty="0"/>
          </a:p>
          <a:p>
            <a:r>
              <a:rPr lang="en-GB" dirty="0"/>
              <a:t>Age – so I have a column for if they actually specify. You can tell the difference between nestling sampling and adult – shooting or nets to get the samples, means they are airborne and thus probably adults. It is important to note whether they state for the adults especially as the presence of juveniles is possible. If they do not specify, I write adult as a default. I think there a couple of papers where there are more juveniles than adults but it is usually a fair assumption. </a:t>
            </a:r>
            <a:r>
              <a:rPr lang="en-GB" dirty="0" err="1"/>
              <a:t>S_age_group</a:t>
            </a:r>
            <a:r>
              <a:rPr lang="en-GB" dirty="0"/>
              <a:t> is the secondary group, this is for when they state that there are both adults and juveniles.</a:t>
            </a:r>
          </a:p>
        </p:txBody>
      </p:sp>
      <p:sp>
        <p:nvSpPr>
          <p:cNvPr id="4" name="Slide Number Placeholder 3"/>
          <p:cNvSpPr>
            <a:spLocks noGrp="1"/>
          </p:cNvSpPr>
          <p:nvPr>
            <p:ph type="sldNum" sz="quarter" idx="5"/>
          </p:nvPr>
        </p:nvSpPr>
        <p:spPr/>
        <p:txBody>
          <a:bodyPr/>
          <a:lstStyle/>
          <a:p>
            <a:fld id="{CB182B33-42E5-4C57-8ACA-0B1B911590BF}" type="slidenum">
              <a:rPr lang="en-GB" smtClean="0"/>
              <a:t>37</a:t>
            </a:fld>
            <a:endParaRPr lang="en-GB"/>
          </a:p>
        </p:txBody>
      </p:sp>
    </p:spTree>
    <p:extLst>
      <p:ext uri="{BB962C8B-B14F-4D97-AF65-F5344CB8AC3E}">
        <p14:creationId xmlns:p14="http://schemas.microsoft.com/office/powerpoint/2010/main" val="2012138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geographical is not really important for my meta analysis but it does help to spot multiple papers using the same population. What would be interesting though is their proximity to urban or agricultural life but I wouldn’t know how best to do that…</a:t>
            </a:r>
          </a:p>
          <a:p>
            <a:endParaRPr lang="en-GB" dirty="0"/>
          </a:p>
          <a:p>
            <a:r>
              <a:rPr lang="en-GB" dirty="0"/>
              <a:t>Timeframe is my way of understanding the data collection. Year start is the year data collection commenced and study length is how many years this went on for. Start and end month helps identify the month data collection started and ended.</a:t>
            </a:r>
          </a:p>
          <a:p>
            <a:r>
              <a:rPr lang="en-GB" dirty="0"/>
              <a:t>Seasonal or all year round helps me understand whether, across multiple years, they sampled specific months year after year or if it was ongoing throughout the timeframe. This could link us back to migration in understanding when are where they are.</a:t>
            </a:r>
          </a:p>
          <a:p>
            <a:endParaRPr lang="en-GB" dirty="0"/>
          </a:p>
          <a:p>
            <a:r>
              <a:rPr lang="en-GB" dirty="0"/>
              <a:t>B_W is breeding or wintering grounds and is only filled in when the data collection was seasonal. Breeding doesn’t mean that they are a migratory bird but it could be quite telling. POP levels in adults often spike during breeding because the adults are using their fat reserves as chick rearing is energetically costly. When they burn this stored fat, they can remobilise stored POPs into their blood, causing the spike.</a:t>
            </a:r>
          </a:p>
          <a:p>
            <a:r>
              <a:rPr lang="en-GB" dirty="0"/>
              <a:t>Season is if they mention summer or winter, and this will help me approximate months later if they were not stated. </a:t>
            </a:r>
          </a:p>
        </p:txBody>
      </p:sp>
      <p:sp>
        <p:nvSpPr>
          <p:cNvPr id="4" name="Slide Number Placeholder 3"/>
          <p:cNvSpPr>
            <a:spLocks noGrp="1"/>
          </p:cNvSpPr>
          <p:nvPr>
            <p:ph type="sldNum" sz="quarter" idx="5"/>
          </p:nvPr>
        </p:nvSpPr>
        <p:spPr/>
        <p:txBody>
          <a:bodyPr/>
          <a:lstStyle/>
          <a:p>
            <a:fld id="{CB182B33-42E5-4C57-8ACA-0B1B911590BF}" type="slidenum">
              <a:rPr lang="en-GB" smtClean="0"/>
              <a:t>38</a:t>
            </a:fld>
            <a:endParaRPr lang="en-GB"/>
          </a:p>
        </p:txBody>
      </p:sp>
    </p:spTree>
    <p:extLst>
      <p:ext uri="{BB962C8B-B14F-4D97-AF65-F5344CB8AC3E}">
        <p14:creationId xmlns:p14="http://schemas.microsoft.com/office/powerpoint/2010/main" val="32897070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Tissues is pretty straightforward. </a:t>
            </a:r>
          </a:p>
          <a:p>
            <a:endParaRPr lang="en-GB" dirty="0"/>
          </a:p>
          <a:p>
            <a:r>
              <a:rPr lang="en-GB" dirty="0"/>
              <a:t>Paper section is if the comparison is between invasive or non invasive samples or if it is comparing between the two.</a:t>
            </a:r>
          </a:p>
          <a:p>
            <a:r>
              <a:rPr lang="en-GB" dirty="0"/>
              <a:t>Tissue 1 and 2 are the two tissues measured. I always alphabetise them to making grouping easier later.</a:t>
            </a:r>
          </a:p>
          <a:p>
            <a:r>
              <a:rPr lang="en-GB" dirty="0"/>
              <a:t>Blood, feather or blood type is a bit more information on the sampling. Blood can either be plasma or whole blood samples. Feathers can depend on where they were taken and preen oil can be a non-invasive sample from the gland or processing the gland itself. More columns might be added if there is a distinguishing factor that comes to light in other samples as I go. </a:t>
            </a:r>
          </a:p>
        </p:txBody>
      </p:sp>
      <p:sp>
        <p:nvSpPr>
          <p:cNvPr id="4" name="Slide Number Placeholder 3"/>
          <p:cNvSpPr>
            <a:spLocks noGrp="1"/>
          </p:cNvSpPr>
          <p:nvPr>
            <p:ph type="sldNum" sz="quarter" idx="5"/>
          </p:nvPr>
        </p:nvSpPr>
        <p:spPr/>
        <p:txBody>
          <a:bodyPr/>
          <a:lstStyle/>
          <a:p>
            <a:fld id="{CB182B33-42E5-4C57-8ACA-0B1B911590BF}" type="slidenum">
              <a:rPr lang="en-GB" smtClean="0"/>
              <a:t>39</a:t>
            </a:fld>
            <a:endParaRPr lang="en-GB"/>
          </a:p>
        </p:txBody>
      </p:sp>
    </p:spTree>
    <p:extLst>
      <p:ext uri="{BB962C8B-B14F-4D97-AF65-F5344CB8AC3E}">
        <p14:creationId xmlns:p14="http://schemas.microsoft.com/office/powerpoint/2010/main" val="1442525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the end of the day, when it comes down to it, it is all about getting an integrated result, collecting papers looking at the same thing, and integrating their data together.</a:t>
            </a:r>
          </a:p>
          <a:p>
            <a:r>
              <a:rPr lang="en-GB" dirty="0"/>
              <a:t>This is used in many different fields, medicine likely being the original one. </a:t>
            </a:r>
          </a:p>
          <a:p>
            <a:endParaRPr lang="en-GB" dirty="0"/>
          </a:p>
          <a:p>
            <a:endParaRPr lang="en-GB" dirty="0"/>
          </a:p>
          <a:p>
            <a:r>
              <a:rPr lang="en-GB" dirty="0"/>
              <a:t>Drug trials are a great example. By collating a series of studies together, you can produce a more powerful test to estimate a drug’s effect. This can be used for the drug’s effect but it can also be used for adverse effects. This could be done in-house by pharmaceutical companies or there are organisations that focus on this. By doing this, we are ensuring treatments are based on the best available empirical data.</a:t>
            </a:r>
          </a:p>
          <a:p>
            <a:endParaRPr lang="en-GB" dirty="0"/>
          </a:p>
          <a:p>
            <a:r>
              <a:rPr lang="en-GB" dirty="0"/>
              <a:t>Psychology really follows on from this and could be anything from understanding how the world around us is influencing behaviour, to guiding support on mental health. </a:t>
            </a:r>
          </a:p>
          <a:p>
            <a:endParaRPr lang="en-GB" dirty="0"/>
          </a:p>
          <a:p>
            <a:r>
              <a:rPr lang="en-GB" dirty="0"/>
              <a:t>Criminology is a great one too. So, governments often fund meta analyses to examine the relative effectiveness of various programs in reducing criminal behaviour whether to reduce delinquency or the chances of individuals reoffending. They can also use it to understand the effectiveness of difference police patrols.</a:t>
            </a:r>
          </a:p>
          <a:p>
            <a:endParaRPr lang="en-GB" dirty="0"/>
          </a:p>
          <a:p>
            <a:r>
              <a:rPr lang="en-GB" dirty="0"/>
              <a:t>And my favourite, which is why it is in fancy bold, is ecology. The examples are endless but one of my favourites is aiding the effectiveness of conservation management interventions because this helps guide conservation efforts which I think is really cool.</a:t>
            </a:r>
          </a:p>
          <a:p>
            <a:endParaRPr lang="en-GB" dirty="0"/>
          </a:p>
          <a:p>
            <a:r>
              <a:rPr lang="en-GB" dirty="0"/>
              <a:t>What a meta analysis really helps overcome in ecology is the high levels of random variation in field studies which is something that a lot of us here are likely up against. By cumulating studies together, we increase our power to help us overcome this. With no overall consensus in the literature, it is difficult to draw overarching conclusions and a meta analysis can help overcome this as well. </a:t>
            </a:r>
          </a:p>
          <a:p>
            <a:endParaRPr lang="en-GB" dirty="0"/>
          </a:p>
          <a:p>
            <a:r>
              <a:rPr lang="en-GB" dirty="0"/>
              <a:t>So when is this helpful?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12121"/>
                </a:solidFill>
                <a:effectLst/>
                <a:latin typeface="FS Albert Extra Bold"/>
              </a:rPr>
              <a:t>Meta-Analysis "Increases" Sample Size</a:t>
            </a:r>
            <a:endParaRPr lang="en-GB" dirty="0"/>
          </a:p>
          <a:p>
            <a:pPr algn="l" fontAlgn="base"/>
            <a:r>
              <a:rPr lang="en-GB" b="0" i="0" dirty="0">
                <a:solidFill>
                  <a:srgbClr val="212121"/>
                </a:solidFill>
                <a:effectLst/>
                <a:latin typeface="Merriweather"/>
              </a:rPr>
              <a:t>One of the reasons why meta-analyses are so useful is because of an all too common problem across many research studies: small </a:t>
            </a:r>
            <a:r>
              <a:rPr lang="en-GB" b="0" i="0" u="sng" dirty="0">
                <a:solidFill>
                  <a:srgbClr val="1A55AD"/>
                </a:solidFill>
                <a:effectLst/>
                <a:latin typeface="Merriweather"/>
                <a:hlinkClick r:id="rId3"/>
              </a:rPr>
              <a:t>sample sizes</a:t>
            </a:r>
            <a:r>
              <a:rPr lang="en-GB" b="0" i="0" dirty="0">
                <a:solidFill>
                  <a:srgbClr val="212121"/>
                </a:solidFill>
                <a:effectLst/>
                <a:latin typeface="Merriweather"/>
              </a:rPr>
              <a:t>. And for those in field studies, high random variation.</a:t>
            </a:r>
          </a:p>
          <a:p>
            <a:pPr algn="l" fontAlgn="base"/>
            <a:r>
              <a:rPr lang="en-GB" b="0" i="0" dirty="0">
                <a:solidFill>
                  <a:srgbClr val="212121"/>
                </a:solidFill>
                <a:effectLst/>
                <a:latin typeface="Merriweather"/>
              </a:rPr>
              <a:t>Using a large sample size requires more resources, including funds and personnel, than a small sample size. When individual research projects don't study a significant number of subjects, it can be difficult to draw reliable and valid conclusions. </a:t>
            </a:r>
          </a:p>
          <a:p>
            <a:endParaRPr lang="en-GB" dirty="0"/>
          </a:p>
          <a:p>
            <a:r>
              <a:rPr lang="en-GB" dirty="0"/>
              <a:t>We also have e</a:t>
            </a:r>
            <a:r>
              <a:rPr lang="en-GB" b="0" i="0" dirty="0">
                <a:solidFill>
                  <a:srgbClr val="212121"/>
                </a:solidFill>
                <a:effectLst/>
                <a:latin typeface="FS Albert Extra Bold"/>
              </a:rPr>
              <a:t>stablishing Statistical Significance</a:t>
            </a:r>
          </a:p>
          <a:p>
            <a:pPr algn="l" fontAlgn="base"/>
            <a:r>
              <a:rPr lang="en-GB" b="0" i="0" dirty="0">
                <a:solidFill>
                  <a:srgbClr val="212121"/>
                </a:solidFill>
                <a:effectLst/>
                <a:latin typeface="Merriweather"/>
              </a:rPr>
              <a:t>Which can be done across studies that might otherwise seem to have conflicting results.</a:t>
            </a:r>
          </a:p>
          <a:p>
            <a:pPr algn="l" fontAlgn="base"/>
            <a:r>
              <a:rPr lang="en-GB" b="0" i="0" dirty="0">
                <a:solidFill>
                  <a:srgbClr val="212121"/>
                </a:solidFill>
                <a:effectLst/>
                <a:latin typeface="Merriweather"/>
              </a:rPr>
              <a:t>When you take many studies into consideration at once, the statistical significance established is much greater than with one study alone. This is important because statistical significance increases the validity of any observed differences and increases the reliability of the information.</a:t>
            </a:r>
          </a:p>
          <a:p>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4</a:t>
            </a:fld>
            <a:endParaRPr lang="en-GB"/>
          </a:p>
        </p:txBody>
      </p:sp>
    </p:spTree>
    <p:extLst>
      <p:ext uri="{BB962C8B-B14F-4D97-AF65-F5344CB8AC3E}">
        <p14:creationId xmlns:p14="http://schemas.microsoft.com/office/powerpoint/2010/main" val="17033287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POPs is the contaminant information.</a:t>
            </a:r>
          </a:p>
          <a:p>
            <a:endParaRPr lang="en-GB" dirty="0"/>
          </a:p>
          <a:p>
            <a:r>
              <a:rPr lang="en-GB" dirty="0"/>
              <a:t>So group or individual is whether the value given is for an individual POP or if they have clumped them together – a good example is PCBs which are present here. PCB-52 is the individual POP in the PCB category but other papers will collate multiple PCBs together. No. of POPs included is for the grouped information and the list is for me to write them all out (yay me).</a:t>
            </a:r>
          </a:p>
          <a:p>
            <a:endParaRPr lang="en-GB" dirty="0"/>
          </a:p>
          <a:p>
            <a:r>
              <a:rPr lang="en-GB" dirty="0"/>
              <a:t>LOQ is limit of quantification and is the minimum concentration the lab can comfortably quantify. This is the bar for the tests basically. This is important as data can come in as not detected for one of the tissues. In that instance, some papers will right the value down as half the limit of quantification. If they calculate a POP in one tissue and not the other, that is pretty telling for a comparison so I will likely do the same if the data is available.</a:t>
            </a:r>
          </a:p>
          <a:p>
            <a:endParaRPr lang="en-GB" dirty="0"/>
          </a:p>
          <a:p>
            <a:r>
              <a:rPr lang="en-GB" dirty="0"/>
              <a:t>We then have the units for both the limit of quantification for each tissue and the POP concentration itself. There is also the location of the limit of quantification if I need to find it again – usually the supplementary but here it was a different paper all together. </a:t>
            </a:r>
          </a:p>
        </p:txBody>
      </p:sp>
      <p:sp>
        <p:nvSpPr>
          <p:cNvPr id="4" name="Slide Number Placeholder 3"/>
          <p:cNvSpPr>
            <a:spLocks noGrp="1"/>
          </p:cNvSpPr>
          <p:nvPr>
            <p:ph type="sldNum" sz="quarter" idx="5"/>
          </p:nvPr>
        </p:nvSpPr>
        <p:spPr/>
        <p:txBody>
          <a:bodyPr/>
          <a:lstStyle/>
          <a:p>
            <a:fld id="{CB182B33-42E5-4C57-8ACA-0B1B911590BF}" type="slidenum">
              <a:rPr lang="en-GB" smtClean="0"/>
              <a:t>40</a:t>
            </a:fld>
            <a:endParaRPr lang="en-GB"/>
          </a:p>
        </p:txBody>
      </p:sp>
    </p:spTree>
    <p:extLst>
      <p:ext uri="{BB962C8B-B14F-4D97-AF65-F5344CB8AC3E}">
        <p14:creationId xmlns:p14="http://schemas.microsoft.com/office/powerpoint/2010/main" val="42827554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Population and/or individual is the types of data available to me. Population level data is overall data about the population – for example, the mean and SD. The individual level data is data which uses each individuals values for each tissue. An example of this is a correlation. Obviously, individual level is better when comparing between the two tissues but more often than not, population level is the only one available. </a:t>
            </a:r>
            <a:r>
              <a:rPr lang="en-GB" dirty="0" err="1"/>
              <a:t>Both_diff_rows</a:t>
            </a:r>
            <a:r>
              <a:rPr lang="en-GB" dirty="0"/>
              <a:t> is saying that there are population level and individual level but they are different in other information so I have had to use two different rows for the same information.</a:t>
            </a:r>
          </a:p>
          <a:p>
            <a:endParaRPr lang="en-GB" dirty="0"/>
          </a:p>
          <a:p>
            <a:r>
              <a:rPr lang="en-GB" dirty="0"/>
              <a:t>Within and between individual is as it sounds. Whether the two tissues have come from the same individuals and if not, the relationship between the individuals – so parent/offspring/ siblings/ colony. Again, I mentioned this when I excluded egg data, within individual is better but we are not excluding between individual just yet.</a:t>
            </a:r>
          </a:p>
        </p:txBody>
      </p:sp>
      <p:sp>
        <p:nvSpPr>
          <p:cNvPr id="4" name="Slide Number Placeholder 3"/>
          <p:cNvSpPr>
            <a:spLocks noGrp="1"/>
          </p:cNvSpPr>
          <p:nvPr>
            <p:ph type="sldNum" sz="quarter" idx="5"/>
          </p:nvPr>
        </p:nvSpPr>
        <p:spPr/>
        <p:txBody>
          <a:bodyPr/>
          <a:lstStyle/>
          <a:p>
            <a:fld id="{CB182B33-42E5-4C57-8ACA-0B1B911590BF}" type="slidenum">
              <a:rPr lang="en-GB" smtClean="0"/>
              <a:t>41</a:t>
            </a:fld>
            <a:endParaRPr lang="en-GB"/>
          </a:p>
        </p:txBody>
      </p:sp>
    </p:spTree>
    <p:extLst>
      <p:ext uri="{BB962C8B-B14F-4D97-AF65-F5344CB8AC3E}">
        <p14:creationId xmlns:p14="http://schemas.microsoft.com/office/powerpoint/2010/main" val="1044684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Location is where the data is in the paper to help me find it again if I need to.</a:t>
            </a:r>
          </a:p>
          <a:p>
            <a:endParaRPr lang="en-GB" dirty="0"/>
          </a:p>
          <a:p>
            <a:r>
              <a:rPr lang="en-GB" dirty="0"/>
              <a:t>Individual data – this column is already filled in for me from my previous review of the data so it is just to guide me on whether or not I need to keep scrolling to fill in data</a:t>
            </a:r>
          </a:p>
          <a:p>
            <a:endParaRPr lang="en-GB" dirty="0"/>
          </a:p>
          <a:p>
            <a:r>
              <a:rPr lang="en-GB" dirty="0"/>
              <a:t>Lipid percentage is often highly correlated with POP concentrations as POPs are </a:t>
            </a:r>
            <a:r>
              <a:rPr lang="en-GB" dirty="0" err="1"/>
              <a:t>lipidphilic</a:t>
            </a:r>
            <a:r>
              <a:rPr lang="en-GB" dirty="0"/>
              <a:t> so it is good to have this information if it is available. </a:t>
            </a:r>
          </a:p>
          <a:p>
            <a:endParaRPr lang="en-GB" dirty="0"/>
          </a:p>
          <a:p>
            <a:r>
              <a:rPr lang="en-GB" dirty="0"/>
              <a:t>Measure and variance type is simply what data is available for POP concentrations. </a:t>
            </a:r>
          </a:p>
          <a:p>
            <a:r>
              <a:rPr lang="en-GB" dirty="0"/>
              <a:t>Detection location is how many positive results you have from your samples – basically how many are above limit of quantification. </a:t>
            </a:r>
          </a:p>
          <a:p>
            <a:endParaRPr lang="en-GB" dirty="0"/>
          </a:p>
          <a:p>
            <a:r>
              <a:rPr lang="en-GB" dirty="0"/>
              <a:t>The next two segments are the same – one for tissue 1 and the other from tissue 2. We have detection frequency and unit. Sample size and the measurement values for the POP concentration</a:t>
            </a:r>
          </a:p>
        </p:txBody>
      </p:sp>
      <p:sp>
        <p:nvSpPr>
          <p:cNvPr id="4" name="Slide Number Placeholder 3"/>
          <p:cNvSpPr>
            <a:spLocks noGrp="1"/>
          </p:cNvSpPr>
          <p:nvPr>
            <p:ph type="sldNum" sz="quarter" idx="5"/>
          </p:nvPr>
        </p:nvSpPr>
        <p:spPr/>
        <p:txBody>
          <a:bodyPr/>
          <a:lstStyle/>
          <a:p>
            <a:fld id="{CB182B33-42E5-4C57-8ACA-0B1B911590BF}" type="slidenum">
              <a:rPr lang="en-GB" smtClean="0"/>
              <a:t>42</a:t>
            </a:fld>
            <a:endParaRPr lang="en-GB"/>
          </a:p>
        </p:txBody>
      </p:sp>
    </p:spTree>
    <p:extLst>
      <p:ext uri="{BB962C8B-B14F-4D97-AF65-F5344CB8AC3E}">
        <p14:creationId xmlns:p14="http://schemas.microsoft.com/office/powerpoint/2010/main" val="12684358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same again but for the individual level statistics. We have the sample sizes, the measurement type, often R or R2 and then the value itself. We have two different sample sizes as they are sometimes unclear between the population level statistics and the individual level so I make the assumption that I will just go for the lower value</a:t>
            </a:r>
          </a:p>
        </p:txBody>
      </p:sp>
      <p:sp>
        <p:nvSpPr>
          <p:cNvPr id="4" name="Slide Number Placeholder 3"/>
          <p:cNvSpPr>
            <a:spLocks noGrp="1"/>
          </p:cNvSpPr>
          <p:nvPr>
            <p:ph type="sldNum" sz="quarter" idx="5"/>
          </p:nvPr>
        </p:nvSpPr>
        <p:spPr/>
        <p:txBody>
          <a:bodyPr/>
          <a:lstStyle/>
          <a:p>
            <a:fld id="{CB182B33-42E5-4C57-8ACA-0B1B911590BF}" type="slidenum">
              <a:rPr lang="en-GB" smtClean="0"/>
              <a:t>43</a:t>
            </a:fld>
            <a:endParaRPr lang="en-GB"/>
          </a:p>
        </p:txBody>
      </p:sp>
    </p:spTree>
    <p:extLst>
      <p:ext uri="{BB962C8B-B14F-4D97-AF65-F5344CB8AC3E}">
        <p14:creationId xmlns:p14="http://schemas.microsoft.com/office/powerpoint/2010/main" val="38684046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Outcome measure and its corresponding variance</a:t>
            </a:r>
          </a:p>
          <a:p>
            <a:endParaRPr lang="en-GB" dirty="0"/>
          </a:p>
          <a:p>
            <a:r>
              <a:rPr lang="en-GB" dirty="0"/>
              <a:t>Binary outcome such as events and non-events.</a:t>
            </a:r>
          </a:p>
        </p:txBody>
      </p:sp>
      <p:sp>
        <p:nvSpPr>
          <p:cNvPr id="4" name="Slide Number Placeholder 3"/>
          <p:cNvSpPr>
            <a:spLocks noGrp="1"/>
          </p:cNvSpPr>
          <p:nvPr>
            <p:ph type="sldNum" sz="quarter" idx="5"/>
          </p:nvPr>
        </p:nvSpPr>
        <p:spPr/>
        <p:txBody>
          <a:bodyPr/>
          <a:lstStyle/>
          <a:p>
            <a:fld id="{CB182B33-42E5-4C57-8ACA-0B1B911590BF}" type="slidenum">
              <a:rPr lang="en-GB" smtClean="0"/>
              <a:t>44</a:t>
            </a:fld>
            <a:endParaRPr lang="en-GB"/>
          </a:p>
        </p:txBody>
      </p:sp>
    </p:spTree>
    <p:extLst>
      <p:ext uri="{BB962C8B-B14F-4D97-AF65-F5344CB8AC3E}">
        <p14:creationId xmlns:p14="http://schemas.microsoft.com/office/powerpoint/2010/main" val="37604625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commonly used for continuous data is Cohen’s D but there is also Hedges, g, which can be used as Cohen’s D has a slight overestimation in small samples.</a:t>
            </a:r>
          </a:p>
        </p:txBody>
      </p:sp>
      <p:sp>
        <p:nvSpPr>
          <p:cNvPr id="4" name="Slide Number Placeholder 3"/>
          <p:cNvSpPr>
            <a:spLocks noGrp="1"/>
          </p:cNvSpPr>
          <p:nvPr>
            <p:ph type="sldNum" sz="quarter" idx="5"/>
          </p:nvPr>
        </p:nvSpPr>
        <p:spPr/>
        <p:txBody>
          <a:bodyPr/>
          <a:lstStyle/>
          <a:p>
            <a:fld id="{CB182B33-42E5-4C57-8ACA-0B1B911590BF}" type="slidenum">
              <a:rPr lang="en-GB" smtClean="0"/>
              <a:t>45</a:t>
            </a:fld>
            <a:endParaRPr lang="en-GB"/>
          </a:p>
        </p:txBody>
      </p:sp>
    </p:spTree>
    <p:extLst>
      <p:ext uri="{BB962C8B-B14F-4D97-AF65-F5344CB8AC3E}">
        <p14:creationId xmlns:p14="http://schemas.microsoft.com/office/powerpoint/2010/main" val="37282787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x axis scale can change dependent on the type of effect size you are using</a:t>
            </a:r>
          </a:p>
        </p:txBody>
      </p:sp>
      <p:sp>
        <p:nvSpPr>
          <p:cNvPr id="4" name="Slide Number Placeholder 3"/>
          <p:cNvSpPr>
            <a:spLocks noGrp="1"/>
          </p:cNvSpPr>
          <p:nvPr>
            <p:ph type="sldNum" sz="quarter" idx="5"/>
          </p:nvPr>
        </p:nvSpPr>
        <p:spPr/>
        <p:txBody>
          <a:bodyPr/>
          <a:lstStyle/>
          <a:p>
            <a:fld id="{CB182B33-42E5-4C57-8ACA-0B1B911590BF}" type="slidenum">
              <a:rPr lang="en-GB" smtClean="0"/>
              <a:t>47</a:t>
            </a:fld>
            <a:endParaRPr lang="en-GB"/>
          </a:p>
        </p:txBody>
      </p:sp>
    </p:spTree>
    <p:extLst>
      <p:ext uri="{BB962C8B-B14F-4D97-AF65-F5344CB8AC3E}">
        <p14:creationId xmlns:p14="http://schemas.microsoft.com/office/powerpoint/2010/main" val="2649475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 was, probably quite a rough introduction into a meta analysis so sorry about that. Now, we are going to move onto a bit of background information on my meta analysis topic which I will be using as a working example and it is tissue distributions of organic pollutants in wild bird populations.</a:t>
            </a:r>
          </a:p>
        </p:txBody>
      </p:sp>
      <p:sp>
        <p:nvSpPr>
          <p:cNvPr id="4" name="Slide Number Placeholder 3"/>
          <p:cNvSpPr>
            <a:spLocks noGrp="1"/>
          </p:cNvSpPr>
          <p:nvPr>
            <p:ph type="sldNum" sz="quarter" idx="5"/>
          </p:nvPr>
        </p:nvSpPr>
        <p:spPr/>
        <p:txBody>
          <a:bodyPr/>
          <a:lstStyle/>
          <a:p>
            <a:fld id="{CB182B33-42E5-4C57-8ACA-0B1B911590BF}" type="slidenum">
              <a:rPr lang="en-GB" smtClean="0"/>
              <a:t>5</a:t>
            </a:fld>
            <a:endParaRPr lang="en-GB"/>
          </a:p>
        </p:txBody>
      </p:sp>
    </p:spTree>
    <p:extLst>
      <p:ext uri="{BB962C8B-B14F-4D97-AF65-F5344CB8AC3E}">
        <p14:creationId xmlns:p14="http://schemas.microsoft.com/office/powerpoint/2010/main" val="2771782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organic pollutants I focus on are POPs. And these are a group of manmade organic pollutants that fit a subset of characteristics.</a:t>
            </a:r>
          </a:p>
          <a:p>
            <a:r>
              <a:rPr lang="en-GB" dirty="0"/>
              <a:t>They travel long distances. This means that although they are banned in most countries, because they can travel, they are still a global issue. They are also difficult to track due to this.</a:t>
            </a:r>
          </a:p>
          <a:p>
            <a:r>
              <a:rPr lang="en-GB" dirty="0"/>
              <a:t>They persist in the environment. So they have a long half life and can take years, decades even, to break down.</a:t>
            </a:r>
          </a:p>
          <a:p>
            <a:r>
              <a:rPr lang="en-GB" dirty="0"/>
              <a:t>They bioaccumulate. This means they build up in individuals over time meaning that older individuals can have more POPs than their younger counterparts and this introduces both within and between population differences that make overall comparisons difficult.</a:t>
            </a:r>
          </a:p>
          <a:p>
            <a:r>
              <a:rPr lang="en-GB" dirty="0"/>
              <a:t>POPs biomagnify up the food chain. This means that, as an example, carnivores often have more POPs in their system than say insectivores, once again introducing variation within and between individuals.</a:t>
            </a:r>
          </a:p>
          <a:p>
            <a:endParaRPr lang="en-GB" dirty="0"/>
          </a:p>
          <a:p>
            <a:r>
              <a:rPr lang="en-GB" dirty="0"/>
              <a:t>They are also bad. They can have a whole host of nasty effects dependent on their concentrations. Eggshell thinning and reduced reproduction are key examples but there are lots of other effects, from endocrine dysfunction to death.</a:t>
            </a:r>
          </a:p>
          <a:p>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6</a:t>
            </a:fld>
            <a:endParaRPr lang="en-GB"/>
          </a:p>
        </p:txBody>
      </p:sp>
    </p:spTree>
    <p:extLst>
      <p:ext uri="{BB962C8B-B14F-4D97-AF65-F5344CB8AC3E}">
        <p14:creationId xmlns:p14="http://schemas.microsoft.com/office/powerpoint/2010/main" val="3494973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in this study field, comparing between studies or populations often proves tricky. There is the typical issue of high variation in wild populations but there are also add challenges when measuring POPs.</a:t>
            </a:r>
          </a:p>
          <a:p>
            <a:endParaRPr lang="en-GB" dirty="0"/>
          </a:p>
          <a:p>
            <a:r>
              <a:rPr lang="en-GB" dirty="0"/>
              <a:t>There is the unpredictability of POP movement in the environment. On top of that, POP presence in the environment does not mean exposure for your species. There are also lots of different exposure routes for an individual which can be dependent on anything from country to local differences in access to water and foraging routes. </a:t>
            </a:r>
          </a:p>
          <a:p>
            <a:r>
              <a:rPr lang="en-GB" dirty="0"/>
              <a:t>There are also differences among individuals within a population – this could be differences in exposure due to behaviour. There are also differences in bioaccumulation dependent on sex and age. </a:t>
            </a:r>
          </a:p>
          <a:p>
            <a:endParaRPr lang="en-GB" dirty="0"/>
          </a:p>
          <a:p>
            <a:r>
              <a:rPr lang="en-GB" dirty="0"/>
              <a:t>This often results in large differences between papers and lack of comparability. But there is other variation that we can work with</a:t>
            </a:r>
          </a:p>
          <a:p>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7</a:t>
            </a:fld>
            <a:endParaRPr lang="en-GB"/>
          </a:p>
        </p:txBody>
      </p:sp>
    </p:spTree>
    <p:extLst>
      <p:ext uri="{BB962C8B-B14F-4D97-AF65-F5344CB8AC3E}">
        <p14:creationId xmlns:p14="http://schemas.microsoft.com/office/powerpoint/2010/main" val="2642107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Tissue dependence is the focus of my meta analysis and is a great example of variation in the literature that we can control. So tissue distribution is simply which tissue you use to calculate a POP concentration for the individual you took the sample from. </a:t>
            </a:r>
          </a:p>
          <a:p>
            <a:r>
              <a:rPr lang="en-GB" dirty="0"/>
              <a:t>There seem to be two main types of papers for this. </a:t>
            </a:r>
          </a:p>
          <a:p>
            <a:r>
              <a:rPr lang="en-GB" dirty="0"/>
              <a:t>One of these is where individuals are killed for the study or have been recently deceased. These papers more often than not use invasive tissues.. Organs.. Muscle… etc.</a:t>
            </a:r>
          </a:p>
          <a:p>
            <a:r>
              <a:rPr lang="en-GB" dirty="0"/>
              <a:t>The other is papers aiming to be minimally invasive. This is done with endangered species or when using a long-term study population and these use feathers, preen oil, but more often than not, blood. And we are finding that these minimally invasive papers are becoming more frequent due to an increase in animal welfare awareness.</a:t>
            </a:r>
          </a:p>
          <a:p>
            <a:r>
              <a:rPr lang="en-GB" dirty="0"/>
              <a:t>The issue here, is that feather and preen oil, as POP measures, have not been used as much and thus are not as fully understood. </a:t>
            </a:r>
          </a:p>
          <a:p>
            <a:r>
              <a:rPr lang="en-GB" dirty="0"/>
              <a:t>So, if we understand tissue differences more in this field, there are two wins. 1, we increase our between-study comparisons. And the second, is that we can increase our understanding of non-invasive measures</a:t>
            </a:r>
          </a:p>
          <a:p>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8</a:t>
            </a:fld>
            <a:endParaRPr lang="en-GB"/>
          </a:p>
        </p:txBody>
      </p:sp>
    </p:spTree>
    <p:extLst>
      <p:ext uri="{BB962C8B-B14F-4D97-AF65-F5344CB8AC3E}">
        <p14:creationId xmlns:p14="http://schemas.microsoft.com/office/powerpoint/2010/main" val="3442105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this is my aim. A meta analytic study broken down into three sections. First section is to understand how invasive measures correlate. The next is understanding more how non-invasive measures correlate. And finally, how invasive and non-invasive measures correlate.</a:t>
            </a:r>
          </a:p>
          <a:p>
            <a:endParaRPr lang="en-GB" dirty="0"/>
          </a:p>
        </p:txBody>
      </p:sp>
      <p:sp>
        <p:nvSpPr>
          <p:cNvPr id="4" name="Slide Number Placeholder 3"/>
          <p:cNvSpPr>
            <a:spLocks noGrp="1"/>
          </p:cNvSpPr>
          <p:nvPr>
            <p:ph type="sldNum" sz="quarter" idx="5"/>
          </p:nvPr>
        </p:nvSpPr>
        <p:spPr/>
        <p:txBody>
          <a:bodyPr/>
          <a:lstStyle/>
          <a:p>
            <a:fld id="{CB182B33-42E5-4C57-8ACA-0B1B911590BF}" type="slidenum">
              <a:rPr lang="en-GB" smtClean="0"/>
              <a:t>9</a:t>
            </a:fld>
            <a:endParaRPr lang="en-GB"/>
          </a:p>
        </p:txBody>
      </p:sp>
    </p:spTree>
    <p:extLst>
      <p:ext uri="{BB962C8B-B14F-4D97-AF65-F5344CB8AC3E}">
        <p14:creationId xmlns:p14="http://schemas.microsoft.com/office/powerpoint/2010/main" val="2003336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April 28,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49430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April 28,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08366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April 28,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1677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April 28,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9766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April 28,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7884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April 28,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56755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April 28,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9689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April 28,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90995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April 28,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8418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April 28,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2573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April 28,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80133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April 28,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78825814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85" r:id="rId4"/>
    <p:sldLayoutId id="2147483686"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1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5.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23.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svg"/><Relationship Id="rId4" Type="http://schemas.openxmlformats.org/officeDocument/2006/relationships/image" Target="../media/image70.png"/></Relationships>
</file>

<file path=ppt/slides/_rels/slide4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notesSlide" Target="../notesSlides/notesSlide8.xml"/><Relationship Id="rId16" Type="http://schemas.openxmlformats.org/officeDocument/2006/relationships/image" Target="../media/image37.svg"/><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9.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ute yellow toy dinosaur in a pink background">
            <a:extLst>
              <a:ext uri="{FF2B5EF4-FFF2-40B4-BE49-F238E27FC236}">
                <a16:creationId xmlns:a16="http://schemas.microsoft.com/office/drawing/2014/main" id="{BCB49CF8-C10E-4DAA-BF5F-5CA881F196D4}"/>
              </a:ext>
            </a:extLst>
          </p:cNvPr>
          <p:cNvPicPr>
            <a:picLocks noChangeAspect="1"/>
          </p:cNvPicPr>
          <p:nvPr/>
        </p:nvPicPr>
        <p:blipFill rotWithShape="1">
          <a:blip r:embed="rId3"/>
          <a:srcRect t="15738"/>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0F0543A-61E3-4354-BC2E-93F07B06919B}"/>
              </a:ext>
            </a:extLst>
          </p:cNvPr>
          <p:cNvSpPr>
            <a:spLocks noGrp="1"/>
          </p:cNvSpPr>
          <p:nvPr>
            <p:ph type="ctrTitle"/>
          </p:nvPr>
        </p:nvSpPr>
        <p:spPr>
          <a:xfrm>
            <a:off x="140294" y="1333320"/>
            <a:ext cx="3382693" cy="1187359"/>
          </a:xfrm>
        </p:spPr>
        <p:txBody>
          <a:bodyPr anchor="t">
            <a:normAutofit/>
          </a:bodyPr>
          <a:lstStyle/>
          <a:p>
            <a:pPr algn="l"/>
            <a:r>
              <a:rPr lang="en-GB" sz="3600" cap="none" spc="0" dirty="0">
                <a:solidFill>
                  <a:schemeClr val="bg1"/>
                </a:solidFill>
              </a:rPr>
              <a:t>An introduction to meta-analysis</a:t>
            </a:r>
            <a:endParaRPr lang="en-GB" sz="3200" cap="none" spc="0" dirty="0">
              <a:solidFill>
                <a:schemeClr val="bg1"/>
              </a:solidFill>
            </a:endParaRPr>
          </a:p>
        </p:txBody>
      </p:sp>
      <p:sp>
        <p:nvSpPr>
          <p:cNvPr id="3" name="Subtitle 2">
            <a:extLst>
              <a:ext uri="{FF2B5EF4-FFF2-40B4-BE49-F238E27FC236}">
                <a16:creationId xmlns:a16="http://schemas.microsoft.com/office/drawing/2014/main" id="{2B6F39F0-EFE4-4D0C-AC74-7CDA5A95972E}"/>
              </a:ext>
            </a:extLst>
          </p:cNvPr>
          <p:cNvSpPr>
            <a:spLocks noGrp="1"/>
          </p:cNvSpPr>
          <p:nvPr>
            <p:ph type="subTitle" idx="1"/>
          </p:nvPr>
        </p:nvSpPr>
        <p:spPr>
          <a:xfrm>
            <a:off x="311007" y="3882111"/>
            <a:ext cx="2937753" cy="469639"/>
          </a:xfrm>
        </p:spPr>
        <p:txBody>
          <a:bodyPr anchor="b">
            <a:normAutofit fontScale="77500" lnSpcReduction="20000"/>
          </a:bodyPr>
          <a:lstStyle/>
          <a:p>
            <a:pPr algn="r"/>
            <a:r>
              <a:rPr lang="en-GB" spc="0" dirty="0">
                <a:solidFill>
                  <a:schemeClr val="bg1"/>
                </a:solidFill>
              </a:rPr>
              <a:t>Francesca Gray</a:t>
            </a:r>
          </a:p>
          <a:p>
            <a:pPr algn="r">
              <a:spcBef>
                <a:spcPts val="0"/>
              </a:spcBef>
            </a:pPr>
            <a:r>
              <a:rPr lang="en-GB" cap="none" spc="0" dirty="0">
                <a:solidFill>
                  <a:schemeClr val="bg1"/>
                </a:solidFill>
              </a:rPr>
              <a:t>ro1fg19@abdn.ac.uk</a:t>
            </a:r>
          </a:p>
        </p:txBody>
      </p:sp>
      <p:sp>
        <p:nvSpPr>
          <p:cNvPr id="10" name="Title 1">
            <a:extLst>
              <a:ext uri="{FF2B5EF4-FFF2-40B4-BE49-F238E27FC236}">
                <a16:creationId xmlns:a16="http://schemas.microsoft.com/office/drawing/2014/main" id="{CBAFBDF8-5F47-4E31-AFDB-D0EF9DC38E09}"/>
              </a:ext>
            </a:extLst>
          </p:cNvPr>
          <p:cNvSpPr txBox="1">
            <a:spLocks/>
          </p:cNvSpPr>
          <p:nvPr/>
        </p:nvSpPr>
        <p:spPr>
          <a:xfrm>
            <a:off x="140294" y="2719370"/>
            <a:ext cx="3279181" cy="1939933"/>
          </a:xfrm>
          <a:prstGeom prst="rect">
            <a:avLst/>
          </a:prstGeom>
        </p:spPr>
        <p:txBody>
          <a:bodyPr vert="horz" lIns="0" tIns="0" rIns="0" bIns="0" rtlCol="0" anchor="t">
            <a:normAutofit/>
          </a:bodyPr>
          <a:lstStyle>
            <a:lvl1pPr algn="ctr" defTabSz="914400" rtl="0" eaLnBrk="1" latinLnBrk="0" hangingPunct="1">
              <a:lnSpc>
                <a:spcPct val="100000"/>
              </a:lnSpc>
              <a:spcBef>
                <a:spcPct val="0"/>
              </a:spcBef>
              <a:buNone/>
              <a:defRPr sz="4000" b="1" i="0" kern="1200" cap="all" spc="750" baseline="0">
                <a:solidFill>
                  <a:schemeClr val="tx1"/>
                </a:solidFill>
                <a:latin typeface="+mj-lt"/>
                <a:ea typeface="+mj-ea"/>
                <a:cs typeface="+mj-cs"/>
              </a:defRPr>
            </a:lvl1pPr>
          </a:lstStyle>
          <a:p>
            <a:pPr algn="l"/>
            <a:r>
              <a:rPr lang="en-GB" sz="2400" cap="none" spc="0" dirty="0">
                <a:solidFill>
                  <a:schemeClr val="bg1"/>
                </a:solidFill>
              </a:rPr>
              <a:t>Tissue distributions of organic pollutants in wild bird populations</a:t>
            </a:r>
            <a:endParaRPr lang="en-GB" sz="3200" cap="none" spc="0" dirty="0">
              <a:solidFill>
                <a:schemeClr val="bg1"/>
              </a:solidFill>
            </a:endParaRPr>
          </a:p>
        </p:txBody>
      </p:sp>
      <p:pic>
        <p:nvPicPr>
          <p:cNvPr id="4098" name="Picture 2" descr="No description available.">
            <a:extLst>
              <a:ext uri="{FF2B5EF4-FFF2-40B4-BE49-F238E27FC236}">
                <a16:creationId xmlns:a16="http://schemas.microsoft.com/office/drawing/2014/main" id="{A8A79613-5C2A-466F-8C19-996EB82597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2016"/>
          <a:stretch/>
        </p:blipFill>
        <p:spPr bwMode="auto">
          <a:xfrm>
            <a:off x="4657727" y="3715946"/>
            <a:ext cx="1964798" cy="229663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o description available.">
            <a:extLst>
              <a:ext uri="{FF2B5EF4-FFF2-40B4-BE49-F238E27FC236}">
                <a16:creationId xmlns:a16="http://schemas.microsoft.com/office/drawing/2014/main" id="{DBC2FFD5-9A04-4380-B58C-0AD2E77D43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7209" b="11008"/>
          <a:stretch/>
        </p:blipFill>
        <p:spPr bwMode="auto">
          <a:xfrm>
            <a:off x="10359055" y="268226"/>
            <a:ext cx="1393834" cy="2233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98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5045C5-70B5-42C8-A8A0-324DAF53D1B2}"/>
              </a:ext>
            </a:extLst>
          </p:cNvPr>
          <p:cNvSpPr>
            <a:spLocks noGrp="1"/>
          </p:cNvSpPr>
          <p:nvPr>
            <p:ph type="title"/>
          </p:nvPr>
        </p:nvSpPr>
        <p:spPr/>
        <p:txBody>
          <a:bodyPr>
            <a:normAutofit/>
          </a:bodyPr>
          <a:lstStyle/>
          <a:p>
            <a:r>
              <a:rPr lang="en-GB" sz="4000" cap="none" spc="0" dirty="0"/>
              <a:t>How to do a meta-analysis</a:t>
            </a:r>
          </a:p>
        </p:txBody>
      </p:sp>
      <p:sp>
        <p:nvSpPr>
          <p:cNvPr id="5" name="Text Placeholder 4">
            <a:extLst>
              <a:ext uri="{FF2B5EF4-FFF2-40B4-BE49-F238E27FC236}">
                <a16:creationId xmlns:a16="http://schemas.microsoft.com/office/drawing/2014/main" id="{5140F4AC-0994-4F5C-9F1C-7EF42DC6A125}"/>
              </a:ext>
            </a:extLst>
          </p:cNvPr>
          <p:cNvSpPr>
            <a:spLocks noGrp="1"/>
          </p:cNvSpPr>
          <p:nvPr>
            <p:ph type="body" idx="1"/>
          </p:nvPr>
        </p:nvSpPr>
        <p:spPr/>
        <p:txBody>
          <a:bodyPr>
            <a:normAutofit/>
          </a:bodyPr>
          <a:lstStyle/>
          <a:p>
            <a:r>
              <a:rPr lang="en-GB" sz="2400" cap="none" spc="0" dirty="0"/>
              <a:t>Step 1: Collect your paper pool </a:t>
            </a:r>
          </a:p>
        </p:txBody>
      </p:sp>
    </p:spTree>
    <p:extLst>
      <p:ext uri="{BB962C8B-B14F-4D97-AF65-F5344CB8AC3E}">
        <p14:creationId xmlns:p14="http://schemas.microsoft.com/office/powerpoint/2010/main" val="156825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adge 3 with solid fill">
            <a:extLst>
              <a:ext uri="{FF2B5EF4-FFF2-40B4-BE49-F238E27FC236}">
                <a16:creationId xmlns:a16="http://schemas.microsoft.com/office/drawing/2014/main" id="{B5086C13-7E83-4B95-A6D0-AE033E8683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2118" y="5038413"/>
            <a:ext cx="764836" cy="764836"/>
          </a:xfrm>
          <a:prstGeom prst="rect">
            <a:avLst/>
          </a:prstGeom>
        </p:spPr>
      </p:pic>
      <p:pic>
        <p:nvPicPr>
          <p:cNvPr id="5" name="Graphic 4" descr="Badge with solid fill">
            <a:extLst>
              <a:ext uri="{FF2B5EF4-FFF2-40B4-BE49-F238E27FC236}">
                <a16:creationId xmlns:a16="http://schemas.microsoft.com/office/drawing/2014/main" id="{E9D4CF5D-4B2D-42B8-BC0A-64649B37E8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92118" y="3866671"/>
            <a:ext cx="764836" cy="764836"/>
          </a:xfrm>
          <a:prstGeom prst="rect">
            <a:avLst/>
          </a:prstGeom>
        </p:spPr>
      </p:pic>
      <p:pic>
        <p:nvPicPr>
          <p:cNvPr id="6" name="Graphic 5" descr="Badge 1 with solid fill">
            <a:extLst>
              <a:ext uri="{FF2B5EF4-FFF2-40B4-BE49-F238E27FC236}">
                <a16:creationId xmlns:a16="http://schemas.microsoft.com/office/drawing/2014/main" id="{7C40972E-182C-4AE0-A1A9-21868D27C9C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92118" y="2694929"/>
            <a:ext cx="764836" cy="764836"/>
          </a:xfrm>
          <a:prstGeom prst="rect">
            <a:avLst/>
          </a:prstGeom>
        </p:spPr>
      </p:pic>
      <p:sp>
        <p:nvSpPr>
          <p:cNvPr id="7" name="Content Placeholder 5">
            <a:extLst>
              <a:ext uri="{FF2B5EF4-FFF2-40B4-BE49-F238E27FC236}">
                <a16:creationId xmlns:a16="http://schemas.microsoft.com/office/drawing/2014/main" id="{D351FD70-223C-4F47-80D2-997870AF45A8}"/>
              </a:ext>
            </a:extLst>
          </p:cNvPr>
          <p:cNvSpPr txBox="1">
            <a:spLocks/>
          </p:cNvSpPr>
          <p:nvPr/>
        </p:nvSpPr>
        <p:spPr>
          <a:xfrm>
            <a:off x="2159889" y="2183840"/>
            <a:ext cx="9070819" cy="3946229"/>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Choose your search engine(s)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Develop a search</a:t>
            </a:r>
          </a:p>
          <a:p>
            <a:endParaRPr lang="en-GB" dirty="0"/>
          </a:p>
          <a:p>
            <a:pPr marL="0" indent="0">
              <a:buNone/>
            </a:pPr>
            <a:r>
              <a:rPr lang="en-GB" dirty="0"/>
              <a:t>Go through all paper abstracts to determine acceptability</a:t>
            </a:r>
          </a:p>
        </p:txBody>
      </p:sp>
      <p:sp>
        <p:nvSpPr>
          <p:cNvPr id="9" name="Title 3">
            <a:extLst>
              <a:ext uri="{FF2B5EF4-FFF2-40B4-BE49-F238E27FC236}">
                <a16:creationId xmlns:a16="http://schemas.microsoft.com/office/drawing/2014/main" id="{4F1C3822-4980-429E-B8C5-85C7E74215C2}"/>
              </a:ext>
            </a:extLst>
          </p:cNvPr>
          <p:cNvSpPr>
            <a:spLocks noGrp="1"/>
          </p:cNvSpPr>
          <p:nvPr>
            <p:ph type="title"/>
          </p:nvPr>
        </p:nvSpPr>
        <p:spPr>
          <a:xfrm>
            <a:off x="1371600" y="795528"/>
            <a:ext cx="10241280" cy="1234440"/>
          </a:xfrm>
        </p:spPr>
        <p:txBody>
          <a:bodyPr anchor="t"/>
          <a:lstStyle/>
          <a:p>
            <a:r>
              <a:rPr lang="en-GB" cap="none" spc="0" dirty="0"/>
              <a:t>Collect your provisional paper pool</a:t>
            </a:r>
          </a:p>
        </p:txBody>
      </p:sp>
    </p:spTree>
    <p:extLst>
      <p:ext uri="{BB962C8B-B14F-4D97-AF65-F5344CB8AC3E}">
        <p14:creationId xmlns:p14="http://schemas.microsoft.com/office/powerpoint/2010/main" val="3501999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a:xfrm>
            <a:off x="1371600" y="795528"/>
            <a:ext cx="6309360" cy="1234440"/>
          </a:xfrm>
        </p:spPr>
        <p:txBody>
          <a:bodyPr anchor="t"/>
          <a:lstStyle/>
          <a:p>
            <a:r>
              <a:rPr lang="en-GB" cap="none" spc="0" dirty="0"/>
              <a:t>1. Choose your search engine(s)</a:t>
            </a:r>
          </a:p>
        </p:txBody>
      </p:sp>
      <p:sp>
        <p:nvSpPr>
          <p:cNvPr id="5" name="Content Placeholder 4">
            <a:extLst>
              <a:ext uri="{FF2B5EF4-FFF2-40B4-BE49-F238E27FC236}">
                <a16:creationId xmlns:a16="http://schemas.microsoft.com/office/drawing/2014/main" id="{80E36AC9-474F-4A53-8542-B48B52363783}"/>
              </a:ext>
            </a:extLst>
          </p:cNvPr>
          <p:cNvSpPr>
            <a:spLocks noGrp="1"/>
          </p:cNvSpPr>
          <p:nvPr>
            <p:ph idx="1"/>
          </p:nvPr>
        </p:nvSpPr>
        <p:spPr/>
        <p:txBody>
          <a:bodyPr anchor="ctr"/>
          <a:lstStyle/>
          <a:p>
            <a:r>
              <a:rPr lang="en-GB" dirty="0"/>
              <a:t>Ecology typically use either Web of Science or Scopus </a:t>
            </a:r>
          </a:p>
          <a:p>
            <a:pPr marL="0" indent="0">
              <a:spcBef>
                <a:spcPts val="0"/>
              </a:spcBef>
              <a:buNone/>
            </a:pPr>
            <a:r>
              <a:rPr lang="en-GB" sz="1800" dirty="0"/>
              <a:t>    (which is better? Depends on what you want and who you ask)</a:t>
            </a:r>
          </a:p>
          <a:p>
            <a:endParaRPr lang="en-GB" dirty="0"/>
          </a:p>
          <a:p>
            <a:r>
              <a:rPr lang="en-GB" dirty="0"/>
              <a:t>Both multidisciplinary</a:t>
            </a:r>
          </a:p>
          <a:p>
            <a:endParaRPr lang="en-GB" dirty="0"/>
          </a:p>
          <a:p>
            <a:r>
              <a:rPr lang="en-GB" dirty="0"/>
              <a:t>Scopus is more inclusive as Web of Science has a more stringent vetting process</a:t>
            </a:r>
          </a:p>
        </p:txBody>
      </p:sp>
      <p:pic>
        <p:nvPicPr>
          <p:cNvPr id="6" name="Picture 2" descr="Home - WOS - Journal">
            <a:extLst>
              <a:ext uri="{FF2B5EF4-FFF2-40B4-BE49-F238E27FC236}">
                <a16:creationId xmlns:a16="http://schemas.microsoft.com/office/drawing/2014/main" id="{E4F1ACAD-2531-44E9-9721-DED8B70DD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250" y="2305425"/>
            <a:ext cx="1454150" cy="90628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copus and Research Evaluation - Citation Analysis and Research Impact -  LibGuides at Rhodes University Library">
            <a:extLst>
              <a:ext uri="{FF2B5EF4-FFF2-40B4-BE49-F238E27FC236}">
                <a16:creationId xmlns:a16="http://schemas.microsoft.com/office/drawing/2014/main" id="{29DC3C7E-D197-44EE-B436-7CB4FC3434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4640" y="3590429"/>
            <a:ext cx="2021840" cy="7075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419DF60-D313-4586-8E0D-7DAA2F1FE580}"/>
              </a:ext>
            </a:extLst>
          </p:cNvPr>
          <p:cNvSpPr txBox="1"/>
          <p:nvPr/>
        </p:nvSpPr>
        <p:spPr>
          <a:xfrm>
            <a:off x="7680960" y="448539"/>
            <a:ext cx="4281377" cy="1754326"/>
          </a:xfrm>
          <a:prstGeom prst="rect">
            <a:avLst/>
          </a:prstGeom>
          <a:noFill/>
        </p:spPr>
        <p:txBody>
          <a:bodyPr wrap="square" rtlCol="0">
            <a:spAutoFit/>
          </a:bodyPr>
          <a:lstStyle/>
          <a:p>
            <a:pPr algn="ctr"/>
            <a:r>
              <a:rPr lang="en-GB" b="0" i="0" dirty="0">
                <a:solidFill>
                  <a:srgbClr val="111111"/>
                </a:solidFill>
                <a:effectLst/>
              </a:rPr>
              <a:t>“Scopus is good for a comprehensive study while </a:t>
            </a:r>
            <a:r>
              <a:rPr lang="en-GB" b="0" i="0" dirty="0" err="1">
                <a:solidFill>
                  <a:srgbClr val="111111"/>
                </a:solidFill>
                <a:effectLst/>
              </a:rPr>
              <a:t>WoS</a:t>
            </a:r>
            <a:r>
              <a:rPr lang="en-GB" b="0" i="0" dirty="0">
                <a:solidFill>
                  <a:srgbClr val="111111"/>
                </a:solidFill>
                <a:effectLst/>
              </a:rPr>
              <a:t> is better for selective data. That is, for a review article I would prefer Scopus, but for an elaboration on specific scientific problem I would prefer </a:t>
            </a:r>
            <a:r>
              <a:rPr lang="en-GB" b="0" i="0" dirty="0" err="1">
                <a:solidFill>
                  <a:srgbClr val="111111"/>
                </a:solidFill>
                <a:effectLst/>
              </a:rPr>
              <a:t>WoS</a:t>
            </a:r>
            <a:r>
              <a:rPr lang="en-GB" b="0" i="0" dirty="0">
                <a:solidFill>
                  <a:srgbClr val="111111"/>
                </a:solidFill>
                <a:effectLst/>
              </a:rPr>
              <a:t>.” – </a:t>
            </a:r>
            <a:r>
              <a:rPr lang="en-GB" b="0" i="0" u="none" strike="noStrike" dirty="0" err="1">
                <a:effectLst/>
              </a:rPr>
              <a:t>Avishag</a:t>
            </a:r>
            <a:r>
              <a:rPr lang="en-GB" b="0" i="0" u="none" strike="noStrike" dirty="0">
                <a:effectLst/>
              </a:rPr>
              <a:t> Gordon on ResearchGate</a:t>
            </a:r>
            <a:endParaRPr lang="en-GB" b="0" i="0" dirty="0">
              <a:effectLst/>
            </a:endParaRPr>
          </a:p>
        </p:txBody>
      </p:sp>
    </p:spTree>
    <p:extLst>
      <p:ext uri="{BB962C8B-B14F-4D97-AF65-F5344CB8AC3E}">
        <p14:creationId xmlns:p14="http://schemas.microsoft.com/office/powerpoint/2010/main" val="135756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2. Develop a search</a:t>
            </a:r>
          </a:p>
        </p:txBody>
      </p:sp>
      <p:sp>
        <p:nvSpPr>
          <p:cNvPr id="3" name="Content Placeholder 2">
            <a:extLst>
              <a:ext uri="{FF2B5EF4-FFF2-40B4-BE49-F238E27FC236}">
                <a16:creationId xmlns:a16="http://schemas.microsoft.com/office/drawing/2014/main" id="{63FA514D-1740-4533-BE94-F6A97E914031}"/>
              </a:ext>
            </a:extLst>
          </p:cNvPr>
          <p:cNvSpPr>
            <a:spLocks noGrp="1"/>
          </p:cNvSpPr>
          <p:nvPr>
            <p:ph idx="1"/>
          </p:nvPr>
        </p:nvSpPr>
        <p:spPr>
          <a:xfrm>
            <a:off x="1371599" y="3210560"/>
            <a:ext cx="4481005" cy="1554480"/>
          </a:xfrm>
        </p:spPr>
        <p:txBody>
          <a:bodyPr>
            <a:normAutofit/>
          </a:bodyPr>
          <a:lstStyle/>
          <a:p>
            <a:r>
              <a:rPr lang="en-GB" dirty="0"/>
              <a:t>Use your title</a:t>
            </a:r>
          </a:p>
          <a:p>
            <a:pPr lvl="1"/>
            <a:r>
              <a:rPr lang="en-GB" sz="2200" u="heavy" dirty="0">
                <a:uFill>
                  <a:solidFill>
                    <a:srgbClr val="7030A0"/>
                  </a:solidFill>
                </a:uFill>
              </a:rPr>
              <a:t>Tissue distributions</a:t>
            </a:r>
            <a:r>
              <a:rPr lang="en-GB" sz="2200" dirty="0">
                <a:uFill>
                  <a:solidFill>
                    <a:srgbClr val="7030A0"/>
                  </a:solidFill>
                </a:uFill>
              </a:rPr>
              <a:t> </a:t>
            </a:r>
            <a:r>
              <a:rPr lang="en-GB" sz="2200" dirty="0"/>
              <a:t>of </a:t>
            </a:r>
            <a:r>
              <a:rPr lang="en-GB" sz="2200" u="heavy" dirty="0">
                <a:uFill>
                  <a:solidFill>
                    <a:schemeClr val="accent6"/>
                  </a:solidFill>
                </a:uFill>
              </a:rPr>
              <a:t>organic pollutants</a:t>
            </a:r>
            <a:r>
              <a:rPr lang="en-GB" sz="2200" dirty="0">
                <a:uFill>
                  <a:solidFill>
                    <a:schemeClr val="accent6"/>
                  </a:solidFill>
                </a:uFill>
              </a:rPr>
              <a:t> </a:t>
            </a:r>
            <a:r>
              <a:rPr lang="en-GB" sz="2200" dirty="0"/>
              <a:t>in </a:t>
            </a:r>
            <a:r>
              <a:rPr lang="en-GB" sz="2200" u="heavy" dirty="0">
                <a:uFill>
                  <a:solidFill>
                    <a:schemeClr val="accent3"/>
                  </a:solidFill>
                </a:uFill>
              </a:rPr>
              <a:t>wild</a:t>
            </a:r>
            <a:r>
              <a:rPr lang="en-GB" sz="2200" dirty="0"/>
              <a:t> </a:t>
            </a:r>
            <a:r>
              <a:rPr lang="en-GB" sz="2200" u="heavy" dirty="0">
                <a:uFill>
                  <a:solidFill>
                    <a:schemeClr val="accent1"/>
                  </a:solidFill>
                </a:uFill>
              </a:rPr>
              <a:t>bird</a:t>
            </a:r>
            <a:r>
              <a:rPr lang="en-GB" sz="2200" dirty="0"/>
              <a:t> populations</a:t>
            </a:r>
          </a:p>
          <a:p>
            <a:pPr marL="0" indent="0">
              <a:buNone/>
            </a:pPr>
            <a:endParaRPr lang="en-GB" dirty="0"/>
          </a:p>
          <a:p>
            <a:endParaRPr lang="en-GB" dirty="0"/>
          </a:p>
        </p:txBody>
      </p:sp>
      <p:pic>
        <p:nvPicPr>
          <p:cNvPr id="16" name="Picture 2" descr="Scopus and Research Evaluation - Citation Analysis and Research Impact -  LibGuides at Rhodes University Library">
            <a:extLst>
              <a:ext uri="{FF2B5EF4-FFF2-40B4-BE49-F238E27FC236}">
                <a16:creationId xmlns:a16="http://schemas.microsoft.com/office/drawing/2014/main" id="{A46CC6A0-0461-4AD3-BA29-A0E8C069E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4960" y="359478"/>
            <a:ext cx="2021840" cy="7075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Diagram 16">
            <a:extLst>
              <a:ext uri="{FF2B5EF4-FFF2-40B4-BE49-F238E27FC236}">
                <a16:creationId xmlns:a16="http://schemas.microsoft.com/office/drawing/2014/main" id="{DDA70207-B6DC-4537-96CC-09A5E1B8D073}"/>
              </a:ext>
            </a:extLst>
          </p:cNvPr>
          <p:cNvGraphicFramePr/>
          <p:nvPr>
            <p:extLst>
              <p:ext uri="{D42A27DB-BD31-4B8C-83A1-F6EECF244321}">
                <p14:modId xmlns:p14="http://schemas.microsoft.com/office/powerpoint/2010/main" val="2306719480"/>
              </p:ext>
            </p:extLst>
          </p:nvPr>
        </p:nvGraphicFramePr>
        <p:xfrm>
          <a:off x="7729755" y="1906093"/>
          <a:ext cx="4181267" cy="32028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TextBox 18">
            <a:extLst>
              <a:ext uri="{FF2B5EF4-FFF2-40B4-BE49-F238E27FC236}">
                <a16:creationId xmlns:a16="http://schemas.microsoft.com/office/drawing/2014/main" id="{48913C3A-53FC-45CD-B4BD-B63457E2EE2E}"/>
              </a:ext>
            </a:extLst>
          </p:cNvPr>
          <p:cNvSpPr txBox="1"/>
          <p:nvPr/>
        </p:nvSpPr>
        <p:spPr>
          <a:xfrm>
            <a:off x="5648960" y="4951907"/>
            <a:ext cx="3281682" cy="1200329"/>
          </a:xfrm>
          <a:prstGeom prst="rect">
            <a:avLst/>
          </a:prstGeom>
          <a:noFill/>
        </p:spPr>
        <p:txBody>
          <a:bodyPr wrap="square" rtlCol="0">
            <a:spAutoFit/>
          </a:bodyPr>
          <a:lstStyle/>
          <a:p>
            <a:pPr algn="ctr"/>
            <a:r>
              <a:rPr lang="en-GB" dirty="0"/>
              <a:t>You want to catch papers that match your criteria whilst making your search as selective as possible – it is a balancing act!</a:t>
            </a:r>
          </a:p>
        </p:txBody>
      </p:sp>
      <p:sp>
        <p:nvSpPr>
          <p:cNvPr id="20" name="Oval 19">
            <a:extLst>
              <a:ext uri="{FF2B5EF4-FFF2-40B4-BE49-F238E27FC236}">
                <a16:creationId xmlns:a16="http://schemas.microsoft.com/office/drawing/2014/main" id="{333FE9D2-2D47-45D4-98DE-51C73A796B60}"/>
              </a:ext>
            </a:extLst>
          </p:cNvPr>
          <p:cNvSpPr/>
          <p:nvPr/>
        </p:nvSpPr>
        <p:spPr>
          <a:xfrm>
            <a:off x="9606904" y="3305908"/>
            <a:ext cx="426968" cy="403261"/>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23">
            <a:extLst>
              <a:ext uri="{FF2B5EF4-FFF2-40B4-BE49-F238E27FC236}">
                <a16:creationId xmlns:a16="http://schemas.microsoft.com/office/drawing/2014/main" id="{82E78180-C45F-4747-BF54-4C2808506FB1}"/>
              </a:ext>
            </a:extLst>
          </p:cNvPr>
          <p:cNvPicPr>
            <a:picLocks noChangeAspect="1"/>
          </p:cNvPicPr>
          <p:nvPr/>
        </p:nvPicPr>
        <p:blipFill rotWithShape="1">
          <a:blip r:embed="rId9"/>
          <a:srcRect b="15338"/>
          <a:stretch/>
        </p:blipFill>
        <p:spPr>
          <a:xfrm rot="21220413">
            <a:off x="5179794" y="2842862"/>
            <a:ext cx="2981741" cy="806517"/>
          </a:xfrm>
          <a:prstGeom prst="rect">
            <a:avLst/>
          </a:prstGeom>
        </p:spPr>
      </p:pic>
      <p:sp>
        <p:nvSpPr>
          <p:cNvPr id="25" name="TextBox 24">
            <a:extLst>
              <a:ext uri="{FF2B5EF4-FFF2-40B4-BE49-F238E27FC236}">
                <a16:creationId xmlns:a16="http://schemas.microsoft.com/office/drawing/2014/main" id="{9F0CB723-181A-48CE-925C-1556A922B945}"/>
              </a:ext>
            </a:extLst>
          </p:cNvPr>
          <p:cNvSpPr txBox="1"/>
          <p:nvPr/>
        </p:nvSpPr>
        <p:spPr>
          <a:xfrm>
            <a:off x="1275678" y="2011680"/>
            <a:ext cx="6557682" cy="83099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dirty="0"/>
              <a:t>Your search needs to contain each aspect of your research question</a:t>
            </a:r>
          </a:p>
        </p:txBody>
      </p:sp>
    </p:spTree>
    <p:extLst>
      <p:ext uri="{BB962C8B-B14F-4D97-AF65-F5344CB8AC3E}">
        <p14:creationId xmlns:p14="http://schemas.microsoft.com/office/powerpoint/2010/main" val="414125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2. Develop a search</a:t>
            </a:r>
          </a:p>
        </p:txBody>
      </p:sp>
      <p:sp>
        <p:nvSpPr>
          <p:cNvPr id="7" name="Content Placeholder 2">
            <a:extLst>
              <a:ext uri="{FF2B5EF4-FFF2-40B4-BE49-F238E27FC236}">
                <a16:creationId xmlns:a16="http://schemas.microsoft.com/office/drawing/2014/main" id="{3281961B-CDD7-448E-9017-A4625A51A01A}"/>
              </a:ext>
            </a:extLst>
          </p:cNvPr>
          <p:cNvSpPr txBox="1">
            <a:spLocks/>
          </p:cNvSpPr>
          <p:nvPr/>
        </p:nvSpPr>
        <p:spPr>
          <a:xfrm>
            <a:off x="762000" y="2001078"/>
            <a:ext cx="10667998" cy="3949148"/>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Scopus search:</a:t>
            </a:r>
            <a:endParaRPr lang="en-GB" dirty="0"/>
          </a:p>
        </p:txBody>
      </p:sp>
      <p:sp>
        <p:nvSpPr>
          <p:cNvPr id="8" name="Rectangle 7">
            <a:extLst>
              <a:ext uri="{FF2B5EF4-FFF2-40B4-BE49-F238E27FC236}">
                <a16:creationId xmlns:a16="http://schemas.microsoft.com/office/drawing/2014/main" id="{65751BEC-327E-4749-9B83-9AD068B2F2DA}"/>
              </a:ext>
            </a:extLst>
          </p:cNvPr>
          <p:cNvSpPr/>
          <p:nvPr/>
        </p:nvSpPr>
        <p:spPr>
          <a:xfrm>
            <a:off x="4757814" y="1749287"/>
            <a:ext cx="6542314" cy="4640911"/>
          </a:xfrm>
          <a:prstGeom prst="rect">
            <a:avLst/>
          </a:prstGeom>
          <a:solidFill>
            <a:schemeClr val="bg1"/>
          </a:solidFill>
          <a:ln w="28575">
            <a:gradFill>
              <a:gsLst>
                <a:gs pos="100000">
                  <a:schemeClr val="accent1"/>
                </a:gs>
                <a:gs pos="86000">
                  <a:schemeClr val="accent3"/>
                </a:gs>
                <a:gs pos="5000">
                  <a:schemeClr val="accent5"/>
                </a:gs>
                <a:gs pos="0">
                  <a:srgbClr val="7030A0"/>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(aldrin OR *chlordane OR chlordecone OR keptone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bromodiphenyl</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*BDE* OR "*brominated diphenyl*" OR *dicofol OR dieldrin OR endrin OR heptachlor*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bromobiphenyl</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HBB OR "*brominated biphenyl*"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bromocyclododecane</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*HBCD* OR *chlorobenzene)</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Times New Roman" panose="02020603050405020304" pitchFamily="18" charset="0"/>
              </a:rPr>
              <a:t>OR </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(HCB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PeCB</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*chlorobutadiene OR HCBD OR *chlorocyclohexane OR lindane OR *HCH OR mirex OR *chlorophenol OR PCP OR "*polychlorinated biphenyl*" OR PCB* OR "*polychlorinated naphthalene*" OR PCN* OR perfluoro*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polyfluoro</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PFOA* OR PFOS* OR PFAS*)</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Times New Roman" panose="02020603050405020304" pitchFamily="18" charset="0"/>
              </a:rPr>
              <a:t>OR </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chlor</a:t>
            </a:r>
            <a:r>
              <a:rPr lang="en-GB" sz="1400" dirty="0">
                <a:ln>
                  <a:noFill/>
                </a:ln>
                <a:solidFill>
                  <a:sysClr val="windowText" lastClr="000000"/>
                </a:solidFill>
                <a:effectLst/>
                <a:ea typeface="Calibri" panose="020F0502020204030204" pitchFamily="34" charset="0"/>
                <a:cs typeface="Times New Roman" panose="02020603050405020304" pitchFamily="18" charset="0"/>
              </a:rPr>
              <a:t>* paraffin*" OR SCCP* OR *endosulfan OR toxaphene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chlorodiphenyl</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*DDT OR *DDE OR *DDD OR dioxin* OR *dibenzo* OR PCD* OR "persistent organic pollutant*"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organochlor</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a:ln>
                  <a:noFill/>
                </a:ln>
                <a:solidFill>
                  <a:sysClr val="windowText" lastClr="000000"/>
                </a:solidFill>
                <a:effectLst/>
                <a:ea typeface="Calibri" panose="020F0502020204030204" pitchFamily="34" charset="0"/>
                <a:cs typeface="Calibri" panose="020F0502020204030204" pitchFamily="34" charset="0"/>
              </a:rPr>
              <a:t>)</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Calibri" panose="020F0502020204030204" pitchFamily="34" charset="0"/>
              </a:rPr>
              <a:t>AND</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a:ln>
                  <a:noFill/>
                </a:ln>
                <a:solidFill>
                  <a:sysClr val="windowText" lastClr="000000"/>
                </a:solidFill>
                <a:effectLst/>
                <a:ea typeface="Calibri" panose="020F0502020204030204" pitchFamily="34" charset="0"/>
                <a:cs typeface="Calibri" panose="020F0502020204030204" pitchFamily="34" charset="0"/>
              </a:rPr>
              <a:t>*bird*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avian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a:t>
            </a:r>
            <a:r>
              <a:rPr lang="en-GB" sz="1400" dirty="0" err="1">
                <a:ln>
                  <a:noFill/>
                </a:ln>
                <a:solidFill>
                  <a:sysClr val="windowText" lastClr="000000"/>
                </a:solidFill>
                <a:effectLst/>
                <a:ea typeface="Calibri" panose="020F0502020204030204" pitchFamily="34" charset="0"/>
                <a:cs typeface="Calibri" panose="020F0502020204030204" pitchFamily="34" charset="0"/>
              </a:rPr>
              <a:t>passeri</a:t>
            </a:r>
            <a:r>
              <a:rPr lang="en-GB" sz="1400" dirty="0">
                <a:ln>
                  <a:noFill/>
                </a:ln>
                <a:solidFill>
                  <a:sysClr val="windowText" lastClr="000000"/>
                </a:solidFill>
                <a:effectLst/>
                <a:ea typeface="Calibri" panose="020F0502020204030204" pitchFamily="34" charset="0"/>
                <a:cs typeface="Calibri" panose="020F0502020204030204" pitchFamily="34" charset="0"/>
              </a:rPr>
              <a:t>*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a:t>
            </a:r>
            <a:r>
              <a:rPr lang="en-GB" sz="1400" dirty="0" err="1">
                <a:ln>
                  <a:noFill/>
                </a:ln>
                <a:solidFill>
                  <a:sysClr val="windowText" lastClr="000000"/>
                </a:solidFill>
                <a:effectLst/>
                <a:ea typeface="Calibri" panose="020F0502020204030204" pitchFamily="34" charset="0"/>
                <a:cs typeface="Calibri" panose="020F0502020204030204" pitchFamily="34" charset="0"/>
              </a:rPr>
              <a:t>aves</a:t>
            </a:r>
            <a:r>
              <a:rPr lang="en-GB" sz="1400" dirty="0">
                <a:ln>
                  <a:noFill/>
                </a:ln>
                <a:solidFill>
                  <a:sysClr val="windowText" lastClr="000000"/>
                </a:solidFill>
                <a:effectLst/>
                <a:ea typeface="Calibri" panose="020F0502020204030204" pitchFamily="34" charset="0"/>
                <a:cs typeface="Calibri" panose="020F0502020204030204" pitchFamily="34" charset="0"/>
              </a:rPr>
              <a:t>})</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Calibri" panose="020F0502020204030204" pitchFamily="34" charset="0"/>
              </a:rPr>
              <a:t>AND </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a:ln>
                  <a:noFill/>
                </a:ln>
                <a:solidFill>
                  <a:sysClr val="windowText" lastClr="000000"/>
                </a:solidFill>
                <a:effectLst/>
                <a:ea typeface="Calibri" panose="020F0502020204030204" pitchFamily="34" charset="0"/>
                <a:cs typeface="Calibri" panose="020F0502020204030204" pitchFamily="34" charset="0"/>
              </a:rPr>
              <a:t>field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wild*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“free-living”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natural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ecology*</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environment*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ecosystem)</a:t>
            </a:r>
            <a:endParaRPr lang="en-GB" sz="1400" dirty="0">
              <a:solidFill>
                <a:sysClr val="windowText" lastClr="000000"/>
              </a:solidFill>
              <a:effectLst/>
              <a:ea typeface="Calibri" panose="020F0502020204030204" pitchFamily="34" charset="0"/>
              <a:cs typeface="Times New Roman" panose="02020603050405020304" pitchFamily="18" charset="0"/>
            </a:endParaRPr>
          </a:p>
        </p:txBody>
      </p:sp>
      <p:sp>
        <p:nvSpPr>
          <p:cNvPr id="9" name="Left Brace 8">
            <a:extLst>
              <a:ext uri="{FF2B5EF4-FFF2-40B4-BE49-F238E27FC236}">
                <a16:creationId xmlns:a16="http://schemas.microsoft.com/office/drawing/2014/main" id="{8932449F-316C-4DD4-843F-F002373AE2F5}"/>
              </a:ext>
            </a:extLst>
          </p:cNvPr>
          <p:cNvSpPr/>
          <p:nvPr/>
        </p:nvSpPr>
        <p:spPr>
          <a:xfrm>
            <a:off x="4094922" y="1853979"/>
            <a:ext cx="397565" cy="3322319"/>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8C0939C4-EEFE-480D-967A-D8536DBC22C1}"/>
              </a:ext>
            </a:extLst>
          </p:cNvPr>
          <p:cNvSpPr txBox="1"/>
          <p:nvPr/>
        </p:nvSpPr>
        <p:spPr>
          <a:xfrm>
            <a:off x="1796995" y="3330472"/>
            <a:ext cx="2297927" cy="369332"/>
          </a:xfrm>
          <a:prstGeom prst="rect">
            <a:avLst/>
          </a:prstGeom>
          <a:noFill/>
        </p:spPr>
        <p:txBody>
          <a:bodyPr wrap="square" rtlCol="0">
            <a:spAutoFit/>
          </a:bodyPr>
          <a:lstStyle/>
          <a:p>
            <a:pPr algn="r"/>
            <a:r>
              <a:rPr lang="en-GB" cap="small" dirty="0"/>
              <a:t>1. </a:t>
            </a:r>
            <a:r>
              <a:rPr lang="en-GB" u="sng" cap="small" dirty="0">
                <a:uFill>
                  <a:solidFill>
                    <a:schemeClr val="accent5"/>
                  </a:solidFill>
                </a:uFill>
              </a:rPr>
              <a:t>POP search terms</a:t>
            </a:r>
          </a:p>
        </p:txBody>
      </p:sp>
      <p:sp>
        <p:nvSpPr>
          <p:cNvPr id="11" name="Left Brace 10">
            <a:extLst>
              <a:ext uri="{FF2B5EF4-FFF2-40B4-BE49-F238E27FC236}">
                <a16:creationId xmlns:a16="http://schemas.microsoft.com/office/drawing/2014/main" id="{C6BC08BA-BD78-4C98-9009-E5C5CF5EC484}"/>
              </a:ext>
            </a:extLst>
          </p:cNvPr>
          <p:cNvSpPr/>
          <p:nvPr/>
        </p:nvSpPr>
        <p:spPr>
          <a:xfrm>
            <a:off x="4094922" y="5323397"/>
            <a:ext cx="397565" cy="390278"/>
          </a:xfrm>
          <a:prstGeom prst="lef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4968698E-5C6B-4C95-85C9-073AF38679C9}"/>
              </a:ext>
            </a:extLst>
          </p:cNvPr>
          <p:cNvSpPr txBox="1"/>
          <p:nvPr/>
        </p:nvSpPr>
        <p:spPr>
          <a:xfrm>
            <a:off x="1852654" y="5333870"/>
            <a:ext cx="2242268" cy="369332"/>
          </a:xfrm>
          <a:prstGeom prst="rect">
            <a:avLst/>
          </a:prstGeom>
          <a:noFill/>
        </p:spPr>
        <p:txBody>
          <a:bodyPr wrap="square" rtlCol="0">
            <a:spAutoFit/>
          </a:bodyPr>
          <a:lstStyle/>
          <a:p>
            <a:pPr algn="r"/>
            <a:r>
              <a:rPr lang="en-GB" u="sng" cap="small" dirty="0">
                <a:uFill>
                  <a:solidFill>
                    <a:schemeClr val="accent1"/>
                  </a:solidFill>
                </a:uFill>
              </a:rPr>
              <a:t>2. Bird search terms</a:t>
            </a:r>
          </a:p>
        </p:txBody>
      </p:sp>
      <p:sp>
        <p:nvSpPr>
          <p:cNvPr id="13" name="Left Brace 12">
            <a:extLst>
              <a:ext uri="{FF2B5EF4-FFF2-40B4-BE49-F238E27FC236}">
                <a16:creationId xmlns:a16="http://schemas.microsoft.com/office/drawing/2014/main" id="{02D12596-4C31-4B7D-B78E-64FB93093C4B}"/>
              </a:ext>
            </a:extLst>
          </p:cNvPr>
          <p:cNvSpPr/>
          <p:nvPr/>
        </p:nvSpPr>
        <p:spPr>
          <a:xfrm>
            <a:off x="4094922" y="5877339"/>
            <a:ext cx="397565" cy="480592"/>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DBBA184A-9905-4F28-831B-A162FEDCA4C4}"/>
              </a:ext>
            </a:extLst>
          </p:cNvPr>
          <p:cNvSpPr txBox="1"/>
          <p:nvPr/>
        </p:nvSpPr>
        <p:spPr>
          <a:xfrm>
            <a:off x="1852654" y="5794469"/>
            <a:ext cx="2149503" cy="646331"/>
          </a:xfrm>
          <a:prstGeom prst="rect">
            <a:avLst/>
          </a:prstGeom>
          <a:noFill/>
        </p:spPr>
        <p:txBody>
          <a:bodyPr wrap="square" rtlCol="0">
            <a:spAutoFit/>
          </a:bodyPr>
          <a:lstStyle/>
          <a:p>
            <a:pPr algn="r"/>
            <a:r>
              <a:rPr lang="en-GB" u="sng" cap="small" dirty="0">
                <a:uFill>
                  <a:solidFill>
                    <a:schemeClr val="accent3"/>
                  </a:solidFill>
                </a:uFill>
              </a:rPr>
              <a:t>3. Wild population search terms</a:t>
            </a:r>
          </a:p>
        </p:txBody>
      </p:sp>
      <p:grpSp>
        <p:nvGrpSpPr>
          <p:cNvPr id="3" name="Group 2">
            <a:extLst>
              <a:ext uri="{FF2B5EF4-FFF2-40B4-BE49-F238E27FC236}">
                <a16:creationId xmlns:a16="http://schemas.microsoft.com/office/drawing/2014/main" id="{2AACE9CB-FD73-4D0B-A86D-7218973A405B}"/>
              </a:ext>
            </a:extLst>
          </p:cNvPr>
          <p:cNvGrpSpPr/>
          <p:nvPr/>
        </p:nvGrpSpPr>
        <p:grpSpPr>
          <a:xfrm>
            <a:off x="4711871" y="1929655"/>
            <a:ext cx="1552874" cy="4047997"/>
            <a:chOff x="4711871" y="1929655"/>
            <a:chExt cx="1552874" cy="4047997"/>
          </a:xfrm>
        </p:grpSpPr>
        <p:sp>
          <p:nvSpPr>
            <p:cNvPr id="16" name="Oval 15">
              <a:extLst>
                <a:ext uri="{FF2B5EF4-FFF2-40B4-BE49-F238E27FC236}">
                  <a16:creationId xmlns:a16="http://schemas.microsoft.com/office/drawing/2014/main" id="{68505B5B-14B2-4544-8823-BC783EA83DEC}"/>
                </a:ext>
              </a:extLst>
            </p:cNvPr>
            <p:cNvSpPr/>
            <p:nvPr/>
          </p:nvSpPr>
          <p:spPr>
            <a:xfrm>
              <a:off x="4711871" y="1929655"/>
              <a:ext cx="1187114" cy="39389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Oval 16">
              <a:extLst>
                <a:ext uri="{FF2B5EF4-FFF2-40B4-BE49-F238E27FC236}">
                  <a16:creationId xmlns:a16="http://schemas.microsoft.com/office/drawing/2014/main" id="{18D22634-854C-4F68-AF0B-E38410A49A82}"/>
                </a:ext>
              </a:extLst>
            </p:cNvPr>
            <p:cNvSpPr/>
            <p:nvPr/>
          </p:nvSpPr>
          <p:spPr>
            <a:xfrm>
              <a:off x="4732191" y="3064075"/>
              <a:ext cx="1187114" cy="39389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B8DF1A2E-3905-4C7A-85F7-EAC2C82C35DC}"/>
                </a:ext>
              </a:extLst>
            </p:cNvPr>
            <p:cNvSpPr/>
            <p:nvPr/>
          </p:nvSpPr>
          <p:spPr>
            <a:xfrm>
              <a:off x="5077631" y="4222315"/>
              <a:ext cx="1187114" cy="39389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C3E40194-14B4-4263-B69A-0F6DE794AE0A}"/>
                </a:ext>
              </a:extLst>
            </p:cNvPr>
            <p:cNvSpPr/>
            <p:nvPr/>
          </p:nvSpPr>
          <p:spPr>
            <a:xfrm>
              <a:off x="4843951" y="5583755"/>
              <a:ext cx="1187114" cy="39389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1" name="Picture 20">
            <a:extLst>
              <a:ext uri="{FF2B5EF4-FFF2-40B4-BE49-F238E27FC236}">
                <a16:creationId xmlns:a16="http://schemas.microsoft.com/office/drawing/2014/main" id="{1462CB3A-725C-460C-8B61-B51386284D31}"/>
              </a:ext>
            </a:extLst>
          </p:cNvPr>
          <p:cNvPicPr>
            <a:picLocks noChangeAspect="1"/>
          </p:cNvPicPr>
          <p:nvPr/>
        </p:nvPicPr>
        <p:blipFill rotWithShape="1">
          <a:blip r:embed="rId3"/>
          <a:srcRect l="50963" t="70354" r="30352" b="305"/>
          <a:stretch/>
        </p:blipFill>
        <p:spPr>
          <a:xfrm>
            <a:off x="9894008" y="123262"/>
            <a:ext cx="2058627" cy="1569024"/>
          </a:xfrm>
          <a:prstGeom prst="rect">
            <a:avLst/>
          </a:prstGeom>
        </p:spPr>
      </p:pic>
    </p:spTree>
    <p:extLst>
      <p:ext uri="{BB962C8B-B14F-4D97-AF65-F5344CB8AC3E}">
        <p14:creationId xmlns:p14="http://schemas.microsoft.com/office/powerpoint/2010/main" val="312254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2. Develop a search</a:t>
            </a:r>
          </a:p>
        </p:txBody>
      </p:sp>
      <p:sp>
        <p:nvSpPr>
          <p:cNvPr id="7" name="Content Placeholder 2">
            <a:extLst>
              <a:ext uri="{FF2B5EF4-FFF2-40B4-BE49-F238E27FC236}">
                <a16:creationId xmlns:a16="http://schemas.microsoft.com/office/drawing/2014/main" id="{3281961B-CDD7-448E-9017-A4625A51A01A}"/>
              </a:ext>
            </a:extLst>
          </p:cNvPr>
          <p:cNvSpPr txBox="1">
            <a:spLocks/>
          </p:cNvSpPr>
          <p:nvPr/>
        </p:nvSpPr>
        <p:spPr>
          <a:xfrm>
            <a:off x="762000" y="2001078"/>
            <a:ext cx="10667998" cy="3949148"/>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Scopus search:</a:t>
            </a:r>
            <a:endParaRPr lang="en-GB" dirty="0"/>
          </a:p>
        </p:txBody>
      </p:sp>
      <p:sp>
        <p:nvSpPr>
          <p:cNvPr id="8" name="Rectangle 7">
            <a:extLst>
              <a:ext uri="{FF2B5EF4-FFF2-40B4-BE49-F238E27FC236}">
                <a16:creationId xmlns:a16="http://schemas.microsoft.com/office/drawing/2014/main" id="{65751BEC-327E-4749-9B83-9AD068B2F2DA}"/>
              </a:ext>
            </a:extLst>
          </p:cNvPr>
          <p:cNvSpPr/>
          <p:nvPr/>
        </p:nvSpPr>
        <p:spPr>
          <a:xfrm>
            <a:off x="4757814" y="1749287"/>
            <a:ext cx="6542314" cy="4640911"/>
          </a:xfrm>
          <a:prstGeom prst="rect">
            <a:avLst/>
          </a:prstGeom>
          <a:solidFill>
            <a:schemeClr val="bg1"/>
          </a:solidFill>
          <a:ln w="28575">
            <a:gradFill>
              <a:gsLst>
                <a:gs pos="100000">
                  <a:schemeClr val="accent1"/>
                </a:gs>
                <a:gs pos="86000">
                  <a:schemeClr val="accent3"/>
                </a:gs>
                <a:gs pos="5000">
                  <a:schemeClr val="accent5"/>
                </a:gs>
                <a:gs pos="0">
                  <a:srgbClr val="7030A0"/>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(aldrin OR *chlordane OR chlordecone OR keptone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bromodiphenyl</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*BDE* OR "*brominated diphenyl*" OR *dicofol OR dieldrin OR endrin OR heptachlor*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bromobiphenyl</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HBB OR "*brominated biphenyl*"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bromocyclododecane</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*HBCD* OR *chlorobenzene)</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Times New Roman" panose="02020603050405020304" pitchFamily="18" charset="0"/>
              </a:rPr>
              <a:t>OR </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(HCB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PeCB</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*chlorobutadiene OR HCBD OR *chlorocyclohexane OR lindane OR *HCH OR mirex OR *chlorophenol OR PCP OR "*polychlorinated biphenyl*" OR PCB* OR "*polychlorinated naphthalene*" OR PCN* OR perfluoro*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polyfluoro</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PFOA* OR PFOS* OR PFAS*)</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Times New Roman" panose="02020603050405020304" pitchFamily="18" charset="0"/>
              </a:rPr>
              <a:t>OR </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chlor</a:t>
            </a:r>
            <a:r>
              <a:rPr lang="en-GB" sz="1400" dirty="0">
                <a:ln>
                  <a:noFill/>
                </a:ln>
                <a:solidFill>
                  <a:sysClr val="windowText" lastClr="000000"/>
                </a:solidFill>
                <a:effectLst/>
                <a:ea typeface="Calibri" panose="020F0502020204030204" pitchFamily="34" charset="0"/>
                <a:cs typeface="Times New Roman" panose="02020603050405020304" pitchFamily="18" charset="0"/>
              </a:rPr>
              <a:t>* paraffin*" OR SCCP* OR *endosulfan OR toxaphene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chlorodiphenyl</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*DDT OR *DDE OR *DDD OR dioxin* OR *dibenzo* OR PCD* OR "persistent organic pollutant*"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organochlor</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a:ln>
                  <a:noFill/>
                </a:ln>
                <a:solidFill>
                  <a:sysClr val="windowText" lastClr="000000"/>
                </a:solidFill>
                <a:effectLst/>
                <a:ea typeface="Calibri" panose="020F0502020204030204" pitchFamily="34" charset="0"/>
                <a:cs typeface="Calibri" panose="020F0502020204030204" pitchFamily="34" charset="0"/>
              </a:rPr>
              <a:t>)</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Calibri" panose="020F0502020204030204" pitchFamily="34" charset="0"/>
              </a:rPr>
              <a:t>AND</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a:ln>
                  <a:noFill/>
                </a:ln>
                <a:solidFill>
                  <a:sysClr val="windowText" lastClr="000000"/>
                </a:solidFill>
                <a:effectLst/>
                <a:ea typeface="Calibri" panose="020F0502020204030204" pitchFamily="34" charset="0"/>
                <a:cs typeface="Calibri" panose="020F0502020204030204" pitchFamily="34" charset="0"/>
              </a:rPr>
              <a:t>*bird*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avian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a:t>
            </a:r>
            <a:r>
              <a:rPr lang="en-GB" sz="1400" dirty="0" err="1">
                <a:ln>
                  <a:noFill/>
                </a:ln>
                <a:solidFill>
                  <a:sysClr val="windowText" lastClr="000000"/>
                </a:solidFill>
                <a:effectLst/>
                <a:ea typeface="Calibri" panose="020F0502020204030204" pitchFamily="34" charset="0"/>
                <a:cs typeface="Calibri" panose="020F0502020204030204" pitchFamily="34" charset="0"/>
              </a:rPr>
              <a:t>passeri</a:t>
            </a:r>
            <a:r>
              <a:rPr lang="en-GB" sz="1400" dirty="0">
                <a:ln>
                  <a:noFill/>
                </a:ln>
                <a:solidFill>
                  <a:sysClr val="windowText" lastClr="000000"/>
                </a:solidFill>
                <a:effectLst/>
                <a:ea typeface="Calibri" panose="020F0502020204030204" pitchFamily="34" charset="0"/>
                <a:cs typeface="Calibri" panose="020F0502020204030204" pitchFamily="34" charset="0"/>
              </a:rPr>
              <a:t>*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a:t>
            </a:r>
            <a:r>
              <a:rPr lang="en-GB" sz="1400" dirty="0" err="1">
                <a:ln>
                  <a:noFill/>
                </a:ln>
                <a:solidFill>
                  <a:sysClr val="windowText" lastClr="000000"/>
                </a:solidFill>
                <a:effectLst/>
                <a:ea typeface="Calibri" panose="020F0502020204030204" pitchFamily="34" charset="0"/>
                <a:cs typeface="Calibri" panose="020F0502020204030204" pitchFamily="34" charset="0"/>
              </a:rPr>
              <a:t>aves</a:t>
            </a:r>
            <a:r>
              <a:rPr lang="en-GB" sz="1400" dirty="0">
                <a:ln>
                  <a:noFill/>
                </a:ln>
                <a:solidFill>
                  <a:sysClr val="windowText" lastClr="000000"/>
                </a:solidFill>
                <a:effectLst/>
                <a:ea typeface="Calibri" panose="020F0502020204030204" pitchFamily="34" charset="0"/>
                <a:cs typeface="Calibri" panose="020F0502020204030204" pitchFamily="34" charset="0"/>
              </a:rPr>
              <a:t>})</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Calibri" panose="020F0502020204030204" pitchFamily="34" charset="0"/>
              </a:rPr>
              <a:t>AND </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a:ln>
                  <a:noFill/>
                </a:ln>
                <a:solidFill>
                  <a:sysClr val="windowText" lastClr="000000"/>
                </a:solidFill>
                <a:effectLst/>
                <a:ea typeface="Calibri" panose="020F0502020204030204" pitchFamily="34" charset="0"/>
                <a:cs typeface="Calibri" panose="020F0502020204030204" pitchFamily="34" charset="0"/>
              </a:rPr>
              <a:t>field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wild*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“free-living”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natural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ecology*</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environment*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ecosystem)</a:t>
            </a:r>
            <a:endParaRPr lang="en-GB" sz="1400" dirty="0">
              <a:solidFill>
                <a:sysClr val="windowText" lastClr="000000"/>
              </a:solidFill>
              <a:effectLst/>
              <a:ea typeface="Calibri" panose="020F0502020204030204" pitchFamily="34" charset="0"/>
              <a:cs typeface="Times New Roman" panose="02020603050405020304" pitchFamily="18" charset="0"/>
            </a:endParaRPr>
          </a:p>
        </p:txBody>
      </p:sp>
      <p:sp>
        <p:nvSpPr>
          <p:cNvPr id="9" name="Left Brace 8">
            <a:extLst>
              <a:ext uri="{FF2B5EF4-FFF2-40B4-BE49-F238E27FC236}">
                <a16:creationId xmlns:a16="http://schemas.microsoft.com/office/drawing/2014/main" id="{8932449F-316C-4DD4-843F-F002373AE2F5}"/>
              </a:ext>
            </a:extLst>
          </p:cNvPr>
          <p:cNvSpPr/>
          <p:nvPr/>
        </p:nvSpPr>
        <p:spPr>
          <a:xfrm>
            <a:off x="4094922" y="1853979"/>
            <a:ext cx="397565" cy="3322319"/>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8C0939C4-EEFE-480D-967A-D8536DBC22C1}"/>
              </a:ext>
            </a:extLst>
          </p:cNvPr>
          <p:cNvSpPr txBox="1"/>
          <p:nvPr/>
        </p:nvSpPr>
        <p:spPr>
          <a:xfrm>
            <a:off x="1796995" y="3330472"/>
            <a:ext cx="2297927" cy="369332"/>
          </a:xfrm>
          <a:prstGeom prst="rect">
            <a:avLst/>
          </a:prstGeom>
          <a:noFill/>
        </p:spPr>
        <p:txBody>
          <a:bodyPr wrap="square" rtlCol="0">
            <a:spAutoFit/>
          </a:bodyPr>
          <a:lstStyle/>
          <a:p>
            <a:pPr algn="r"/>
            <a:r>
              <a:rPr lang="en-GB" cap="small" dirty="0"/>
              <a:t>1. </a:t>
            </a:r>
            <a:r>
              <a:rPr lang="en-GB" u="sng" cap="small" dirty="0">
                <a:uFill>
                  <a:solidFill>
                    <a:schemeClr val="accent5"/>
                  </a:solidFill>
                </a:uFill>
              </a:rPr>
              <a:t>POP search terms</a:t>
            </a:r>
          </a:p>
        </p:txBody>
      </p:sp>
      <p:sp>
        <p:nvSpPr>
          <p:cNvPr id="11" name="Left Brace 10">
            <a:extLst>
              <a:ext uri="{FF2B5EF4-FFF2-40B4-BE49-F238E27FC236}">
                <a16:creationId xmlns:a16="http://schemas.microsoft.com/office/drawing/2014/main" id="{C6BC08BA-BD78-4C98-9009-E5C5CF5EC484}"/>
              </a:ext>
            </a:extLst>
          </p:cNvPr>
          <p:cNvSpPr/>
          <p:nvPr/>
        </p:nvSpPr>
        <p:spPr>
          <a:xfrm>
            <a:off x="4094922" y="5323397"/>
            <a:ext cx="397565" cy="390278"/>
          </a:xfrm>
          <a:prstGeom prst="lef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4968698E-5C6B-4C95-85C9-073AF38679C9}"/>
              </a:ext>
            </a:extLst>
          </p:cNvPr>
          <p:cNvSpPr txBox="1"/>
          <p:nvPr/>
        </p:nvSpPr>
        <p:spPr>
          <a:xfrm>
            <a:off x="1852654" y="5333870"/>
            <a:ext cx="2242268" cy="369332"/>
          </a:xfrm>
          <a:prstGeom prst="rect">
            <a:avLst/>
          </a:prstGeom>
          <a:noFill/>
        </p:spPr>
        <p:txBody>
          <a:bodyPr wrap="square" rtlCol="0">
            <a:spAutoFit/>
          </a:bodyPr>
          <a:lstStyle/>
          <a:p>
            <a:pPr algn="r"/>
            <a:r>
              <a:rPr lang="en-GB" u="sng" cap="small" dirty="0">
                <a:uFill>
                  <a:solidFill>
                    <a:schemeClr val="accent1"/>
                  </a:solidFill>
                </a:uFill>
              </a:rPr>
              <a:t>2. Bird search terms</a:t>
            </a:r>
          </a:p>
        </p:txBody>
      </p:sp>
      <p:sp>
        <p:nvSpPr>
          <p:cNvPr id="13" name="Left Brace 12">
            <a:extLst>
              <a:ext uri="{FF2B5EF4-FFF2-40B4-BE49-F238E27FC236}">
                <a16:creationId xmlns:a16="http://schemas.microsoft.com/office/drawing/2014/main" id="{02D12596-4C31-4B7D-B78E-64FB93093C4B}"/>
              </a:ext>
            </a:extLst>
          </p:cNvPr>
          <p:cNvSpPr/>
          <p:nvPr/>
        </p:nvSpPr>
        <p:spPr>
          <a:xfrm>
            <a:off x="4094922" y="5877339"/>
            <a:ext cx="397565" cy="480592"/>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DBBA184A-9905-4F28-831B-A162FEDCA4C4}"/>
              </a:ext>
            </a:extLst>
          </p:cNvPr>
          <p:cNvSpPr txBox="1"/>
          <p:nvPr/>
        </p:nvSpPr>
        <p:spPr>
          <a:xfrm>
            <a:off x="1852654" y="5794469"/>
            <a:ext cx="2149503" cy="646331"/>
          </a:xfrm>
          <a:prstGeom prst="rect">
            <a:avLst/>
          </a:prstGeom>
          <a:noFill/>
        </p:spPr>
        <p:txBody>
          <a:bodyPr wrap="square" rtlCol="0">
            <a:spAutoFit/>
          </a:bodyPr>
          <a:lstStyle/>
          <a:p>
            <a:pPr algn="r"/>
            <a:r>
              <a:rPr lang="en-GB" u="sng" cap="small" dirty="0">
                <a:uFill>
                  <a:solidFill>
                    <a:schemeClr val="accent3"/>
                  </a:solidFill>
                </a:uFill>
              </a:rPr>
              <a:t>3. Wild population search terms</a:t>
            </a:r>
          </a:p>
        </p:txBody>
      </p:sp>
      <p:sp>
        <p:nvSpPr>
          <p:cNvPr id="20" name="Rectangle 19">
            <a:extLst>
              <a:ext uri="{FF2B5EF4-FFF2-40B4-BE49-F238E27FC236}">
                <a16:creationId xmlns:a16="http://schemas.microsoft.com/office/drawing/2014/main" id="{D57FDF1B-0BE9-4378-9811-ABE671F7BE2A}"/>
              </a:ext>
            </a:extLst>
          </p:cNvPr>
          <p:cNvSpPr/>
          <p:nvPr/>
        </p:nvSpPr>
        <p:spPr>
          <a:xfrm>
            <a:off x="4492487" y="1999460"/>
            <a:ext cx="6937511" cy="29789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270674D7-B7CF-4BDB-9865-DA12DE8FCD4D}"/>
              </a:ext>
            </a:extLst>
          </p:cNvPr>
          <p:cNvPicPr>
            <a:picLocks noChangeAspect="1"/>
          </p:cNvPicPr>
          <p:nvPr/>
        </p:nvPicPr>
        <p:blipFill rotWithShape="1">
          <a:blip r:embed="rId3"/>
          <a:srcRect b="6174"/>
          <a:stretch/>
        </p:blipFill>
        <p:spPr>
          <a:xfrm>
            <a:off x="7705675" y="97332"/>
            <a:ext cx="4172532" cy="1590995"/>
          </a:xfrm>
          <a:prstGeom prst="rect">
            <a:avLst/>
          </a:prstGeom>
        </p:spPr>
      </p:pic>
      <p:sp>
        <p:nvSpPr>
          <p:cNvPr id="31" name="Rectangle 30">
            <a:extLst>
              <a:ext uri="{FF2B5EF4-FFF2-40B4-BE49-F238E27FC236}">
                <a16:creationId xmlns:a16="http://schemas.microsoft.com/office/drawing/2014/main" id="{1FFBFE83-954A-4FC6-BDF2-CED8A9387094}"/>
              </a:ext>
            </a:extLst>
          </p:cNvPr>
          <p:cNvSpPr/>
          <p:nvPr/>
        </p:nvSpPr>
        <p:spPr>
          <a:xfrm>
            <a:off x="6004560" y="5171205"/>
            <a:ext cx="4023360" cy="30276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5FEDFF99-4E6E-4C8B-9075-951819F56E03}"/>
              </a:ext>
            </a:extLst>
          </p:cNvPr>
          <p:cNvSpPr/>
          <p:nvPr/>
        </p:nvSpPr>
        <p:spPr>
          <a:xfrm>
            <a:off x="4865134" y="5654349"/>
            <a:ext cx="6321026" cy="52798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94673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2. Develop a search</a:t>
            </a:r>
          </a:p>
        </p:txBody>
      </p:sp>
      <p:sp>
        <p:nvSpPr>
          <p:cNvPr id="7" name="Content Placeholder 2">
            <a:extLst>
              <a:ext uri="{FF2B5EF4-FFF2-40B4-BE49-F238E27FC236}">
                <a16:creationId xmlns:a16="http://schemas.microsoft.com/office/drawing/2014/main" id="{3281961B-CDD7-448E-9017-A4625A51A01A}"/>
              </a:ext>
            </a:extLst>
          </p:cNvPr>
          <p:cNvSpPr txBox="1">
            <a:spLocks/>
          </p:cNvSpPr>
          <p:nvPr/>
        </p:nvSpPr>
        <p:spPr>
          <a:xfrm>
            <a:off x="762000" y="2001078"/>
            <a:ext cx="10667998" cy="3949148"/>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Scopus search:</a:t>
            </a:r>
            <a:endParaRPr lang="en-GB" dirty="0"/>
          </a:p>
        </p:txBody>
      </p:sp>
      <p:sp>
        <p:nvSpPr>
          <p:cNvPr id="8" name="Rectangle 7">
            <a:extLst>
              <a:ext uri="{FF2B5EF4-FFF2-40B4-BE49-F238E27FC236}">
                <a16:creationId xmlns:a16="http://schemas.microsoft.com/office/drawing/2014/main" id="{65751BEC-327E-4749-9B83-9AD068B2F2DA}"/>
              </a:ext>
            </a:extLst>
          </p:cNvPr>
          <p:cNvSpPr/>
          <p:nvPr/>
        </p:nvSpPr>
        <p:spPr>
          <a:xfrm>
            <a:off x="4757814" y="1749287"/>
            <a:ext cx="6542314" cy="4640911"/>
          </a:xfrm>
          <a:prstGeom prst="rect">
            <a:avLst/>
          </a:prstGeom>
          <a:solidFill>
            <a:schemeClr val="bg1"/>
          </a:solidFill>
          <a:ln w="28575">
            <a:gradFill>
              <a:gsLst>
                <a:gs pos="100000">
                  <a:schemeClr val="accent1"/>
                </a:gs>
                <a:gs pos="86000">
                  <a:schemeClr val="accent3"/>
                </a:gs>
                <a:gs pos="5000">
                  <a:schemeClr val="accent5"/>
                </a:gs>
                <a:gs pos="0">
                  <a:srgbClr val="7030A0"/>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(aldrin OR *chlordane OR chlordecone OR keptone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bromodiphenyl</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*BDE* OR "*brominated diphenyl*" OR *dicofol OR dieldrin OR endrin OR heptachlor*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bromobiphenyl</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HBB OR "*brominated biphenyl*"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bromocyclododecane</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*HBCD* OR *chlorobenzene)</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Times New Roman" panose="02020603050405020304" pitchFamily="18" charset="0"/>
              </a:rPr>
              <a:t>OR </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(HCB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PeCB</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*chlorobutadiene OR HCBD OR *chlorocyclohexane OR lindane OR *HCH OR mirex OR *chlorophenol OR PCP OR "*polychlorinated biphenyl*" OR PCB* OR "*polychlorinated naphthalene*" OR PCN* OR perfluoro*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polyfluoro</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PFOA* OR PFOS* OR PFAS*)</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Times New Roman" panose="02020603050405020304" pitchFamily="18" charset="0"/>
              </a:rPr>
              <a:t>OR </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chlor</a:t>
            </a:r>
            <a:r>
              <a:rPr lang="en-GB" sz="1400" dirty="0">
                <a:ln>
                  <a:noFill/>
                </a:ln>
                <a:solidFill>
                  <a:sysClr val="windowText" lastClr="000000"/>
                </a:solidFill>
                <a:effectLst/>
                <a:ea typeface="Calibri" panose="020F0502020204030204" pitchFamily="34" charset="0"/>
                <a:cs typeface="Times New Roman" panose="02020603050405020304" pitchFamily="18" charset="0"/>
              </a:rPr>
              <a:t>* paraffin*" OR SCCP* OR *endosulfan OR toxaphene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chlorodiphenyl</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*DDT OR *DDE OR *DDD OR dioxin* OR *dibenzo* OR PCD* OR "persistent organic pollutant*"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organochlor</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a:ln>
                  <a:noFill/>
                </a:ln>
                <a:solidFill>
                  <a:sysClr val="windowText" lastClr="000000"/>
                </a:solidFill>
                <a:effectLst/>
                <a:ea typeface="Calibri" panose="020F0502020204030204" pitchFamily="34" charset="0"/>
                <a:cs typeface="Calibri" panose="020F0502020204030204" pitchFamily="34" charset="0"/>
              </a:rPr>
              <a:t>)</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Calibri" panose="020F0502020204030204" pitchFamily="34" charset="0"/>
              </a:rPr>
              <a:t>AND</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a:ln>
                  <a:noFill/>
                </a:ln>
                <a:solidFill>
                  <a:sysClr val="windowText" lastClr="000000"/>
                </a:solidFill>
                <a:effectLst/>
                <a:ea typeface="Calibri" panose="020F0502020204030204" pitchFamily="34" charset="0"/>
                <a:cs typeface="Calibri" panose="020F0502020204030204" pitchFamily="34" charset="0"/>
              </a:rPr>
              <a:t>*bird*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avian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a:t>
            </a:r>
            <a:r>
              <a:rPr lang="en-GB" sz="1400" dirty="0" err="1">
                <a:ln>
                  <a:noFill/>
                </a:ln>
                <a:solidFill>
                  <a:sysClr val="windowText" lastClr="000000"/>
                </a:solidFill>
                <a:effectLst/>
                <a:ea typeface="Calibri" panose="020F0502020204030204" pitchFamily="34" charset="0"/>
                <a:cs typeface="Calibri" panose="020F0502020204030204" pitchFamily="34" charset="0"/>
              </a:rPr>
              <a:t>passeri</a:t>
            </a:r>
            <a:r>
              <a:rPr lang="en-GB" sz="1400" dirty="0">
                <a:ln>
                  <a:noFill/>
                </a:ln>
                <a:solidFill>
                  <a:sysClr val="windowText" lastClr="000000"/>
                </a:solidFill>
                <a:effectLst/>
                <a:ea typeface="Calibri" panose="020F0502020204030204" pitchFamily="34" charset="0"/>
                <a:cs typeface="Calibri" panose="020F0502020204030204" pitchFamily="34" charset="0"/>
              </a:rPr>
              <a:t>*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a:t>
            </a:r>
            <a:r>
              <a:rPr lang="en-GB" sz="1400" dirty="0" err="1">
                <a:ln>
                  <a:noFill/>
                </a:ln>
                <a:solidFill>
                  <a:sysClr val="windowText" lastClr="000000"/>
                </a:solidFill>
                <a:effectLst/>
                <a:ea typeface="Calibri" panose="020F0502020204030204" pitchFamily="34" charset="0"/>
                <a:cs typeface="Calibri" panose="020F0502020204030204" pitchFamily="34" charset="0"/>
              </a:rPr>
              <a:t>aves</a:t>
            </a:r>
            <a:r>
              <a:rPr lang="en-GB" sz="1400" dirty="0">
                <a:ln>
                  <a:noFill/>
                </a:ln>
                <a:solidFill>
                  <a:sysClr val="windowText" lastClr="000000"/>
                </a:solidFill>
                <a:effectLst/>
                <a:ea typeface="Calibri" panose="020F0502020204030204" pitchFamily="34" charset="0"/>
                <a:cs typeface="Calibri" panose="020F0502020204030204" pitchFamily="34" charset="0"/>
              </a:rPr>
              <a:t>})</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Calibri" panose="020F0502020204030204" pitchFamily="34" charset="0"/>
              </a:rPr>
              <a:t>AND </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a:ln>
                  <a:noFill/>
                </a:ln>
                <a:solidFill>
                  <a:sysClr val="windowText" lastClr="000000"/>
                </a:solidFill>
                <a:effectLst/>
                <a:ea typeface="Calibri" panose="020F0502020204030204" pitchFamily="34" charset="0"/>
                <a:cs typeface="Calibri" panose="020F0502020204030204" pitchFamily="34" charset="0"/>
              </a:rPr>
              <a:t>field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wild*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“free-living”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natural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ecology*</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environment*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ecosystem)</a:t>
            </a:r>
            <a:endParaRPr lang="en-GB" sz="1400" dirty="0">
              <a:solidFill>
                <a:sysClr val="windowText" lastClr="000000"/>
              </a:solidFill>
              <a:effectLst/>
              <a:ea typeface="Calibri" panose="020F0502020204030204" pitchFamily="34" charset="0"/>
              <a:cs typeface="Times New Roman" panose="02020603050405020304" pitchFamily="18" charset="0"/>
            </a:endParaRPr>
          </a:p>
        </p:txBody>
      </p:sp>
      <p:sp>
        <p:nvSpPr>
          <p:cNvPr id="9" name="Left Brace 8">
            <a:extLst>
              <a:ext uri="{FF2B5EF4-FFF2-40B4-BE49-F238E27FC236}">
                <a16:creationId xmlns:a16="http://schemas.microsoft.com/office/drawing/2014/main" id="{8932449F-316C-4DD4-843F-F002373AE2F5}"/>
              </a:ext>
            </a:extLst>
          </p:cNvPr>
          <p:cNvSpPr/>
          <p:nvPr/>
        </p:nvSpPr>
        <p:spPr>
          <a:xfrm>
            <a:off x="4094922" y="1853979"/>
            <a:ext cx="397565" cy="3322319"/>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8C0939C4-EEFE-480D-967A-D8536DBC22C1}"/>
              </a:ext>
            </a:extLst>
          </p:cNvPr>
          <p:cNvSpPr txBox="1"/>
          <p:nvPr/>
        </p:nvSpPr>
        <p:spPr>
          <a:xfrm>
            <a:off x="1796995" y="3330472"/>
            <a:ext cx="2297927" cy="369332"/>
          </a:xfrm>
          <a:prstGeom prst="rect">
            <a:avLst/>
          </a:prstGeom>
          <a:noFill/>
        </p:spPr>
        <p:txBody>
          <a:bodyPr wrap="square" rtlCol="0">
            <a:spAutoFit/>
          </a:bodyPr>
          <a:lstStyle/>
          <a:p>
            <a:pPr algn="r"/>
            <a:r>
              <a:rPr lang="en-GB" cap="small" dirty="0"/>
              <a:t>1. </a:t>
            </a:r>
            <a:r>
              <a:rPr lang="en-GB" u="sng" cap="small" dirty="0">
                <a:uFill>
                  <a:solidFill>
                    <a:schemeClr val="accent5"/>
                  </a:solidFill>
                </a:uFill>
              </a:rPr>
              <a:t>POP search terms</a:t>
            </a:r>
          </a:p>
        </p:txBody>
      </p:sp>
      <p:sp>
        <p:nvSpPr>
          <p:cNvPr id="11" name="Left Brace 10">
            <a:extLst>
              <a:ext uri="{FF2B5EF4-FFF2-40B4-BE49-F238E27FC236}">
                <a16:creationId xmlns:a16="http://schemas.microsoft.com/office/drawing/2014/main" id="{C6BC08BA-BD78-4C98-9009-E5C5CF5EC484}"/>
              </a:ext>
            </a:extLst>
          </p:cNvPr>
          <p:cNvSpPr/>
          <p:nvPr/>
        </p:nvSpPr>
        <p:spPr>
          <a:xfrm>
            <a:off x="4094922" y="5323397"/>
            <a:ext cx="397565" cy="390278"/>
          </a:xfrm>
          <a:prstGeom prst="lef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4968698E-5C6B-4C95-85C9-073AF38679C9}"/>
              </a:ext>
            </a:extLst>
          </p:cNvPr>
          <p:cNvSpPr txBox="1"/>
          <p:nvPr/>
        </p:nvSpPr>
        <p:spPr>
          <a:xfrm>
            <a:off x="1852654" y="5333870"/>
            <a:ext cx="2242268" cy="369332"/>
          </a:xfrm>
          <a:prstGeom prst="rect">
            <a:avLst/>
          </a:prstGeom>
          <a:noFill/>
        </p:spPr>
        <p:txBody>
          <a:bodyPr wrap="square" rtlCol="0">
            <a:spAutoFit/>
          </a:bodyPr>
          <a:lstStyle/>
          <a:p>
            <a:pPr algn="r"/>
            <a:r>
              <a:rPr lang="en-GB" u="sng" cap="small" dirty="0">
                <a:uFill>
                  <a:solidFill>
                    <a:schemeClr val="accent1"/>
                  </a:solidFill>
                </a:uFill>
              </a:rPr>
              <a:t>2. Bird search terms</a:t>
            </a:r>
          </a:p>
        </p:txBody>
      </p:sp>
      <p:sp>
        <p:nvSpPr>
          <p:cNvPr id="13" name="Left Brace 12">
            <a:extLst>
              <a:ext uri="{FF2B5EF4-FFF2-40B4-BE49-F238E27FC236}">
                <a16:creationId xmlns:a16="http://schemas.microsoft.com/office/drawing/2014/main" id="{02D12596-4C31-4B7D-B78E-64FB93093C4B}"/>
              </a:ext>
            </a:extLst>
          </p:cNvPr>
          <p:cNvSpPr/>
          <p:nvPr/>
        </p:nvSpPr>
        <p:spPr>
          <a:xfrm>
            <a:off x="4094922" y="5877339"/>
            <a:ext cx="397565" cy="480592"/>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DBBA184A-9905-4F28-831B-A162FEDCA4C4}"/>
              </a:ext>
            </a:extLst>
          </p:cNvPr>
          <p:cNvSpPr txBox="1"/>
          <p:nvPr/>
        </p:nvSpPr>
        <p:spPr>
          <a:xfrm>
            <a:off x="1852654" y="5794469"/>
            <a:ext cx="2149503" cy="646331"/>
          </a:xfrm>
          <a:prstGeom prst="rect">
            <a:avLst/>
          </a:prstGeom>
          <a:noFill/>
        </p:spPr>
        <p:txBody>
          <a:bodyPr wrap="square" rtlCol="0">
            <a:spAutoFit/>
          </a:bodyPr>
          <a:lstStyle/>
          <a:p>
            <a:pPr algn="r"/>
            <a:r>
              <a:rPr lang="en-GB" u="sng" cap="small" dirty="0">
                <a:uFill>
                  <a:solidFill>
                    <a:schemeClr val="accent3"/>
                  </a:solidFill>
                </a:uFill>
              </a:rPr>
              <a:t>3. Wild population search terms</a:t>
            </a:r>
          </a:p>
        </p:txBody>
      </p:sp>
      <p:pic>
        <p:nvPicPr>
          <p:cNvPr id="3" name="Picture 2">
            <a:extLst>
              <a:ext uri="{FF2B5EF4-FFF2-40B4-BE49-F238E27FC236}">
                <a16:creationId xmlns:a16="http://schemas.microsoft.com/office/drawing/2014/main" id="{270674D7-B7CF-4BDB-9865-DA12DE8FCD4D}"/>
              </a:ext>
            </a:extLst>
          </p:cNvPr>
          <p:cNvPicPr>
            <a:picLocks noChangeAspect="1"/>
          </p:cNvPicPr>
          <p:nvPr/>
        </p:nvPicPr>
        <p:blipFill rotWithShape="1">
          <a:blip r:embed="rId3"/>
          <a:srcRect b="6174"/>
          <a:stretch/>
        </p:blipFill>
        <p:spPr>
          <a:xfrm>
            <a:off x="7705675" y="97332"/>
            <a:ext cx="4172532" cy="1590995"/>
          </a:xfrm>
          <a:prstGeom prst="rect">
            <a:avLst/>
          </a:prstGeom>
        </p:spPr>
      </p:pic>
      <p:sp>
        <p:nvSpPr>
          <p:cNvPr id="31" name="Rectangle 30">
            <a:extLst>
              <a:ext uri="{FF2B5EF4-FFF2-40B4-BE49-F238E27FC236}">
                <a16:creationId xmlns:a16="http://schemas.microsoft.com/office/drawing/2014/main" id="{1FFBFE83-954A-4FC6-BDF2-CED8A9387094}"/>
              </a:ext>
            </a:extLst>
          </p:cNvPr>
          <p:cNvSpPr/>
          <p:nvPr/>
        </p:nvSpPr>
        <p:spPr>
          <a:xfrm>
            <a:off x="8488300" y="5215769"/>
            <a:ext cx="706499" cy="30276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5026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2. Develop a search</a:t>
            </a:r>
          </a:p>
        </p:txBody>
      </p:sp>
      <p:sp>
        <p:nvSpPr>
          <p:cNvPr id="7" name="Content Placeholder 2">
            <a:extLst>
              <a:ext uri="{FF2B5EF4-FFF2-40B4-BE49-F238E27FC236}">
                <a16:creationId xmlns:a16="http://schemas.microsoft.com/office/drawing/2014/main" id="{3281961B-CDD7-448E-9017-A4625A51A01A}"/>
              </a:ext>
            </a:extLst>
          </p:cNvPr>
          <p:cNvSpPr txBox="1">
            <a:spLocks/>
          </p:cNvSpPr>
          <p:nvPr/>
        </p:nvSpPr>
        <p:spPr>
          <a:xfrm>
            <a:off x="762000" y="2001078"/>
            <a:ext cx="10667998" cy="3949148"/>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Scopus search:</a:t>
            </a:r>
            <a:endParaRPr lang="en-GB" dirty="0"/>
          </a:p>
        </p:txBody>
      </p:sp>
      <p:sp>
        <p:nvSpPr>
          <p:cNvPr id="8" name="Rectangle 7">
            <a:extLst>
              <a:ext uri="{FF2B5EF4-FFF2-40B4-BE49-F238E27FC236}">
                <a16:creationId xmlns:a16="http://schemas.microsoft.com/office/drawing/2014/main" id="{65751BEC-327E-4749-9B83-9AD068B2F2DA}"/>
              </a:ext>
            </a:extLst>
          </p:cNvPr>
          <p:cNvSpPr/>
          <p:nvPr/>
        </p:nvSpPr>
        <p:spPr>
          <a:xfrm>
            <a:off x="4757814" y="1749287"/>
            <a:ext cx="6542314" cy="4640911"/>
          </a:xfrm>
          <a:prstGeom prst="rect">
            <a:avLst/>
          </a:prstGeom>
          <a:solidFill>
            <a:schemeClr val="bg1"/>
          </a:solidFill>
          <a:ln w="28575">
            <a:gradFill>
              <a:gsLst>
                <a:gs pos="100000">
                  <a:schemeClr val="accent1"/>
                </a:gs>
                <a:gs pos="86000">
                  <a:schemeClr val="accent3"/>
                </a:gs>
                <a:gs pos="5000">
                  <a:schemeClr val="accent5"/>
                </a:gs>
                <a:gs pos="0">
                  <a:srgbClr val="7030A0"/>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(aldrin OR *chlordane OR chlordecone OR keptone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bromodiphenyl</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*BDE* OR "*brominated diphenyl*" OR *dicofol OR dieldrin OR endrin OR heptachlor*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bromobiphenyl</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HBB OR "*brominated biphenyl*"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bromocyclododecane</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*HBCD* OR *chlorobenzene)</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Times New Roman" panose="02020603050405020304" pitchFamily="18" charset="0"/>
              </a:rPr>
              <a:t>OR </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(HCB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PeCB</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*chlorobutadiene OR HCBD OR *chlorocyclohexane OR lindane OR *HCH OR mirex OR *chlorophenol OR PCP OR "*polychlorinated biphenyl*" OR PCB* OR "*polychlorinated naphthalene*" OR PCN* OR perfluoro*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polyfluoro</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PFOA* OR PFOS* OR PFAS*)</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Times New Roman" panose="02020603050405020304" pitchFamily="18" charset="0"/>
              </a:rPr>
              <a:t>OR </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chlor</a:t>
            </a:r>
            <a:r>
              <a:rPr lang="en-GB" sz="1400" dirty="0">
                <a:ln>
                  <a:noFill/>
                </a:ln>
                <a:solidFill>
                  <a:sysClr val="windowText" lastClr="000000"/>
                </a:solidFill>
                <a:effectLst/>
                <a:ea typeface="Calibri" panose="020F0502020204030204" pitchFamily="34" charset="0"/>
                <a:cs typeface="Times New Roman" panose="02020603050405020304" pitchFamily="18" charset="0"/>
              </a:rPr>
              <a:t>* paraffin*" OR SCCP* OR *endosulfan OR toxaphene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chlorodiphenyl</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*DDT OR *DDE OR *DDD OR dioxin* OR *dibenzo* OR PCD* OR "persistent organic pollutant*"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organochlor</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a:ln>
                  <a:noFill/>
                </a:ln>
                <a:solidFill>
                  <a:sysClr val="windowText" lastClr="000000"/>
                </a:solidFill>
                <a:effectLst/>
                <a:ea typeface="Calibri" panose="020F0502020204030204" pitchFamily="34" charset="0"/>
                <a:cs typeface="Calibri" panose="020F0502020204030204" pitchFamily="34" charset="0"/>
              </a:rPr>
              <a:t>)</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Calibri" panose="020F0502020204030204" pitchFamily="34" charset="0"/>
              </a:rPr>
              <a:t>AND</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a:ln>
                  <a:noFill/>
                </a:ln>
                <a:solidFill>
                  <a:sysClr val="windowText" lastClr="000000"/>
                </a:solidFill>
                <a:effectLst/>
                <a:ea typeface="Calibri" panose="020F0502020204030204" pitchFamily="34" charset="0"/>
                <a:cs typeface="Calibri" panose="020F0502020204030204" pitchFamily="34" charset="0"/>
              </a:rPr>
              <a:t>*bird*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avian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a:t>
            </a:r>
            <a:r>
              <a:rPr lang="en-GB" sz="1400" dirty="0" err="1">
                <a:ln>
                  <a:noFill/>
                </a:ln>
                <a:solidFill>
                  <a:sysClr val="windowText" lastClr="000000"/>
                </a:solidFill>
                <a:effectLst/>
                <a:ea typeface="Calibri" panose="020F0502020204030204" pitchFamily="34" charset="0"/>
                <a:cs typeface="Calibri" panose="020F0502020204030204" pitchFamily="34" charset="0"/>
              </a:rPr>
              <a:t>passeri</a:t>
            </a:r>
            <a:r>
              <a:rPr lang="en-GB" sz="1400" dirty="0">
                <a:ln>
                  <a:noFill/>
                </a:ln>
                <a:solidFill>
                  <a:sysClr val="windowText" lastClr="000000"/>
                </a:solidFill>
                <a:effectLst/>
                <a:ea typeface="Calibri" panose="020F0502020204030204" pitchFamily="34" charset="0"/>
                <a:cs typeface="Calibri" panose="020F0502020204030204" pitchFamily="34" charset="0"/>
              </a:rPr>
              <a:t>*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a:t>
            </a:r>
            <a:r>
              <a:rPr lang="en-GB" sz="1400" dirty="0" err="1">
                <a:ln>
                  <a:noFill/>
                </a:ln>
                <a:solidFill>
                  <a:sysClr val="windowText" lastClr="000000"/>
                </a:solidFill>
                <a:effectLst/>
                <a:ea typeface="Calibri" panose="020F0502020204030204" pitchFamily="34" charset="0"/>
                <a:cs typeface="Calibri" panose="020F0502020204030204" pitchFamily="34" charset="0"/>
              </a:rPr>
              <a:t>aves</a:t>
            </a:r>
            <a:r>
              <a:rPr lang="en-GB" sz="1400" dirty="0">
                <a:ln>
                  <a:noFill/>
                </a:ln>
                <a:solidFill>
                  <a:sysClr val="windowText" lastClr="000000"/>
                </a:solidFill>
                <a:effectLst/>
                <a:ea typeface="Calibri" panose="020F0502020204030204" pitchFamily="34" charset="0"/>
                <a:cs typeface="Calibri" panose="020F0502020204030204" pitchFamily="34" charset="0"/>
              </a:rPr>
              <a:t>})</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Calibri" panose="020F0502020204030204" pitchFamily="34" charset="0"/>
              </a:rPr>
              <a:t>AND </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a:ln>
                  <a:noFill/>
                </a:ln>
                <a:solidFill>
                  <a:sysClr val="windowText" lastClr="000000"/>
                </a:solidFill>
                <a:effectLst/>
                <a:ea typeface="Calibri" panose="020F0502020204030204" pitchFamily="34" charset="0"/>
                <a:cs typeface="Calibri" panose="020F0502020204030204" pitchFamily="34" charset="0"/>
              </a:rPr>
              <a:t>field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wild*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“free-living”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natural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ecology*</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environment*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ecosystem)</a:t>
            </a:r>
            <a:endParaRPr lang="en-GB" sz="1400" dirty="0">
              <a:solidFill>
                <a:sysClr val="windowText" lastClr="000000"/>
              </a:solidFill>
              <a:effectLst/>
              <a:ea typeface="Calibri" panose="020F0502020204030204" pitchFamily="34" charset="0"/>
              <a:cs typeface="Times New Roman" panose="02020603050405020304" pitchFamily="18" charset="0"/>
            </a:endParaRPr>
          </a:p>
        </p:txBody>
      </p:sp>
      <p:sp>
        <p:nvSpPr>
          <p:cNvPr id="9" name="Left Brace 8">
            <a:extLst>
              <a:ext uri="{FF2B5EF4-FFF2-40B4-BE49-F238E27FC236}">
                <a16:creationId xmlns:a16="http://schemas.microsoft.com/office/drawing/2014/main" id="{8932449F-316C-4DD4-843F-F002373AE2F5}"/>
              </a:ext>
            </a:extLst>
          </p:cNvPr>
          <p:cNvSpPr/>
          <p:nvPr/>
        </p:nvSpPr>
        <p:spPr>
          <a:xfrm>
            <a:off x="4094922" y="1853979"/>
            <a:ext cx="397565" cy="3322319"/>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8C0939C4-EEFE-480D-967A-D8536DBC22C1}"/>
              </a:ext>
            </a:extLst>
          </p:cNvPr>
          <p:cNvSpPr txBox="1"/>
          <p:nvPr/>
        </p:nvSpPr>
        <p:spPr>
          <a:xfrm>
            <a:off x="1796995" y="3330472"/>
            <a:ext cx="2297927" cy="369332"/>
          </a:xfrm>
          <a:prstGeom prst="rect">
            <a:avLst/>
          </a:prstGeom>
          <a:noFill/>
        </p:spPr>
        <p:txBody>
          <a:bodyPr wrap="square" rtlCol="0">
            <a:spAutoFit/>
          </a:bodyPr>
          <a:lstStyle/>
          <a:p>
            <a:pPr algn="r"/>
            <a:r>
              <a:rPr lang="en-GB" cap="small" dirty="0"/>
              <a:t>1. </a:t>
            </a:r>
            <a:r>
              <a:rPr lang="en-GB" u="sng" cap="small" dirty="0">
                <a:uFill>
                  <a:solidFill>
                    <a:schemeClr val="accent5"/>
                  </a:solidFill>
                </a:uFill>
              </a:rPr>
              <a:t>POP search terms</a:t>
            </a:r>
          </a:p>
        </p:txBody>
      </p:sp>
      <p:sp>
        <p:nvSpPr>
          <p:cNvPr id="11" name="Left Brace 10">
            <a:extLst>
              <a:ext uri="{FF2B5EF4-FFF2-40B4-BE49-F238E27FC236}">
                <a16:creationId xmlns:a16="http://schemas.microsoft.com/office/drawing/2014/main" id="{C6BC08BA-BD78-4C98-9009-E5C5CF5EC484}"/>
              </a:ext>
            </a:extLst>
          </p:cNvPr>
          <p:cNvSpPr/>
          <p:nvPr/>
        </p:nvSpPr>
        <p:spPr>
          <a:xfrm>
            <a:off x="4094922" y="5323397"/>
            <a:ext cx="397565" cy="390278"/>
          </a:xfrm>
          <a:prstGeom prst="lef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4968698E-5C6B-4C95-85C9-073AF38679C9}"/>
              </a:ext>
            </a:extLst>
          </p:cNvPr>
          <p:cNvSpPr txBox="1"/>
          <p:nvPr/>
        </p:nvSpPr>
        <p:spPr>
          <a:xfrm>
            <a:off x="1852654" y="5333870"/>
            <a:ext cx="2242268" cy="369332"/>
          </a:xfrm>
          <a:prstGeom prst="rect">
            <a:avLst/>
          </a:prstGeom>
          <a:noFill/>
        </p:spPr>
        <p:txBody>
          <a:bodyPr wrap="square" rtlCol="0">
            <a:spAutoFit/>
          </a:bodyPr>
          <a:lstStyle/>
          <a:p>
            <a:pPr algn="r"/>
            <a:r>
              <a:rPr lang="en-GB" u="sng" cap="small" dirty="0">
                <a:uFill>
                  <a:solidFill>
                    <a:schemeClr val="accent1"/>
                  </a:solidFill>
                </a:uFill>
              </a:rPr>
              <a:t>2. Bird search terms</a:t>
            </a:r>
          </a:p>
        </p:txBody>
      </p:sp>
      <p:sp>
        <p:nvSpPr>
          <p:cNvPr id="13" name="Left Brace 12">
            <a:extLst>
              <a:ext uri="{FF2B5EF4-FFF2-40B4-BE49-F238E27FC236}">
                <a16:creationId xmlns:a16="http://schemas.microsoft.com/office/drawing/2014/main" id="{02D12596-4C31-4B7D-B78E-64FB93093C4B}"/>
              </a:ext>
            </a:extLst>
          </p:cNvPr>
          <p:cNvSpPr/>
          <p:nvPr/>
        </p:nvSpPr>
        <p:spPr>
          <a:xfrm>
            <a:off x="4094922" y="5877339"/>
            <a:ext cx="397565" cy="480592"/>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DBBA184A-9905-4F28-831B-A162FEDCA4C4}"/>
              </a:ext>
            </a:extLst>
          </p:cNvPr>
          <p:cNvSpPr txBox="1"/>
          <p:nvPr/>
        </p:nvSpPr>
        <p:spPr>
          <a:xfrm>
            <a:off x="1852654" y="5794469"/>
            <a:ext cx="2149503" cy="646331"/>
          </a:xfrm>
          <a:prstGeom prst="rect">
            <a:avLst/>
          </a:prstGeom>
          <a:noFill/>
        </p:spPr>
        <p:txBody>
          <a:bodyPr wrap="square" rtlCol="0">
            <a:spAutoFit/>
          </a:bodyPr>
          <a:lstStyle/>
          <a:p>
            <a:pPr algn="r"/>
            <a:r>
              <a:rPr lang="en-GB" u="sng" cap="small" dirty="0">
                <a:uFill>
                  <a:solidFill>
                    <a:schemeClr val="accent3"/>
                  </a:solidFill>
                </a:uFill>
              </a:rPr>
              <a:t>3. Wild population search terms</a:t>
            </a:r>
          </a:p>
        </p:txBody>
      </p:sp>
      <p:pic>
        <p:nvPicPr>
          <p:cNvPr id="3" name="Picture 2">
            <a:extLst>
              <a:ext uri="{FF2B5EF4-FFF2-40B4-BE49-F238E27FC236}">
                <a16:creationId xmlns:a16="http://schemas.microsoft.com/office/drawing/2014/main" id="{270674D7-B7CF-4BDB-9865-DA12DE8FCD4D}"/>
              </a:ext>
            </a:extLst>
          </p:cNvPr>
          <p:cNvPicPr>
            <a:picLocks noChangeAspect="1"/>
          </p:cNvPicPr>
          <p:nvPr/>
        </p:nvPicPr>
        <p:blipFill rotWithShape="1">
          <a:blip r:embed="rId3"/>
          <a:srcRect b="6174"/>
          <a:stretch/>
        </p:blipFill>
        <p:spPr>
          <a:xfrm>
            <a:off x="7705675" y="97332"/>
            <a:ext cx="4172532" cy="1590995"/>
          </a:xfrm>
          <a:prstGeom prst="rect">
            <a:avLst/>
          </a:prstGeom>
        </p:spPr>
      </p:pic>
      <p:sp>
        <p:nvSpPr>
          <p:cNvPr id="31" name="Rectangle 30">
            <a:extLst>
              <a:ext uri="{FF2B5EF4-FFF2-40B4-BE49-F238E27FC236}">
                <a16:creationId xmlns:a16="http://schemas.microsoft.com/office/drawing/2014/main" id="{1FFBFE83-954A-4FC6-BDF2-CED8A9387094}"/>
              </a:ext>
            </a:extLst>
          </p:cNvPr>
          <p:cNvSpPr/>
          <p:nvPr/>
        </p:nvSpPr>
        <p:spPr>
          <a:xfrm>
            <a:off x="9438691" y="5167794"/>
            <a:ext cx="609549" cy="30276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34485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2. Develop a search</a:t>
            </a:r>
          </a:p>
        </p:txBody>
      </p:sp>
      <p:sp>
        <p:nvSpPr>
          <p:cNvPr id="7" name="Content Placeholder 2">
            <a:extLst>
              <a:ext uri="{FF2B5EF4-FFF2-40B4-BE49-F238E27FC236}">
                <a16:creationId xmlns:a16="http://schemas.microsoft.com/office/drawing/2014/main" id="{3281961B-CDD7-448E-9017-A4625A51A01A}"/>
              </a:ext>
            </a:extLst>
          </p:cNvPr>
          <p:cNvSpPr txBox="1">
            <a:spLocks/>
          </p:cNvSpPr>
          <p:nvPr/>
        </p:nvSpPr>
        <p:spPr>
          <a:xfrm>
            <a:off x="762000" y="2001078"/>
            <a:ext cx="10667998" cy="3949148"/>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Scopus search:</a:t>
            </a:r>
            <a:endParaRPr lang="en-GB" dirty="0"/>
          </a:p>
        </p:txBody>
      </p:sp>
      <p:sp>
        <p:nvSpPr>
          <p:cNvPr id="8" name="Rectangle 7">
            <a:extLst>
              <a:ext uri="{FF2B5EF4-FFF2-40B4-BE49-F238E27FC236}">
                <a16:creationId xmlns:a16="http://schemas.microsoft.com/office/drawing/2014/main" id="{65751BEC-327E-4749-9B83-9AD068B2F2DA}"/>
              </a:ext>
            </a:extLst>
          </p:cNvPr>
          <p:cNvSpPr/>
          <p:nvPr/>
        </p:nvSpPr>
        <p:spPr>
          <a:xfrm>
            <a:off x="4757814" y="1749287"/>
            <a:ext cx="6542314" cy="4640911"/>
          </a:xfrm>
          <a:prstGeom prst="rect">
            <a:avLst/>
          </a:prstGeom>
          <a:solidFill>
            <a:schemeClr val="bg1"/>
          </a:solidFill>
          <a:ln w="28575">
            <a:gradFill>
              <a:gsLst>
                <a:gs pos="100000">
                  <a:schemeClr val="accent1"/>
                </a:gs>
                <a:gs pos="86000">
                  <a:schemeClr val="accent3"/>
                </a:gs>
                <a:gs pos="5000">
                  <a:schemeClr val="accent5"/>
                </a:gs>
                <a:gs pos="0">
                  <a:srgbClr val="7030A0"/>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(aldrin OR *chlordane OR chlordecone OR keptone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bromodiphenyl</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*BDE* OR "*brominated diphenyl*" OR *dicofol OR dieldrin OR endrin OR heptachlor*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bromobiphenyl</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HBB OR "*brominated biphenyl*"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bromocyclododecane</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*HBCD* OR *chlorobenzene)</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Times New Roman" panose="02020603050405020304" pitchFamily="18" charset="0"/>
              </a:rPr>
              <a:t>OR </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(HCB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PeCB</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*chlorobutadiene OR HCBD OR *chlorocyclohexane OR lindane OR *HCH OR mirex OR *chlorophenol OR PCP OR "*polychlorinated biphenyl*" OR PCB* OR "*polychlorinated naphthalene*" OR PCN* OR perfluoro*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polyfluoro</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PFOA* OR PFOS* OR PFAS*)</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Times New Roman" panose="02020603050405020304" pitchFamily="18" charset="0"/>
              </a:rPr>
              <a:t>OR </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chlor</a:t>
            </a:r>
            <a:r>
              <a:rPr lang="en-GB" sz="1400" dirty="0">
                <a:ln>
                  <a:noFill/>
                </a:ln>
                <a:solidFill>
                  <a:sysClr val="windowText" lastClr="000000"/>
                </a:solidFill>
                <a:effectLst/>
                <a:ea typeface="Calibri" panose="020F0502020204030204" pitchFamily="34" charset="0"/>
                <a:cs typeface="Times New Roman" panose="02020603050405020304" pitchFamily="18" charset="0"/>
              </a:rPr>
              <a:t>* paraffin*" OR SCCP* OR *endosulfan OR toxaphene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chlorodiphenyl</a:t>
            </a:r>
            <a:r>
              <a:rPr lang="en-GB" sz="1400" dirty="0">
                <a:ln>
                  <a:noFill/>
                </a:ln>
                <a:solidFill>
                  <a:sysClr val="windowText" lastClr="000000"/>
                </a:solidFill>
                <a:effectLst/>
                <a:ea typeface="Calibri" panose="020F0502020204030204" pitchFamily="34" charset="0"/>
                <a:cs typeface="Times New Roman" panose="02020603050405020304" pitchFamily="18" charset="0"/>
              </a:rPr>
              <a:t>* OR *DDT OR *DDE OR *DDD OR dioxin* OR *dibenzo* OR PCD* OR "persistent organic pollutant*" OR </a:t>
            </a:r>
            <a:r>
              <a:rPr lang="en-GB" sz="1400" dirty="0" err="1">
                <a:ln>
                  <a:noFill/>
                </a:ln>
                <a:solidFill>
                  <a:sysClr val="windowText" lastClr="000000"/>
                </a:solidFill>
                <a:effectLst/>
                <a:ea typeface="Calibri" panose="020F0502020204030204" pitchFamily="34" charset="0"/>
                <a:cs typeface="Times New Roman" panose="02020603050405020304" pitchFamily="18" charset="0"/>
              </a:rPr>
              <a:t>organochlor</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a:ln>
                  <a:noFill/>
                </a:ln>
                <a:solidFill>
                  <a:sysClr val="windowText" lastClr="000000"/>
                </a:solidFill>
                <a:effectLst/>
                <a:ea typeface="Calibri" panose="020F0502020204030204" pitchFamily="34" charset="0"/>
                <a:cs typeface="Calibri" panose="020F0502020204030204" pitchFamily="34" charset="0"/>
              </a:rPr>
              <a:t>)</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Calibri" panose="020F0502020204030204" pitchFamily="34" charset="0"/>
              </a:rPr>
              <a:t>AND</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a:ln>
                  <a:noFill/>
                </a:ln>
                <a:solidFill>
                  <a:sysClr val="windowText" lastClr="000000"/>
                </a:solidFill>
                <a:effectLst/>
                <a:ea typeface="Calibri" panose="020F0502020204030204" pitchFamily="34" charset="0"/>
                <a:cs typeface="Calibri" panose="020F0502020204030204" pitchFamily="34" charset="0"/>
              </a:rPr>
              <a:t>*bird*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avian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a:t>
            </a:r>
            <a:r>
              <a:rPr lang="en-GB" sz="1400" dirty="0" err="1">
                <a:ln>
                  <a:noFill/>
                </a:ln>
                <a:solidFill>
                  <a:sysClr val="windowText" lastClr="000000"/>
                </a:solidFill>
                <a:effectLst/>
                <a:ea typeface="Calibri" panose="020F0502020204030204" pitchFamily="34" charset="0"/>
                <a:cs typeface="Calibri" panose="020F0502020204030204" pitchFamily="34" charset="0"/>
              </a:rPr>
              <a:t>passeri</a:t>
            </a:r>
            <a:r>
              <a:rPr lang="en-GB" sz="1400" dirty="0">
                <a:ln>
                  <a:noFill/>
                </a:ln>
                <a:solidFill>
                  <a:sysClr val="windowText" lastClr="000000"/>
                </a:solidFill>
                <a:effectLst/>
                <a:ea typeface="Calibri" panose="020F0502020204030204" pitchFamily="34" charset="0"/>
                <a:cs typeface="Calibri" panose="020F0502020204030204" pitchFamily="34" charset="0"/>
              </a:rPr>
              <a:t>*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a:t>
            </a:r>
            <a:r>
              <a:rPr lang="en-GB" sz="1400" dirty="0" err="1">
                <a:ln>
                  <a:noFill/>
                </a:ln>
                <a:solidFill>
                  <a:sysClr val="windowText" lastClr="000000"/>
                </a:solidFill>
                <a:effectLst/>
                <a:ea typeface="Calibri" panose="020F0502020204030204" pitchFamily="34" charset="0"/>
                <a:cs typeface="Calibri" panose="020F0502020204030204" pitchFamily="34" charset="0"/>
              </a:rPr>
              <a:t>aves</a:t>
            </a:r>
            <a:r>
              <a:rPr lang="en-GB" sz="1400" dirty="0">
                <a:ln>
                  <a:noFill/>
                </a:ln>
                <a:solidFill>
                  <a:sysClr val="windowText" lastClr="000000"/>
                </a:solidFill>
                <a:effectLst/>
                <a:ea typeface="Calibri" panose="020F0502020204030204" pitchFamily="34" charset="0"/>
                <a:cs typeface="Calibri" panose="020F0502020204030204" pitchFamily="34" charset="0"/>
              </a:rPr>
              <a:t>})</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b="1" i="1" dirty="0">
                <a:ln>
                  <a:noFill/>
                </a:ln>
                <a:solidFill>
                  <a:sysClr val="windowText" lastClr="000000"/>
                </a:solidFill>
                <a:effectLst/>
                <a:ea typeface="Calibri" panose="020F0502020204030204" pitchFamily="34" charset="0"/>
                <a:cs typeface="Calibri" panose="020F0502020204030204" pitchFamily="34" charset="0"/>
              </a:rPr>
              <a:t>AND </a:t>
            </a:r>
            <a:endParaRPr lang="en-GB" sz="1400" dirty="0">
              <a:solidFill>
                <a:sysClr val="windowText" lastClr="000000"/>
              </a:solidFill>
              <a:effectLst/>
              <a:ea typeface="Calibri" panose="020F0502020204030204" pitchFamily="34" charset="0"/>
              <a:cs typeface="Times New Roman" panose="02020603050405020304" pitchFamily="18" charset="0"/>
            </a:endParaRPr>
          </a:p>
          <a:p>
            <a:pPr algn="ctr">
              <a:lnSpc>
                <a:spcPct val="107000"/>
              </a:lnSpc>
              <a:spcAft>
                <a:spcPts val="0"/>
              </a:spcAft>
            </a:pPr>
            <a:r>
              <a:rPr lang="en-GB" sz="1400" i="1" dirty="0">
                <a:ln>
                  <a:noFill/>
                </a:ln>
                <a:solidFill>
                  <a:sysClr val="windowText" lastClr="000000"/>
                </a:solidFill>
                <a:effectLst/>
                <a:ea typeface="Calibri" panose="020F0502020204030204" pitchFamily="34" charset="0"/>
                <a:cs typeface="Times New Roman" panose="02020603050405020304" pitchFamily="18" charset="0"/>
              </a:rPr>
              <a:t>Title-Abs-Key </a:t>
            </a:r>
            <a:r>
              <a:rPr lang="en-GB" sz="1400" dirty="0">
                <a:ln>
                  <a:noFill/>
                </a:ln>
                <a:solidFill>
                  <a:sysClr val="windowText" lastClr="000000"/>
                </a:solidFill>
                <a:effectLst/>
                <a:ea typeface="Calibri" panose="020F0502020204030204" pitchFamily="34" charset="0"/>
                <a:cs typeface="Times New Roman" panose="02020603050405020304" pitchFamily="18" charset="0"/>
              </a:rPr>
              <a:t>(</a:t>
            </a:r>
            <a:r>
              <a:rPr lang="en-GB" sz="1400" dirty="0">
                <a:ln>
                  <a:noFill/>
                </a:ln>
                <a:solidFill>
                  <a:sysClr val="windowText" lastClr="000000"/>
                </a:solidFill>
                <a:effectLst/>
                <a:ea typeface="Calibri" panose="020F0502020204030204" pitchFamily="34" charset="0"/>
                <a:cs typeface="Calibri" panose="020F0502020204030204" pitchFamily="34" charset="0"/>
              </a:rPr>
              <a:t>field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wild*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“free-living”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natural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ecology*</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environment* </a:t>
            </a:r>
            <a:r>
              <a:rPr lang="en-GB" sz="1400" i="1" dirty="0">
                <a:ln>
                  <a:noFill/>
                </a:ln>
                <a:solidFill>
                  <a:sysClr val="windowText" lastClr="000000"/>
                </a:solidFill>
                <a:effectLst/>
                <a:ea typeface="Calibri" panose="020F0502020204030204" pitchFamily="34" charset="0"/>
                <a:cs typeface="Calibri" panose="020F0502020204030204" pitchFamily="34" charset="0"/>
              </a:rPr>
              <a:t>OR</a:t>
            </a:r>
            <a:r>
              <a:rPr lang="en-GB" sz="1400" dirty="0">
                <a:ln>
                  <a:noFill/>
                </a:ln>
                <a:solidFill>
                  <a:sysClr val="windowText" lastClr="000000"/>
                </a:solidFill>
                <a:effectLst/>
                <a:ea typeface="Calibri" panose="020F0502020204030204" pitchFamily="34" charset="0"/>
                <a:cs typeface="Calibri" panose="020F0502020204030204" pitchFamily="34" charset="0"/>
              </a:rPr>
              <a:t> ecosystem)</a:t>
            </a:r>
            <a:endParaRPr lang="en-GB" sz="1400" dirty="0">
              <a:solidFill>
                <a:sysClr val="windowText" lastClr="000000"/>
              </a:solidFill>
              <a:effectLst/>
              <a:ea typeface="Calibri" panose="020F0502020204030204" pitchFamily="34" charset="0"/>
              <a:cs typeface="Times New Roman" panose="02020603050405020304" pitchFamily="18" charset="0"/>
            </a:endParaRPr>
          </a:p>
        </p:txBody>
      </p:sp>
      <p:sp>
        <p:nvSpPr>
          <p:cNvPr id="9" name="Left Brace 8">
            <a:extLst>
              <a:ext uri="{FF2B5EF4-FFF2-40B4-BE49-F238E27FC236}">
                <a16:creationId xmlns:a16="http://schemas.microsoft.com/office/drawing/2014/main" id="{8932449F-316C-4DD4-843F-F002373AE2F5}"/>
              </a:ext>
            </a:extLst>
          </p:cNvPr>
          <p:cNvSpPr/>
          <p:nvPr/>
        </p:nvSpPr>
        <p:spPr>
          <a:xfrm>
            <a:off x="4094922" y="1853979"/>
            <a:ext cx="397565" cy="3322319"/>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8C0939C4-EEFE-480D-967A-D8536DBC22C1}"/>
              </a:ext>
            </a:extLst>
          </p:cNvPr>
          <p:cNvSpPr txBox="1"/>
          <p:nvPr/>
        </p:nvSpPr>
        <p:spPr>
          <a:xfrm>
            <a:off x="1796995" y="3330472"/>
            <a:ext cx="2297927" cy="369332"/>
          </a:xfrm>
          <a:prstGeom prst="rect">
            <a:avLst/>
          </a:prstGeom>
          <a:noFill/>
        </p:spPr>
        <p:txBody>
          <a:bodyPr wrap="square" rtlCol="0">
            <a:spAutoFit/>
          </a:bodyPr>
          <a:lstStyle/>
          <a:p>
            <a:pPr algn="r"/>
            <a:r>
              <a:rPr lang="en-GB" cap="small" dirty="0"/>
              <a:t>1. </a:t>
            </a:r>
            <a:r>
              <a:rPr lang="en-GB" u="sng" cap="small" dirty="0">
                <a:uFill>
                  <a:solidFill>
                    <a:schemeClr val="accent5"/>
                  </a:solidFill>
                </a:uFill>
              </a:rPr>
              <a:t>POP search terms</a:t>
            </a:r>
          </a:p>
        </p:txBody>
      </p:sp>
      <p:sp>
        <p:nvSpPr>
          <p:cNvPr id="11" name="Left Brace 10">
            <a:extLst>
              <a:ext uri="{FF2B5EF4-FFF2-40B4-BE49-F238E27FC236}">
                <a16:creationId xmlns:a16="http://schemas.microsoft.com/office/drawing/2014/main" id="{C6BC08BA-BD78-4C98-9009-E5C5CF5EC484}"/>
              </a:ext>
            </a:extLst>
          </p:cNvPr>
          <p:cNvSpPr/>
          <p:nvPr/>
        </p:nvSpPr>
        <p:spPr>
          <a:xfrm>
            <a:off x="4094922" y="5323397"/>
            <a:ext cx="397565" cy="390278"/>
          </a:xfrm>
          <a:prstGeom prst="lef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4968698E-5C6B-4C95-85C9-073AF38679C9}"/>
              </a:ext>
            </a:extLst>
          </p:cNvPr>
          <p:cNvSpPr txBox="1"/>
          <p:nvPr/>
        </p:nvSpPr>
        <p:spPr>
          <a:xfrm>
            <a:off x="1852654" y="5333870"/>
            <a:ext cx="2242268" cy="369332"/>
          </a:xfrm>
          <a:prstGeom prst="rect">
            <a:avLst/>
          </a:prstGeom>
          <a:noFill/>
        </p:spPr>
        <p:txBody>
          <a:bodyPr wrap="square" rtlCol="0">
            <a:spAutoFit/>
          </a:bodyPr>
          <a:lstStyle/>
          <a:p>
            <a:pPr algn="r"/>
            <a:r>
              <a:rPr lang="en-GB" u="sng" cap="small" dirty="0">
                <a:uFill>
                  <a:solidFill>
                    <a:schemeClr val="accent1"/>
                  </a:solidFill>
                </a:uFill>
              </a:rPr>
              <a:t>2. Bird search terms</a:t>
            </a:r>
          </a:p>
        </p:txBody>
      </p:sp>
      <p:sp>
        <p:nvSpPr>
          <p:cNvPr id="13" name="Left Brace 12">
            <a:extLst>
              <a:ext uri="{FF2B5EF4-FFF2-40B4-BE49-F238E27FC236}">
                <a16:creationId xmlns:a16="http://schemas.microsoft.com/office/drawing/2014/main" id="{02D12596-4C31-4B7D-B78E-64FB93093C4B}"/>
              </a:ext>
            </a:extLst>
          </p:cNvPr>
          <p:cNvSpPr/>
          <p:nvPr/>
        </p:nvSpPr>
        <p:spPr>
          <a:xfrm>
            <a:off x="4094922" y="5877339"/>
            <a:ext cx="397565" cy="480592"/>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DBBA184A-9905-4F28-831B-A162FEDCA4C4}"/>
              </a:ext>
            </a:extLst>
          </p:cNvPr>
          <p:cNvSpPr txBox="1"/>
          <p:nvPr/>
        </p:nvSpPr>
        <p:spPr>
          <a:xfrm>
            <a:off x="1852654" y="5794469"/>
            <a:ext cx="2149503" cy="646331"/>
          </a:xfrm>
          <a:prstGeom prst="rect">
            <a:avLst/>
          </a:prstGeom>
          <a:noFill/>
        </p:spPr>
        <p:txBody>
          <a:bodyPr wrap="square" rtlCol="0">
            <a:spAutoFit/>
          </a:bodyPr>
          <a:lstStyle/>
          <a:p>
            <a:pPr algn="r"/>
            <a:r>
              <a:rPr lang="en-GB" u="sng" cap="small" dirty="0">
                <a:uFill>
                  <a:solidFill>
                    <a:schemeClr val="accent3"/>
                  </a:solidFill>
                </a:uFill>
              </a:rPr>
              <a:t>3. Wild population search terms</a:t>
            </a:r>
          </a:p>
        </p:txBody>
      </p:sp>
      <p:sp>
        <p:nvSpPr>
          <p:cNvPr id="15" name="Star: 10 Points 14">
            <a:extLst>
              <a:ext uri="{FF2B5EF4-FFF2-40B4-BE49-F238E27FC236}">
                <a16:creationId xmlns:a16="http://schemas.microsoft.com/office/drawing/2014/main" id="{9E316175-5A74-4FA7-B40D-3FC5635A465F}"/>
              </a:ext>
            </a:extLst>
          </p:cNvPr>
          <p:cNvSpPr/>
          <p:nvPr/>
        </p:nvSpPr>
        <p:spPr>
          <a:xfrm>
            <a:off x="8841850" y="360825"/>
            <a:ext cx="2687541" cy="1009572"/>
          </a:xfrm>
          <a:prstGeom prst="star10">
            <a:avLst/>
          </a:prstGeom>
          <a:noFill/>
          <a:ln w="38100">
            <a:gradFill>
              <a:gsLst>
                <a:gs pos="0">
                  <a:srgbClr val="7030A0"/>
                </a:gs>
                <a:gs pos="17000">
                  <a:schemeClr val="accent6"/>
                </a:gs>
                <a:gs pos="74000">
                  <a:schemeClr val="accent3"/>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cap="small" dirty="0">
                <a:solidFill>
                  <a:schemeClr val="tx1"/>
                </a:solidFill>
              </a:rPr>
              <a:t>2875 papers</a:t>
            </a:r>
            <a:endParaRPr lang="en-GB" sz="2000" cap="small" dirty="0">
              <a:solidFill>
                <a:schemeClr val="tx1"/>
              </a:solidFill>
            </a:endParaRPr>
          </a:p>
        </p:txBody>
      </p:sp>
    </p:spTree>
    <p:extLst>
      <p:ext uri="{BB962C8B-B14F-4D97-AF65-F5344CB8AC3E}">
        <p14:creationId xmlns:p14="http://schemas.microsoft.com/office/powerpoint/2010/main" val="4026429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3. Go through the abstracts to determine acceptability </a:t>
            </a:r>
          </a:p>
        </p:txBody>
      </p:sp>
      <p:sp>
        <p:nvSpPr>
          <p:cNvPr id="5" name="Content Placeholder 4">
            <a:extLst>
              <a:ext uri="{FF2B5EF4-FFF2-40B4-BE49-F238E27FC236}">
                <a16:creationId xmlns:a16="http://schemas.microsoft.com/office/drawing/2014/main" id="{80E36AC9-474F-4A53-8542-B48B52363783}"/>
              </a:ext>
            </a:extLst>
          </p:cNvPr>
          <p:cNvSpPr>
            <a:spLocks noGrp="1"/>
          </p:cNvSpPr>
          <p:nvPr>
            <p:ph idx="1"/>
          </p:nvPr>
        </p:nvSpPr>
        <p:spPr>
          <a:xfrm>
            <a:off x="1371600" y="2112264"/>
            <a:ext cx="8717280" cy="3959352"/>
          </a:xfrm>
        </p:spPr>
        <p:txBody>
          <a:bodyPr anchor="ctr"/>
          <a:lstStyle/>
          <a:p>
            <a:pPr>
              <a:lnSpc>
                <a:spcPct val="150000"/>
              </a:lnSpc>
            </a:pPr>
            <a:r>
              <a:rPr lang="en-GB" dirty="0"/>
              <a:t>Exclude? Note the reason alongside each paper:</a:t>
            </a:r>
          </a:p>
          <a:p>
            <a:pPr>
              <a:lnSpc>
                <a:spcPct val="150000"/>
              </a:lnSpc>
            </a:pPr>
            <a:endParaRPr lang="en-GB" sz="1100" dirty="0"/>
          </a:p>
          <a:p>
            <a:pPr>
              <a:lnSpc>
                <a:spcPct val="100000"/>
              </a:lnSpc>
            </a:pPr>
            <a:r>
              <a:rPr lang="en-GB" dirty="0"/>
              <a:t>It is important to be consistent:</a:t>
            </a:r>
          </a:p>
          <a:p>
            <a:pPr lvl="1">
              <a:lnSpc>
                <a:spcPct val="150000"/>
              </a:lnSpc>
              <a:spcBef>
                <a:spcPts val="0"/>
              </a:spcBef>
              <a:buFont typeface="Wingdings" panose="05000000000000000000" pitchFamily="2" charset="2"/>
              <a:buChar char="ü"/>
            </a:pPr>
            <a:r>
              <a:rPr lang="en-GB" sz="2200" dirty="0"/>
              <a:t> Inclusion criteria clear beforehand</a:t>
            </a:r>
          </a:p>
          <a:p>
            <a:pPr lvl="1">
              <a:lnSpc>
                <a:spcPct val="150000"/>
              </a:lnSpc>
              <a:buFont typeface="Wingdings" panose="05000000000000000000" pitchFamily="2" charset="2"/>
              <a:buChar char="ü"/>
            </a:pPr>
            <a:r>
              <a:rPr lang="en-GB" sz="2200" dirty="0"/>
              <a:t> Struggling with a paper? </a:t>
            </a:r>
          </a:p>
          <a:p>
            <a:pPr lvl="1">
              <a:lnSpc>
                <a:spcPct val="150000"/>
              </a:lnSpc>
              <a:buFont typeface="Wingdings" panose="05000000000000000000" pitchFamily="2" charset="2"/>
              <a:buChar char="ü"/>
            </a:pPr>
            <a:r>
              <a:rPr lang="en-GB" sz="2200" dirty="0"/>
              <a:t>Not available? </a:t>
            </a:r>
          </a:p>
          <a:p>
            <a:pPr lvl="1">
              <a:lnSpc>
                <a:spcPct val="150000"/>
              </a:lnSpc>
              <a:buFont typeface="Wingdings" panose="05000000000000000000" pitchFamily="2" charset="2"/>
              <a:buChar char="ü"/>
            </a:pPr>
            <a:r>
              <a:rPr lang="en-GB" sz="2200" dirty="0"/>
              <a:t> If abstract is unclear, accept it! </a:t>
            </a:r>
          </a:p>
        </p:txBody>
      </p:sp>
      <p:graphicFrame>
        <p:nvGraphicFramePr>
          <p:cNvPr id="7" name="Table 6">
            <a:extLst>
              <a:ext uri="{FF2B5EF4-FFF2-40B4-BE49-F238E27FC236}">
                <a16:creationId xmlns:a16="http://schemas.microsoft.com/office/drawing/2014/main" id="{0EAFE1F2-D3FC-4FF6-96C9-DCA0A1121D5F}"/>
              </a:ext>
            </a:extLst>
          </p:cNvPr>
          <p:cNvGraphicFramePr>
            <a:graphicFrameLocks noGrp="1"/>
          </p:cNvGraphicFramePr>
          <p:nvPr>
            <p:extLst>
              <p:ext uri="{D42A27DB-BD31-4B8C-83A1-F6EECF244321}">
                <p14:modId xmlns:p14="http://schemas.microsoft.com/office/powerpoint/2010/main" val="2209172561"/>
              </p:ext>
            </p:extLst>
          </p:nvPr>
        </p:nvGraphicFramePr>
        <p:xfrm>
          <a:off x="9344025" y="2029968"/>
          <a:ext cx="1476376" cy="3040380"/>
        </p:xfrm>
        <a:graphic>
          <a:graphicData uri="http://schemas.openxmlformats.org/drawingml/2006/table">
            <a:tbl>
              <a:tblPr>
                <a:tableStyleId>{5C22544A-7EE6-4342-B048-85BDC9FD1C3A}</a:tableStyleId>
              </a:tblPr>
              <a:tblGrid>
                <a:gridCol w="1476376">
                  <a:extLst>
                    <a:ext uri="{9D8B030D-6E8A-4147-A177-3AD203B41FA5}">
                      <a16:colId xmlns:a16="http://schemas.microsoft.com/office/drawing/2014/main" val="1449187839"/>
                    </a:ext>
                  </a:extLst>
                </a:gridCol>
              </a:tblGrid>
              <a:tr h="204978">
                <a:tc>
                  <a:txBody>
                    <a:bodyPr/>
                    <a:lstStyle/>
                    <a:p>
                      <a:pPr algn="l" fontAlgn="b"/>
                      <a:r>
                        <a:rPr lang="en-GB" sz="1600" u="none" strike="noStrike" cap="none" baseline="0" dirty="0">
                          <a:effectLst/>
                        </a:rPr>
                        <a:t>Accepted</a:t>
                      </a:r>
                      <a:endParaRPr lang="en-GB" sz="1600" b="0" i="0" u="none" strike="noStrike" cap="none" baseline="0" dirty="0">
                        <a:solidFill>
                          <a:srgbClr val="000000"/>
                        </a:solidFill>
                        <a:effectLst/>
                        <a:latin typeface="Calibri" panose="020F0502020204030204" pitchFamily="34" charset="0"/>
                      </a:endParaRPr>
                    </a:p>
                  </a:txBody>
                  <a:tcPr marL="9525" marR="9525" marT="9525"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9985209"/>
                  </a:ext>
                </a:extLst>
              </a:tr>
              <a:tr h="204978">
                <a:tc>
                  <a:txBody>
                    <a:bodyPr/>
                    <a:lstStyle/>
                    <a:p>
                      <a:pPr algn="l" fontAlgn="b"/>
                      <a:r>
                        <a:rPr lang="en-GB" sz="1600" u="none" strike="noStrike" cap="none" baseline="0" dirty="0">
                          <a:effectLst/>
                        </a:rPr>
                        <a:t>Not POPs</a:t>
                      </a:r>
                      <a:endParaRPr lang="en-GB" sz="1600" b="0" i="0" u="none" strike="noStrike" cap="none" baseline="0" dirty="0">
                        <a:solidFill>
                          <a:srgbClr val="000000"/>
                        </a:solidFill>
                        <a:effectLst/>
                        <a:latin typeface="Calibri" panose="020F0502020204030204" pitchFamily="34" charset="0"/>
                      </a:endParaRPr>
                    </a:p>
                  </a:txBody>
                  <a:tcPr marL="9525" marR="9525" marT="9525"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82308633"/>
                  </a:ext>
                </a:extLst>
              </a:tr>
              <a:tr h="204978">
                <a:tc>
                  <a:txBody>
                    <a:bodyPr/>
                    <a:lstStyle/>
                    <a:p>
                      <a:pPr algn="l" fontAlgn="b"/>
                      <a:r>
                        <a:rPr lang="en-GB" sz="1600" u="none" strike="noStrike" cap="none" baseline="0" dirty="0">
                          <a:effectLst/>
                        </a:rPr>
                        <a:t>Not birds</a:t>
                      </a:r>
                      <a:endParaRPr lang="en-GB" sz="1600" b="0" i="0" u="none" strike="noStrike" cap="none" baseline="0" dirty="0">
                        <a:solidFill>
                          <a:srgbClr val="000000"/>
                        </a:solidFill>
                        <a:effectLst/>
                        <a:latin typeface="Calibri" panose="020F0502020204030204" pitchFamily="34" charset="0"/>
                      </a:endParaRPr>
                    </a:p>
                  </a:txBody>
                  <a:tcPr marL="9525" marR="9525" marT="9525"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50501455"/>
                  </a:ext>
                </a:extLst>
              </a:tr>
              <a:tr h="204978">
                <a:tc>
                  <a:txBody>
                    <a:bodyPr/>
                    <a:lstStyle/>
                    <a:p>
                      <a:pPr algn="l" fontAlgn="b"/>
                      <a:r>
                        <a:rPr lang="en-GB" sz="1600" u="none" strike="noStrike" cap="none" baseline="0" dirty="0">
                          <a:effectLst/>
                        </a:rPr>
                        <a:t>Lab</a:t>
                      </a:r>
                      <a:endParaRPr lang="en-GB" sz="1600" b="0" i="0" u="none" strike="noStrike" cap="none" baseline="0" dirty="0">
                        <a:solidFill>
                          <a:srgbClr val="000000"/>
                        </a:solidFill>
                        <a:effectLst/>
                        <a:latin typeface="Calibri" panose="020F0502020204030204" pitchFamily="34" charset="0"/>
                      </a:endParaRPr>
                    </a:p>
                  </a:txBody>
                  <a:tcPr marL="9525" marR="9525" marT="9525"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27430593"/>
                  </a:ext>
                </a:extLst>
              </a:tr>
              <a:tr h="204978">
                <a:tc>
                  <a:txBody>
                    <a:bodyPr/>
                    <a:lstStyle/>
                    <a:p>
                      <a:pPr algn="l" fontAlgn="b"/>
                      <a:r>
                        <a:rPr lang="en-GB" sz="1600" u="none" strike="noStrike" cap="none" baseline="0" dirty="0">
                          <a:effectLst/>
                        </a:rPr>
                        <a:t>Review</a:t>
                      </a:r>
                      <a:endParaRPr lang="en-GB" sz="1600" b="0" i="0" u="none" strike="noStrike" cap="none" baseline="0" dirty="0">
                        <a:solidFill>
                          <a:srgbClr val="000000"/>
                        </a:solidFill>
                        <a:effectLst/>
                        <a:latin typeface="Calibri" panose="020F0502020204030204" pitchFamily="34" charset="0"/>
                      </a:endParaRPr>
                    </a:p>
                  </a:txBody>
                  <a:tcPr marL="9525" marR="9525" marT="9525"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07709024"/>
                  </a:ext>
                </a:extLst>
              </a:tr>
              <a:tr h="204978">
                <a:tc>
                  <a:txBody>
                    <a:bodyPr/>
                    <a:lstStyle/>
                    <a:p>
                      <a:pPr algn="l" fontAlgn="b"/>
                      <a:r>
                        <a:rPr lang="en-GB" sz="1600" u="none" strike="noStrike" cap="none" baseline="0" dirty="0">
                          <a:effectLst/>
                        </a:rPr>
                        <a:t>Editorial comment</a:t>
                      </a:r>
                      <a:endParaRPr lang="en-GB" sz="1600" b="0" i="0" u="none" strike="noStrike" cap="none" baseline="0" dirty="0">
                        <a:solidFill>
                          <a:srgbClr val="000000"/>
                        </a:solidFill>
                        <a:effectLst/>
                        <a:latin typeface="Calibri" panose="020F0502020204030204" pitchFamily="34" charset="0"/>
                      </a:endParaRPr>
                    </a:p>
                  </a:txBody>
                  <a:tcPr marL="9525" marR="9525" marT="9525"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48320822"/>
                  </a:ext>
                </a:extLst>
              </a:tr>
              <a:tr h="204978">
                <a:tc>
                  <a:txBody>
                    <a:bodyPr/>
                    <a:lstStyle/>
                    <a:p>
                      <a:pPr algn="l" fontAlgn="b"/>
                      <a:r>
                        <a:rPr lang="en-GB" sz="1600" u="none" strike="noStrike" cap="none" baseline="0" dirty="0">
                          <a:effectLst/>
                        </a:rPr>
                        <a:t>Meta analysis</a:t>
                      </a:r>
                      <a:endParaRPr lang="en-GB" sz="1600" b="0" i="0" u="none" strike="noStrike" cap="none" baseline="0" dirty="0">
                        <a:solidFill>
                          <a:srgbClr val="000000"/>
                        </a:solidFill>
                        <a:effectLst/>
                        <a:latin typeface="Calibri" panose="020F0502020204030204" pitchFamily="34" charset="0"/>
                      </a:endParaRPr>
                    </a:p>
                  </a:txBody>
                  <a:tcPr marL="9525" marR="9525" marT="9525"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35832984"/>
                  </a:ext>
                </a:extLst>
              </a:tr>
              <a:tr h="204978">
                <a:tc>
                  <a:txBody>
                    <a:bodyPr/>
                    <a:lstStyle/>
                    <a:p>
                      <a:pPr algn="l" fontAlgn="b"/>
                      <a:r>
                        <a:rPr lang="en-GB" sz="1600" u="none" strike="noStrike" cap="none" baseline="0" dirty="0">
                          <a:effectLst/>
                        </a:rPr>
                        <a:t>Captive</a:t>
                      </a:r>
                      <a:endParaRPr lang="en-GB" sz="1600" b="0" i="0" u="none" strike="noStrike" cap="none" baseline="0" dirty="0">
                        <a:solidFill>
                          <a:srgbClr val="000000"/>
                        </a:solidFill>
                        <a:effectLst/>
                        <a:latin typeface="Calibri" panose="020F0502020204030204" pitchFamily="34" charset="0"/>
                      </a:endParaRPr>
                    </a:p>
                  </a:txBody>
                  <a:tcPr marL="9525" marR="9525" marT="9525"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44128060"/>
                  </a:ext>
                </a:extLst>
              </a:tr>
              <a:tr h="204978">
                <a:tc>
                  <a:txBody>
                    <a:bodyPr/>
                    <a:lstStyle/>
                    <a:p>
                      <a:pPr algn="l" fontAlgn="b"/>
                      <a:r>
                        <a:rPr lang="en-GB" sz="1600" u="none" strike="noStrike" cap="none" baseline="0" dirty="0">
                          <a:effectLst/>
                        </a:rPr>
                        <a:t>Modelling</a:t>
                      </a:r>
                      <a:endParaRPr lang="en-GB" sz="1600" b="0" i="0" u="none" strike="noStrike" cap="none" baseline="0" dirty="0">
                        <a:solidFill>
                          <a:srgbClr val="000000"/>
                        </a:solidFill>
                        <a:effectLst/>
                        <a:latin typeface="Calibri" panose="020F0502020204030204" pitchFamily="34" charset="0"/>
                      </a:endParaRPr>
                    </a:p>
                  </a:txBody>
                  <a:tcPr marL="9525" marR="9525" marT="9525"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6585491"/>
                  </a:ext>
                </a:extLst>
              </a:tr>
              <a:tr h="204978">
                <a:tc>
                  <a:txBody>
                    <a:bodyPr/>
                    <a:lstStyle/>
                    <a:p>
                      <a:pPr algn="l" fontAlgn="b"/>
                      <a:r>
                        <a:rPr lang="en-GB" sz="1600" u="none" strike="noStrike" cap="none" baseline="0" dirty="0">
                          <a:effectLst/>
                        </a:rPr>
                        <a:t>Book chapter</a:t>
                      </a:r>
                      <a:endParaRPr lang="en-GB" sz="1600" b="0" i="0" u="none" strike="noStrike" cap="none" baseline="0" dirty="0">
                        <a:solidFill>
                          <a:srgbClr val="000000"/>
                        </a:solidFill>
                        <a:effectLst/>
                        <a:latin typeface="Calibri" panose="020F0502020204030204" pitchFamily="34" charset="0"/>
                      </a:endParaRPr>
                    </a:p>
                  </a:txBody>
                  <a:tcPr marL="9525" marR="9525" marT="9525"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6514483"/>
                  </a:ext>
                </a:extLst>
              </a:tr>
              <a:tr h="204978">
                <a:tc>
                  <a:txBody>
                    <a:bodyPr/>
                    <a:lstStyle/>
                    <a:p>
                      <a:pPr algn="l" fontAlgn="b"/>
                      <a:r>
                        <a:rPr lang="en-GB" sz="1600" u="none" strike="noStrike" cap="none" baseline="0" dirty="0">
                          <a:effectLst/>
                        </a:rPr>
                        <a:t>Not available</a:t>
                      </a:r>
                      <a:endParaRPr lang="en-GB" sz="1600" b="0" i="0" u="none" strike="noStrike" cap="none" baseline="0" dirty="0">
                        <a:solidFill>
                          <a:srgbClr val="000000"/>
                        </a:solidFill>
                        <a:effectLst/>
                        <a:latin typeface="Calibri" panose="020F0502020204030204" pitchFamily="34" charset="0"/>
                      </a:endParaRPr>
                    </a:p>
                  </a:txBody>
                  <a:tcPr marL="9525" marR="9525" marT="9525"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2039820"/>
                  </a:ext>
                </a:extLst>
              </a:tr>
              <a:tr h="191643">
                <a:tc>
                  <a:txBody>
                    <a:bodyPr/>
                    <a:lstStyle/>
                    <a:p>
                      <a:pPr algn="l" fontAlgn="b"/>
                      <a:r>
                        <a:rPr lang="en-GB" sz="1600" u="none" strike="noStrike" cap="none" baseline="0" dirty="0">
                          <a:effectLst/>
                        </a:rPr>
                        <a:t>Not English</a:t>
                      </a:r>
                      <a:endParaRPr lang="en-GB" sz="1600" b="0" i="0" u="none" strike="noStrike" cap="none" baseline="0" dirty="0">
                        <a:solidFill>
                          <a:srgbClr val="000000"/>
                        </a:solidFill>
                        <a:effectLst/>
                        <a:latin typeface="Calibri" panose="020F0502020204030204" pitchFamily="34" charset="0"/>
                      </a:endParaRPr>
                    </a:p>
                  </a:txBody>
                  <a:tcPr marL="9525" marR="9525" marT="9525" marB="0" anchor="b">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28604693"/>
                  </a:ext>
                </a:extLst>
              </a:tr>
            </a:tbl>
          </a:graphicData>
        </a:graphic>
      </p:graphicFrame>
    </p:spTree>
    <p:extLst>
      <p:ext uri="{BB962C8B-B14F-4D97-AF65-F5344CB8AC3E}">
        <p14:creationId xmlns:p14="http://schemas.microsoft.com/office/powerpoint/2010/main" val="310998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527C1-3992-4C58-9FA4-A2F40B742733}"/>
              </a:ext>
            </a:extLst>
          </p:cNvPr>
          <p:cNvSpPr>
            <a:spLocks noGrp="1"/>
          </p:cNvSpPr>
          <p:nvPr>
            <p:ph type="title"/>
          </p:nvPr>
        </p:nvSpPr>
        <p:spPr/>
        <p:txBody>
          <a:bodyPr anchor="t"/>
          <a:lstStyle/>
          <a:p>
            <a:r>
              <a:rPr lang="en-GB" cap="none" spc="0" dirty="0"/>
              <a:t>What is a meta-analysis?</a:t>
            </a:r>
          </a:p>
        </p:txBody>
      </p:sp>
      <p:sp>
        <p:nvSpPr>
          <p:cNvPr id="3" name="Content Placeholder 2">
            <a:extLst>
              <a:ext uri="{FF2B5EF4-FFF2-40B4-BE49-F238E27FC236}">
                <a16:creationId xmlns:a16="http://schemas.microsoft.com/office/drawing/2014/main" id="{1C1CB8FE-9C20-48BC-9F51-34774DB4E008}"/>
              </a:ext>
            </a:extLst>
          </p:cNvPr>
          <p:cNvSpPr>
            <a:spLocks noGrp="1"/>
          </p:cNvSpPr>
          <p:nvPr>
            <p:ph idx="1"/>
          </p:nvPr>
        </p:nvSpPr>
        <p:spPr>
          <a:xfrm>
            <a:off x="1371600" y="2112264"/>
            <a:ext cx="10241280" cy="4392445"/>
          </a:xfrm>
        </p:spPr>
        <p:txBody>
          <a:bodyPr>
            <a:normAutofit/>
          </a:bodyPr>
          <a:lstStyle/>
          <a:p>
            <a:pPr marL="0" indent="0">
              <a:buNone/>
            </a:pPr>
            <a:r>
              <a:rPr lang="en-GB" dirty="0"/>
              <a:t>Meta-analysis – a statistical synthesis of results from a series of studies.</a:t>
            </a:r>
          </a:p>
          <a:p>
            <a:pPr marL="0" indent="0">
              <a:buNone/>
            </a:pPr>
            <a:r>
              <a:rPr lang="en-GB" i="1" dirty="0"/>
              <a:t>A study about studies!</a:t>
            </a:r>
          </a:p>
          <a:p>
            <a:pPr marL="0" indent="0">
              <a:buNone/>
            </a:pPr>
            <a:endParaRPr lang="en-GB" dirty="0"/>
          </a:p>
        </p:txBody>
      </p:sp>
      <p:pic>
        <p:nvPicPr>
          <p:cNvPr id="4" name="Picture 2" descr="Is Thisi Meta Is This a Forced Joke ? | SpongeBob Meme on ME.ME">
            <a:extLst>
              <a:ext uri="{FF2B5EF4-FFF2-40B4-BE49-F238E27FC236}">
                <a16:creationId xmlns:a16="http://schemas.microsoft.com/office/drawing/2014/main" id="{690BF962-0200-434A-861B-82B68D25F4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346"/>
          <a:stretch/>
        </p:blipFill>
        <p:spPr bwMode="auto">
          <a:xfrm>
            <a:off x="7895751" y="3022874"/>
            <a:ext cx="3717129" cy="26306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F71075E4-EEE6-40E0-8400-6989A06E2A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714" y="3441825"/>
            <a:ext cx="3259579" cy="1792769"/>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Oh, you made a condescending meta meme about my excessive use of  condescending meta-memes? That'll teach me - Willy Wonka | Meme Generator">
            <a:extLst>
              <a:ext uri="{FF2B5EF4-FFF2-40B4-BE49-F238E27FC236}">
                <a16:creationId xmlns:a16="http://schemas.microsoft.com/office/drawing/2014/main" id="{BC48D9DF-0F82-4033-B231-9DA734A779A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a:extLst>
              <a:ext uri="{FF2B5EF4-FFF2-40B4-BE49-F238E27FC236}">
                <a16:creationId xmlns:a16="http://schemas.microsoft.com/office/drawing/2014/main" id="{204C1D2A-9E9A-4C9C-B549-2E20F093DF97}"/>
              </a:ext>
            </a:extLst>
          </p:cNvPr>
          <p:cNvPicPr>
            <a:picLocks noChangeAspect="1"/>
          </p:cNvPicPr>
          <p:nvPr/>
        </p:nvPicPr>
        <p:blipFill>
          <a:blip r:embed="rId5"/>
          <a:stretch>
            <a:fillRect/>
          </a:stretch>
        </p:blipFill>
        <p:spPr>
          <a:xfrm>
            <a:off x="4572308" y="3276600"/>
            <a:ext cx="2742584" cy="2178945"/>
          </a:xfrm>
          <a:prstGeom prst="rect">
            <a:avLst/>
          </a:prstGeom>
        </p:spPr>
      </p:pic>
      <p:sp>
        <p:nvSpPr>
          <p:cNvPr id="10" name="TextBox 9">
            <a:extLst>
              <a:ext uri="{FF2B5EF4-FFF2-40B4-BE49-F238E27FC236}">
                <a16:creationId xmlns:a16="http://schemas.microsoft.com/office/drawing/2014/main" id="{DDF63C23-8895-4D28-B74C-680A37C13F7E}"/>
              </a:ext>
            </a:extLst>
          </p:cNvPr>
          <p:cNvSpPr txBox="1"/>
          <p:nvPr/>
        </p:nvSpPr>
        <p:spPr>
          <a:xfrm>
            <a:off x="111843" y="1579700"/>
            <a:ext cx="1955548" cy="369332"/>
          </a:xfrm>
          <a:prstGeom prst="rect">
            <a:avLst/>
          </a:prstGeom>
          <a:noFill/>
        </p:spPr>
        <p:txBody>
          <a:bodyPr wrap="square" rtlCol="0">
            <a:spAutoFit/>
          </a:bodyPr>
          <a:lstStyle/>
          <a:p>
            <a:r>
              <a:rPr lang="en-GB" i="1" dirty="0"/>
              <a:t>Self-referential</a:t>
            </a:r>
          </a:p>
        </p:txBody>
      </p:sp>
      <p:sp>
        <p:nvSpPr>
          <p:cNvPr id="11" name="Arc 10">
            <a:extLst>
              <a:ext uri="{FF2B5EF4-FFF2-40B4-BE49-F238E27FC236}">
                <a16:creationId xmlns:a16="http://schemas.microsoft.com/office/drawing/2014/main" id="{646B0657-CA1E-41D2-84B9-231C071E82C5}"/>
              </a:ext>
            </a:extLst>
          </p:cNvPr>
          <p:cNvSpPr/>
          <p:nvPr/>
        </p:nvSpPr>
        <p:spPr>
          <a:xfrm rot="15930705" flipH="1">
            <a:off x="800533" y="1278927"/>
            <a:ext cx="854713" cy="1234440"/>
          </a:xfrm>
          <a:prstGeom prst="arc">
            <a:avLst/>
          </a:prstGeom>
          <a:ln w="38100">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411188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PRISMA diagram</a:t>
            </a:r>
          </a:p>
        </p:txBody>
      </p:sp>
      <p:sp>
        <p:nvSpPr>
          <p:cNvPr id="5" name="Content Placeholder 4">
            <a:extLst>
              <a:ext uri="{FF2B5EF4-FFF2-40B4-BE49-F238E27FC236}">
                <a16:creationId xmlns:a16="http://schemas.microsoft.com/office/drawing/2014/main" id="{80E36AC9-474F-4A53-8542-B48B52363783}"/>
              </a:ext>
            </a:extLst>
          </p:cNvPr>
          <p:cNvSpPr>
            <a:spLocks noGrp="1"/>
          </p:cNvSpPr>
          <p:nvPr>
            <p:ph idx="1"/>
          </p:nvPr>
        </p:nvSpPr>
        <p:spPr>
          <a:xfrm>
            <a:off x="1371600" y="2112264"/>
            <a:ext cx="4115538" cy="3959352"/>
          </a:xfrm>
        </p:spPr>
        <p:txBody>
          <a:bodyPr/>
          <a:lstStyle/>
          <a:p>
            <a:r>
              <a:rPr lang="en-GB" dirty="0"/>
              <a:t>Often included and I would recommend it</a:t>
            </a:r>
          </a:p>
          <a:p>
            <a:endParaRPr lang="en-GB" dirty="0"/>
          </a:p>
          <a:p>
            <a:pPr marL="457200" indent="-457200">
              <a:buAutoNum type="arabicPeriod"/>
            </a:pPr>
            <a:r>
              <a:rPr lang="en-GB" dirty="0"/>
              <a:t>Identification </a:t>
            </a:r>
            <a:r>
              <a:rPr lang="en-GB" b="1" i="0" dirty="0">
                <a:solidFill>
                  <a:schemeClr val="accent1"/>
                </a:solidFill>
                <a:effectLst/>
                <a:latin typeface="arial" panose="020B0604020202020204" pitchFamily="34" charset="0"/>
              </a:rPr>
              <a:t>✓</a:t>
            </a:r>
            <a:endParaRPr lang="en-GB" dirty="0">
              <a:solidFill>
                <a:schemeClr val="accent1"/>
              </a:solidFill>
            </a:endParaRPr>
          </a:p>
          <a:p>
            <a:pPr marL="457200" indent="-457200">
              <a:buAutoNum type="arabicPeriod"/>
            </a:pPr>
            <a:r>
              <a:rPr lang="en-GB" dirty="0"/>
              <a:t>Screening </a:t>
            </a:r>
            <a:endParaRPr lang="en-GB" dirty="0">
              <a:solidFill>
                <a:schemeClr val="accent1"/>
              </a:solidFill>
            </a:endParaRPr>
          </a:p>
          <a:p>
            <a:pPr marL="457200" indent="-457200">
              <a:buAutoNum type="arabicPeriod"/>
            </a:pPr>
            <a:r>
              <a:rPr lang="en-GB" dirty="0"/>
              <a:t>Eligibility </a:t>
            </a:r>
          </a:p>
          <a:p>
            <a:pPr marL="457200" indent="-457200">
              <a:buAutoNum type="arabicPeriod"/>
            </a:pPr>
            <a:r>
              <a:rPr lang="en-GB" dirty="0"/>
              <a:t>Included</a:t>
            </a:r>
          </a:p>
        </p:txBody>
      </p:sp>
      <p:grpSp>
        <p:nvGrpSpPr>
          <p:cNvPr id="6" name="Group 5">
            <a:extLst>
              <a:ext uri="{FF2B5EF4-FFF2-40B4-BE49-F238E27FC236}">
                <a16:creationId xmlns:a16="http://schemas.microsoft.com/office/drawing/2014/main" id="{D073D215-6F60-4F48-B1C4-85C288324E75}"/>
              </a:ext>
            </a:extLst>
          </p:cNvPr>
          <p:cNvGrpSpPr/>
          <p:nvPr/>
        </p:nvGrpSpPr>
        <p:grpSpPr>
          <a:xfrm>
            <a:off x="5650949" y="160872"/>
            <a:ext cx="6400800" cy="6536256"/>
            <a:chOff x="5161999" y="321724"/>
            <a:chExt cx="6400800" cy="6536256"/>
          </a:xfrm>
        </p:grpSpPr>
        <p:sp>
          <p:nvSpPr>
            <p:cNvPr id="7" name="Rectangle 6">
              <a:extLst>
                <a:ext uri="{FF2B5EF4-FFF2-40B4-BE49-F238E27FC236}">
                  <a16:creationId xmlns:a16="http://schemas.microsoft.com/office/drawing/2014/main" id="{08EBA805-AC56-45C4-9145-11990EDDB87D}"/>
                </a:ext>
              </a:extLst>
            </p:cNvPr>
            <p:cNvSpPr/>
            <p:nvPr/>
          </p:nvSpPr>
          <p:spPr>
            <a:xfrm>
              <a:off x="5161999" y="321724"/>
              <a:ext cx="6400800" cy="6536256"/>
            </a:xfrm>
            <a:prstGeom prst="rect">
              <a:avLst/>
            </a:prstGeom>
            <a:solidFill>
              <a:srgbClr val="809EC2">
                <a:lumMod val="20000"/>
                <a:lumOff val="80000"/>
                <a:alpha val="40000"/>
              </a:srgbClr>
            </a:solidFill>
            <a:ln w="19050" cap="flat" cmpd="sng" algn="ctr">
              <a:solidFill>
                <a:schemeClr val="accent5">
                  <a:lumMod val="75000"/>
                </a:scheme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9771F7F6-AC98-4302-939B-29F82B2D83EA}"/>
                </a:ext>
              </a:extLst>
            </p:cNvPr>
            <p:cNvGrpSpPr/>
            <p:nvPr/>
          </p:nvGrpSpPr>
          <p:grpSpPr>
            <a:xfrm>
              <a:off x="5238986" y="444405"/>
              <a:ext cx="6232196" cy="6290913"/>
              <a:chOff x="1436764" y="1311105"/>
              <a:chExt cx="4903284" cy="4610702"/>
            </a:xfrm>
          </p:grpSpPr>
          <p:grpSp>
            <p:nvGrpSpPr>
              <p:cNvPr id="9" name="Group 8">
                <a:extLst>
                  <a:ext uri="{FF2B5EF4-FFF2-40B4-BE49-F238E27FC236}">
                    <a16:creationId xmlns:a16="http://schemas.microsoft.com/office/drawing/2014/main" id="{EA7A9FBA-6B0A-484C-AD7E-08350A953F77}"/>
                  </a:ext>
                </a:extLst>
              </p:cNvPr>
              <p:cNvGrpSpPr/>
              <p:nvPr/>
            </p:nvGrpSpPr>
            <p:grpSpPr>
              <a:xfrm>
                <a:off x="1709710" y="1401688"/>
                <a:ext cx="2960835" cy="600195"/>
                <a:chOff x="6197784" y="8456586"/>
                <a:chExt cx="2049808" cy="415521"/>
              </a:xfrm>
            </p:grpSpPr>
            <p:sp>
              <p:nvSpPr>
                <p:cNvPr id="27" name="Rectangle 26">
                  <a:extLst>
                    <a:ext uri="{FF2B5EF4-FFF2-40B4-BE49-F238E27FC236}">
                      <a16:creationId xmlns:a16="http://schemas.microsoft.com/office/drawing/2014/main" id="{4FF1FE09-8780-41F6-91ED-53E710CBDB4B}"/>
                    </a:ext>
                  </a:extLst>
                </p:cNvPr>
                <p:cNvSpPr/>
                <p:nvPr/>
              </p:nvSpPr>
              <p:spPr>
                <a:xfrm>
                  <a:off x="6197784" y="8456586"/>
                  <a:ext cx="939528" cy="411113"/>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Records identified through database searching (n = 2874)</a:t>
                  </a:r>
                </a:p>
              </p:txBody>
            </p:sp>
            <p:sp>
              <p:nvSpPr>
                <p:cNvPr id="28" name="Rectangle 27">
                  <a:extLst>
                    <a:ext uri="{FF2B5EF4-FFF2-40B4-BE49-F238E27FC236}">
                      <a16:creationId xmlns:a16="http://schemas.microsoft.com/office/drawing/2014/main" id="{FC5CA1DA-D9F5-4249-8BBC-4F56C2A608E9}"/>
                    </a:ext>
                  </a:extLst>
                </p:cNvPr>
                <p:cNvSpPr/>
                <p:nvPr/>
              </p:nvSpPr>
              <p:spPr>
                <a:xfrm>
                  <a:off x="7196473" y="8461000"/>
                  <a:ext cx="1051119" cy="411107"/>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Additional records identified through other sources (n = 367)</a:t>
                  </a:r>
                </a:p>
              </p:txBody>
            </p:sp>
          </p:grpSp>
          <p:sp>
            <p:nvSpPr>
              <p:cNvPr id="10" name="Rectangle 9">
                <a:extLst>
                  <a:ext uri="{FF2B5EF4-FFF2-40B4-BE49-F238E27FC236}">
                    <a16:creationId xmlns:a16="http://schemas.microsoft.com/office/drawing/2014/main" id="{AB3115F2-6EC5-4DF4-94C0-FBC59D149BB7}"/>
                  </a:ext>
                </a:extLst>
              </p:cNvPr>
              <p:cNvSpPr/>
              <p:nvPr/>
            </p:nvSpPr>
            <p:spPr>
              <a:xfrm>
                <a:off x="2379312" y="2255523"/>
                <a:ext cx="1553255" cy="384127"/>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Records after duplicates removed (n = 3241)</a:t>
                </a:r>
              </a:p>
            </p:txBody>
          </p:sp>
          <p:cxnSp>
            <p:nvCxnSpPr>
              <p:cNvPr id="12" name="Straight Arrow Connector 11">
                <a:extLst>
                  <a:ext uri="{FF2B5EF4-FFF2-40B4-BE49-F238E27FC236}">
                    <a16:creationId xmlns:a16="http://schemas.microsoft.com/office/drawing/2014/main" id="{BB8579F4-B1D3-4039-8FEC-0FC28BDE3B81}"/>
                  </a:ext>
                </a:extLst>
              </p:cNvPr>
              <p:cNvCxnSpPr>
                <a:cxnSpLocks/>
                <a:stCxn id="28" idx="2"/>
              </p:cNvCxnSpPr>
              <p:nvPr/>
            </p:nvCxnSpPr>
            <p:spPr>
              <a:xfrm>
                <a:off x="3911403" y="2001894"/>
                <a:ext cx="0" cy="254555"/>
              </a:xfrm>
              <a:prstGeom prst="straightConnector1">
                <a:avLst/>
              </a:prstGeom>
              <a:noFill/>
              <a:ln w="44450" cap="flat" cmpd="sng" algn="ctr">
                <a:solidFill>
                  <a:schemeClr val="accent3">
                    <a:lumMod val="60000"/>
                    <a:lumOff val="40000"/>
                  </a:schemeClr>
                </a:solidFill>
                <a:prstDash val="solid"/>
                <a:miter lim="800000"/>
                <a:tailEnd type="triangle"/>
              </a:ln>
              <a:effectLst/>
            </p:spPr>
          </p:cxnSp>
          <p:cxnSp>
            <p:nvCxnSpPr>
              <p:cNvPr id="11" name="Straight Arrow Connector 10">
                <a:extLst>
                  <a:ext uri="{FF2B5EF4-FFF2-40B4-BE49-F238E27FC236}">
                    <a16:creationId xmlns:a16="http://schemas.microsoft.com/office/drawing/2014/main" id="{12771AB1-BD45-4DEC-A41E-0590C0259EE7}"/>
                  </a:ext>
                </a:extLst>
              </p:cNvPr>
              <p:cNvCxnSpPr>
                <a:cxnSpLocks/>
                <a:stCxn id="27" idx="2"/>
              </p:cNvCxnSpPr>
              <p:nvPr/>
            </p:nvCxnSpPr>
            <p:spPr>
              <a:xfrm>
                <a:off x="2388255" y="1995540"/>
                <a:ext cx="0" cy="267269"/>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13" name="Rectangle 12">
                <a:extLst>
                  <a:ext uri="{FF2B5EF4-FFF2-40B4-BE49-F238E27FC236}">
                    <a16:creationId xmlns:a16="http://schemas.microsoft.com/office/drawing/2014/main" id="{D121A314-126F-483B-8F3C-FAE5191147B2}"/>
                  </a:ext>
                </a:extLst>
              </p:cNvPr>
              <p:cNvSpPr/>
              <p:nvPr/>
            </p:nvSpPr>
            <p:spPr>
              <a:xfrm>
                <a:off x="2535684" y="2946858"/>
                <a:ext cx="1233154" cy="384127"/>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Records screened (n = 3241)</a:t>
                </a:r>
              </a:p>
            </p:txBody>
          </p:sp>
          <p:cxnSp>
            <p:nvCxnSpPr>
              <p:cNvPr id="14" name="Straight Arrow Connector 13">
                <a:extLst>
                  <a:ext uri="{FF2B5EF4-FFF2-40B4-BE49-F238E27FC236}">
                    <a16:creationId xmlns:a16="http://schemas.microsoft.com/office/drawing/2014/main" id="{9B27C37C-5808-4B25-8484-6C838D6C9DA0}"/>
                  </a:ext>
                </a:extLst>
              </p:cNvPr>
              <p:cNvCxnSpPr>
                <a:cxnSpLocks/>
                <a:stCxn id="10" idx="2"/>
                <a:endCxn id="13" idx="0"/>
              </p:cNvCxnSpPr>
              <p:nvPr/>
            </p:nvCxnSpPr>
            <p:spPr>
              <a:xfrm flipH="1">
                <a:off x="3152261" y="2639650"/>
                <a:ext cx="3678" cy="307208"/>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15" name="Rectangle 14">
                <a:extLst>
                  <a:ext uri="{FF2B5EF4-FFF2-40B4-BE49-F238E27FC236}">
                    <a16:creationId xmlns:a16="http://schemas.microsoft.com/office/drawing/2014/main" id="{796E02EA-53E5-46C7-A19E-A9F63B785E85}"/>
                  </a:ext>
                </a:extLst>
              </p:cNvPr>
              <p:cNvSpPr/>
              <p:nvPr/>
            </p:nvSpPr>
            <p:spPr>
              <a:xfrm>
                <a:off x="4224947" y="2237679"/>
                <a:ext cx="2103265" cy="1547646"/>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Records excluded (n =2914)</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Not studies on POPs</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Does not measure two tissues</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Not studies on birds</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Not wild population </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Experimental studies</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Review paper</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Not available</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Not in English</a:t>
                </a:r>
              </a:p>
            </p:txBody>
          </p:sp>
          <p:cxnSp>
            <p:nvCxnSpPr>
              <p:cNvPr id="16" name="Straight Arrow Connector 15">
                <a:extLst>
                  <a:ext uri="{FF2B5EF4-FFF2-40B4-BE49-F238E27FC236}">
                    <a16:creationId xmlns:a16="http://schemas.microsoft.com/office/drawing/2014/main" id="{AA246111-5DB5-4196-AD99-CCF062AED4CA}"/>
                  </a:ext>
                </a:extLst>
              </p:cNvPr>
              <p:cNvCxnSpPr>
                <a:cxnSpLocks/>
                <a:stCxn id="13" idx="3"/>
              </p:cNvCxnSpPr>
              <p:nvPr/>
            </p:nvCxnSpPr>
            <p:spPr>
              <a:xfrm>
                <a:off x="3768838" y="3138922"/>
                <a:ext cx="451026" cy="0"/>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17" name="Rectangle 16">
                <a:extLst>
                  <a:ext uri="{FF2B5EF4-FFF2-40B4-BE49-F238E27FC236}">
                    <a16:creationId xmlns:a16="http://schemas.microsoft.com/office/drawing/2014/main" id="{65A3CF64-AA65-44D1-B7F5-30A7A1D46C2D}"/>
                  </a:ext>
                </a:extLst>
              </p:cNvPr>
              <p:cNvSpPr/>
              <p:nvPr/>
            </p:nvSpPr>
            <p:spPr>
              <a:xfrm>
                <a:off x="2489229" y="4029497"/>
                <a:ext cx="1326063" cy="521818"/>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Full-text articles assessed for eligibility (n= 327)</a:t>
                </a:r>
              </a:p>
            </p:txBody>
          </p:sp>
          <p:cxnSp>
            <p:nvCxnSpPr>
              <p:cNvPr id="18" name="Straight Arrow Connector 17">
                <a:extLst>
                  <a:ext uri="{FF2B5EF4-FFF2-40B4-BE49-F238E27FC236}">
                    <a16:creationId xmlns:a16="http://schemas.microsoft.com/office/drawing/2014/main" id="{70223285-BE78-4C0E-95D9-BBC373571698}"/>
                  </a:ext>
                </a:extLst>
              </p:cNvPr>
              <p:cNvCxnSpPr>
                <a:cxnSpLocks/>
                <a:stCxn id="13" idx="2"/>
                <a:endCxn id="17" idx="0"/>
              </p:cNvCxnSpPr>
              <p:nvPr/>
            </p:nvCxnSpPr>
            <p:spPr>
              <a:xfrm>
                <a:off x="3152261" y="3330985"/>
                <a:ext cx="0" cy="698512"/>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19" name="Rectangle 18">
                <a:extLst>
                  <a:ext uri="{FF2B5EF4-FFF2-40B4-BE49-F238E27FC236}">
                    <a16:creationId xmlns:a16="http://schemas.microsoft.com/office/drawing/2014/main" id="{05457E84-B349-4FA0-835C-C2065458ECFB}"/>
                  </a:ext>
                </a:extLst>
              </p:cNvPr>
              <p:cNvSpPr/>
              <p:nvPr/>
            </p:nvSpPr>
            <p:spPr>
              <a:xfrm>
                <a:off x="4075502" y="3968262"/>
                <a:ext cx="2264546" cy="1584997"/>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Full-text articles excluded (n = 144)</a:t>
                </a:r>
              </a:p>
              <a:p>
                <a:pPr marL="285750" marR="0" lvl="0" indent="-285750" defTabSz="45720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Does not measure two tissues</a:t>
                </a:r>
              </a:p>
              <a:p>
                <a:pPr marL="285750" marR="0" lvl="0" indent="-285750" defTabSz="45720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Data shared with another paper</a:t>
                </a:r>
              </a:p>
              <a:p>
                <a:pPr marL="285750" marR="0" lvl="0" indent="-285750" defTabSz="45720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Dissimilarity between tissues (i.e. different location/year)</a:t>
                </a:r>
              </a:p>
              <a:p>
                <a:pPr marL="285750" marR="0" lvl="0" indent="-285750" defTabSz="45720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Dissimilarity between tissues (i.e. cross species comparison)</a:t>
                </a:r>
              </a:p>
              <a:p>
                <a:pPr marL="285750" marR="0" lvl="0" indent="-285750" defTabSz="457200" eaLnBrk="1" fontAlgn="auto" latinLnBrk="0" hangingPunct="1">
                  <a:lnSpc>
                    <a:spcPct val="100000"/>
                  </a:lnSpc>
                  <a:spcBef>
                    <a:spcPts val="300"/>
                  </a:spcBef>
                  <a:spcAft>
                    <a:spcPts val="0"/>
                  </a:spcAft>
                  <a:buClrTx/>
                  <a:buSzTx/>
                  <a:buFont typeface="Arial" panose="020B0604020202020204" pitchFamily="34" charset="0"/>
                  <a:buChar char="•"/>
                  <a:tabLst/>
                  <a:defRPr/>
                </a:pPr>
                <a:r>
                  <a:rPr lang="en-GB" sz="1400" kern="0" dirty="0">
                    <a:solidFill>
                      <a:prstClr val="black"/>
                    </a:solidFill>
                    <a:latin typeface="Calibri" panose="020F0502020204030204"/>
                  </a:rPr>
                  <a:t>Missing statistics</a:t>
                </a:r>
                <a:endPar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701163B0-A312-4681-A7D9-39CBC217333C}"/>
                  </a:ext>
                </a:extLst>
              </p:cNvPr>
              <p:cNvCxnSpPr>
                <a:cxnSpLocks/>
                <a:stCxn id="17" idx="3"/>
              </p:cNvCxnSpPr>
              <p:nvPr/>
            </p:nvCxnSpPr>
            <p:spPr>
              <a:xfrm flipV="1">
                <a:off x="3815292" y="4290406"/>
                <a:ext cx="260211" cy="1"/>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21" name="Rectangle 20">
                <a:extLst>
                  <a:ext uri="{FF2B5EF4-FFF2-40B4-BE49-F238E27FC236}">
                    <a16:creationId xmlns:a16="http://schemas.microsoft.com/office/drawing/2014/main" id="{C19DBBFB-6076-4533-810F-59F8FC520D09}"/>
                  </a:ext>
                </a:extLst>
              </p:cNvPr>
              <p:cNvSpPr/>
              <p:nvPr/>
            </p:nvSpPr>
            <p:spPr>
              <a:xfrm>
                <a:off x="2535684" y="5368349"/>
                <a:ext cx="1233154" cy="384127"/>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Included studies (n= 183)</a:t>
                </a:r>
              </a:p>
            </p:txBody>
          </p:sp>
          <p:cxnSp>
            <p:nvCxnSpPr>
              <p:cNvPr id="22" name="Straight Arrow Connector 21">
                <a:extLst>
                  <a:ext uri="{FF2B5EF4-FFF2-40B4-BE49-F238E27FC236}">
                    <a16:creationId xmlns:a16="http://schemas.microsoft.com/office/drawing/2014/main" id="{0867EF52-E653-49BF-B6E2-3C54775149F4}"/>
                  </a:ext>
                </a:extLst>
              </p:cNvPr>
              <p:cNvCxnSpPr>
                <a:cxnSpLocks/>
                <a:stCxn id="17" idx="2"/>
                <a:endCxn id="21" idx="0"/>
              </p:cNvCxnSpPr>
              <p:nvPr/>
            </p:nvCxnSpPr>
            <p:spPr>
              <a:xfrm>
                <a:off x="3152261" y="4551315"/>
                <a:ext cx="0" cy="817033"/>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23" name="Rectangle: Rounded Corners 22">
                <a:extLst>
                  <a:ext uri="{FF2B5EF4-FFF2-40B4-BE49-F238E27FC236}">
                    <a16:creationId xmlns:a16="http://schemas.microsoft.com/office/drawing/2014/main" id="{B5AF5710-D67C-4C42-8860-7411A5479961}"/>
                  </a:ext>
                </a:extLst>
              </p:cNvPr>
              <p:cNvSpPr/>
              <p:nvPr/>
            </p:nvSpPr>
            <p:spPr>
              <a:xfrm rot="16200000">
                <a:off x="1062537" y="1695894"/>
                <a:ext cx="961976" cy="192398"/>
              </a:xfrm>
              <a:prstGeom prst="roundRect">
                <a:avLst/>
              </a:prstGeom>
              <a:solidFill>
                <a:schemeClr val="accent5">
                  <a:lumMod val="60000"/>
                  <a:lumOff val="40000"/>
                  <a:alpha val="90000"/>
                </a:schemeClr>
              </a:solidFill>
              <a:ln w="19050" cap="flat" cmpd="sng" algn="ctr">
                <a:solidFill>
                  <a:schemeClr val="accent5"/>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Identification</a:t>
                </a:r>
              </a:p>
            </p:txBody>
          </p:sp>
          <p:sp>
            <p:nvSpPr>
              <p:cNvPr id="24" name="Rectangle: Rounded Corners 23">
                <a:extLst>
                  <a:ext uri="{FF2B5EF4-FFF2-40B4-BE49-F238E27FC236}">
                    <a16:creationId xmlns:a16="http://schemas.microsoft.com/office/drawing/2014/main" id="{82509ACE-2532-44C3-9449-C26E1DE26E1B}"/>
                  </a:ext>
                </a:extLst>
              </p:cNvPr>
              <p:cNvSpPr/>
              <p:nvPr/>
            </p:nvSpPr>
            <p:spPr>
              <a:xfrm rot="16200000">
                <a:off x="1057470" y="2865708"/>
                <a:ext cx="961976" cy="192398"/>
              </a:xfrm>
              <a:prstGeom prst="roundRect">
                <a:avLst/>
              </a:prstGeom>
              <a:solidFill>
                <a:schemeClr val="accent5">
                  <a:lumMod val="60000"/>
                  <a:lumOff val="40000"/>
                  <a:alpha val="90000"/>
                </a:schemeClr>
              </a:solidFill>
              <a:ln w="19050" cap="flat" cmpd="sng" algn="ctr">
                <a:solidFill>
                  <a:schemeClr val="accent5"/>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solidFill>
                      <a:prstClr val="black"/>
                    </a:solidFill>
                    <a:effectLst/>
                    <a:uLnTx/>
                    <a:uFillTx/>
                    <a:latin typeface="Calibri" panose="020F0502020204030204"/>
                    <a:ea typeface="+mn-ea"/>
                    <a:cs typeface="+mn-cs"/>
                  </a:rPr>
                  <a:t>Screening</a:t>
                </a:r>
              </a:p>
            </p:txBody>
          </p:sp>
          <p:sp>
            <p:nvSpPr>
              <p:cNvPr id="25" name="Rectangle: Rounded Corners 24">
                <a:extLst>
                  <a:ext uri="{FF2B5EF4-FFF2-40B4-BE49-F238E27FC236}">
                    <a16:creationId xmlns:a16="http://schemas.microsoft.com/office/drawing/2014/main" id="{6999B7B8-47B9-496E-9E21-EDACC84C3704}"/>
                  </a:ext>
                </a:extLst>
              </p:cNvPr>
              <p:cNvSpPr/>
              <p:nvPr/>
            </p:nvSpPr>
            <p:spPr>
              <a:xfrm rot="16200000">
                <a:off x="1057469" y="4065030"/>
                <a:ext cx="961976" cy="192398"/>
              </a:xfrm>
              <a:prstGeom prst="roundRect">
                <a:avLst/>
              </a:prstGeom>
              <a:solidFill>
                <a:schemeClr val="accent5">
                  <a:lumMod val="60000"/>
                  <a:lumOff val="40000"/>
                  <a:alpha val="90000"/>
                </a:schemeClr>
              </a:solidFill>
              <a:ln w="19050" cap="flat" cmpd="sng" algn="ctr">
                <a:solidFill>
                  <a:schemeClr val="accent5"/>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Eligibility</a:t>
                </a:r>
              </a:p>
            </p:txBody>
          </p:sp>
          <p:sp>
            <p:nvSpPr>
              <p:cNvPr id="26" name="Rectangle: Rounded Corners 25">
                <a:extLst>
                  <a:ext uri="{FF2B5EF4-FFF2-40B4-BE49-F238E27FC236}">
                    <a16:creationId xmlns:a16="http://schemas.microsoft.com/office/drawing/2014/main" id="{871E606F-F7F5-4163-9D25-8D008BBEB807}"/>
                  </a:ext>
                </a:extLst>
              </p:cNvPr>
              <p:cNvSpPr/>
              <p:nvPr/>
            </p:nvSpPr>
            <p:spPr>
              <a:xfrm rot="16200000">
                <a:off x="1051975" y="5344620"/>
                <a:ext cx="961976" cy="192398"/>
              </a:xfrm>
              <a:prstGeom prst="roundRect">
                <a:avLst/>
              </a:prstGeom>
              <a:solidFill>
                <a:schemeClr val="accent5">
                  <a:lumMod val="60000"/>
                  <a:lumOff val="40000"/>
                  <a:alpha val="90000"/>
                </a:schemeClr>
              </a:solidFill>
              <a:ln w="19050" cap="flat" cmpd="sng" algn="ctr">
                <a:solidFill>
                  <a:schemeClr val="accent5"/>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Included</a:t>
                </a:r>
              </a:p>
            </p:txBody>
          </p:sp>
        </p:grpSp>
      </p:grpSp>
      <p:sp>
        <p:nvSpPr>
          <p:cNvPr id="3" name="Rectangle 2">
            <a:extLst>
              <a:ext uri="{FF2B5EF4-FFF2-40B4-BE49-F238E27FC236}">
                <a16:creationId xmlns:a16="http://schemas.microsoft.com/office/drawing/2014/main" id="{53BD872C-7373-45FE-95FE-AD22DF118AB6}"/>
              </a:ext>
            </a:extLst>
          </p:cNvPr>
          <p:cNvSpPr/>
          <p:nvPr/>
        </p:nvSpPr>
        <p:spPr>
          <a:xfrm>
            <a:off x="7830177" y="342197"/>
            <a:ext cx="2094873" cy="9530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6250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5045C5-70B5-42C8-A8A0-324DAF53D1B2}"/>
              </a:ext>
            </a:extLst>
          </p:cNvPr>
          <p:cNvSpPr>
            <a:spLocks noGrp="1"/>
          </p:cNvSpPr>
          <p:nvPr>
            <p:ph type="title"/>
          </p:nvPr>
        </p:nvSpPr>
        <p:spPr/>
        <p:txBody>
          <a:bodyPr>
            <a:normAutofit/>
          </a:bodyPr>
          <a:lstStyle/>
          <a:p>
            <a:r>
              <a:rPr lang="en-GB" sz="4000" cap="none" spc="0" dirty="0"/>
              <a:t>How to do a meta-analysis</a:t>
            </a:r>
          </a:p>
        </p:txBody>
      </p:sp>
      <p:sp>
        <p:nvSpPr>
          <p:cNvPr id="5" name="Text Placeholder 4">
            <a:extLst>
              <a:ext uri="{FF2B5EF4-FFF2-40B4-BE49-F238E27FC236}">
                <a16:creationId xmlns:a16="http://schemas.microsoft.com/office/drawing/2014/main" id="{5140F4AC-0994-4F5C-9F1C-7EF42DC6A125}"/>
              </a:ext>
            </a:extLst>
          </p:cNvPr>
          <p:cNvSpPr>
            <a:spLocks noGrp="1"/>
          </p:cNvSpPr>
          <p:nvPr>
            <p:ph type="body" idx="1"/>
          </p:nvPr>
        </p:nvSpPr>
        <p:spPr/>
        <p:txBody>
          <a:bodyPr>
            <a:normAutofit/>
          </a:bodyPr>
          <a:lstStyle/>
          <a:p>
            <a:r>
              <a:rPr lang="en-GB" sz="2400" cap="none" spc="0" dirty="0"/>
              <a:t>Step 2: To snowball or not to snowball? Tis the question! </a:t>
            </a:r>
          </a:p>
        </p:txBody>
      </p:sp>
    </p:spTree>
    <p:extLst>
      <p:ext uri="{BB962C8B-B14F-4D97-AF65-F5344CB8AC3E}">
        <p14:creationId xmlns:p14="http://schemas.microsoft.com/office/powerpoint/2010/main" val="2334298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What is snowballing?</a:t>
            </a:r>
          </a:p>
        </p:txBody>
      </p:sp>
      <p:sp>
        <p:nvSpPr>
          <p:cNvPr id="5" name="Content Placeholder 4">
            <a:extLst>
              <a:ext uri="{FF2B5EF4-FFF2-40B4-BE49-F238E27FC236}">
                <a16:creationId xmlns:a16="http://schemas.microsoft.com/office/drawing/2014/main" id="{80E36AC9-474F-4A53-8542-B48B52363783}"/>
              </a:ext>
            </a:extLst>
          </p:cNvPr>
          <p:cNvSpPr>
            <a:spLocks noGrp="1"/>
          </p:cNvSpPr>
          <p:nvPr>
            <p:ph idx="1"/>
          </p:nvPr>
        </p:nvSpPr>
        <p:spPr/>
        <p:txBody>
          <a:bodyPr anchor="ctr"/>
          <a:lstStyle/>
          <a:p>
            <a:pPr>
              <a:spcAft>
                <a:spcPts val="1200"/>
              </a:spcAft>
            </a:pPr>
            <a:r>
              <a:rPr lang="en-GB" dirty="0"/>
              <a:t>Often not discussed in the methods sections</a:t>
            </a:r>
          </a:p>
          <a:p>
            <a:pPr>
              <a:spcBef>
                <a:spcPts val="1800"/>
              </a:spcBef>
            </a:pPr>
            <a:r>
              <a:rPr lang="en-GB" dirty="0"/>
              <a:t> </a:t>
            </a:r>
            <a:r>
              <a:rPr lang="en-GB" i="1" dirty="0"/>
              <a:t>Backward snowball </a:t>
            </a:r>
            <a:r>
              <a:rPr lang="en-GB" dirty="0"/>
              <a:t>– using reference lists of accepted papers to find new papers</a:t>
            </a:r>
          </a:p>
          <a:p>
            <a:pPr>
              <a:spcBef>
                <a:spcPts val="0"/>
              </a:spcBef>
              <a:spcAft>
                <a:spcPts val="1200"/>
              </a:spcAft>
            </a:pPr>
            <a:r>
              <a:rPr lang="en-GB" dirty="0"/>
              <a:t> </a:t>
            </a:r>
            <a:r>
              <a:rPr lang="en-GB" i="1" dirty="0"/>
              <a:t>Forward snowball </a:t>
            </a:r>
            <a:r>
              <a:rPr lang="en-GB" dirty="0"/>
              <a:t>– using citations of accepted papers to find new papers</a:t>
            </a:r>
          </a:p>
          <a:p>
            <a:pPr>
              <a:spcBef>
                <a:spcPts val="1800"/>
              </a:spcBef>
            </a:pPr>
            <a:r>
              <a:rPr lang="en-GB" dirty="0"/>
              <a:t>If you do not snowball, it should be stated in your paper, alongside the reason</a:t>
            </a:r>
          </a:p>
          <a:p>
            <a:pPr>
              <a:spcBef>
                <a:spcPts val="0"/>
              </a:spcBef>
            </a:pPr>
            <a:r>
              <a:rPr lang="en-GB" dirty="0"/>
              <a:t>If you do snowball, you need to commit as this is a way of introducing bias</a:t>
            </a:r>
          </a:p>
        </p:txBody>
      </p:sp>
      <p:pic>
        <p:nvPicPr>
          <p:cNvPr id="6" name="Picture 5">
            <a:extLst>
              <a:ext uri="{FF2B5EF4-FFF2-40B4-BE49-F238E27FC236}">
                <a16:creationId xmlns:a16="http://schemas.microsoft.com/office/drawing/2014/main" id="{51DA3EE4-3A81-47E0-821A-2D300AA6FB4E}"/>
              </a:ext>
            </a:extLst>
          </p:cNvPr>
          <p:cNvPicPr>
            <a:picLocks noChangeAspect="1"/>
          </p:cNvPicPr>
          <p:nvPr/>
        </p:nvPicPr>
        <p:blipFill rotWithShape="1">
          <a:blip r:embed="rId3"/>
          <a:srcRect l="40444" r="20447" b="31924"/>
          <a:stretch/>
        </p:blipFill>
        <p:spPr>
          <a:xfrm>
            <a:off x="7574280" y="713232"/>
            <a:ext cx="2105025" cy="1147880"/>
          </a:xfrm>
          <a:prstGeom prst="rect">
            <a:avLst/>
          </a:prstGeom>
        </p:spPr>
      </p:pic>
      <p:sp>
        <p:nvSpPr>
          <p:cNvPr id="7" name="Arc 6">
            <a:extLst>
              <a:ext uri="{FF2B5EF4-FFF2-40B4-BE49-F238E27FC236}">
                <a16:creationId xmlns:a16="http://schemas.microsoft.com/office/drawing/2014/main" id="{6B981639-DFDE-4765-8B1D-BA3DE537186C}"/>
              </a:ext>
            </a:extLst>
          </p:cNvPr>
          <p:cNvSpPr/>
          <p:nvPr/>
        </p:nvSpPr>
        <p:spPr>
          <a:xfrm flipV="1">
            <a:off x="5640705" y="801266"/>
            <a:ext cx="2609850" cy="2119692"/>
          </a:xfrm>
          <a:prstGeom prst="arc">
            <a:avLst/>
          </a:prstGeom>
          <a:ln w="28575">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ED73F6E0-DD03-4B41-A94B-E525B5636BFF}"/>
              </a:ext>
            </a:extLst>
          </p:cNvPr>
          <p:cNvSpPr txBox="1"/>
          <p:nvPr/>
        </p:nvSpPr>
        <p:spPr>
          <a:xfrm>
            <a:off x="7858125" y="2444677"/>
            <a:ext cx="2609850" cy="646331"/>
          </a:xfrm>
          <a:prstGeom prst="rect">
            <a:avLst/>
          </a:prstGeom>
          <a:noFill/>
        </p:spPr>
        <p:txBody>
          <a:bodyPr wrap="square" rtlCol="0">
            <a:spAutoFit/>
          </a:bodyPr>
          <a:lstStyle/>
          <a:p>
            <a:pPr algn="ctr"/>
            <a:r>
              <a:rPr lang="en-GB" dirty="0"/>
              <a:t>But can be spotted in a PRISMA diagram!</a:t>
            </a:r>
          </a:p>
        </p:txBody>
      </p:sp>
    </p:spTree>
    <p:extLst>
      <p:ext uri="{BB962C8B-B14F-4D97-AF65-F5344CB8AC3E}">
        <p14:creationId xmlns:p14="http://schemas.microsoft.com/office/powerpoint/2010/main" val="2445601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What is snowballing?</a:t>
            </a:r>
          </a:p>
        </p:txBody>
      </p:sp>
      <p:sp>
        <p:nvSpPr>
          <p:cNvPr id="5" name="Content Placeholder 4">
            <a:extLst>
              <a:ext uri="{FF2B5EF4-FFF2-40B4-BE49-F238E27FC236}">
                <a16:creationId xmlns:a16="http://schemas.microsoft.com/office/drawing/2014/main" id="{80E36AC9-474F-4A53-8542-B48B52363783}"/>
              </a:ext>
            </a:extLst>
          </p:cNvPr>
          <p:cNvSpPr>
            <a:spLocks noGrp="1"/>
          </p:cNvSpPr>
          <p:nvPr>
            <p:ph idx="1"/>
          </p:nvPr>
        </p:nvSpPr>
        <p:spPr>
          <a:xfrm>
            <a:off x="1371600" y="2076427"/>
            <a:ext cx="10241280" cy="3959352"/>
          </a:xfrm>
        </p:spPr>
        <p:txBody>
          <a:bodyPr anchor="ctr"/>
          <a:lstStyle/>
          <a:p>
            <a:pPr>
              <a:spcAft>
                <a:spcPts val="1200"/>
              </a:spcAft>
            </a:pPr>
            <a:r>
              <a:rPr lang="en-GB" dirty="0"/>
              <a:t>Often not discussed in the methods sections</a:t>
            </a:r>
          </a:p>
          <a:p>
            <a:pPr>
              <a:spcBef>
                <a:spcPts val="1800"/>
              </a:spcBef>
            </a:pPr>
            <a:r>
              <a:rPr lang="en-GB" dirty="0"/>
              <a:t> </a:t>
            </a:r>
            <a:r>
              <a:rPr lang="en-GB" i="1" dirty="0"/>
              <a:t>Backward snowball </a:t>
            </a:r>
            <a:r>
              <a:rPr lang="en-GB" dirty="0"/>
              <a:t>– using reference lists of accepted papers to find new papers</a:t>
            </a:r>
          </a:p>
          <a:p>
            <a:pPr>
              <a:spcBef>
                <a:spcPts val="0"/>
              </a:spcBef>
              <a:spcAft>
                <a:spcPts val="1200"/>
              </a:spcAft>
            </a:pPr>
            <a:r>
              <a:rPr lang="en-GB" dirty="0"/>
              <a:t> </a:t>
            </a:r>
            <a:r>
              <a:rPr lang="en-GB" i="1" dirty="0"/>
              <a:t>Forward snowball </a:t>
            </a:r>
            <a:r>
              <a:rPr lang="en-GB" dirty="0"/>
              <a:t>– using citations of accepted papers to find new papers</a:t>
            </a:r>
          </a:p>
          <a:p>
            <a:pPr>
              <a:spcBef>
                <a:spcPts val="0"/>
              </a:spcBef>
              <a:spcAft>
                <a:spcPts val="1200"/>
              </a:spcAft>
            </a:pPr>
            <a:endParaRPr lang="en-GB" dirty="0"/>
          </a:p>
          <a:p>
            <a:pPr>
              <a:spcBef>
                <a:spcPts val="0"/>
              </a:spcBef>
              <a:spcAft>
                <a:spcPts val="1200"/>
              </a:spcAft>
            </a:pPr>
            <a:endParaRPr lang="en-GB" dirty="0"/>
          </a:p>
        </p:txBody>
      </p:sp>
      <p:grpSp>
        <p:nvGrpSpPr>
          <p:cNvPr id="3" name="Group 2">
            <a:extLst>
              <a:ext uri="{FF2B5EF4-FFF2-40B4-BE49-F238E27FC236}">
                <a16:creationId xmlns:a16="http://schemas.microsoft.com/office/drawing/2014/main" id="{A4761701-9A83-451F-A8FB-A3EB1F263789}"/>
              </a:ext>
            </a:extLst>
          </p:cNvPr>
          <p:cNvGrpSpPr/>
          <p:nvPr/>
        </p:nvGrpSpPr>
        <p:grpSpPr>
          <a:xfrm>
            <a:off x="6867525" y="4486275"/>
            <a:ext cx="1356765" cy="1332000"/>
            <a:chOff x="5835015" y="4486275"/>
            <a:chExt cx="1332000" cy="1332000"/>
          </a:xfrm>
        </p:grpSpPr>
        <p:sp>
          <p:nvSpPr>
            <p:cNvPr id="2" name="Oval 1">
              <a:extLst>
                <a:ext uri="{FF2B5EF4-FFF2-40B4-BE49-F238E27FC236}">
                  <a16:creationId xmlns:a16="http://schemas.microsoft.com/office/drawing/2014/main" id="{4C8F2660-821F-4917-A4D0-3B00C9BB5C28}"/>
                </a:ext>
              </a:extLst>
            </p:cNvPr>
            <p:cNvSpPr/>
            <p:nvPr/>
          </p:nvSpPr>
          <p:spPr>
            <a:xfrm>
              <a:off x="5859328" y="4486275"/>
              <a:ext cx="1307687" cy="13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9018B8E1-F338-4AAD-9B37-A3A8F04615FE}"/>
                </a:ext>
              </a:extLst>
            </p:cNvPr>
            <p:cNvSpPr/>
            <p:nvPr/>
          </p:nvSpPr>
          <p:spPr>
            <a:xfrm>
              <a:off x="5835015" y="4486275"/>
              <a:ext cx="880110" cy="133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D1454EFB-3CF9-4460-B18A-8EA8E188B141}"/>
              </a:ext>
            </a:extLst>
          </p:cNvPr>
          <p:cNvGrpSpPr/>
          <p:nvPr/>
        </p:nvGrpSpPr>
        <p:grpSpPr>
          <a:xfrm>
            <a:off x="8308252" y="4486275"/>
            <a:ext cx="1356765" cy="1332000"/>
            <a:chOff x="5835015" y="4486275"/>
            <a:chExt cx="1332000" cy="1332000"/>
          </a:xfrm>
        </p:grpSpPr>
        <p:sp>
          <p:nvSpPr>
            <p:cNvPr id="14" name="Oval 13">
              <a:extLst>
                <a:ext uri="{FF2B5EF4-FFF2-40B4-BE49-F238E27FC236}">
                  <a16:creationId xmlns:a16="http://schemas.microsoft.com/office/drawing/2014/main" id="{5D17BB44-D630-4382-A646-305F180A9D55}"/>
                </a:ext>
              </a:extLst>
            </p:cNvPr>
            <p:cNvSpPr/>
            <p:nvPr/>
          </p:nvSpPr>
          <p:spPr>
            <a:xfrm>
              <a:off x="5859328" y="4486275"/>
              <a:ext cx="1307687" cy="13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3EC4A937-8A18-437C-9CDA-2D688F6EA2B8}"/>
                </a:ext>
              </a:extLst>
            </p:cNvPr>
            <p:cNvSpPr/>
            <p:nvPr/>
          </p:nvSpPr>
          <p:spPr>
            <a:xfrm>
              <a:off x="5835015" y="4486275"/>
              <a:ext cx="1097824" cy="133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oup 15">
            <a:extLst>
              <a:ext uri="{FF2B5EF4-FFF2-40B4-BE49-F238E27FC236}">
                <a16:creationId xmlns:a16="http://schemas.microsoft.com/office/drawing/2014/main" id="{3F3DFD62-8891-4604-8557-13F265F163F1}"/>
              </a:ext>
            </a:extLst>
          </p:cNvPr>
          <p:cNvGrpSpPr/>
          <p:nvPr/>
        </p:nvGrpSpPr>
        <p:grpSpPr>
          <a:xfrm>
            <a:off x="9769588" y="4486275"/>
            <a:ext cx="1356766" cy="1332000"/>
            <a:chOff x="5835014" y="4486275"/>
            <a:chExt cx="1332001" cy="1332000"/>
          </a:xfrm>
        </p:grpSpPr>
        <p:sp>
          <p:nvSpPr>
            <p:cNvPr id="17" name="Oval 16">
              <a:extLst>
                <a:ext uri="{FF2B5EF4-FFF2-40B4-BE49-F238E27FC236}">
                  <a16:creationId xmlns:a16="http://schemas.microsoft.com/office/drawing/2014/main" id="{D283863C-257C-4538-8AB6-E1075D41B3C4}"/>
                </a:ext>
              </a:extLst>
            </p:cNvPr>
            <p:cNvSpPr/>
            <p:nvPr/>
          </p:nvSpPr>
          <p:spPr>
            <a:xfrm>
              <a:off x="5859328" y="4486275"/>
              <a:ext cx="1307687" cy="13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84D840E-F0BF-435E-93F6-0BAA3A538021}"/>
                </a:ext>
              </a:extLst>
            </p:cNvPr>
            <p:cNvSpPr/>
            <p:nvPr/>
          </p:nvSpPr>
          <p:spPr>
            <a:xfrm>
              <a:off x="5835014" y="4486275"/>
              <a:ext cx="1218653" cy="133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9C88C856-DD29-450E-B4D0-66C41816D6E8}"/>
              </a:ext>
            </a:extLst>
          </p:cNvPr>
          <p:cNvGrpSpPr/>
          <p:nvPr/>
        </p:nvGrpSpPr>
        <p:grpSpPr>
          <a:xfrm flipH="1">
            <a:off x="3984362" y="4486275"/>
            <a:ext cx="1356765" cy="1332000"/>
            <a:chOff x="5835015" y="4486275"/>
            <a:chExt cx="1332000" cy="1332000"/>
          </a:xfrm>
        </p:grpSpPr>
        <p:sp>
          <p:nvSpPr>
            <p:cNvPr id="20" name="Oval 19">
              <a:extLst>
                <a:ext uri="{FF2B5EF4-FFF2-40B4-BE49-F238E27FC236}">
                  <a16:creationId xmlns:a16="http://schemas.microsoft.com/office/drawing/2014/main" id="{34E587A0-5E16-475C-92F3-511801CFD351}"/>
                </a:ext>
              </a:extLst>
            </p:cNvPr>
            <p:cNvSpPr/>
            <p:nvPr/>
          </p:nvSpPr>
          <p:spPr>
            <a:xfrm>
              <a:off x="5859328" y="4486275"/>
              <a:ext cx="1307687" cy="1332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FFC4CC70-B110-4FE7-9B59-4BAE098AABA0}"/>
                </a:ext>
              </a:extLst>
            </p:cNvPr>
            <p:cNvSpPr/>
            <p:nvPr/>
          </p:nvSpPr>
          <p:spPr>
            <a:xfrm>
              <a:off x="5835015" y="4486275"/>
              <a:ext cx="880110" cy="133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a:extLst>
              <a:ext uri="{FF2B5EF4-FFF2-40B4-BE49-F238E27FC236}">
                <a16:creationId xmlns:a16="http://schemas.microsoft.com/office/drawing/2014/main" id="{18C47682-A61B-4159-AE80-84D60A41412E}"/>
              </a:ext>
            </a:extLst>
          </p:cNvPr>
          <p:cNvGrpSpPr/>
          <p:nvPr/>
        </p:nvGrpSpPr>
        <p:grpSpPr>
          <a:xfrm flipH="1">
            <a:off x="2624564" y="4486275"/>
            <a:ext cx="1356765" cy="1332000"/>
            <a:chOff x="5835015" y="4486275"/>
            <a:chExt cx="1332000" cy="1332000"/>
          </a:xfrm>
        </p:grpSpPr>
        <p:sp>
          <p:nvSpPr>
            <p:cNvPr id="23" name="Oval 22">
              <a:extLst>
                <a:ext uri="{FF2B5EF4-FFF2-40B4-BE49-F238E27FC236}">
                  <a16:creationId xmlns:a16="http://schemas.microsoft.com/office/drawing/2014/main" id="{9AB7CDBB-A8FF-461A-B766-256668BEEF37}"/>
                </a:ext>
              </a:extLst>
            </p:cNvPr>
            <p:cNvSpPr/>
            <p:nvPr/>
          </p:nvSpPr>
          <p:spPr>
            <a:xfrm>
              <a:off x="5859328" y="4486275"/>
              <a:ext cx="1307687" cy="1332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B3537D24-ADB3-4564-9E3A-0340B91D3E40}"/>
                </a:ext>
              </a:extLst>
            </p:cNvPr>
            <p:cNvSpPr/>
            <p:nvPr/>
          </p:nvSpPr>
          <p:spPr>
            <a:xfrm>
              <a:off x="5835015" y="4486275"/>
              <a:ext cx="1097824" cy="133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id="{8E5B3191-D9A5-4D65-B861-01789A8D4340}"/>
              </a:ext>
            </a:extLst>
          </p:cNvPr>
          <p:cNvGrpSpPr/>
          <p:nvPr/>
        </p:nvGrpSpPr>
        <p:grpSpPr>
          <a:xfrm flipH="1">
            <a:off x="1262549" y="4486275"/>
            <a:ext cx="1356766" cy="1332000"/>
            <a:chOff x="5835014" y="4486275"/>
            <a:chExt cx="1332001" cy="1332000"/>
          </a:xfrm>
        </p:grpSpPr>
        <p:sp>
          <p:nvSpPr>
            <p:cNvPr id="26" name="Oval 25">
              <a:extLst>
                <a:ext uri="{FF2B5EF4-FFF2-40B4-BE49-F238E27FC236}">
                  <a16:creationId xmlns:a16="http://schemas.microsoft.com/office/drawing/2014/main" id="{D8A7A845-B17E-48C9-8D2A-F32A50EF2136}"/>
                </a:ext>
              </a:extLst>
            </p:cNvPr>
            <p:cNvSpPr/>
            <p:nvPr/>
          </p:nvSpPr>
          <p:spPr>
            <a:xfrm>
              <a:off x="5859328" y="4486275"/>
              <a:ext cx="1307687" cy="1332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660444CF-D158-438D-B30B-CB81B0319753}"/>
                </a:ext>
              </a:extLst>
            </p:cNvPr>
            <p:cNvSpPr/>
            <p:nvPr/>
          </p:nvSpPr>
          <p:spPr>
            <a:xfrm>
              <a:off x="5835014" y="4486275"/>
              <a:ext cx="1218653" cy="133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8" name="Oval 27">
            <a:extLst>
              <a:ext uri="{FF2B5EF4-FFF2-40B4-BE49-F238E27FC236}">
                <a16:creationId xmlns:a16="http://schemas.microsoft.com/office/drawing/2014/main" id="{F36CE183-B193-42C8-B575-4148F2561A27}"/>
              </a:ext>
            </a:extLst>
          </p:cNvPr>
          <p:cNvSpPr/>
          <p:nvPr/>
        </p:nvSpPr>
        <p:spPr>
          <a:xfrm>
            <a:off x="5430000" y="4447425"/>
            <a:ext cx="1332000" cy="1332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Content Placeholder 4">
            <a:extLst>
              <a:ext uri="{FF2B5EF4-FFF2-40B4-BE49-F238E27FC236}">
                <a16:creationId xmlns:a16="http://schemas.microsoft.com/office/drawing/2014/main" id="{55B70B14-ACBB-413D-80BA-6C62F086BEAD}"/>
              </a:ext>
            </a:extLst>
          </p:cNvPr>
          <p:cNvSpPr txBox="1">
            <a:spLocks/>
          </p:cNvSpPr>
          <p:nvPr/>
        </p:nvSpPr>
        <p:spPr>
          <a:xfrm>
            <a:off x="2197154" y="6008883"/>
            <a:ext cx="2603325" cy="383713"/>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GB" sz="2000" i="1" dirty="0"/>
              <a:t>Backward snowballing</a:t>
            </a:r>
            <a:endParaRPr lang="en-GB" sz="2000" dirty="0"/>
          </a:p>
        </p:txBody>
      </p:sp>
      <p:sp>
        <p:nvSpPr>
          <p:cNvPr id="30" name="Content Placeholder 4">
            <a:extLst>
              <a:ext uri="{FF2B5EF4-FFF2-40B4-BE49-F238E27FC236}">
                <a16:creationId xmlns:a16="http://schemas.microsoft.com/office/drawing/2014/main" id="{E933EBCB-9198-4A4D-94F8-C2D6C9821AAA}"/>
              </a:ext>
            </a:extLst>
          </p:cNvPr>
          <p:cNvSpPr txBox="1">
            <a:spLocks/>
          </p:cNvSpPr>
          <p:nvPr/>
        </p:nvSpPr>
        <p:spPr>
          <a:xfrm>
            <a:off x="7984118" y="5999539"/>
            <a:ext cx="2603325" cy="402403"/>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en-GB" sz="2000" i="1" dirty="0"/>
              <a:t>Forward snowballing</a:t>
            </a:r>
          </a:p>
        </p:txBody>
      </p:sp>
      <p:cxnSp>
        <p:nvCxnSpPr>
          <p:cNvPr id="32" name="Straight Arrow Connector 31">
            <a:extLst>
              <a:ext uri="{FF2B5EF4-FFF2-40B4-BE49-F238E27FC236}">
                <a16:creationId xmlns:a16="http://schemas.microsoft.com/office/drawing/2014/main" id="{69226D8A-184D-46C8-96AA-D4C5DCC15BB1}"/>
              </a:ext>
            </a:extLst>
          </p:cNvPr>
          <p:cNvCxnSpPr/>
          <p:nvPr/>
        </p:nvCxnSpPr>
        <p:spPr>
          <a:xfrm flipH="1">
            <a:off x="1292279" y="6035779"/>
            <a:ext cx="3514886" cy="0"/>
          </a:xfrm>
          <a:prstGeom prst="straightConnector1">
            <a:avLst/>
          </a:prstGeom>
          <a:ln w="28575">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08F5567-9B8E-4ABE-BC10-3E1FEE6FD740}"/>
              </a:ext>
            </a:extLst>
          </p:cNvPr>
          <p:cNvCxnSpPr>
            <a:cxnSpLocks/>
          </p:cNvCxnSpPr>
          <p:nvPr/>
        </p:nvCxnSpPr>
        <p:spPr>
          <a:xfrm>
            <a:off x="7479860" y="6035779"/>
            <a:ext cx="3514886" cy="0"/>
          </a:xfrm>
          <a:prstGeom prst="straightConnector1">
            <a:avLst/>
          </a:prstGeom>
          <a:ln w="2857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pic>
        <p:nvPicPr>
          <p:cNvPr id="35" name="Graphic 34" descr="Woman Shrugging with solid fill">
            <a:extLst>
              <a:ext uri="{FF2B5EF4-FFF2-40B4-BE49-F238E27FC236}">
                <a16:creationId xmlns:a16="http://schemas.microsoft.com/office/drawing/2014/main" id="{59550B85-9DCF-41E1-93A1-9B6E188E76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7966" y="4828033"/>
            <a:ext cx="914400" cy="914400"/>
          </a:xfrm>
          <a:prstGeom prst="rect">
            <a:avLst/>
          </a:prstGeom>
        </p:spPr>
      </p:pic>
      <p:pic>
        <p:nvPicPr>
          <p:cNvPr id="36" name="Graphic 35" descr="Woman Shrugging with solid fill">
            <a:extLst>
              <a:ext uri="{FF2B5EF4-FFF2-40B4-BE49-F238E27FC236}">
                <a16:creationId xmlns:a16="http://schemas.microsoft.com/office/drawing/2014/main" id="{98839EDD-AC4F-4FE2-92FD-8F708366D3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9254" y="4826891"/>
            <a:ext cx="914400" cy="914400"/>
          </a:xfrm>
          <a:prstGeom prst="rect">
            <a:avLst/>
          </a:prstGeom>
        </p:spPr>
      </p:pic>
    </p:spTree>
    <p:extLst>
      <p:ext uri="{BB962C8B-B14F-4D97-AF65-F5344CB8AC3E}">
        <p14:creationId xmlns:p14="http://schemas.microsoft.com/office/powerpoint/2010/main" val="3584203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5045C5-70B5-42C8-A8A0-324DAF53D1B2}"/>
              </a:ext>
            </a:extLst>
          </p:cNvPr>
          <p:cNvSpPr>
            <a:spLocks noGrp="1"/>
          </p:cNvSpPr>
          <p:nvPr>
            <p:ph type="title"/>
          </p:nvPr>
        </p:nvSpPr>
        <p:spPr>
          <a:xfrm>
            <a:off x="1371600" y="1709738"/>
            <a:ext cx="4172688" cy="2852737"/>
          </a:xfrm>
        </p:spPr>
        <p:txBody>
          <a:bodyPr>
            <a:normAutofit/>
          </a:bodyPr>
          <a:lstStyle/>
          <a:p>
            <a:r>
              <a:rPr lang="en-GB" sz="4000" cap="none" spc="0" dirty="0"/>
              <a:t>How to do a meta-analysis</a:t>
            </a:r>
          </a:p>
        </p:txBody>
      </p:sp>
      <p:sp>
        <p:nvSpPr>
          <p:cNvPr id="5" name="Text Placeholder 4">
            <a:extLst>
              <a:ext uri="{FF2B5EF4-FFF2-40B4-BE49-F238E27FC236}">
                <a16:creationId xmlns:a16="http://schemas.microsoft.com/office/drawing/2014/main" id="{5140F4AC-0994-4F5C-9F1C-7EF42DC6A125}"/>
              </a:ext>
            </a:extLst>
          </p:cNvPr>
          <p:cNvSpPr>
            <a:spLocks noGrp="1"/>
          </p:cNvSpPr>
          <p:nvPr>
            <p:ph type="body" idx="1"/>
          </p:nvPr>
        </p:nvSpPr>
        <p:spPr/>
        <p:txBody>
          <a:bodyPr>
            <a:normAutofit/>
          </a:bodyPr>
          <a:lstStyle/>
          <a:p>
            <a:r>
              <a:rPr lang="en-GB" sz="2400" cap="none" spc="0" dirty="0"/>
              <a:t>Step 3: Finalising your data pool </a:t>
            </a:r>
          </a:p>
        </p:txBody>
      </p:sp>
      <p:grpSp>
        <p:nvGrpSpPr>
          <p:cNvPr id="6" name="Group 5">
            <a:extLst>
              <a:ext uri="{FF2B5EF4-FFF2-40B4-BE49-F238E27FC236}">
                <a16:creationId xmlns:a16="http://schemas.microsoft.com/office/drawing/2014/main" id="{C42C5071-F11D-4B55-9D33-9C6D8F99458A}"/>
              </a:ext>
            </a:extLst>
          </p:cNvPr>
          <p:cNvGrpSpPr/>
          <p:nvPr/>
        </p:nvGrpSpPr>
        <p:grpSpPr>
          <a:xfrm>
            <a:off x="5650949" y="160872"/>
            <a:ext cx="6400800" cy="6536256"/>
            <a:chOff x="5161999" y="321724"/>
            <a:chExt cx="6400800" cy="6536256"/>
          </a:xfrm>
        </p:grpSpPr>
        <p:sp>
          <p:nvSpPr>
            <p:cNvPr id="7" name="Rectangle 6">
              <a:extLst>
                <a:ext uri="{FF2B5EF4-FFF2-40B4-BE49-F238E27FC236}">
                  <a16:creationId xmlns:a16="http://schemas.microsoft.com/office/drawing/2014/main" id="{773AF3FC-2176-463F-AB08-FA7B16473498}"/>
                </a:ext>
              </a:extLst>
            </p:cNvPr>
            <p:cNvSpPr/>
            <p:nvPr/>
          </p:nvSpPr>
          <p:spPr>
            <a:xfrm>
              <a:off x="5161999" y="321724"/>
              <a:ext cx="6400800" cy="6536256"/>
            </a:xfrm>
            <a:prstGeom prst="rect">
              <a:avLst/>
            </a:prstGeom>
            <a:solidFill>
              <a:srgbClr val="809EC2">
                <a:lumMod val="20000"/>
                <a:lumOff val="80000"/>
                <a:alpha val="40000"/>
              </a:srgbClr>
            </a:solidFill>
            <a:ln w="19050" cap="flat" cmpd="sng" algn="ctr">
              <a:solidFill>
                <a:schemeClr val="accent5">
                  <a:lumMod val="75000"/>
                </a:scheme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A2EB8651-FC64-4BCC-86AE-EBDCCF137B79}"/>
                </a:ext>
              </a:extLst>
            </p:cNvPr>
            <p:cNvGrpSpPr/>
            <p:nvPr/>
          </p:nvGrpSpPr>
          <p:grpSpPr>
            <a:xfrm>
              <a:off x="5238986" y="444405"/>
              <a:ext cx="6232196" cy="6290913"/>
              <a:chOff x="1436764" y="1311105"/>
              <a:chExt cx="4903284" cy="4610702"/>
            </a:xfrm>
          </p:grpSpPr>
          <p:grpSp>
            <p:nvGrpSpPr>
              <p:cNvPr id="9" name="Group 8">
                <a:extLst>
                  <a:ext uri="{FF2B5EF4-FFF2-40B4-BE49-F238E27FC236}">
                    <a16:creationId xmlns:a16="http://schemas.microsoft.com/office/drawing/2014/main" id="{A4DBD4B4-C269-4A7D-8EB2-94CD5B8BDD67}"/>
                  </a:ext>
                </a:extLst>
              </p:cNvPr>
              <p:cNvGrpSpPr/>
              <p:nvPr/>
            </p:nvGrpSpPr>
            <p:grpSpPr>
              <a:xfrm>
                <a:off x="1709710" y="1401688"/>
                <a:ext cx="2960835" cy="600195"/>
                <a:chOff x="6197784" y="8456586"/>
                <a:chExt cx="2049808" cy="415521"/>
              </a:xfrm>
            </p:grpSpPr>
            <p:sp>
              <p:nvSpPr>
                <p:cNvPr id="27" name="Rectangle 26">
                  <a:extLst>
                    <a:ext uri="{FF2B5EF4-FFF2-40B4-BE49-F238E27FC236}">
                      <a16:creationId xmlns:a16="http://schemas.microsoft.com/office/drawing/2014/main" id="{A034B0FE-E2ED-42AE-9106-9F5580F88C4F}"/>
                    </a:ext>
                  </a:extLst>
                </p:cNvPr>
                <p:cNvSpPr/>
                <p:nvPr/>
              </p:nvSpPr>
              <p:spPr>
                <a:xfrm>
                  <a:off x="6197784" y="8456586"/>
                  <a:ext cx="939528" cy="411113"/>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Records identified through database searching (n = 2874)</a:t>
                  </a:r>
                </a:p>
              </p:txBody>
            </p:sp>
            <p:sp>
              <p:nvSpPr>
                <p:cNvPr id="28" name="Rectangle 27">
                  <a:extLst>
                    <a:ext uri="{FF2B5EF4-FFF2-40B4-BE49-F238E27FC236}">
                      <a16:creationId xmlns:a16="http://schemas.microsoft.com/office/drawing/2014/main" id="{6666802E-C936-4D20-97B0-1A706B24FC85}"/>
                    </a:ext>
                  </a:extLst>
                </p:cNvPr>
                <p:cNvSpPr/>
                <p:nvPr/>
              </p:nvSpPr>
              <p:spPr>
                <a:xfrm>
                  <a:off x="7196473" y="8461000"/>
                  <a:ext cx="1051119" cy="411107"/>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Additional records identified through other sources (n = 367)</a:t>
                  </a:r>
                </a:p>
              </p:txBody>
            </p:sp>
          </p:grpSp>
          <p:sp>
            <p:nvSpPr>
              <p:cNvPr id="10" name="Rectangle 9">
                <a:extLst>
                  <a:ext uri="{FF2B5EF4-FFF2-40B4-BE49-F238E27FC236}">
                    <a16:creationId xmlns:a16="http://schemas.microsoft.com/office/drawing/2014/main" id="{78EED20C-0A1C-491C-B9A0-9F3890ED4B89}"/>
                  </a:ext>
                </a:extLst>
              </p:cNvPr>
              <p:cNvSpPr/>
              <p:nvPr/>
            </p:nvSpPr>
            <p:spPr>
              <a:xfrm>
                <a:off x="2379312" y="2255523"/>
                <a:ext cx="1553255" cy="384127"/>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Records after duplicates removed (n = 3241)</a:t>
                </a:r>
              </a:p>
            </p:txBody>
          </p:sp>
          <p:cxnSp>
            <p:nvCxnSpPr>
              <p:cNvPr id="11" name="Straight Arrow Connector 10">
                <a:extLst>
                  <a:ext uri="{FF2B5EF4-FFF2-40B4-BE49-F238E27FC236}">
                    <a16:creationId xmlns:a16="http://schemas.microsoft.com/office/drawing/2014/main" id="{C265C7D8-E32B-49F3-A6C9-5DBE7616FFDE}"/>
                  </a:ext>
                </a:extLst>
              </p:cNvPr>
              <p:cNvCxnSpPr>
                <a:cxnSpLocks/>
                <a:stCxn id="28" idx="2"/>
              </p:cNvCxnSpPr>
              <p:nvPr/>
            </p:nvCxnSpPr>
            <p:spPr>
              <a:xfrm>
                <a:off x="3911403" y="2001894"/>
                <a:ext cx="0" cy="254555"/>
              </a:xfrm>
              <a:prstGeom prst="straightConnector1">
                <a:avLst/>
              </a:prstGeom>
              <a:noFill/>
              <a:ln w="44450" cap="flat" cmpd="sng" algn="ctr">
                <a:solidFill>
                  <a:schemeClr val="accent3">
                    <a:lumMod val="60000"/>
                    <a:lumOff val="40000"/>
                  </a:schemeClr>
                </a:solidFill>
                <a:prstDash val="solid"/>
                <a:miter lim="800000"/>
                <a:tailEnd type="triangle"/>
              </a:ln>
              <a:effectLst/>
            </p:spPr>
          </p:cxnSp>
          <p:cxnSp>
            <p:nvCxnSpPr>
              <p:cNvPr id="12" name="Straight Arrow Connector 11">
                <a:extLst>
                  <a:ext uri="{FF2B5EF4-FFF2-40B4-BE49-F238E27FC236}">
                    <a16:creationId xmlns:a16="http://schemas.microsoft.com/office/drawing/2014/main" id="{00E21492-955C-47AF-B016-E8668F1004BD}"/>
                  </a:ext>
                </a:extLst>
              </p:cNvPr>
              <p:cNvCxnSpPr>
                <a:cxnSpLocks/>
                <a:stCxn id="27" idx="2"/>
              </p:cNvCxnSpPr>
              <p:nvPr/>
            </p:nvCxnSpPr>
            <p:spPr>
              <a:xfrm>
                <a:off x="2388255" y="1995540"/>
                <a:ext cx="0" cy="267269"/>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13" name="Rectangle 12">
                <a:extLst>
                  <a:ext uri="{FF2B5EF4-FFF2-40B4-BE49-F238E27FC236}">
                    <a16:creationId xmlns:a16="http://schemas.microsoft.com/office/drawing/2014/main" id="{AE98E46E-7174-4123-9C63-4772B1A75755}"/>
                  </a:ext>
                </a:extLst>
              </p:cNvPr>
              <p:cNvSpPr/>
              <p:nvPr/>
            </p:nvSpPr>
            <p:spPr>
              <a:xfrm>
                <a:off x="2535684" y="2946858"/>
                <a:ext cx="1233154" cy="384127"/>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Records screened (n = 3241)</a:t>
                </a:r>
              </a:p>
            </p:txBody>
          </p:sp>
          <p:cxnSp>
            <p:nvCxnSpPr>
              <p:cNvPr id="14" name="Straight Arrow Connector 13">
                <a:extLst>
                  <a:ext uri="{FF2B5EF4-FFF2-40B4-BE49-F238E27FC236}">
                    <a16:creationId xmlns:a16="http://schemas.microsoft.com/office/drawing/2014/main" id="{03710171-BA29-461B-AE01-91A52633C823}"/>
                  </a:ext>
                </a:extLst>
              </p:cNvPr>
              <p:cNvCxnSpPr>
                <a:cxnSpLocks/>
                <a:stCxn id="10" idx="2"/>
                <a:endCxn id="13" idx="0"/>
              </p:cNvCxnSpPr>
              <p:nvPr/>
            </p:nvCxnSpPr>
            <p:spPr>
              <a:xfrm flipH="1">
                <a:off x="3152261" y="2639650"/>
                <a:ext cx="3678" cy="307208"/>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15" name="Rectangle 14">
                <a:extLst>
                  <a:ext uri="{FF2B5EF4-FFF2-40B4-BE49-F238E27FC236}">
                    <a16:creationId xmlns:a16="http://schemas.microsoft.com/office/drawing/2014/main" id="{84B63C3E-171F-4B20-90FF-E559280B7A9D}"/>
                  </a:ext>
                </a:extLst>
              </p:cNvPr>
              <p:cNvSpPr/>
              <p:nvPr/>
            </p:nvSpPr>
            <p:spPr>
              <a:xfrm>
                <a:off x="4224947" y="2237679"/>
                <a:ext cx="2103265" cy="1547646"/>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Records excluded (n =2914)</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Not studies on POPs</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Does not measure two tissues</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Not studies on birds</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Not wild population </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Experimental studies</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Review paper</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Not available</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Not in English</a:t>
                </a:r>
              </a:p>
            </p:txBody>
          </p:sp>
          <p:cxnSp>
            <p:nvCxnSpPr>
              <p:cNvPr id="16" name="Straight Arrow Connector 15">
                <a:extLst>
                  <a:ext uri="{FF2B5EF4-FFF2-40B4-BE49-F238E27FC236}">
                    <a16:creationId xmlns:a16="http://schemas.microsoft.com/office/drawing/2014/main" id="{D7D1484A-A5AE-4399-B0BE-0A33320ABB2B}"/>
                  </a:ext>
                </a:extLst>
              </p:cNvPr>
              <p:cNvCxnSpPr>
                <a:cxnSpLocks/>
                <a:stCxn id="13" idx="3"/>
              </p:cNvCxnSpPr>
              <p:nvPr/>
            </p:nvCxnSpPr>
            <p:spPr>
              <a:xfrm>
                <a:off x="3768838" y="3138922"/>
                <a:ext cx="451026" cy="0"/>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17" name="Rectangle 16">
                <a:extLst>
                  <a:ext uri="{FF2B5EF4-FFF2-40B4-BE49-F238E27FC236}">
                    <a16:creationId xmlns:a16="http://schemas.microsoft.com/office/drawing/2014/main" id="{170B1659-3F15-4658-9093-DA66423C2B65}"/>
                  </a:ext>
                </a:extLst>
              </p:cNvPr>
              <p:cNvSpPr/>
              <p:nvPr/>
            </p:nvSpPr>
            <p:spPr>
              <a:xfrm>
                <a:off x="2489229" y="4029497"/>
                <a:ext cx="1326063" cy="521818"/>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Full-text articles assessed for eligibility (n= 327)</a:t>
                </a:r>
              </a:p>
            </p:txBody>
          </p:sp>
          <p:cxnSp>
            <p:nvCxnSpPr>
              <p:cNvPr id="18" name="Straight Arrow Connector 17">
                <a:extLst>
                  <a:ext uri="{FF2B5EF4-FFF2-40B4-BE49-F238E27FC236}">
                    <a16:creationId xmlns:a16="http://schemas.microsoft.com/office/drawing/2014/main" id="{340DACBD-D0FC-46CB-BC8A-B8010E5EA0C5}"/>
                  </a:ext>
                </a:extLst>
              </p:cNvPr>
              <p:cNvCxnSpPr>
                <a:cxnSpLocks/>
                <a:stCxn id="13" idx="2"/>
                <a:endCxn id="17" idx="0"/>
              </p:cNvCxnSpPr>
              <p:nvPr/>
            </p:nvCxnSpPr>
            <p:spPr>
              <a:xfrm>
                <a:off x="3152261" y="3330985"/>
                <a:ext cx="0" cy="698512"/>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19" name="Rectangle 18">
                <a:extLst>
                  <a:ext uri="{FF2B5EF4-FFF2-40B4-BE49-F238E27FC236}">
                    <a16:creationId xmlns:a16="http://schemas.microsoft.com/office/drawing/2014/main" id="{F7E62D65-8E62-436B-83A8-5B4D19B7936A}"/>
                  </a:ext>
                </a:extLst>
              </p:cNvPr>
              <p:cNvSpPr/>
              <p:nvPr/>
            </p:nvSpPr>
            <p:spPr>
              <a:xfrm>
                <a:off x="4075502" y="3968262"/>
                <a:ext cx="2264546" cy="1584997"/>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Full-text articles excluded (n = 144)</a:t>
                </a:r>
              </a:p>
              <a:p>
                <a:pPr marL="285750" marR="0" lvl="0" indent="-285750" defTabSz="45720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Does not measure two tissues</a:t>
                </a:r>
              </a:p>
              <a:p>
                <a:pPr marL="285750" marR="0" lvl="0" indent="-285750" defTabSz="45720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Data shared with another paper</a:t>
                </a:r>
              </a:p>
              <a:p>
                <a:pPr marL="285750" marR="0" lvl="0" indent="-285750" defTabSz="45720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Dissimilarity between tissues (i.e. different location/year)</a:t>
                </a:r>
              </a:p>
              <a:p>
                <a:pPr marL="285750" marR="0" lvl="0" indent="-285750" defTabSz="45720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Dissimilarity between tissues (i.e. cross species comparison)</a:t>
                </a:r>
              </a:p>
              <a:p>
                <a:pPr marL="285750" marR="0" lvl="0" indent="-285750" defTabSz="457200" eaLnBrk="1" fontAlgn="auto" latinLnBrk="0" hangingPunct="1">
                  <a:lnSpc>
                    <a:spcPct val="100000"/>
                  </a:lnSpc>
                  <a:spcBef>
                    <a:spcPts val="300"/>
                  </a:spcBef>
                  <a:spcAft>
                    <a:spcPts val="0"/>
                  </a:spcAft>
                  <a:buClrTx/>
                  <a:buSzTx/>
                  <a:buFont typeface="Arial" panose="020B0604020202020204" pitchFamily="34" charset="0"/>
                  <a:buChar char="•"/>
                  <a:tabLst/>
                  <a:defRPr/>
                </a:pPr>
                <a:r>
                  <a:rPr lang="en-GB" sz="1400" kern="0" dirty="0">
                    <a:solidFill>
                      <a:prstClr val="black"/>
                    </a:solidFill>
                    <a:latin typeface="Calibri" panose="020F0502020204030204"/>
                  </a:rPr>
                  <a:t>Missing statistics</a:t>
                </a:r>
                <a:endPar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0FCB35E0-B551-4E77-A7B8-77727A43CB53}"/>
                  </a:ext>
                </a:extLst>
              </p:cNvPr>
              <p:cNvCxnSpPr>
                <a:cxnSpLocks/>
                <a:stCxn id="17" idx="3"/>
              </p:cNvCxnSpPr>
              <p:nvPr/>
            </p:nvCxnSpPr>
            <p:spPr>
              <a:xfrm flipV="1">
                <a:off x="3815292" y="4290406"/>
                <a:ext cx="260211" cy="1"/>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21" name="Rectangle 20">
                <a:extLst>
                  <a:ext uri="{FF2B5EF4-FFF2-40B4-BE49-F238E27FC236}">
                    <a16:creationId xmlns:a16="http://schemas.microsoft.com/office/drawing/2014/main" id="{3D0BC3D2-F993-4D5B-BED9-E750853FE09B}"/>
                  </a:ext>
                </a:extLst>
              </p:cNvPr>
              <p:cNvSpPr/>
              <p:nvPr/>
            </p:nvSpPr>
            <p:spPr>
              <a:xfrm>
                <a:off x="2535684" y="5368349"/>
                <a:ext cx="1233154" cy="384127"/>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Included studies (n= 183)</a:t>
                </a:r>
              </a:p>
            </p:txBody>
          </p:sp>
          <p:cxnSp>
            <p:nvCxnSpPr>
              <p:cNvPr id="22" name="Straight Arrow Connector 21">
                <a:extLst>
                  <a:ext uri="{FF2B5EF4-FFF2-40B4-BE49-F238E27FC236}">
                    <a16:creationId xmlns:a16="http://schemas.microsoft.com/office/drawing/2014/main" id="{3CB060AD-22AC-41AE-AC24-D3551CFB7C93}"/>
                  </a:ext>
                </a:extLst>
              </p:cNvPr>
              <p:cNvCxnSpPr>
                <a:cxnSpLocks/>
                <a:stCxn id="17" idx="2"/>
                <a:endCxn id="21" idx="0"/>
              </p:cNvCxnSpPr>
              <p:nvPr/>
            </p:nvCxnSpPr>
            <p:spPr>
              <a:xfrm>
                <a:off x="3152261" y="4551315"/>
                <a:ext cx="0" cy="817033"/>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23" name="Rectangle: Rounded Corners 22">
                <a:extLst>
                  <a:ext uri="{FF2B5EF4-FFF2-40B4-BE49-F238E27FC236}">
                    <a16:creationId xmlns:a16="http://schemas.microsoft.com/office/drawing/2014/main" id="{8D3E271F-D594-45EB-AF51-B652CB971275}"/>
                  </a:ext>
                </a:extLst>
              </p:cNvPr>
              <p:cNvSpPr/>
              <p:nvPr/>
            </p:nvSpPr>
            <p:spPr>
              <a:xfrm rot="16200000">
                <a:off x="1062537" y="1695894"/>
                <a:ext cx="961976" cy="192398"/>
              </a:xfrm>
              <a:prstGeom prst="roundRect">
                <a:avLst/>
              </a:prstGeom>
              <a:solidFill>
                <a:schemeClr val="accent5">
                  <a:lumMod val="60000"/>
                  <a:lumOff val="40000"/>
                  <a:alpha val="90000"/>
                </a:schemeClr>
              </a:solidFill>
              <a:ln w="19050" cap="flat" cmpd="sng" algn="ctr">
                <a:solidFill>
                  <a:schemeClr val="accent5"/>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Identification</a:t>
                </a:r>
              </a:p>
            </p:txBody>
          </p:sp>
          <p:sp>
            <p:nvSpPr>
              <p:cNvPr id="24" name="Rectangle: Rounded Corners 23">
                <a:extLst>
                  <a:ext uri="{FF2B5EF4-FFF2-40B4-BE49-F238E27FC236}">
                    <a16:creationId xmlns:a16="http://schemas.microsoft.com/office/drawing/2014/main" id="{9D261211-0EDF-447B-B958-6A53912CF49A}"/>
                  </a:ext>
                </a:extLst>
              </p:cNvPr>
              <p:cNvSpPr/>
              <p:nvPr/>
            </p:nvSpPr>
            <p:spPr>
              <a:xfrm rot="16200000">
                <a:off x="1057470" y="2865708"/>
                <a:ext cx="961976" cy="192398"/>
              </a:xfrm>
              <a:prstGeom prst="roundRect">
                <a:avLst/>
              </a:prstGeom>
              <a:solidFill>
                <a:schemeClr val="accent5">
                  <a:lumMod val="60000"/>
                  <a:lumOff val="40000"/>
                  <a:alpha val="90000"/>
                </a:schemeClr>
              </a:solidFill>
              <a:ln w="19050" cap="flat" cmpd="sng" algn="ctr">
                <a:solidFill>
                  <a:schemeClr val="accent5"/>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solidFill>
                      <a:prstClr val="black"/>
                    </a:solidFill>
                    <a:effectLst/>
                    <a:uLnTx/>
                    <a:uFillTx/>
                    <a:latin typeface="Calibri" panose="020F0502020204030204"/>
                    <a:ea typeface="+mn-ea"/>
                    <a:cs typeface="+mn-cs"/>
                  </a:rPr>
                  <a:t>Screening</a:t>
                </a:r>
              </a:p>
            </p:txBody>
          </p:sp>
          <p:sp>
            <p:nvSpPr>
              <p:cNvPr id="25" name="Rectangle: Rounded Corners 24">
                <a:extLst>
                  <a:ext uri="{FF2B5EF4-FFF2-40B4-BE49-F238E27FC236}">
                    <a16:creationId xmlns:a16="http://schemas.microsoft.com/office/drawing/2014/main" id="{59EB8F99-A3A8-4BBC-AF9B-899708F9D0E4}"/>
                  </a:ext>
                </a:extLst>
              </p:cNvPr>
              <p:cNvSpPr/>
              <p:nvPr/>
            </p:nvSpPr>
            <p:spPr>
              <a:xfrm rot="16200000">
                <a:off x="1057469" y="4065030"/>
                <a:ext cx="961976" cy="192398"/>
              </a:xfrm>
              <a:prstGeom prst="roundRect">
                <a:avLst/>
              </a:prstGeom>
              <a:solidFill>
                <a:schemeClr val="accent5">
                  <a:lumMod val="60000"/>
                  <a:lumOff val="40000"/>
                  <a:alpha val="90000"/>
                </a:schemeClr>
              </a:solidFill>
              <a:ln w="19050" cap="flat" cmpd="sng" algn="ctr">
                <a:solidFill>
                  <a:schemeClr val="accent5"/>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Eligibility</a:t>
                </a:r>
              </a:p>
            </p:txBody>
          </p:sp>
          <p:sp>
            <p:nvSpPr>
              <p:cNvPr id="26" name="Rectangle: Rounded Corners 25">
                <a:extLst>
                  <a:ext uri="{FF2B5EF4-FFF2-40B4-BE49-F238E27FC236}">
                    <a16:creationId xmlns:a16="http://schemas.microsoft.com/office/drawing/2014/main" id="{5A882E7D-A563-4314-8A03-CE7EE60919E8}"/>
                  </a:ext>
                </a:extLst>
              </p:cNvPr>
              <p:cNvSpPr/>
              <p:nvPr/>
            </p:nvSpPr>
            <p:spPr>
              <a:xfrm rot="16200000">
                <a:off x="1051975" y="5344620"/>
                <a:ext cx="961976" cy="192398"/>
              </a:xfrm>
              <a:prstGeom prst="roundRect">
                <a:avLst/>
              </a:prstGeom>
              <a:solidFill>
                <a:schemeClr val="accent5">
                  <a:lumMod val="60000"/>
                  <a:lumOff val="40000"/>
                  <a:alpha val="90000"/>
                </a:schemeClr>
              </a:solidFill>
              <a:ln w="19050" cap="flat" cmpd="sng" algn="ctr">
                <a:solidFill>
                  <a:schemeClr val="accent5"/>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Included</a:t>
                </a:r>
              </a:p>
            </p:txBody>
          </p:sp>
        </p:grpSp>
      </p:grpSp>
    </p:spTree>
    <p:extLst>
      <p:ext uri="{BB962C8B-B14F-4D97-AF65-F5344CB8AC3E}">
        <p14:creationId xmlns:p14="http://schemas.microsoft.com/office/powerpoint/2010/main" val="2891859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Eligibility</a:t>
            </a:r>
          </a:p>
        </p:txBody>
      </p:sp>
      <p:sp>
        <p:nvSpPr>
          <p:cNvPr id="5" name="Content Placeholder 4">
            <a:extLst>
              <a:ext uri="{FF2B5EF4-FFF2-40B4-BE49-F238E27FC236}">
                <a16:creationId xmlns:a16="http://schemas.microsoft.com/office/drawing/2014/main" id="{80E36AC9-474F-4A53-8542-B48B52363783}"/>
              </a:ext>
            </a:extLst>
          </p:cNvPr>
          <p:cNvSpPr>
            <a:spLocks noGrp="1"/>
          </p:cNvSpPr>
          <p:nvPr>
            <p:ph idx="1"/>
          </p:nvPr>
        </p:nvSpPr>
        <p:spPr/>
        <p:txBody>
          <a:bodyPr anchor="ctr">
            <a:normAutofit/>
          </a:bodyPr>
          <a:lstStyle/>
          <a:p>
            <a:r>
              <a:rPr lang="en-GB" dirty="0"/>
              <a:t>Goal: go through full-text articles to ensure eligibility</a:t>
            </a:r>
          </a:p>
          <a:p>
            <a:pPr lvl="1"/>
            <a:r>
              <a:rPr lang="en-GB" sz="2200" dirty="0"/>
              <a:t>Either download all the papers and check them for eligibility</a:t>
            </a:r>
          </a:p>
          <a:p>
            <a:pPr lvl="1"/>
            <a:r>
              <a:rPr lang="en-GB" sz="2200" dirty="0"/>
              <a:t>Combine this with extracting all the data as you go</a:t>
            </a:r>
          </a:p>
          <a:p>
            <a:pPr lvl="1"/>
            <a:endParaRPr lang="en-GB" dirty="0"/>
          </a:p>
          <a:p>
            <a:r>
              <a:rPr lang="en-GB" dirty="0"/>
              <a:t>Me personally? Mystery option 3: a bit of both</a:t>
            </a:r>
          </a:p>
          <a:p>
            <a:r>
              <a:rPr lang="en-GB" dirty="0"/>
              <a:t>Extracting stats is often the time-consuming part</a:t>
            </a:r>
          </a:p>
        </p:txBody>
      </p:sp>
    </p:spTree>
    <p:extLst>
      <p:ext uri="{BB962C8B-B14F-4D97-AF65-F5344CB8AC3E}">
        <p14:creationId xmlns:p14="http://schemas.microsoft.com/office/powerpoint/2010/main" val="2747469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a:xfrm>
            <a:off x="1371600" y="314268"/>
            <a:ext cx="10241280" cy="1234440"/>
          </a:xfrm>
        </p:spPr>
        <p:txBody>
          <a:bodyPr anchor="t"/>
          <a:lstStyle/>
          <a:p>
            <a:r>
              <a:rPr lang="en-GB" cap="none" spc="0" dirty="0"/>
              <a:t>Initial Overview</a:t>
            </a:r>
          </a:p>
        </p:txBody>
      </p:sp>
      <p:pic>
        <p:nvPicPr>
          <p:cNvPr id="3" name="Picture 2">
            <a:extLst>
              <a:ext uri="{FF2B5EF4-FFF2-40B4-BE49-F238E27FC236}">
                <a16:creationId xmlns:a16="http://schemas.microsoft.com/office/drawing/2014/main" id="{730604B4-1A37-44A8-9D55-DCA045A591FD}"/>
              </a:ext>
            </a:extLst>
          </p:cNvPr>
          <p:cNvPicPr>
            <a:picLocks noChangeAspect="1"/>
          </p:cNvPicPr>
          <p:nvPr/>
        </p:nvPicPr>
        <p:blipFill rotWithShape="1">
          <a:blip r:embed="rId3"/>
          <a:srcRect l="45001" r="9579" b="3966"/>
          <a:stretch/>
        </p:blipFill>
        <p:spPr>
          <a:xfrm>
            <a:off x="516451" y="2810698"/>
            <a:ext cx="11159099" cy="1500510"/>
          </a:xfrm>
          <a:prstGeom prst="rect">
            <a:avLst/>
          </a:prstGeom>
        </p:spPr>
      </p:pic>
      <p:pic>
        <p:nvPicPr>
          <p:cNvPr id="6" name="Picture 5">
            <a:extLst>
              <a:ext uri="{FF2B5EF4-FFF2-40B4-BE49-F238E27FC236}">
                <a16:creationId xmlns:a16="http://schemas.microsoft.com/office/drawing/2014/main" id="{9D0CDD43-35EB-4380-B7BF-E711EF08DE65}"/>
              </a:ext>
            </a:extLst>
          </p:cNvPr>
          <p:cNvPicPr>
            <a:picLocks noChangeAspect="1"/>
          </p:cNvPicPr>
          <p:nvPr/>
        </p:nvPicPr>
        <p:blipFill rotWithShape="1">
          <a:blip r:embed="rId3"/>
          <a:srcRect r="56250"/>
          <a:stretch/>
        </p:blipFill>
        <p:spPr>
          <a:xfrm>
            <a:off x="516450" y="924669"/>
            <a:ext cx="11159100" cy="1622124"/>
          </a:xfrm>
          <a:prstGeom prst="rect">
            <a:avLst/>
          </a:prstGeom>
        </p:spPr>
      </p:pic>
      <p:pic>
        <p:nvPicPr>
          <p:cNvPr id="8" name="Picture 7">
            <a:extLst>
              <a:ext uri="{FF2B5EF4-FFF2-40B4-BE49-F238E27FC236}">
                <a16:creationId xmlns:a16="http://schemas.microsoft.com/office/drawing/2014/main" id="{1420DC0B-AFE4-45CF-AEF5-AC4F51186C5D}"/>
              </a:ext>
            </a:extLst>
          </p:cNvPr>
          <p:cNvPicPr>
            <a:picLocks noChangeAspect="1"/>
          </p:cNvPicPr>
          <p:nvPr/>
        </p:nvPicPr>
        <p:blipFill rotWithShape="1">
          <a:blip r:embed="rId4"/>
          <a:srcRect l="9725" b="25210"/>
          <a:stretch/>
        </p:blipFill>
        <p:spPr>
          <a:xfrm>
            <a:off x="516450" y="4723462"/>
            <a:ext cx="11324518" cy="1622124"/>
          </a:xfrm>
          <a:prstGeom prst="rect">
            <a:avLst/>
          </a:prstGeom>
        </p:spPr>
      </p:pic>
      <p:sp>
        <p:nvSpPr>
          <p:cNvPr id="11" name="Title 3">
            <a:extLst>
              <a:ext uri="{FF2B5EF4-FFF2-40B4-BE49-F238E27FC236}">
                <a16:creationId xmlns:a16="http://schemas.microsoft.com/office/drawing/2014/main" id="{99ECEE9E-EFC5-4ED1-A003-83861D009E57}"/>
              </a:ext>
            </a:extLst>
          </p:cNvPr>
          <p:cNvSpPr txBox="1">
            <a:spLocks/>
          </p:cNvSpPr>
          <p:nvPr/>
        </p:nvSpPr>
        <p:spPr>
          <a:xfrm>
            <a:off x="407080" y="-7098"/>
            <a:ext cx="1376971" cy="352788"/>
          </a:xfrm>
          <a:prstGeom prst="rect">
            <a:avLst/>
          </a:prstGeom>
        </p:spPr>
        <p:txBody>
          <a:bodyPr vert="horz" lIns="0" tIns="0" rIns="0" bIns="0" rtlCol="0" anchor="t">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GB" sz="2000" cap="none" spc="0" dirty="0"/>
              <a:t>3. Eligibility</a:t>
            </a:r>
          </a:p>
        </p:txBody>
      </p:sp>
    </p:spTree>
    <p:extLst>
      <p:ext uri="{BB962C8B-B14F-4D97-AF65-F5344CB8AC3E}">
        <p14:creationId xmlns:p14="http://schemas.microsoft.com/office/powerpoint/2010/main" val="1475146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Decisions to make</a:t>
            </a:r>
          </a:p>
        </p:txBody>
      </p:sp>
      <p:sp>
        <p:nvSpPr>
          <p:cNvPr id="5" name="Content Placeholder 4">
            <a:extLst>
              <a:ext uri="{FF2B5EF4-FFF2-40B4-BE49-F238E27FC236}">
                <a16:creationId xmlns:a16="http://schemas.microsoft.com/office/drawing/2014/main" id="{80E36AC9-474F-4A53-8542-B48B52363783}"/>
              </a:ext>
            </a:extLst>
          </p:cNvPr>
          <p:cNvSpPr>
            <a:spLocks noGrp="1"/>
          </p:cNvSpPr>
          <p:nvPr>
            <p:ph idx="1"/>
          </p:nvPr>
        </p:nvSpPr>
        <p:spPr/>
        <p:txBody>
          <a:bodyPr anchor="ctr"/>
          <a:lstStyle/>
          <a:p>
            <a:r>
              <a:rPr lang="en-GB" dirty="0"/>
              <a:t>Which tissue comparisons to include?</a:t>
            </a:r>
          </a:p>
          <a:p>
            <a:endParaRPr lang="en-GB" dirty="0"/>
          </a:p>
          <a:p>
            <a:r>
              <a:rPr lang="en-GB" dirty="0"/>
              <a:t>Which POPs to include?</a:t>
            </a:r>
          </a:p>
          <a:p>
            <a:endParaRPr lang="en-GB" dirty="0"/>
          </a:p>
          <a:p>
            <a:r>
              <a:rPr lang="en-GB" dirty="0"/>
              <a:t>Is there enough individual level data?</a:t>
            </a:r>
          </a:p>
        </p:txBody>
      </p:sp>
      <p:sp>
        <p:nvSpPr>
          <p:cNvPr id="6" name="Title 3">
            <a:extLst>
              <a:ext uri="{FF2B5EF4-FFF2-40B4-BE49-F238E27FC236}">
                <a16:creationId xmlns:a16="http://schemas.microsoft.com/office/drawing/2014/main" id="{10B2CACA-8B94-4740-9B46-2E2C32326FC0}"/>
              </a:ext>
            </a:extLst>
          </p:cNvPr>
          <p:cNvSpPr txBox="1">
            <a:spLocks/>
          </p:cNvSpPr>
          <p:nvPr/>
        </p:nvSpPr>
        <p:spPr>
          <a:xfrm>
            <a:off x="407080" y="-7098"/>
            <a:ext cx="1376971" cy="352788"/>
          </a:xfrm>
          <a:prstGeom prst="rect">
            <a:avLst/>
          </a:prstGeom>
        </p:spPr>
        <p:txBody>
          <a:bodyPr vert="horz" lIns="0" tIns="0" rIns="0" bIns="0" rtlCol="0" anchor="t">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GB" sz="2000" cap="none" spc="0" dirty="0"/>
              <a:t>3. Eligibility</a:t>
            </a:r>
          </a:p>
        </p:txBody>
      </p:sp>
    </p:spTree>
    <p:extLst>
      <p:ext uri="{BB962C8B-B14F-4D97-AF65-F5344CB8AC3E}">
        <p14:creationId xmlns:p14="http://schemas.microsoft.com/office/powerpoint/2010/main" val="809542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a:xfrm>
            <a:off x="1371600" y="795528"/>
            <a:ext cx="3529693" cy="1234440"/>
          </a:xfrm>
        </p:spPr>
        <p:txBody>
          <a:bodyPr anchor="t"/>
          <a:lstStyle/>
          <a:p>
            <a:r>
              <a:rPr lang="en-GB" cap="none" spc="0" dirty="0"/>
              <a:t>1. Tissue comparisons</a:t>
            </a:r>
          </a:p>
        </p:txBody>
      </p:sp>
      <p:pic>
        <p:nvPicPr>
          <p:cNvPr id="6" name="Picture 5">
            <a:extLst>
              <a:ext uri="{FF2B5EF4-FFF2-40B4-BE49-F238E27FC236}">
                <a16:creationId xmlns:a16="http://schemas.microsoft.com/office/drawing/2014/main" id="{A093CC42-4C8F-4E32-9C0F-AF25DB016477}"/>
              </a:ext>
            </a:extLst>
          </p:cNvPr>
          <p:cNvPicPr>
            <a:picLocks noChangeAspect="1"/>
          </p:cNvPicPr>
          <p:nvPr/>
        </p:nvPicPr>
        <p:blipFill>
          <a:blip r:embed="rId3"/>
          <a:stretch>
            <a:fillRect/>
          </a:stretch>
        </p:blipFill>
        <p:spPr>
          <a:xfrm>
            <a:off x="4283227" y="107075"/>
            <a:ext cx="7883373" cy="6643850"/>
          </a:xfrm>
          <a:prstGeom prst="rect">
            <a:avLst/>
          </a:prstGeom>
        </p:spPr>
      </p:pic>
      <p:sp>
        <p:nvSpPr>
          <p:cNvPr id="7" name="Rectangle: Rounded Corners 6">
            <a:extLst>
              <a:ext uri="{FF2B5EF4-FFF2-40B4-BE49-F238E27FC236}">
                <a16:creationId xmlns:a16="http://schemas.microsoft.com/office/drawing/2014/main" id="{E18DCF79-6FBD-4D15-BA07-217692154C95}"/>
              </a:ext>
            </a:extLst>
          </p:cNvPr>
          <p:cNvSpPr/>
          <p:nvPr/>
        </p:nvSpPr>
        <p:spPr>
          <a:xfrm>
            <a:off x="10918969" y="821267"/>
            <a:ext cx="240098" cy="1826419"/>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F4826E8C-0C60-434B-A453-B8813834D5B5}"/>
              </a:ext>
            </a:extLst>
          </p:cNvPr>
          <p:cNvSpPr/>
          <p:nvPr/>
        </p:nvSpPr>
        <p:spPr>
          <a:xfrm>
            <a:off x="7625435" y="795727"/>
            <a:ext cx="257032" cy="4393982"/>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4055E841-BF86-48B1-ACA3-50860244ADC3}"/>
              </a:ext>
            </a:extLst>
          </p:cNvPr>
          <p:cNvSpPr/>
          <p:nvPr/>
        </p:nvSpPr>
        <p:spPr>
          <a:xfrm>
            <a:off x="6211502" y="821267"/>
            <a:ext cx="257032" cy="5462762"/>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2E4221E6-3E9B-4D15-850A-400DD3B887E3}"/>
              </a:ext>
            </a:extLst>
          </p:cNvPr>
          <p:cNvSpPr/>
          <p:nvPr/>
        </p:nvSpPr>
        <p:spPr>
          <a:xfrm rot="16200000">
            <a:off x="7927690" y="-583690"/>
            <a:ext cx="204979" cy="6257773"/>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9E905314-9550-4E20-B64F-DD622433A63D}"/>
              </a:ext>
            </a:extLst>
          </p:cNvPr>
          <p:cNvSpPr/>
          <p:nvPr/>
        </p:nvSpPr>
        <p:spPr>
          <a:xfrm rot="16200000">
            <a:off x="6346690" y="3653933"/>
            <a:ext cx="212647" cy="2858906"/>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5DFBF97E-247A-4662-A428-087B50DFE766}"/>
              </a:ext>
            </a:extLst>
          </p:cNvPr>
          <p:cNvSpPr/>
          <p:nvPr/>
        </p:nvSpPr>
        <p:spPr>
          <a:xfrm rot="16200000">
            <a:off x="5643559" y="5459051"/>
            <a:ext cx="204979" cy="1444975"/>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3">
            <a:extLst>
              <a:ext uri="{FF2B5EF4-FFF2-40B4-BE49-F238E27FC236}">
                <a16:creationId xmlns:a16="http://schemas.microsoft.com/office/drawing/2014/main" id="{0E94B30E-B4CF-478B-9187-2E9795B5C966}"/>
              </a:ext>
            </a:extLst>
          </p:cNvPr>
          <p:cNvSpPr txBox="1">
            <a:spLocks/>
          </p:cNvSpPr>
          <p:nvPr/>
        </p:nvSpPr>
        <p:spPr>
          <a:xfrm>
            <a:off x="407080" y="-7098"/>
            <a:ext cx="1376971" cy="352788"/>
          </a:xfrm>
          <a:prstGeom prst="rect">
            <a:avLst/>
          </a:prstGeom>
        </p:spPr>
        <p:txBody>
          <a:bodyPr vert="horz" lIns="0" tIns="0" rIns="0" bIns="0" rtlCol="0" anchor="t">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GB" sz="2000" cap="none" spc="0" dirty="0"/>
              <a:t>3. Eligibility</a:t>
            </a:r>
          </a:p>
        </p:txBody>
      </p:sp>
    </p:spTree>
    <p:extLst>
      <p:ext uri="{BB962C8B-B14F-4D97-AF65-F5344CB8AC3E}">
        <p14:creationId xmlns:p14="http://schemas.microsoft.com/office/powerpoint/2010/main" val="735328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a:xfrm>
            <a:off x="1371600" y="795528"/>
            <a:ext cx="3529693" cy="1234440"/>
          </a:xfrm>
        </p:spPr>
        <p:txBody>
          <a:bodyPr anchor="t"/>
          <a:lstStyle/>
          <a:p>
            <a:r>
              <a:rPr lang="en-GB" cap="none" spc="0" dirty="0"/>
              <a:t>1. Tissue comparisons</a:t>
            </a:r>
          </a:p>
        </p:txBody>
      </p:sp>
      <p:pic>
        <p:nvPicPr>
          <p:cNvPr id="13" name="Picture 12">
            <a:extLst>
              <a:ext uri="{FF2B5EF4-FFF2-40B4-BE49-F238E27FC236}">
                <a16:creationId xmlns:a16="http://schemas.microsoft.com/office/drawing/2014/main" id="{50559A5D-E686-4D62-839B-9C0F5648ADA3}"/>
              </a:ext>
            </a:extLst>
          </p:cNvPr>
          <p:cNvPicPr>
            <a:picLocks noChangeAspect="1"/>
          </p:cNvPicPr>
          <p:nvPr/>
        </p:nvPicPr>
        <p:blipFill>
          <a:blip r:embed="rId3"/>
          <a:stretch>
            <a:fillRect/>
          </a:stretch>
        </p:blipFill>
        <p:spPr>
          <a:xfrm>
            <a:off x="4283227" y="107075"/>
            <a:ext cx="7883373" cy="6643850"/>
          </a:xfrm>
          <a:prstGeom prst="rect">
            <a:avLst/>
          </a:prstGeom>
        </p:spPr>
      </p:pic>
      <p:sp>
        <p:nvSpPr>
          <p:cNvPr id="14" name="Rectangle: Rounded Corners 13">
            <a:extLst>
              <a:ext uri="{FF2B5EF4-FFF2-40B4-BE49-F238E27FC236}">
                <a16:creationId xmlns:a16="http://schemas.microsoft.com/office/drawing/2014/main" id="{C399DEF0-747F-4746-B809-AF883432975D}"/>
              </a:ext>
            </a:extLst>
          </p:cNvPr>
          <p:cNvSpPr/>
          <p:nvPr/>
        </p:nvSpPr>
        <p:spPr>
          <a:xfrm>
            <a:off x="10918969" y="821267"/>
            <a:ext cx="240098" cy="1826419"/>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D39BD2BA-F6E9-4A76-A9F1-3ACB8623442C}"/>
              </a:ext>
            </a:extLst>
          </p:cNvPr>
          <p:cNvSpPr/>
          <p:nvPr/>
        </p:nvSpPr>
        <p:spPr>
          <a:xfrm>
            <a:off x="7625435" y="795727"/>
            <a:ext cx="257032" cy="4393982"/>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D00DB94F-F98A-4185-AEAB-554074654EB6}"/>
              </a:ext>
            </a:extLst>
          </p:cNvPr>
          <p:cNvSpPr/>
          <p:nvPr/>
        </p:nvSpPr>
        <p:spPr>
          <a:xfrm>
            <a:off x="6211502" y="821267"/>
            <a:ext cx="257032" cy="5462762"/>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325622C3-A5FF-4AE3-8523-67B90311C156}"/>
              </a:ext>
            </a:extLst>
          </p:cNvPr>
          <p:cNvSpPr/>
          <p:nvPr/>
        </p:nvSpPr>
        <p:spPr>
          <a:xfrm rot="16200000">
            <a:off x="7927690" y="-583690"/>
            <a:ext cx="204979" cy="6257773"/>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72196500-AFD8-4F08-ADA8-EBEB2F3BCADB}"/>
              </a:ext>
            </a:extLst>
          </p:cNvPr>
          <p:cNvSpPr/>
          <p:nvPr/>
        </p:nvSpPr>
        <p:spPr>
          <a:xfrm rot="16200000">
            <a:off x="6346690" y="3653933"/>
            <a:ext cx="212647" cy="2858906"/>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EAC469C8-225C-4DEB-B38F-D367FAA85BE6}"/>
              </a:ext>
            </a:extLst>
          </p:cNvPr>
          <p:cNvSpPr/>
          <p:nvPr/>
        </p:nvSpPr>
        <p:spPr>
          <a:xfrm rot="16200000">
            <a:off x="5643559" y="5459051"/>
            <a:ext cx="204979" cy="1444975"/>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6CC2D84E-98D5-45B6-87AE-F4CD1ECD007F}"/>
              </a:ext>
            </a:extLst>
          </p:cNvPr>
          <p:cNvSpPr/>
          <p:nvPr/>
        </p:nvSpPr>
        <p:spPr>
          <a:xfrm>
            <a:off x="6680199" y="2918718"/>
            <a:ext cx="324000" cy="324000"/>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405285B9-7304-4B08-A32F-F813E11B79DD}"/>
              </a:ext>
            </a:extLst>
          </p:cNvPr>
          <p:cNvSpPr/>
          <p:nvPr/>
        </p:nvSpPr>
        <p:spPr>
          <a:xfrm>
            <a:off x="7395930" y="2918718"/>
            <a:ext cx="324000" cy="324000"/>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0D43677E-570E-4D75-9CEE-6A1AF75042DC}"/>
              </a:ext>
            </a:extLst>
          </p:cNvPr>
          <p:cNvSpPr/>
          <p:nvPr/>
        </p:nvSpPr>
        <p:spPr>
          <a:xfrm>
            <a:off x="7395930" y="3267000"/>
            <a:ext cx="324000" cy="324000"/>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684C5AF0-ADED-4164-A43E-0BB3F9C3AE9C}"/>
              </a:ext>
            </a:extLst>
          </p:cNvPr>
          <p:cNvSpPr/>
          <p:nvPr/>
        </p:nvSpPr>
        <p:spPr>
          <a:xfrm>
            <a:off x="6680199" y="3267000"/>
            <a:ext cx="324000" cy="324000"/>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347504D5-A8A7-4601-BC27-1C3B5AE94F5A}"/>
              </a:ext>
            </a:extLst>
          </p:cNvPr>
          <p:cNvSpPr/>
          <p:nvPr/>
        </p:nvSpPr>
        <p:spPr>
          <a:xfrm>
            <a:off x="6680199" y="3629820"/>
            <a:ext cx="324000" cy="324000"/>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5DA42206-7D68-4F32-9C32-9694833F8040}"/>
              </a:ext>
            </a:extLst>
          </p:cNvPr>
          <p:cNvSpPr/>
          <p:nvPr/>
        </p:nvSpPr>
        <p:spPr>
          <a:xfrm>
            <a:off x="9249449" y="3254102"/>
            <a:ext cx="324000" cy="324000"/>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00DAB8A2-4FBC-4DCD-A33C-D2F5FB919E18}"/>
              </a:ext>
            </a:extLst>
          </p:cNvPr>
          <p:cNvSpPr/>
          <p:nvPr/>
        </p:nvSpPr>
        <p:spPr>
          <a:xfrm>
            <a:off x="9249449" y="2930102"/>
            <a:ext cx="324000" cy="324000"/>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42B06158-E712-4358-96F8-AA2E29A5762D}"/>
              </a:ext>
            </a:extLst>
          </p:cNvPr>
          <p:cNvSpPr/>
          <p:nvPr/>
        </p:nvSpPr>
        <p:spPr>
          <a:xfrm>
            <a:off x="9726882" y="2912636"/>
            <a:ext cx="324000" cy="324000"/>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2E769DE1-D898-4540-BF9A-B607D80E4F5E}"/>
              </a:ext>
            </a:extLst>
          </p:cNvPr>
          <p:cNvSpPr/>
          <p:nvPr/>
        </p:nvSpPr>
        <p:spPr>
          <a:xfrm>
            <a:off x="5032285" y="5172148"/>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9C9D2282-E8FA-46E5-ACFD-983B0E23AE29}"/>
              </a:ext>
            </a:extLst>
          </p:cNvPr>
          <p:cNvSpPr/>
          <p:nvPr/>
        </p:nvSpPr>
        <p:spPr>
          <a:xfrm>
            <a:off x="5032285" y="3697158"/>
            <a:ext cx="713764" cy="212110"/>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Rounded Corners 29">
            <a:extLst>
              <a:ext uri="{FF2B5EF4-FFF2-40B4-BE49-F238E27FC236}">
                <a16:creationId xmlns:a16="http://schemas.microsoft.com/office/drawing/2014/main" id="{DFA7025A-DF83-467E-8284-21E18D0AE956}"/>
              </a:ext>
            </a:extLst>
          </p:cNvPr>
          <p:cNvSpPr/>
          <p:nvPr/>
        </p:nvSpPr>
        <p:spPr>
          <a:xfrm>
            <a:off x="5032285" y="3340000"/>
            <a:ext cx="713764" cy="212110"/>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B85BEE37-0877-4E7F-AB78-BFF74EE786FE}"/>
              </a:ext>
            </a:extLst>
          </p:cNvPr>
          <p:cNvSpPr/>
          <p:nvPr/>
        </p:nvSpPr>
        <p:spPr>
          <a:xfrm>
            <a:off x="5032284" y="2975710"/>
            <a:ext cx="733905" cy="212111"/>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F2F12326-7547-4EC8-9FFD-DE331B1B2B9C}"/>
              </a:ext>
            </a:extLst>
          </p:cNvPr>
          <p:cNvSpPr/>
          <p:nvPr/>
        </p:nvSpPr>
        <p:spPr>
          <a:xfrm rot="5400000">
            <a:off x="6421394" y="1187598"/>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125EE8F7-467B-4F44-A8AF-EFBCDD092A16}"/>
              </a:ext>
            </a:extLst>
          </p:cNvPr>
          <p:cNvSpPr/>
          <p:nvPr/>
        </p:nvSpPr>
        <p:spPr>
          <a:xfrm rot="5400000">
            <a:off x="7115407" y="1187800"/>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67E87039-9D00-4064-B8C0-6A5042DDAD8F}"/>
              </a:ext>
            </a:extLst>
          </p:cNvPr>
          <p:cNvSpPr/>
          <p:nvPr/>
        </p:nvSpPr>
        <p:spPr>
          <a:xfrm rot="5400000">
            <a:off x="8985443" y="1187598"/>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440D38E0-2EE4-4110-93F3-7D2A4425E7BD}"/>
              </a:ext>
            </a:extLst>
          </p:cNvPr>
          <p:cNvSpPr/>
          <p:nvPr/>
        </p:nvSpPr>
        <p:spPr>
          <a:xfrm rot="5400000">
            <a:off x="9457895" y="1200438"/>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Rounded Corners 35">
            <a:extLst>
              <a:ext uri="{FF2B5EF4-FFF2-40B4-BE49-F238E27FC236}">
                <a16:creationId xmlns:a16="http://schemas.microsoft.com/office/drawing/2014/main" id="{66883CCB-E240-46E6-B835-B4B25B967251}"/>
              </a:ext>
            </a:extLst>
          </p:cNvPr>
          <p:cNvSpPr/>
          <p:nvPr/>
        </p:nvSpPr>
        <p:spPr>
          <a:xfrm>
            <a:off x="5023560" y="5715322"/>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B8D2FF75-E26C-44FE-AECB-5BF825773F95}"/>
              </a:ext>
            </a:extLst>
          </p:cNvPr>
          <p:cNvSpPr/>
          <p:nvPr/>
        </p:nvSpPr>
        <p:spPr>
          <a:xfrm rot="5400000">
            <a:off x="9934359" y="1206858"/>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Connector 37">
            <a:extLst>
              <a:ext uri="{FF2B5EF4-FFF2-40B4-BE49-F238E27FC236}">
                <a16:creationId xmlns:a16="http://schemas.microsoft.com/office/drawing/2014/main" id="{67B200C5-E7C9-477A-BAA6-9FFAA2462BB5}"/>
              </a:ext>
            </a:extLst>
          </p:cNvPr>
          <p:cNvCxnSpPr>
            <a:cxnSpLocks/>
          </p:cNvCxnSpPr>
          <p:nvPr/>
        </p:nvCxnSpPr>
        <p:spPr>
          <a:xfrm>
            <a:off x="7315200" y="1169294"/>
            <a:ext cx="0" cy="4269245"/>
          </a:xfrm>
          <a:prstGeom prst="line">
            <a:avLst/>
          </a:prstGeom>
          <a:ln w="57150">
            <a:solidFill>
              <a:srgbClr val="B4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A600B7-A4D4-484C-A056-8A5A6A518A05}"/>
              </a:ext>
            </a:extLst>
          </p:cNvPr>
          <p:cNvCxnSpPr>
            <a:cxnSpLocks/>
          </p:cNvCxnSpPr>
          <p:nvPr/>
        </p:nvCxnSpPr>
        <p:spPr>
          <a:xfrm>
            <a:off x="5335748" y="5438539"/>
            <a:ext cx="1979452" cy="0"/>
          </a:xfrm>
          <a:prstGeom prst="line">
            <a:avLst/>
          </a:prstGeom>
          <a:ln w="57150">
            <a:solidFill>
              <a:srgbClr val="B4000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5E7B7613-F3AD-413A-902D-57FEA55D3CD3}"/>
              </a:ext>
            </a:extLst>
          </p:cNvPr>
          <p:cNvSpPr/>
          <p:nvPr/>
        </p:nvSpPr>
        <p:spPr>
          <a:xfrm>
            <a:off x="6708771" y="5104810"/>
            <a:ext cx="324000" cy="324000"/>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Subtitle 2">
            <a:extLst>
              <a:ext uri="{FF2B5EF4-FFF2-40B4-BE49-F238E27FC236}">
                <a16:creationId xmlns:a16="http://schemas.microsoft.com/office/drawing/2014/main" id="{29E3B08E-6A9C-40A4-9C78-E36FA28E67AA}"/>
              </a:ext>
            </a:extLst>
          </p:cNvPr>
          <p:cNvSpPr>
            <a:spLocks noGrp="1"/>
          </p:cNvSpPr>
          <p:nvPr>
            <p:ph idx="1"/>
          </p:nvPr>
        </p:nvSpPr>
        <p:spPr>
          <a:xfrm>
            <a:off x="237535" y="2029968"/>
            <a:ext cx="4021614" cy="4393982"/>
          </a:xfrm>
        </p:spPr>
        <p:txBody>
          <a:bodyPr anchor="t">
            <a:noAutofit/>
          </a:bodyPr>
          <a:lstStyle/>
          <a:p>
            <a:pPr marL="0" indent="0">
              <a:lnSpc>
                <a:spcPct val="100000"/>
              </a:lnSpc>
              <a:spcBef>
                <a:spcPts val="0"/>
              </a:spcBef>
              <a:spcAft>
                <a:spcPts val="1800"/>
              </a:spcAft>
              <a:buNone/>
            </a:pPr>
            <a:r>
              <a:rPr lang="en-GB" sz="2400" u="heavy" dirty="0">
                <a:uFill>
                  <a:solidFill>
                    <a:schemeClr val="accent3"/>
                  </a:solidFill>
                </a:uFill>
              </a:rPr>
              <a:t>1. Invasive comparisons: </a:t>
            </a:r>
          </a:p>
          <a:p>
            <a:pPr marL="0" indent="0">
              <a:lnSpc>
                <a:spcPct val="100000"/>
              </a:lnSpc>
              <a:spcBef>
                <a:spcPts val="0"/>
              </a:spcBef>
              <a:spcAft>
                <a:spcPts val="1800"/>
              </a:spcAft>
              <a:buNone/>
            </a:pPr>
            <a:r>
              <a:rPr lang="en-GB" sz="2000" dirty="0"/>
              <a:t>Brain, fat, kidney, liver, muscle</a:t>
            </a:r>
          </a:p>
          <a:p>
            <a:pPr marL="0" indent="0">
              <a:lnSpc>
                <a:spcPct val="100000"/>
              </a:lnSpc>
              <a:spcBef>
                <a:spcPts val="0"/>
              </a:spcBef>
              <a:spcAft>
                <a:spcPts val="1800"/>
              </a:spcAft>
              <a:buNone/>
            </a:pPr>
            <a:endParaRPr lang="en-GB" sz="2000" dirty="0"/>
          </a:p>
        </p:txBody>
      </p:sp>
      <p:sp>
        <p:nvSpPr>
          <p:cNvPr id="42" name="Title 3">
            <a:extLst>
              <a:ext uri="{FF2B5EF4-FFF2-40B4-BE49-F238E27FC236}">
                <a16:creationId xmlns:a16="http://schemas.microsoft.com/office/drawing/2014/main" id="{5525E43B-D985-4DC1-A042-C46D9AA1BD1F}"/>
              </a:ext>
            </a:extLst>
          </p:cNvPr>
          <p:cNvSpPr txBox="1">
            <a:spLocks/>
          </p:cNvSpPr>
          <p:nvPr/>
        </p:nvSpPr>
        <p:spPr>
          <a:xfrm>
            <a:off x="407080" y="-7098"/>
            <a:ext cx="1376971" cy="352788"/>
          </a:xfrm>
          <a:prstGeom prst="rect">
            <a:avLst/>
          </a:prstGeom>
        </p:spPr>
        <p:txBody>
          <a:bodyPr vert="horz" lIns="0" tIns="0" rIns="0" bIns="0" rtlCol="0" anchor="t">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GB" sz="2000" cap="none" spc="0" dirty="0"/>
              <a:t>3. Eligibility</a:t>
            </a:r>
          </a:p>
        </p:txBody>
      </p:sp>
    </p:spTree>
    <p:extLst>
      <p:ext uri="{BB962C8B-B14F-4D97-AF65-F5344CB8AC3E}">
        <p14:creationId xmlns:p14="http://schemas.microsoft.com/office/powerpoint/2010/main" val="3297457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5227-D9B4-4662-8DCA-921B6E039E21}"/>
              </a:ext>
            </a:extLst>
          </p:cNvPr>
          <p:cNvSpPr>
            <a:spLocks noGrp="1"/>
          </p:cNvSpPr>
          <p:nvPr>
            <p:ph type="title"/>
          </p:nvPr>
        </p:nvSpPr>
        <p:spPr/>
        <p:txBody>
          <a:bodyPr anchor="t"/>
          <a:lstStyle/>
          <a:p>
            <a:r>
              <a:rPr lang="en-GB" cap="none" spc="0" dirty="0">
                <a:latin typeface="+mn-lt"/>
              </a:rPr>
              <a:t>Why do a meta-analysis?</a:t>
            </a:r>
            <a:endParaRPr lang="en-GB" spc="0" dirty="0"/>
          </a:p>
        </p:txBody>
      </p:sp>
      <p:sp>
        <p:nvSpPr>
          <p:cNvPr id="3" name="Content Placeholder 2">
            <a:extLst>
              <a:ext uri="{FF2B5EF4-FFF2-40B4-BE49-F238E27FC236}">
                <a16:creationId xmlns:a16="http://schemas.microsoft.com/office/drawing/2014/main" id="{D41DE8D1-5623-454F-91D3-54E8069D1B8A}"/>
              </a:ext>
            </a:extLst>
          </p:cNvPr>
          <p:cNvSpPr>
            <a:spLocks noGrp="1"/>
          </p:cNvSpPr>
          <p:nvPr>
            <p:ph idx="1"/>
          </p:nvPr>
        </p:nvSpPr>
        <p:spPr/>
        <p:txBody>
          <a:bodyPr/>
          <a:lstStyle/>
          <a:p>
            <a:r>
              <a:rPr lang="en-GB" dirty="0"/>
              <a:t>General principles:</a:t>
            </a:r>
          </a:p>
          <a:p>
            <a:pPr lvl="1">
              <a:buFont typeface="Wingdings" panose="05000000000000000000" pitchFamily="2" charset="2"/>
              <a:buChar char="ü"/>
            </a:pPr>
            <a:r>
              <a:rPr lang="en-GB" dirty="0"/>
              <a:t> Done systematically</a:t>
            </a:r>
          </a:p>
          <a:p>
            <a:pPr lvl="1">
              <a:buFont typeface="Wingdings" panose="05000000000000000000" pitchFamily="2" charset="2"/>
              <a:buChar char="ü"/>
            </a:pPr>
            <a:r>
              <a:rPr lang="en-GB" dirty="0"/>
              <a:t>Contains a pool of results</a:t>
            </a:r>
          </a:p>
          <a:p>
            <a:pPr lvl="1">
              <a:buFont typeface="Wingdings" panose="05000000000000000000" pitchFamily="2" charset="2"/>
              <a:buChar char="ü"/>
            </a:pPr>
            <a:r>
              <a:rPr lang="en-GB" dirty="0"/>
              <a:t> Is based in quantitative analysis</a:t>
            </a:r>
          </a:p>
          <a:p>
            <a:pPr lvl="1">
              <a:buFont typeface="Wingdings" panose="05000000000000000000" pitchFamily="2" charset="2"/>
              <a:buChar char="ü"/>
            </a:pPr>
            <a:endParaRPr lang="en-GB" dirty="0"/>
          </a:p>
          <a:p>
            <a:pPr lvl="1">
              <a:buFont typeface="Wingdings" panose="05000000000000000000" pitchFamily="2" charset="2"/>
              <a:buChar char="ü"/>
            </a:pPr>
            <a:endParaRPr lang="en-GB" dirty="0"/>
          </a:p>
          <a:p>
            <a:r>
              <a:rPr lang="en-GB" dirty="0"/>
              <a:t>It is very important to be unbiased throughout in your search criteria and be consistent – not doing so can produce misleading results.</a:t>
            </a:r>
          </a:p>
        </p:txBody>
      </p:sp>
      <p:pic>
        <p:nvPicPr>
          <p:cNvPr id="5" name="Picture 4">
            <a:extLst>
              <a:ext uri="{FF2B5EF4-FFF2-40B4-BE49-F238E27FC236}">
                <a16:creationId xmlns:a16="http://schemas.microsoft.com/office/drawing/2014/main" id="{908F9319-FB8E-4F37-B103-F583BFCF49F9}"/>
              </a:ext>
            </a:extLst>
          </p:cNvPr>
          <p:cNvPicPr>
            <a:picLocks noChangeAspect="1"/>
          </p:cNvPicPr>
          <p:nvPr/>
        </p:nvPicPr>
        <p:blipFill>
          <a:blip r:embed="rId3"/>
          <a:stretch>
            <a:fillRect/>
          </a:stretch>
        </p:blipFill>
        <p:spPr>
          <a:xfrm>
            <a:off x="7029296" y="1799939"/>
            <a:ext cx="4418873" cy="2724257"/>
          </a:xfrm>
          <a:prstGeom prst="rect">
            <a:avLst/>
          </a:prstGeom>
        </p:spPr>
      </p:pic>
    </p:spTree>
    <p:extLst>
      <p:ext uri="{BB962C8B-B14F-4D97-AF65-F5344CB8AC3E}">
        <p14:creationId xmlns:p14="http://schemas.microsoft.com/office/powerpoint/2010/main" val="2577996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a:xfrm>
            <a:off x="1371600" y="795528"/>
            <a:ext cx="3529693" cy="1234440"/>
          </a:xfrm>
        </p:spPr>
        <p:txBody>
          <a:bodyPr anchor="t"/>
          <a:lstStyle/>
          <a:p>
            <a:r>
              <a:rPr lang="en-GB" cap="none" spc="0" dirty="0"/>
              <a:t>1. Tissue comparisons</a:t>
            </a:r>
          </a:p>
        </p:txBody>
      </p:sp>
      <p:sp>
        <p:nvSpPr>
          <p:cNvPr id="41" name="Subtitle 2">
            <a:extLst>
              <a:ext uri="{FF2B5EF4-FFF2-40B4-BE49-F238E27FC236}">
                <a16:creationId xmlns:a16="http://schemas.microsoft.com/office/drawing/2014/main" id="{29E3B08E-6A9C-40A4-9C78-E36FA28E67AA}"/>
              </a:ext>
            </a:extLst>
          </p:cNvPr>
          <p:cNvSpPr>
            <a:spLocks noGrp="1"/>
          </p:cNvSpPr>
          <p:nvPr>
            <p:ph idx="1"/>
          </p:nvPr>
        </p:nvSpPr>
        <p:spPr>
          <a:xfrm>
            <a:off x="237535" y="2029968"/>
            <a:ext cx="4021614" cy="4393982"/>
          </a:xfrm>
        </p:spPr>
        <p:txBody>
          <a:bodyPr anchor="t">
            <a:noAutofit/>
          </a:bodyPr>
          <a:lstStyle/>
          <a:p>
            <a:pPr marL="0" indent="0">
              <a:lnSpc>
                <a:spcPct val="100000"/>
              </a:lnSpc>
              <a:spcBef>
                <a:spcPts val="0"/>
              </a:spcBef>
              <a:spcAft>
                <a:spcPts val="1800"/>
              </a:spcAft>
              <a:buNone/>
            </a:pPr>
            <a:r>
              <a:rPr lang="en-GB" sz="2400" u="heavy" dirty="0">
                <a:uFill>
                  <a:solidFill>
                    <a:schemeClr val="accent3"/>
                  </a:solidFill>
                </a:uFill>
              </a:rPr>
              <a:t>1. Invasive comparisons: </a:t>
            </a:r>
          </a:p>
          <a:p>
            <a:pPr marL="0" indent="0">
              <a:lnSpc>
                <a:spcPct val="100000"/>
              </a:lnSpc>
              <a:spcBef>
                <a:spcPts val="0"/>
              </a:spcBef>
              <a:spcAft>
                <a:spcPts val="1800"/>
              </a:spcAft>
              <a:buNone/>
            </a:pPr>
            <a:r>
              <a:rPr lang="en-GB" sz="2000" dirty="0"/>
              <a:t>Brain, fat, kidney, liver, muscle</a:t>
            </a:r>
          </a:p>
          <a:p>
            <a:pPr marL="0" indent="0">
              <a:lnSpc>
                <a:spcPct val="100000"/>
              </a:lnSpc>
              <a:spcBef>
                <a:spcPts val="0"/>
              </a:spcBef>
              <a:spcAft>
                <a:spcPts val="1800"/>
              </a:spcAft>
              <a:buNone/>
            </a:pPr>
            <a:r>
              <a:rPr lang="en-GB" u="heavy" dirty="0">
                <a:uFill>
                  <a:solidFill>
                    <a:srgbClr val="92D050"/>
                  </a:solidFill>
                </a:uFill>
              </a:rPr>
              <a:t>2. Non-invasive comparisons</a:t>
            </a:r>
          </a:p>
          <a:p>
            <a:pPr marL="0" indent="0">
              <a:lnSpc>
                <a:spcPct val="100000"/>
              </a:lnSpc>
              <a:spcBef>
                <a:spcPts val="0"/>
              </a:spcBef>
              <a:spcAft>
                <a:spcPts val="1800"/>
              </a:spcAft>
              <a:buNone/>
            </a:pPr>
            <a:r>
              <a:rPr lang="en-GB" sz="2000" dirty="0">
                <a:uFill>
                  <a:solidFill>
                    <a:srgbClr val="92D050"/>
                  </a:solidFill>
                </a:uFill>
              </a:rPr>
              <a:t>Blood, feather, preen oil</a:t>
            </a:r>
          </a:p>
          <a:p>
            <a:pPr marL="0" indent="0">
              <a:lnSpc>
                <a:spcPct val="100000"/>
              </a:lnSpc>
              <a:spcBef>
                <a:spcPts val="0"/>
              </a:spcBef>
              <a:spcAft>
                <a:spcPts val="1800"/>
              </a:spcAft>
              <a:buNone/>
            </a:pPr>
            <a:endParaRPr lang="en-GB" sz="2000" dirty="0"/>
          </a:p>
        </p:txBody>
      </p:sp>
      <p:pic>
        <p:nvPicPr>
          <p:cNvPr id="42" name="Picture 41">
            <a:extLst>
              <a:ext uri="{FF2B5EF4-FFF2-40B4-BE49-F238E27FC236}">
                <a16:creationId xmlns:a16="http://schemas.microsoft.com/office/drawing/2014/main" id="{B5806D73-B642-471D-B54E-8482239A4E01}"/>
              </a:ext>
            </a:extLst>
          </p:cNvPr>
          <p:cNvPicPr>
            <a:picLocks noChangeAspect="1"/>
          </p:cNvPicPr>
          <p:nvPr/>
        </p:nvPicPr>
        <p:blipFill>
          <a:blip r:embed="rId3"/>
          <a:stretch>
            <a:fillRect/>
          </a:stretch>
        </p:blipFill>
        <p:spPr>
          <a:xfrm>
            <a:off x="4283227" y="107075"/>
            <a:ext cx="7883373" cy="6643850"/>
          </a:xfrm>
          <a:prstGeom prst="rect">
            <a:avLst/>
          </a:prstGeom>
        </p:spPr>
      </p:pic>
      <p:sp>
        <p:nvSpPr>
          <p:cNvPr id="43" name="Rectangle: Rounded Corners 42">
            <a:extLst>
              <a:ext uri="{FF2B5EF4-FFF2-40B4-BE49-F238E27FC236}">
                <a16:creationId xmlns:a16="http://schemas.microsoft.com/office/drawing/2014/main" id="{1FA57229-B62C-4814-A687-E78FD5E39CEC}"/>
              </a:ext>
            </a:extLst>
          </p:cNvPr>
          <p:cNvSpPr/>
          <p:nvPr/>
        </p:nvSpPr>
        <p:spPr>
          <a:xfrm>
            <a:off x="10918969" y="821267"/>
            <a:ext cx="240098" cy="1826419"/>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Rounded Corners 43">
            <a:extLst>
              <a:ext uri="{FF2B5EF4-FFF2-40B4-BE49-F238E27FC236}">
                <a16:creationId xmlns:a16="http://schemas.microsoft.com/office/drawing/2014/main" id="{3CDE21B3-DA78-4534-8543-6AC3D2C7949D}"/>
              </a:ext>
            </a:extLst>
          </p:cNvPr>
          <p:cNvSpPr/>
          <p:nvPr/>
        </p:nvSpPr>
        <p:spPr>
          <a:xfrm>
            <a:off x="7625435" y="795727"/>
            <a:ext cx="257032" cy="4393982"/>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Rounded Corners 44">
            <a:extLst>
              <a:ext uri="{FF2B5EF4-FFF2-40B4-BE49-F238E27FC236}">
                <a16:creationId xmlns:a16="http://schemas.microsoft.com/office/drawing/2014/main" id="{9B586948-571E-4E97-B95F-273FBF5128FF}"/>
              </a:ext>
            </a:extLst>
          </p:cNvPr>
          <p:cNvSpPr/>
          <p:nvPr/>
        </p:nvSpPr>
        <p:spPr>
          <a:xfrm rot="16200000">
            <a:off x="5643559" y="5459051"/>
            <a:ext cx="204979" cy="1444975"/>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2381C921-DC01-4CC4-A65B-CD5DDD134B33}"/>
              </a:ext>
            </a:extLst>
          </p:cNvPr>
          <p:cNvSpPr/>
          <p:nvPr/>
        </p:nvSpPr>
        <p:spPr>
          <a:xfrm>
            <a:off x="5032285" y="5172148"/>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Rounded Corners 47">
            <a:extLst>
              <a:ext uri="{FF2B5EF4-FFF2-40B4-BE49-F238E27FC236}">
                <a16:creationId xmlns:a16="http://schemas.microsoft.com/office/drawing/2014/main" id="{5DAF9183-9192-4208-A0F3-77C0BD9A410E}"/>
              </a:ext>
            </a:extLst>
          </p:cNvPr>
          <p:cNvSpPr/>
          <p:nvPr/>
        </p:nvSpPr>
        <p:spPr>
          <a:xfrm>
            <a:off x="5032285" y="3697158"/>
            <a:ext cx="713764" cy="212110"/>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Rounded Corners 48">
            <a:extLst>
              <a:ext uri="{FF2B5EF4-FFF2-40B4-BE49-F238E27FC236}">
                <a16:creationId xmlns:a16="http://schemas.microsoft.com/office/drawing/2014/main" id="{7C9C93DE-5CE2-46E5-8E6D-CCB58B803124}"/>
              </a:ext>
            </a:extLst>
          </p:cNvPr>
          <p:cNvSpPr/>
          <p:nvPr/>
        </p:nvSpPr>
        <p:spPr>
          <a:xfrm>
            <a:off x="5032285" y="3340000"/>
            <a:ext cx="713764" cy="212110"/>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Rounded Corners 49">
            <a:extLst>
              <a:ext uri="{FF2B5EF4-FFF2-40B4-BE49-F238E27FC236}">
                <a16:creationId xmlns:a16="http://schemas.microsoft.com/office/drawing/2014/main" id="{AE3FF3E0-8945-4733-842C-B72896A61AA9}"/>
              </a:ext>
            </a:extLst>
          </p:cNvPr>
          <p:cNvSpPr/>
          <p:nvPr/>
        </p:nvSpPr>
        <p:spPr>
          <a:xfrm>
            <a:off x="5032284" y="2975710"/>
            <a:ext cx="733905" cy="212111"/>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Rounded Corners 50">
            <a:extLst>
              <a:ext uri="{FF2B5EF4-FFF2-40B4-BE49-F238E27FC236}">
                <a16:creationId xmlns:a16="http://schemas.microsoft.com/office/drawing/2014/main" id="{5D1F088C-CE18-41EA-87AF-21CF64FF46C6}"/>
              </a:ext>
            </a:extLst>
          </p:cNvPr>
          <p:cNvSpPr/>
          <p:nvPr/>
        </p:nvSpPr>
        <p:spPr>
          <a:xfrm rot="5400000">
            <a:off x="6421394" y="1187598"/>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Rounded Corners 51">
            <a:extLst>
              <a:ext uri="{FF2B5EF4-FFF2-40B4-BE49-F238E27FC236}">
                <a16:creationId xmlns:a16="http://schemas.microsoft.com/office/drawing/2014/main" id="{835C8F0C-1365-487F-AE18-DF325ECE328C}"/>
              </a:ext>
            </a:extLst>
          </p:cNvPr>
          <p:cNvSpPr/>
          <p:nvPr/>
        </p:nvSpPr>
        <p:spPr>
          <a:xfrm rot="5400000">
            <a:off x="7115407" y="1187800"/>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Rounded Corners 52">
            <a:extLst>
              <a:ext uri="{FF2B5EF4-FFF2-40B4-BE49-F238E27FC236}">
                <a16:creationId xmlns:a16="http://schemas.microsoft.com/office/drawing/2014/main" id="{EC68127F-4DDC-4FF4-A5B3-667D862E9F65}"/>
              </a:ext>
            </a:extLst>
          </p:cNvPr>
          <p:cNvSpPr/>
          <p:nvPr/>
        </p:nvSpPr>
        <p:spPr>
          <a:xfrm rot="5400000">
            <a:off x="8985443" y="1187598"/>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Rounded Corners 53">
            <a:extLst>
              <a:ext uri="{FF2B5EF4-FFF2-40B4-BE49-F238E27FC236}">
                <a16:creationId xmlns:a16="http://schemas.microsoft.com/office/drawing/2014/main" id="{494910F5-FD4A-4671-88E9-5BA0A09AF62C}"/>
              </a:ext>
            </a:extLst>
          </p:cNvPr>
          <p:cNvSpPr/>
          <p:nvPr/>
        </p:nvSpPr>
        <p:spPr>
          <a:xfrm rot="5400000">
            <a:off x="9457895" y="1200438"/>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Rounded Corners 58">
            <a:extLst>
              <a:ext uri="{FF2B5EF4-FFF2-40B4-BE49-F238E27FC236}">
                <a16:creationId xmlns:a16="http://schemas.microsoft.com/office/drawing/2014/main" id="{440E31C8-F2A6-471D-9135-40B3AAA148C0}"/>
              </a:ext>
            </a:extLst>
          </p:cNvPr>
          <p:cNvSpPr/>
          <p:nvPr/>
        </p:nvSpPr>
        <p:spPr>
          <a:xfrm>
            <a:off x="5023560" y="5715322"/>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Rounded Corners 59">
            <a:extLst>
              <a:ext uri="{FF2B5EF4-FFF2-40B4-BE49-F238E27FC236}">
                <a16:creationId xmlns:a16="http://schemas.microsoft.com/office/drawing/2014/main" id="{150A6ECD-CF6D-4395-BF6A-3366E9C6A91A}"/>
              </a:ext>
            </a:extLst>
          </p:cNvPr>
          <p:cNvSpPr/>
          <p:nvPr/>
        </p:nvSpPr>
        <p:spPr>
          <a:xfrm rot="5400000">
            <a:off x="9934359" y="1206858"/>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2" name="Straight Connector 61">
            <a:extLst>
              <a:ext uri="{FF2B5EF4-FFF2-40B4-BE49-F238E27FC236}">
                <a16:creationId xmlns:a16="http://schemas.microsoft.com/office/drawing/2014/main" id="{CABE77CE-2797-47CB-AD12-DA59919A271C}"/>
              </a:ext>
            </a:extLst>
          </p:cNvPr>
          <p:cNvCxnSpPr>
            <a:cxnSpLocks/>
          </p:cNvCxnSpPr>
          <p:nvPr/>
        </p:nvCxnSpPr>
        <p:spPr>
          <a:xfrm>
            <a:off x="7315200" y="1169294"/>
            <a:ext cx="0" cy="4269245"/>
          </a:xfrm>
          <a:prstGeom prst="line">
            <a:avLst/>
          </a:prstGeom>
          <a:ln w="57150">
            <a:solidFill>
              <a:srgbClr val="B4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69B56BB-C705-47B9-8A93-D020B3BFD1BC}"/>
              </a:ext>
            </a:extLst>
          </p:cNvPr>
          <p:cNvCxnSpPr>
            <a:cxnSpLocks/>
          </p:cNvCxnSpPr>
          <p:nvPr/>
        </p:nvCxnSpPr>
        <p:spPr>
          <a:xfrm>
            <a:off x="5335748" y="5438539"/>
            <a:ext cx="1979452" cy="0"/>
          </a:xfrm>
          <a:prstGeom prst="line">
            <a:avLst/>
          </a:prstGeom>
          <a:ln w="57150">
            <a:solidFill>
              <a:srgbClr val="B40000"/>
            </a:solidFill>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09915EA1-11CC-466E-815D-E79B6B2837F5}"/>
              </a:ext>
            </a:extLst>
          </p:cNvPr>
          <p:cNvSpPr/>
          <p:nvPr/>
        </p:nvSpPr>
        <p:spPr>
          <a:xfrm>
            <a:off x="6211502" y="821267"/>
            <a:ext cx="257032" cy="5462762"/>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Rounded Corners 64">
            <a:extLst>
              <a:ext uri="{FF2B5EF4-FFF2-40B4-BE49-F238E27FC236}">
                <a16:creationId xmlns:a16="http://schemas.microsoft.com/office/drawing/2014/main" id="{210319E1-2F66-4A29-BE0F-5F006797D707}"/>
              </a:ext>
            </a:extLst>
          </p:cNvPr>
          <p:cNvSpPr/>
          <p:nvPr/>
        </p:nvSpPr>
        <p:spPr>
          <a:xfrm rot="16200000">
            <a:off x="7927690" y="-583690"/>
            <a:ext cx="204979" cy="6257773"/>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Rounded Corners 65">
            <a:extLst>
              <a:ext uri="{FF2B5EF4-FFF2-40B4-BE49-F238E27FC236}">
                <a16:creationId xmlns:a16="http://schemas.microsoft.com/office/drawing/2014/main" id="{7E612866-4764-44FA-B356-27070325BEEC}"/>
              </a:ext>
            </a:extLst>
          </p:cNvPr>
          <p:cNvSpPr/>
          <p:nvPr/>
        </p:nvSpPr>
        <p:spPr>
          <a:xfrm rot="16200000">
            <a:off x="6346690" y="3653933"/>
            <a:ext cx="212647" cy="2858906"/>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B5F22960-29A1-46E2-BAB1-B86C6A5EB381}"/>
              </a:ext>
            </a:extLst>
          </p:cNvPr>
          <p:cNvSpPr/>
          <p:nvPr/>
        </p:nvSpPr>
        <p:spPr>
          <a:xfrm>
            <a:off x="6201613" y="2383196"/>
            <a:ext cx="324000" cy="324000"/>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3319CA78-F7E6-4C7D-B1D4-37714765E2AE}"/>
              </a:ext>
            </a:extLst>
          </p:cNvPr>
          <p:cNvSpPr/>
          <p:nvPr/>
        </p:nvSpPr>
        <p:spPr>
          <a:xfrm>
            <a:off x="7625435" y="2383196"/>
            <a:ext cx="324000" cy="324000"/>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D881BDD0-1112-45FD-926B-3380A85D92FD}"/>
              </a:ext>
            </a:extLst>
          </p:cNvPr>
          <p:cNvSpPr/>
          <p:nvPr/>
        </p:nvSpPr>
        <p:spPr>
          <a:xfrm>
            <a:off x="6222637" y="4912191"/>
            <a:ext cx="324000" cy="324000"/>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itle 3">
            <a:extLst>
              <a:ext uri="{FF2B5EF4-FFF2-40B4-BE49-F238E27FC236}">
                <a16:creationId xmlns:a16="http://schemas.microsoft.com/office/drawing/2014/main" id="{9A1F7960-AD10-4E8C-A981-0FD635906E4D}"/>
              </a:ext>
            </a:extLst>
          </p:cNvPr>
          <p:cNvSpPr txBox="1">
            <a:spLocks/>
          </p:cNvSpPr>
          <p:nvPr/>
        </p:nvSpPr>
        <p:spPr>
          <a:xfrm>
            <a:off x="407080" y="-7098"/>
            <a:ext cx="1376971" cy="352788"/>
          </a:xfrm>
          <a:prstGeom prst="rect">
            <a:avLst/>
          </a:prstGeom>
        </p:spPr>
        <p:txBody>
          <a:bodyPr vert="horz" lIns="0" tIns="0" rIns="0" bIns="0" rtlCol="0" anchor="t">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GB" sz="2000" cap="none" spc="0" dirty="0"/>
              <a:t>3. Eligibility</a:t>
            </a:r>
          </a:p>
        </p:txBody>
      </p:sp>
    </p:spTree>
    <p:extLst>
      <p:ext uri="{BB962C8B-B14F-4D97-AF65-F5344CB8AC3E}">
        <p14:creationId xmlns:p14="http://schemas.microsoft.com/office/powerpoint/2010/main" val="3644808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a:xfrm>
            <a:off x="1371600" y="795528"/>
            <a:ext cx="3529693" cy="1234440"/>
          </a:xfrm>
        </p:spPr>
        <p:txBody>
          <a:bodyPr anchor="t"/>
          <a:lstStyle/>
          <a:p>
            <a:r>
              <a:rPr lang="en-GB" cap="none" spc="0" dirty="0"/>
              <a:t>1. Tissue comparisons</a:t>
            </a:r>
          </a:p>
        </p:txBody>
      </p:sp>
      <p:sp>
        <p:nvSpPr>
          <p:cNvPr id="41" name="Subtitle 2">
            <a:extLst>
              <a:ext uri="{FF2B5EF4-FFF2-40B4-BE49-F238E27FC236}">
                <a16:creationId xmlns:a16="http://schemas.microsoft.com/office/drawing/2014/main" id="{29E3B08E-6A9C-40A4-9C78-E36FA28E67AA}"/>
              </a:ext>
            </a:extLst>
          </p:cNvPr>
          <p:cNvSpPr>
            <a:spLocks noGrp="1"/>
          </p:cNvSpPr>
          <p:nvPr>
            <p:ph idx="1"/>
          </p:nvPr>
        </p:nvSpPr>
        <p:spPr>
          <a:xfrm>
            <a:off x="237535" y="2029968"/>
            <a:ext cx="4021614" cy="4393982"/>
          </a:xfrm>
        </p:spPr>
        <p:txBody>
          <a:bodyPr anchor="t">
            <a:noAutofit/>
          </a:bodyPr>
          <a:lstStyle/>
          <a:p>
            <a:pPr marL="0" indent="0">
              <a:lnSpc>
                <a:spcPct val="100000"/>
              </a:lnSpc>
              <a:spcBef>
                <a:spcPts val="0"/>
              </a:spcBef>
              <a:spcAft>
                <a:spcPts val="1800"/>
              </a:spcAft>
              <a:buNone/>
            </a:pPr>
            <a:r>
              <a:rPr lang="en-GB" sz="2400" u="heavy" dirty="0">
                <a:uFill>
                  <a:solidFill>
                    <a:schemeClr val="accent3"/>
                  </a:solidFill>
                </a:uFill>
              </a:rPr>
              <a:t>1. Invasive comparisons: </a:t>
            </a:r>
          </a:p>
          <a:p>
            <a:pPr marL="0" indent="0">
              <a:lnSpc>
                <a:spcPct val="100000"/>
              </a:lnSpc>
              <a:spcBef>
                <a:spcPts val="0"/>
              </a:spcBef>
              <a:spcAft>
                <a:spcPts val="1800"/>
              </a:spcAft>
              <a:buNone/>
            </a:pPr>
            <a:r>
              <a:rPr lang="en-GB" sz="2000" dirty="0"/>
              <a:t>Brain, fat, kidney, liver, muscle</a:t>
            </a:r>
          </a:p>
          <a:p>
            <a:pPr marL="0" indent="0">
              <a:lnSpc>
                <a:spcPct val="100000"/>
              </a:lnSpc>
              <a:spcBef>
                <a:spcPts val="0"/>
              </a:spcBef>
              <a:spcAft>
                <a:spcPts val="1800"/>
              </a:spcAft>
              <a:buNone/>
            </a:pPr>
            <a:r>
              <a:rPr lang="en-GB" u="heavy" dirty="0">
                <a:uFill>
                  <a:solidFill>
                    <a:srgbClr val="92D050"/>
                  </a:solidFill>
                </a:uFill>
              </a:rPr>
              <a:t>2. Non-invasive comparisons</a:t>
            </a:r>
          </a:p>
          <a:p>
            <a:pPr marL="0" indent="0">
              <a:lnSpc>
                <a:spcPct val="100000"/>
              </a:lnSpc>
              <a:spcBef>
                <a:spcPts val="0"/>
              </a:spcBef>
              <a:spcAft>
                <a:spcPts val="1800"/>
              </a:spcAft>
              <a:buNone/>
            </a:pPr>
            <a:r>
              <a:rPr lang="en-GB" sz="2000" dirty="0">
                <a:uFill>
                  <a:solidFill>
                    <a:srgbClr val="92D050"/>
                  </a:solidFill>
                </a:uFill>
              </a:rPr>
              <a:t>Blood, feather, preen oil</a:t>
            </a:r>
          </a:p>
          <a:p>
            <a:pPr marL="0" indent="0">
              <a:lnSpc>
                <a:spcPct val="100000"/>
              </a:lnSpc>
              <a:spcBef>
                <a:spcPts val="0"/>
              </a:spcBef>
              <a:spcAft>
                <a:spcPts val="1800"/>
              </a:spcAft>
              <a:buNone/>
            </a:pPr>
            <a:r>
              <a:rPr lang="en-GB" u="heavy" dirty="0">
                <a:uFill>
                  <a:solidFill>
                    <a:srgbClr val="00B0F0"/>
                  </a:solidFill>
                </a:uFill>
              </a:rPr>
              <a:t>3</a:t>
            </a:r>
            <a:r>
              <a:rPr lang="en-GB" sz="2400" u="heavy" dirty="0">
                <a:uFill>
                  <a:solidFill>
                    <a:srgbClr val="00B0F0"/>
                  </a:solidFill>
                </a:uFill>
              </a:rPr>
              <a:t>. Invasive/non-invasive comparisons: </a:t>
            </a:r>
          </a:p>
          <a:p>
            <a:pPr marL="0" indent="0">
              <a:lnSpc>
                <a:spcPct val="100000"/>
              </a:lnSpc>
              <a:spcBef>
                <a:spcPts val="0"/>
              </a:spcBef>
              <a:spcAft>
                <a:spcPts val="1800"/>
              </a:spcAft>
              <a:buNone/>
            </a:pPr>
            <a:r>
              <a:rPr lang="en-GB" sz="2000" dirty="0"/>
              <a:t>(Brain, fat, kidney, liver, muscle) vs (blood, feather, preen oil)</a:t>
            </a:r>
          </a:p>
          <a:p>
            <a:pPr marL="0" indent="0">
              <a:lnSpc>
                <a:spcPct val="100000"/>
              </a:lnSpc>
              <a:spcBef>
                <a:spcPts val="0"/>
              </a:spcBef>
              <a:spcAft>
                <a:spcPts val="1800"/>
              </a:spcAft>
              <a:buNone/>
            </a:pPr>
            <a:endParaRPr lang="en-GB" sz="2000" dirty="0"/>
          </a:p>
          <a:p>
            <a:pPr marL="0" indent="0">
              <a:lnSpc>
                <a:spcPct val="100000"/>
              </a:lnSpc>
              <a:spcBef>
                <a:spcPts val="0"/>
              </a:spcBef>
              <a:spcAft>
                <a:spcPts val="1800"/>
              </a:spcAft>
              <a:buNone/>
            </a:pPr>
            <a:endParaRPr lang="en-GB" sz="2000" dirty="0"/>
          </a:p>
        </p:txBody>
      </p:sp>
      <p:pic>
        <p:nvPicPr>
          <p:cNvPr id="42" name="Picture 41">
            <a:extLst>
              <a:ext uri="{FF2B5EF4-FFF2-40B4-BE49-F238E27FC236}">
                <a16:creationId xmlns:a16="http://schemas.microsoft.com/office/drawing/2014/main" id="{B5806D73-B642-471D-B54E-8482239A4E01}"/>
              </a:ext>
            </a:extLst>
          </p:cNvPr>
          <p:cNvPicPr>
            <a:picLocks noChangeAspect="1"/>
          </p:cNvPicPr>
          <p:nvPr/>
        </p:nvPicPr>
        <p:blipFill>
          <a:blip r:embed="rId3"/>
          <a:stretch>
            <a:fillRect/>
          </a:stretch>
        </p:blipFill>
        <p:spPr>
          <a:xfrm>
            <a:off x="4283227" y="107075"/>
            <a:ext cx="7883373" cy="6643850"/>
          </a:xfrm>
          <a:prstGeom prst="rect">
            <a:avLst/>
          </a:prstGeom>
        </p:spPr>
      </p:pic>
      <p:sp>
        <p:nvSpPr>
          <p:cNvPr id="43" name="Rectangle: Rounded Corners 42">
            <a:extLst>
              <a:ext uri="{FF2B5EF4-FFF2-40B4-BE49-F238E27FC236}">
                <a16:creationId xmlns:a16="http://schemas.microsoft.com/office/drawing/2014/main" id="{1FA57229-B62C-4814-A687-E78FD5E39CEC}"/>
              </a:ext>
            </a:extLst>
          </p:cNvPr>
          <p:cNvSpPr/>
          <p:nvPr/>
        </p:nvSpPr>
        <p:spPr>
          <a:xfrm>
            <a:off x="10918969" y="821267"/>
            <a:ext cx="240098" cy="1826419"/>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Rounded Corners 43">
            <a:extLst>
              <a:ext uri="{FF2B5EF4-FFF2-40B4-BE49-F238E27FC236}">
                <a16:creationId xmlns:a16="http://schemas.microsoft.com/office/drawing/2014/main" id="{3CDE21B3-DA78-4534-8543-6AC3D2C7949D}"/>
              </a:ext>
            </a:extLst>
          </p:cNvPr>
          <p:cNvSpPr/>
          <p:nvPr/>
        </p:nvSpPr>
        <p:spPr>
          <a:xfrm>
            <a:off x="7625435" y="795727"/>
            <a:ext cx="257032" cy="4393982"/>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Rounded Corners 44">
            <a:extLst>
              <a:ext uri="{FF2B5EF4-FFF2-40B4-BE49-F238E27FC236}">
                <a16:creationId xmlns:a16="http://schemas.microsoft.com/office/drawing/2014/main" id="{9B586948-571E-4E97-B95F-273FBF5128FF}"/>
              </a:ext>
            </a:extLst>
          </p:cNvPr>
          <p:cNvSpPr/>
          <p:nvPr/>
        </p:nvSpPr>
        <p:spPr>
          <a:xfrm rot="16200000">
            <a:off x="5643559" y="5459051"/>
            <a:ext cx="204979" cy="1444975"/>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2381C921-DC01-4CC4-A65B-CD5DDD134B33}"/>
              </a:ext>
            </a:extLst>
          </p:cNvPr>
          <p:cNvSpPr/>
          <p:nvPr/>
        </p:nvSpPr>
        <p:spPr>
          <a:xfrm>
            <a:off x="5032285" y="5172148"/>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Rounded Corners 47">
            <a:extLst>
              <a:ext uri="{FF2B5EF4-FFF2-40B4-BE49-F238E27FC236}">
                <a16:creationId xmlns:a16="http://schemas.microsoft.com/office/drawing/2014/main" id="{5DAF9183-9192-4208-A0F3-77C0BD9A410E}"/>
              </a:ext>
            </a:extLst>
          </p:cNvPr>
          <p:cNvSpPr/>
          <p:nvPr/>
        </p:nvSpPr>
        <p:spPr>
          <a:xfrm>
            <a:off x="5032285" y="3697158"/>
            <a:ext cx="713764" cy="212110"/>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Rounded Corners 48">
            <a:extLst>
              <a:ext uri="{FF2B5EF4-FFF2-40B4-BE49-F238E27FC236}">
                <a16:creationId xmlns:a16="http://schemas.microsoft.com/office/drawing/2014/main" id="{7C9C93DE-5CE2-46E5-8E6D-CCB58B803124}"/>
              </a:ext>
            </a:extLst>
          </p:cNvPr>
          <p:cNvSpPr/>
          <p:nvPr/>
        </p:nvSpPr>
        <p:spPr>
          <a:xfrm>
            <a:off x="5032285" y="3340000"/>
            <a:ext cx="713764" cy="212110"/>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Rounded Corners 49">
            <a:extLst>
              <a:ext uri="{FF2B5EF4-FFF2-40B4-BE49-F238E27FC236}">
                <a16:creationId xmlns:a16="http://schemas.microsoft.com/office/drawing/2014/main" id="{AE3FF3E0-8945-4733-842C-B72896A61AA9}"/>
              </a:ext>
            </a:extLst>
          </p:cNvPr>
          <p:cNvSpPr/>
          <p:nvPr/>
        </p:nvSpPr>
        <p:spPr>
          <a:xfrm>
            <a:off x="5032284" y="2975710"/>
            <a:ext cx="733905" cy="212111"/>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Rounded Corners 50">
            <a:extLst>
              <a:ext uri="{FF2B5EF4-FFF2-40B4-BE49-F238E27FC236}">
                <a16:creationId xmlns:a16="http://schemas.microsoft.com/office/drawing/2014/main" id="{5D1F088C-CE18-41EA-87AF-21CF64FF46C6}"/>
              </a:ext>
            </a:extLst>
          </p:cNvPr>
          <p:cNvSpPr/>
          <p:nvPr/>
        </p:nvSpPr>
        <p:spPr>
          <a:xfrm rot="5400000">
            <a:off x="6421394" y="1187598"/>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Rounded Corners 51">
            <a:extLst>
              <a:ext uri="{FF2B5EF4-FFF2-40B4-BE49-F238E27FC236}">
                <a16:creationId xmlns:a16="http://schemas.microsoft.com/office/drawing/2014/main" id="{835C8F0C-1365-487F-AE18-DF325ECE328C}"/>
              </a:ext>
            </a:extLst>
          </p:cNvPr>
          <p:cNvSpPr/>
          <p:nvPr/>
        </p:nvSpPr>
        <p:spPr>
          <a:xfrm rot="5400000">
            <a:off x="7115407" y="1187800"/>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Rounded Corners 52">
            <a:extLst>
              <a:ext uri="{FF2B5EF4-FFF2-40B4-BE49-F238E27FC236}">
                <a16:creationId xmlns:a16="http://schemas.microsoft.com/office/drawing/2014/main" id="{EC68127F-4DDC-4FF4-A5B3-667D862E9F65}"/>
              </a:ext>
            </a:extLst>
          </p:cNvPr>
          <p:cNvSpPr/>
          <p:nvPr/>
        </p:nvSpPr>
        <p:spPr>
          <a:xfrm rot="5400000">
            <a:off x="8985443" y="1187598"/>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Rounded Corners 53">
            <a:extLst>
              <a:ext uri="{FF2B5EF4-FFF2-40B4-BE49-F238E27FC236}">
                <a16:creationId xmlns:a16="http://schemas.microsoft.com/office/drawing/2014/main" id="{494910F5-FD4A-4671-88E9-5BA0A09AF62C}"/>
              </a:ext>
            </a:extLst>
          </p:cNvPr>
          <p:cNvSpPr/>
          <p:nvPr/>
        </p:nvSpPr>
        <p:spPr>
          <a:xfrm rot="5400000">
            <a:off x="9457895" y="1200438"/>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Rounded Corners 58">
            <a:extLst>
              <a:ext uri="{FF2B5EF4-FFF2-40B4-BE49-F238E27FC236}">
                <a16:creationId xmlns:a16="http://schemas.microsoft.com/office/drawing/2014/main" id="{440E31C8-F2A6-471D-9135-40B3AAA148C0}"/>
              </a:ext>
            </a:extLst>
          </p:cNvPr>
          <p:cNvSpPr/>
          <p:nvPr/>
        </p:nvSpPr>
        <p:spPr>
          <a:xfrm>
            <a:off x="5023560" y="5715322"/>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Rounded Corners 59">
            <a:extLst>
              <a:ext uri="{FF2B5EF4-FFF2-40B4-BE49-F238E27FC236}">
                <a16:creationId xmlns:a16="http://schemas.microsoft.com/office/drawing/2014/main" id="{150A6ECD-CF6D-4395-BF6A-3366E9C6A91A}"/>
              </a:ext>
            </a:extLst>
          </p:cNvPr>
          <p:cNvSpPr/>
          <p:nvPr/>
        </p:nvSpPr>
        <p:spPr>
          <a:xfrm rot="5400000">
            <a:off x="9934359" y="1206858"/>
            <a:ext cx="748736" cy="212648"/>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2" name="Straight Connector 61">
            <a:extLst>
              <a:ext uri="{FF2B5EF4-FFF2-40B4-BE49-F238E27FC236}">
                <a16:creationId xmlns:a16="http://schemas.microsoft.com/office/drawing/2014/main" id="{CABE77CE-2797-47CB-AD12-DA59919A271C}"/>
              </a:ext>
            </a:extLst>
          </p:cNvPr>
          <p:cNvCxnSpPr>
            <a:cxnSpLocks/>
          </p:cNvCxnSpPr>
          <p:nvPr/>
        </p:nvCxnSpPr>
        <p:spPr>
          <a:xfrm>
            <a:off x="7315200" y="1169294"/>
            <a:ext cx="0" cy="4269245"/>
          </a:xfrm>
          <a:prstGeom prst="line">
            <a:avLst/>
          </a:prstGeom>
          <a:ln w="57150">
            <a:solidFill>
              <a:srgbClr val="B4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69B56BB-C705-47B9-8A93-D020B3BFD1BC}"/>
              </a:ext>
            </a:extLst>
          </p:cNvPr>
          <p:cNvCxnSpPr>
            <a:cxnSpLocks/>
          </p:cNvCxnSpPr>
          <p:nvPr/>
        </p:nvCxnSpPr>
        <p:spPr>
          <a:xfrm>
            <a:off x="5335748" y="5438539"/>
            <a:ext cx="1979452" cy="0"/>
          </a:xfrm>
          <a:prstGeom prst="line">
            <a:avLst/>
          </a:prstGeom>
          <a:ln w="57150">
            <a:solidFill>
              <a:srgbClr val="B40000"/>
            </a:solidFill>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09915EA1-11CC-466E-815D-E79B6B2837F5}"/>
              </a:ext>
            </a:extLst>
          </p:cNvPr>
          <p:cNvSpPr/>
          <p:nvPr/>
        </p:nvSpPr>
        <p:spPr>
          <a:xfrm>
            <a:off x="6211502" y="821267"/>
            <a:ext cx="257032" cy="5462762"/>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Rounded Corners 64">
            <a:extLst>
              <a:ext uri="{FF2B5EF4-FFF2-40B4-BE49-F238E27FC236}">
                <a16:creationId xmlns:a16="http://schemas.microsoft.com/office/drawing/2014/main" id="{210319E1-2F66-4A29-BE0F-5F006797D707}"/>
              </a:ext>
            </a:extLst>
          </p:cNvPr>
          <p:cNvSpPr/>
          <p:nvPr/>
        </p:nvSpPr>
        <p:spPr>
          <a:xfrm rot="16200000">
            <a:off x="7927690" y="-583690"/>
            <a:ext cx="204979" cy="6257773"/>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Rounded Corners 65">
            <a:extLst>
              <a:ext uri="{FF2B5EF4-FFF2-40B4-BE49-F238E27FC236}">
                <a16:creationId xmlns:a16="http://schemas.microsoft.com/office/drawing/2014/main" id="{7E612866-4764-44FA-B356-27070325BEEC}"/>
              </a:ext>
            </a:extLst>
          </p:cNvPr>
          <p:cNvSpPr/>
          <p:nvPr/>
        </p:nvSpPr>
        <p:spPr>
          <a:xfrm rot="16200000">
            <a:off x="6346690" y="3653933"/>
            <a:ext cx="212647" cy="2858906"/>
          </a:xfrm>
          <a:prstGeom prst="round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11168CAE-06A0-4D3A-B515-90D72DFECF18}"/>
              </a:ext>
            </a:extLst>
          </p:cNvPr>
          <p:cNvSpPr/>
          <p:nvPr/>
        </p:nvSpPr>
        <p:spPr>
          <a:xfrm>
            <a:off x="7616743" y="2918718"/>
            <a:ext cx="324000" cy="324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F63CE866-E3C3-45D5-9DFA-DEF25B5475F8}"/>
              </a:ext>
            </a:extLst>
          </p:cNvPr>
          <p:cNvSpPr/>
          <p:nvPr/>
        </p:nvSpPr>
        <p:spPr>
          <a:xfrm>
            <a:off x="7616743" y="3291283"/>
            <a:ext cx="324000" cy="324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84583197-F1AF-4287-A62A-CA0882F6C874}"/>
              </a:ext>
            </a:extLst>
          </p:cNvPr>
          <p:cNvSpPr/>
          <p:nvPr/>
        </p:nvSpPr>
        <p:spPr>
          <a:xfrm>
            <a:off x="7616743" y="3655204"/>
            <a:ext cx="324000" cy="324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E273002-E0FB-4A1D-AB12-10CD6B08640F}"/>
              </a:ext>
            </a:extLst>
          </p:cNvPr>
          <p:cNvSpPr/>
          <p:nvPr/>
        </p:nvSpPr>
        <p:spPr>
          <a:xfrm>
            <a:off x="9248998" y="2383196"/>
            <a:ext cx="324000" cy="324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D07C590C-1EEE-44C3-AA12-85E7686CDD4D}"/>
              </a:ext>
            </a:extLst>
          </p:cNvPr>
          <p:cNvSpPr/>
          <p:nvPr/>
        </p:nvSpPr>
        <p:spPr>
          <a:xfrm>
            <a:off x="9725464" y="2383196"/>
            <a:ext cx="324000" cy="324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2C9CD411-F491-425B-B316-15654CBAA10A}"/>
              </a:ext>
            </a:extLst>
          </p:cNvPr>
          <p:cNvSpPr/>
          <p:nvPr/>
        </p:nvSpPr>
        <p:spPr>
          <a:xfrm>
            <a:off x="10186754" y="2373476"/>
            <a:ext cx="324000" cy="324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A42F66DD-14B6-4353-9154-AFB02093FD76}"/>
              </a:ext>
            </a:extLst>
          </p:cNvPr>
          <p:cNvSpPr/>
          <p:nvPr/>
        </p:nvSpPr>
        <p:spPr>
          <a:xfrm>
            <a:off x="6197045" y="3661135"/>
            <a:ext cx="324000" cy="324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434176F6-442F-4889-9C82-45C270D591DF}"/>
              </a:ext>
            </a:extLst>
          </p:cNvPr>
          <p:cNvSpPr/>
          <p:nvPr/>
        </p:nvSpPr>
        <p:spPr>
          <a:xfrm>
            <a:off x="6197045" y="3291283"/>
            <a:ext cx="324000" cy="324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98E7247B-1795-43DC-80DC-D85EE9E590A7}"/>
              </a:ext>
            </a:extLst>
          </p:cNvPr>
          <p:cNvSpPr/>
          <p:nvPr/>
        </p:nvSpPr>
        <p:spPr>
          <a:xfrm>
            <a:off x="6197045" y="2918718"/>
            <a:ext cx="324000" cy="324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294CD0F-5E06-498D-94A7-BCDAF37F43FD}"/>
              </a:ext>
            </a:extLst>
          </p:cNvPr>
          <p:cNvSpPr/>
          <p:nvPr/>
        </p:nvSpPr>
        <p:spPr>
          <a:xfrm>
            <a:off x="6688963" y="2383196"/>
            <a:ext cx="324000" cy="324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6869C9A4-B220-448A-8F35-B7D4D7700AD5}"/>
              </a:ext>
            </a:extLst>
          </p:cNvPr>
          <p:cNvSpPr/>
          <p:nvPr/>
        </p:nvSpPr>
        <p:spPr>
          <a:xfrm>
            <a:off x="7354729" y="2373476"/>
            <a:ext cx="324000" cy="324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E8C114EF-E5A9-4B28-AE52-0CB756DD0449}"/>
              </a:ext>
            </a:extLst>
          </p:cNvPr>
          <p:cNvSpPr/>
          <p:nvPr/>
        </p:nvSpPr>
        <p:spPr>
          <a:xfrm>
            <a:off x="7370427" y="4934939"/>
            <a:ext cx="324000" cy="324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D9E3A822-80A5-4B02-91BE-4BB9C45BAD25}"/>
              </a:ext>
            </a:extLst>
          </p:cNvPr>
          <p:cNvSpPr/>
          <p:nvPr/>
        </p:nvSpPr>
        <p:spPr>
          <a:xfrm>
            <a:off x="6685218" y="4921386"/>
            <a:ext cx="324000" cy="324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2E14D6F9-6014-47BE-9B7C-CD5B37EF5DF1}"/>
              </a:ext>
            </a:extLst>
          </p:cNvPr>
          <p:cNvSpPr/>
          <p:nvPr/>
        </p:nvSpPr>
        <p:spPr>
          <a:xfrm>
            <a:off x="6206607" y="5103412"/>
            <a:ext cx="324000" cy="324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313D0BE0-B64E-40A8-8B99-7E909D2BD788}"/>
              </a:ext>
            </a:extLst>
          </p:cNvPr>
          <p:cNvSpPr/>
          <p:nvPr/>
        </p:nvSpPr>
        <p:spPr>
          <a:xfrm>
            <a:off x="6188629" y="5657399"/>
            <a:ext cx="324000" cy="324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Title 3">
            <a:extLst>
              <a:ext uri="{FF2B5EF4-FFF2-40B4-BE49-F238E27FC236}">
                <a16:creationId xmlns:a16="http://schemas.microsoft.com/office/drawing/2014/main" id="{D15C142A-62DE-4179-938C-ADEC59ABA16F}"/>
              </a:ext>
            </a:extLst>
          </p:cNvPr>
          <p:cNvSpPr txBox="1">
            <a:spLocks/>
          </p:cNvSpPr>
          <p:nvPr/>
        </p:nvSpPr>
        <p:spPr>
          <a:xfrm>
            <a:off x="407080" y="-7098"/>
            <a:ext cx="1376971" cy="352788"/>
          </a:xfrm>
          <a:prstGeom prst="rect">
            <a:avLst/>
          </a:prstGeom>
        </p:spPr>
        <p:txBody>
          <a:bodyPr vert="horz" lIns="0" tIns="0" rIns="0" bIns="0" rtlCol="0" anchor="t">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GB" sz="2000" cap="none" spc="0" dirty="0"/>
              <a:t>3. Eligibility</a:t>
            </a:r>
          </a:p>
        </p:txBody>
      </p:sp>
    </p:spTree>
    <p:extLst>
      <p:ext uri="{BB962C8B-B14F-4D97-AF65-F5344CB8AC3E}">
        <p14:creationId xmlns:p14="http://schemas.microsoft.com/office/powerpoint/2010/main" val="3736721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a:xfrm>
            <a:off x="1371600" y="795528"/>
            <a:ext cx="3200400" cy="1234440"/>
          </a:xfrm>
        </p:spPr>
        <p:txBody>
          <a:bodyPr anchor="t"/>
          <a:lstStyle/>
          <a:p>
            <a:r>
              <a:rPr lang="en-GB" cap="none" spc="0" dirty="0"/>
              <a:t>2. Which POPs? </a:t>
            </a:r>
          </a:p>
        </p:txBody>
      </p:sp>
      <p:sp>
        <p:nvSpPr>
          <p:cNvPr id="5" name="Content Placeholder 4">
            <a:extLst>
              <a:ext uri="{FF2B5EF4-FFF2-40B4-BE49-F238E27FC236}">
                <a16:creationId xmlns:a16="http://schemas.microsoft.com/office/drawing/2014/main" id="{80E36AC9-474F-4A53-8542-B48B52363783}"/>
              </a:ext>
            </a:extLst>
          </p:cNvPr>
          <p:cNvSpPr>
            <a:spLocks noGrp="1"/>
          </p:cNvSpPr>
          <p:nvPr>
            <p:ph idx="1"/>
          </p:nvPr>
        </p:nvSpPr>
        <p:spPr>
          <a:xfrm>
            <a:off x="1371600" y="2112264"/>
            <a:ext cx="3721395" cy="3959352"/>
          </a:xfrm>
        </p:spPr>
        <p:txBody>
          <a:bodyPr anchor="ctr"/>
          <a:lstStyle/>
          <a:p>
            <a:pPr>
              <a:lnSpc>
                <a:spcPct val="100000"/>
              </a:lnSpc>
              <a:spcBef>
                <a:spcPts val="0"/>
              </a:spcBef>
              <a:spcAft>
                <a:spcPts val="600"/>
              </a:spcAft>
            </a:pPr>
            <a:r>
              <a:rPr lang="en-GB" sz="2400" dirty="0"/>
              <a:t>Chlordane</a:t>
            </a:r>
          </a:p>
          <a:p>
            <a:pPr>
              <a:lnSpc>
                <a:spcPct val="100000"/>
              </a:lnSpc>
              <a:spcBef>
                <a:spcPts val="0"/>
              </a:spcBef>
              <a:spcAft>
                <a:spcPts val="600"/>
              </a:spcAft>
            </a:pPr>
            <a:r>
              <a:rPr lang="en-GB" sz="2400" dirty="0"/>
              <a:t>DDT</a:t>
            </a:r>
          </a:p>
          <a:p>
            <a:pPr>
              <a:lnSpc>
                <a:spcPct val="100000"/>
              </a:lnSpc>
              <a:spcBef>
                <a:spcPts val="0"/>
              </a:spcBef>
              <a:spcAft>
                <a:spcPts val="600"/>
              </a:spcAft>
            </a:pPr>
            <a:r>
              <a:rPr lang="en-GB" sz="2400" dirty="0"/>
              <a:t>HCB</a:t>
            </a:r>
          </a:p>
          <a:p>
            <a:pPr>
              <a:lnSpc>
                <a:spcPct val="100000"/>
              </a:lnSpc>
              <a:spcBef>
                <a:spcPts val="0"/>
              </a:spcBef>
              <a:spcAft>
                <a:spcPts val="600"/>
              </a:spcAft>
            </a:pPr>
            <a:r>
              <a:rPr lang="en-GB" sz="2400" dirty="0"/>
              <a:t>HCH</a:t>
            </a:r>
          </a:p>
          <a:p>
            <a:pPr>
              <a:lnSpc>
                <a:spcPct val="100000"/>
              </a:lnSpc>
              <a:spcBef>
                <a:spcPts val="0"/>
              </a:spcBef>
              <a:spcAft>
                <a:spcPts val="600"/>
              </a:spcAft>
            </a:pPr>
            <a:r>
              <a:rPr lang="en-GB" sz="2400" dirty="0"/>
              <a:t>PBDE</a:t>
            </a:r>
          </a:p>
          <a:p>
            <a:pPr>
              <a:lnSpc>
                <a:spcPct val="100000"/>
              </a:lnSpc>
              <a:spcBef>
                <a:spcPts val="0"/>
              </a:spcBef>
              <a:spcAft>
                <a:spcPts val="600"/>
              </a:spcAft>
            </a:pPr>
            <a:r>
              <a:rPr lang="en-GB" sz="2400" dirty="0"/>
              <a:t>PCB</a:t>
            </a:r>
          </a:p>
          <a:p>
            <a:pPr>
              <a:lnSpc>
                <a:spcPct val="100000"/>
              </a:lnSpc>
              <a:spcBef>
                <a:spcPts val="0"/>
              </a:spcBef>
              <a:spcAft>
                <a:spcPts val="600"/>
              </a:spcAft>
            </a:pPr>
            <a:r>
              <a:rPr lang="en-GB" sz="2400" dirty="0"/>
              <a:t>PFAS</a:t>
            </a:r>
          </a:p>
        </p:txBody>
      </p:sp>
      <p:grpSp>
        <p:nvGrpSpPr>
          <p:cNvPr id="6" name="Group 5">
            <a:extLst>
              <a:ext uri="{FF2B5EF4-FFF2-40B4-BE49-F238E27FC236}">
                <a16:creationId xmlns:a16="http://schemas.microsoft.com/office/drawing/2014/main" id="{425C0E6E-4C6D-487C-9E5B-BE29F94F54E7}"/>
              </a:ext>
            </a:extLst>
          </p:cNvPr>
          <p:cNvGrpSpPr/>
          <p:nvPr/>
        </p:nvGrpSpPr>
        <p:grpSpPr>
          <a:xfrm>
            <a:off x="4538133" y="160867"/>
            <a:ext cx="7526868" cy="6536266"/>
            <a:chOff x="5191877" y="972195"/>
            <a:chExt cx="6855654" cy="5646882"/>
          </a:xfrm>
        </p:grpSpPr>
        <p:grpSp>
          <p:nvGrpSpPr>
            <p:cNvPr id="7" name="Group 6">
              <a:extLst>
                <a:ext uri="{FF2B5EF4-FFF2-40B4-BE49-F238E27FC236}">
                  <a16:creationId xmlns:a16="http://schemas.microsoft.com/office/drawing/2014/main" id="{ECDA07A1-42A7-4B01-9D41-5C79A130D988}"/>
                </a:ext>
              </a:extLst>
            </p:cNvPr>
            <p:cNvGrpSpPr/>
            <p:nvPr/>
          </p:nvGrpSpPr>
          <p:grpSpPr>
            <a:xfrm>
              <a:off x="5216056" y="1009816"/>
              <a:ext cx="6831475" cy="5609261"/>
              <a:chOff x="1597143" y="628699"/>
              <a:chExt cx="7637856" cy="6038807"/>
            </a:xfrm>
          </p:grpSpPr>
          <p:pic>
            <p:nvPicPr>
              <p:cNvPr id="14" name="Picture 13" descr="Table&#10;&#10;Description automatically generated with low confidence">
                <a:extLst>
                  <a:ext uri="{FF2B5EF4-FFF2-40B4-BE49-F238E27FC236}">
                    <a16:creationId xmlns:a16="http://schemas.microsoft.com/office/drawing/2014/main" id="{36B9B8C5-BA9D-430E-AA60-010C41C09A53}"/>
                  </a:ext>
                </a:extLst>
              </p:cNvPr>
              <p:cNvPicPr>
                <a:picLocks noChangeAspect="1"/>
              </p:cNvPicPr>
              <p:nvPr/>
            </p:nvPicPr>
            <p:blipFill rotWithShape="1">
              <a:blip r:embed="rId3">
                <a:extLst>
                  <a:ext uri="{28A0092B-C50C-407E-A947-70E740481C1C}">
                    <a14:useLocalDpi xmlns:a14="http://schemas.microsoft.com/office/drawing/2010/main" val="0"/>
                  </a:ext>
                </a:extLst>
              </a:blip>
              <a:srcRect t="6765" r="15113"/>
              <a:stretch/>
            </p:blipFill>
            <p:spPr>
              <a:xfrm>
                <a:off x="1597143" y="628699"/>
                <a:ext cx="7637856" cy="6038807"/>
              </a:xfrm>
              <a:prstGeom prst="rect">
                <a:avLst/>
              </a:prstGeom>
            </p:spPr>
          </p:pic>
          <p:pic>
            <p:nvPicPr>
              <p:cNvPr id="15" name="Picture 14" descr="Table&#10;&#10;Description automatically generated with low confidence">
                <a:extLst>
                  <a:ext uri="{FF2B5EF4-FFF2-40B4-BE49-F238E27FC236}">
                    <a16:creationId xmlns:a16="http://schemas.microsoft.com/office/drawing/2014/main" id="{0D30AF65-FD08-4DC4-9FBE-BA40C5626DE0}"/>
                  </a:ext>
                </a:extLst>
              </p:cNvPr>
              <p:cNvPicPr>
                <a:picLocks noChangeAspect="1"/>
              </p:cNvPicPr>
              <p:nvPr/>
            </p:nvPicPr>
            <p:blipFill rotWithShape="1">
              <a:blip r:embed="rId3">
                <a:extLst>
                  <a:ext uri="{28A0092B-C50C-407E-A947-70E740481C1C}">
                    <a14:useLocalDpi xmlns:a14="http://schemas.microsoft.com/office/drawing/2010/main" val="0"/>
                  </a:ext>
                </a:extLst>
              </a:blip>
              <a:srcRect l="45793" t="1081" r="41968" b="94779"/>
              <a:stretch/>
            </p:blipFill>
            <p:spPr>
              <a:xfrm>
                <a:off x="5643716" y="654380"/>
                <a:ext cx="1101213" cy="268082"/>
              </a:xfrm>
              <a:prstGeom prst="rect">
                <a:avLst/>
              </a:prstGeom>
            </p:spPr>
          </p:pic>
        </p:grpSp>
        <p:pic>
          <p:nvPicPr>
            <p:cNvPr id="8" name="Picture 7" descr="Table&#10;&#10;Description automatically generated with low confidence">
              <a:extLst>
                <a:ext uri="{FF2B5EF4-FFF2-40B4-BE49-F238E27FC236}">
                  <a16:creationId xmlns:a16="http://schemas.microsoft.com/office/drawing/2014/main" id="{C8C8A882-A394-4671-804D-7AA62662AC4A}"/>
                </a:ext>
              </a:extLst>
            </p:cNvPr>
            <p:cNvPicPr>
              <a:picLocks noChangeAspect="1"/>
            </p:cNvPicPr>
            <p:nvPr/>
          </p:nvPicPr>
          <p:blipFill rotWithShape="1">
            <a:blip r:embed="rId3">
              <a:extLst>
                <a:ext uri="{28A0092B-C50C-407E-A947-70E740481C1C}">
                  <a14:useLocalDpi xmlns:a14="http://schemas.microsoft.com/office/drawing/2010/main" val="0"/>
                </a:ext>
              </a:extLst>
            </a:blip>
            <a:srcRect l="86414" t="52653" r="1086" b="23937"/>
            <a:stretch/>
          </p:blipFill>
          <p:spPr>
            <a:xfrm>
              <a:off x="5445230" y="972195"/>
              <a:ext cx="933021" cy="1296063"/>
            </a:xfrm>
            <a:prstGeom prst="rect">
              <a:avLst/>
            </a:prstGeom>
          </p:spPr>
        </p:pic>
        <p:cxnSp>
          <p:nvCxnSpPr>
            <p:cNvPr id="9" name="Straight Connector 8">
              <a:extLst>
                <a:ext uri="{FF2B5EF4-FFF2-40B4-BE49-F238E27FC236}">
                  <a16:creationId xmlns:a16="http://schemas.microsoft.com/office/drawing/2014/main" id="{6681014F-334F-4FDD-B9B4-4B7C78A316AE}"/>
                </a:ext>
              </a:extLst>
            </p:cNvPr>
            <p:cNvCxnSpPr>
              <a:cxnSpLocks/>
            </p:cNvCxnSpPr>
            <p:nvPr/>
          </p:nvCxnSpPr>
          <p:spPr>
            <a:xfrm>
              <a:off x="5216056" y="2806810"/>
              <a:ext cx="683147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9B113C7-2890-4BD9-99DC-6ADA1669DA05}"/>
                </a:ext>
              </a:extLst>
            </p:cNvPr>
            <p:cNvCxnSpPr>
              <a:cxnSpLocks/>
            </p:cNvCxnSpPr>
            <p:nvPr/>
          </p:nvCxnSpPr>
          <p:spPr>
            <a:xfrm>
              <a:off x="5445230" y="5036071"/>
              <a:ext cx="6602301"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C9646F-D0CA-4195-A15D-1C81AB449AA8}"/>
                </a:ext>
              </a:extLst>
            </p:cNvPr>
            <p:cNvSpPr txBox="1"/>
            <p:nvPr/>
          </p:nvSpPr>
          <p:spPr>
            <a:xfrm>
              <a:off x="5216055" y="5663518"/>
              <a:ext cx="506706" cy="369332"/>
            </a:xfrm>
            <a:prstGeom prst="rect">
              <a:avLst/>
            </a:prstGeom>
            <a:noFill/>
          </p:spPr>
          <p:txBody>
            <a:bodyPr wrap="square" rtlCol="0">
              <a:spAutoFit/>
            </a:bodyPr>
            <a:lstStyle/>
            <a:p>
              <a:r>
                <a:rPr lang="en-GB" dirty="0">
                  <a:solidFill>
                    <a:srgbClr val="FF9900"/>
                  </a:solidFill>
                </a:rPr>
                <a:t>P1</a:t>
              </a:r>
            </a:p>
          </p:txBody>
        </p:sp>
        <p:sp>
          <p:nvSpPr>
            <p:cNvPr id="12" name="TextBox 11">
              <a:extLst>
                <a:ext uri="{FF2B5EF4-FFF2-40B4-BE49-F238E27FC236}">
                  <a16:creationId xmlns:a16="http://schemas.microsoft.com/office/drawing/2014/main" id="{ED588119-5A58-42B8-97BE-EE505CC42FFD}"/>
                </a:ext>
              </a:extLst>
            </p:cNvPr>
            <p:cNvSpPr txBox="1"/>
            <p:nvPr/>
          </p:nvSpPr>
          <p:spPr>
            <a:xfrm>
              <a:off x="5191877" y="3309058"/>
              <a:ext cx="506706" cy="319077"/>
            </a:xfrm>
            <a:prstGeom prst="rect">
              <a:avLst/>
            </a:prstGeom>
            <a:noFill/>
          </p:spPr>
          <p:txBody>
            <a:bodyPr wrap="square" rtlCol="0">
              <a:spAutoFit/>
            </a:bodyPr>
            <a:lstStyle/>
            <a:p>
              <a:r>
                <a:rPr lang="en-GB" dirty="0">
                  <a:solidFill>
                    <a:srgbClr val="00B0F0"/>
                  </a:solidFill>
                </a:rPr>
                <a:t>P3</a:t>
              </a:r>
            </a:p>
          </p:txBody>
        </p:sp>
        <p:sp>
          <p:nvSpPr>
            <p:cNvPr id="13" name="TextBox 12">
              <a:extLst>
                <a:ext uri="{FF2B5EF4-FFF2-40B4-BE49-F238E27FC236}">
                  <a16:creationId xmlns:a16="http://schemas.microsoft.com/office/drawing/2014/main" id="{A0DF5F7E-C1E7-4A03-A01C-EEB06060E9D2}"/>
                </a:ext>
              </a:extLst>
            </p:cNvPr>
            <p:cNvSpPr txBox="1"/>
            <p:nvPr/>
          </p:nvSpPr>
          <p:spPr>
            <a:xfrm>
              <a:off x="5191877" y="2464248"/>
              <a:ext cx="506706" cy="319077"/>
            </a:xfrm>
            <a:prstGeom prst="rect">
              <a:avLst/>
            </a:prstGeom>
            <a:noFill/>
          </p:spPr>
          <p:txBody>
            <a:bodyPr wrap="square" rtlCol="0">
              <a:spAutoFit/>
            </a:bodyPr>
            <a:lstStyle/>
            <a:p>
              <a:r>
                <a:rPr lang="en-GB" dirty="0">
                  <a:solidFill>
                    <a:srgbClr val="00FF00"/>
                  </a:solidFill>
                </a:rPr>
                <a:t>P2</a:t>
              </a:r>
            </a:p>
          </p:txBody>
        </p:sp>
      </p:grpSp>
      <p:sp>
        <p:nvSpPr>
          <p:cNvPr id="16" name="Rectangle 15">
            <a:extLst>
              <a:ext uri="{FF2B5EF4-FFF2-40B4-BE49-F238E27FC236}">
                <a16:creationId xmlns:a16="http://schemas.microsoft.com/office/drawing/2014/main" id="{1C86F556-1DDF-4FA2-9BB1-A773BFFC77CA}"/>
              </a:ext>
            </a:extLst>
          </p:cNvPr>
          <p:cNvSpPr/>
          <p:nvPr/>
        </p:nvSpPr>
        <p:spPr>
          <a:xfrm>
            <a:off x="6448926" y="713127"/>
            <a:ext cx="500514" cy="5940458"/>
          </a:xfrm>
          <a:prstGeom prst="rect">
            <a:avLst/>
          </a:prstGeom>
          <a:noFill/>
          <a:ln w="38100">
            <a:solidFill>
              <a:srgbClr val="B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09614110-F835-42C5-A0E4-24EAF8C7370F}"/>
              </a:ext>
            </a:extLst>
          </p:cNvPr>
          <p:cNvSpPr/>
          <p:nvPr/>
        </p:nvSpPr>
        <p:spPr>
          <a:xfrm>
            <a:off x="10051526" y="713127"/>
            <a:ext cx="500514" cy="5940458"/>
          </a:xfrm>
          <a:prstGeom prst="rect">
            <a:avLst/>
          </a:prstGeom>
          <a:noFill/>
          <a:ln w="38100">
            <a:solidFill>
              <a:srgbClr val="B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70AE478F-D24A-410B-802F-342A182AAF44}"/>
              </a:ext>
            </a:extLst>
          </p:cNvPr>
          <p:cNvSpPr/>
          <p:nvPr/>
        </p:nvSpPr>
        <p:spPr>
          <a:xfrm>
            <a:off x="8350624" y="713127"/>
            <a:ext cx="500514" cy="5940458"/>
          </a:xfrm>
          <a:prstGeom prst="rect">
            <a:avLst/>
          </a:prstGeom>
          <a:noFill/>
          <a:ln w="38100">
            <a:solidFill>
              <a:srgbClr val="B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CA1A6F79-4500-46CB-85AD-F1F3051DED99}"/>
              </a:ext>
            </a:extLst>
          </p:cNvPr>
          <p:cNvSpPr/>
          <p:nvPr/>
        </p:nvSpPr>
        <p:spPr>
          <a:xfrm>
            <a:off x="11233484" y="713127"/>
            <a:ext cx="280635" cy="5940458"/>
          </a:xfrm>
          <a:prstGeom prst="rect">
            <a:avLst/>
          </a:prstGeom>
          <a:noFill/>
          <a:ln w="38100">
            <a:solidFill>
              <a:srgbClr val="B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itle 3">
            <a:extLst>
              <a:ext uri="{FF2B5EF4-FFF2-40B4-BE49-F238E27FC236}">
                <a16:creationId xmlns:a16="http://schemas.microsoft.com/office/drawing/2014/main" id="{4ABC179B-62CF-403E-BB7B-CED3B6482916}"/>
              </a:ext>
            </a:extLst>
          </p:cNvPr>
          <p:cNvSpPr txBox="1">
            <a:spLocks/>
          </p:cNvSpPr>
          <p:nvPr/>
        </p:nvSpPr>
        <p:spPr>
          <a:xfrm>
            <a:off x="407080" y="-7098"/>
            <a:ext cx="1376971" cy="352788"/>
          </a:xfrm>
          <a:prstGeom prst="rect">
            <a:avLst/>
          </a:prstGeom>
        </p:spPr>
        <p:txBody>
          <a:bodyPr vert="horz" lIns="0" tIns="0" rIns="0" bIns="0" rtlCol="0" anchor="t">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GB" sz="2000" cap="none" spc="0" dirty="0"/>
              <a:t>3. Eligibility</a:t>
            </a:r>
          </a:p>
        </p:txBody>
      </p:sp>
    </p:spTree>
    <p:extLst>
      <p:ext uri="{BB962C8B-B14F-4D97-AF65-F5344CB8AC3E}">
        <p14:creationId xmlns:p14="http://schemas.microsoft.com/office/powerpoint/2010/main" val="2847282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a:xfrm>
            <a:off x="1371600" y="795528"/>
            <a:ext cx="3200400" cy="1234440"/>
          </a:xfrm>
        </p:spPr>
        <p:txBody>
          <a:bodyPr anchor="t"/>
          <a:lstStyle/>
          <a:p>
            <a:r>
              <a:rPr lang="en-GB" cap="none" spc="0" dirty="0"/>
              <a:t>2. Which POPs? </a:t>
            </a:r>
          </a:p>
        </p:txBody>
      </p:sp>
      <p:sp>
        <p:nvSpPr>
          <p:cNvPr id="5" name="Content Placeholder 4">
            <a:extLst>
              <a:ext uri="{FF2B5EF4-FFF2-40B4-BE49-F238E27FC236}">
                <a16:creationId xmlns:a16="http://schemas.microsoft.com/office/drawing/2014/main" id="{80E36AC9-474F-4A53-8542-B48B52363783}"/>
              </a:ext>
            </a:extLst>
          </p:cNvPr>
          <p:cNvSpPr>
            <a:spLocks noGrp="1"/>
          </p:cNvSpPr>
          <p:nvPr>
            <p:ph idx="1"/>
          </p:nvPr>
        </p:nvSpPr>
        <p:spPr>
          <a:xfrm>
            <a:off x="1371600" y="2112264"/>
            <a:ext cx="3721395" cy="3959352"/>
          </a:xfrm>
        </p:spPr>
        <p:txBody>
          <a:bodyPr anchor="ctr"/>
          <a:lstStyle/>
          <a:p>
            <a:pPr>
              <a:lnSpc>
                <a:spcPct val="100000"/>
              </a:lnSpc>
              <a:spcBef>
                <a:spcPts val="0"/>
              </a:spcBef>
              <a:spcAft>
                <a:spcPts val="600"/>
              </a:spcAft>
            </a:pPr>
            <a:r>
              <a:rPr lang="en-GB" sz="2400" dirty="0"/>
              <a:t>Chlordane</a:t>
            </a:r>
          </a:p>
          <a:p>
            <a:pPr>
              <a:lnSpc>
                <a:spcPct val="100000"/>
              </a:lnSpc>
              <a:spcBef>
                <a:spcPts val="0"/>
              </a:spcBef>
              <a:spcAft>
                <a:spcPts val="600"/>
              </a:spcAft>
            </a:pPr>
            <a:r>
              <a:rPr lang="en-GB" sz="2400" dirty="0"/>
              <a:t>DDT</a:t>
            </a:r>
          </a:p>
          <a:p>
            <a:pPr>
              <a:lnSpc>
                <a:spcPct val="100000"/>
              </a:lnSpc>
              <a:spcBef>
                <a:spcPts val="0"/>
              </a:spcBef>
              <a:spcAft>
                <a:spcPts val="600"/>
              </a:spcAft>
            </a:pPr>
            <a:r>
              <a:rPr lang="en-GB" sz="2400" dirty="0"/>
              <a:t>HCB</a:t>
            </a:r>
          </a:p>
          <a:p>
            <a:pPr>
              <a:lnSpc>
                <a:spcPct val="100000"/>
              </a:lnSpc>
              <a:spcBef>
                <a:spcPts val="0"/>
              </a:spcBef>
              <a:spcAft>
                <a:spcPts val="600"/>
              </a:spcAft>
            </a:pPr>
            <a:r>
              <a:rPr lang="en-GB" sz="2400" dirty="0"/>
              <a:t>HCH</a:t>
            </a:r>
          </a:p>
          <a:p>
            <a:pPr>
              <a:lnSpc>
                <a:spcPct val="100000"/>
              </a:lnSpc>
              <a:spcBef>
                <a:spcPts val="0"/>
              </a:spcBef>
              <a:spcAft>
                <a:spcPts val="600"/>
              </a:spcAft>
            </a:pPr>
            <a:r>
              <a:rPr lang="en-GB" sz="2400" dirty="0"/>
              <a:t>PBDE</a:t>
            </a:r>
          </a:p>
          <a:p>
            <a:pPr>
              <a:lnSpc>
                <a:spcPct val="100000"/>
              </a:lnSpc>
              <a:spcBef>
                <a:spcPts val="0"/>
              </a:spcBef>
              <a:spcAft>
                <a:spcPts val="600"/>
              </a:spcAft>
            </a:pPr>
            <a:r>
              <a:rPr lang="en-GB" sz="2400" dirty="0"/>
              <a:t>PCB</a:t>
            </a:r>
          </a:p>
          <a:p>
            <a:pPr>
              <a:lnSpc>
                <a:spcPct val="100000"/>
              </a:lnSpc>
              <a:spcBef>
                <a:spcPts val="0"/>
              </a:spcBef>
              <a:spcAft>
                <a:spcPts val="600"/>
              </a:spcAft>
            </a:pPr>
            <a:r>
              <a:rPr lang="en-GB" sz="2400" dirty="0"/>
              <a:t>PFAS</a:t>
            </a:r>
          </a:p>
        </p:txBody>
      </p:sp>
      <p:grpSp>
        <p:nvGrpSpPr>
          <p:cNvPr id="6" name="Group 5">
            <a:extLst>
              <a:ext uri="{FF2B5EF4-FFF2-40B4-BE49-F238E27FC236}">
                <a16:creationId xmlns:a16="http://schemas.microsoft.com/office/drawing/2014/main" id="{425C0E6E-4C6D-487C-9E5B-BE29F94F54E7}"/>
              </a:ext>
            </a:extLst>
          </p:cNvPr>
          <p:cNvGrpSpPr/>
          <p:nvPr/>
        </p:nvGrpSpPr>
        <p:grpSpPr>
          <a:xfrm>
            <a:off x="4538133" y="160867"/>
            <a:ext cx="7526868" cy="6536266"/>
            <a:chOff x="5191877" y="972195"/>
            <a:chExt cx="6855654" cy="5646882"/>
          </a:xfrm>
        </p:grpSpPr>
        <p:grpSp>
          <p:nvGrpSpPr>
            <p:cNvPr id="7" name="Group 6">
              <a:extLst>
                <a:ext uri="{FF2B5EF4-FFF2-40B4-BE49-F238E27FC236}">
                  <a16:creationId xmlns:a16="http://schemas.microsoft.com/office/drawing/2014/main" id="{ECDA07A1-42A7-4B01-9D41-5C79A130D988}"/>
                </a:ext>
              </a:extLst>
            </p:cNvPr>
            <p:cNvGrpSpPr/>
            <p:nvPr/>
          </p:nvGrpSpPr>
          <p:grpSpPr>
            <a:xfrm>
              <a:off x="5216056" y="1009816"/>
              <a:ext cx="6831475" cy="5609261"/>
              <a:chOff x="1597143" y="628699"/>
              <a:chExt cx="7637856" cy="6038807"/>
            </a:xfrm>
          </p:grpSpPr>
          <p:pic>
            <p:nvPicPr>
              <p:cNvPr id="14" name="Picture 13" descr="Table&#10;&#10;Description automatically generated with low confidence">
                <a:extLst>
                  <a:ext uri="{FF2B5EF4-FFF2-40B4-BE49-F238E27FC236}">
                    <a16:creationId xmlns:a16="http://schemas.microsoft.com/office/drawing/2014/main" id="{36B9B8C5-BA9D-430E-AA60-010C41C09A53}"/>
                  </a:ext>
                </a:extLst>
              </p:cNvPr>
              <p:cNvPicPr>
                <a:picLocks noChangeAspect="1"/>
              </p:cNvPicPr>
              <p:nvPr/>
            </p:nvPicPr>
            <p:blipFill rotWithShape="1">
              <a:blip r:embed="rId3">
                <a:extLst>
                  <a:ext uri="{28A0092B-C50C-407E-A947-70E740481C1C}">
                    <a14:useLocalDpi xmlns:a14="http://schemas.microsoft.com/office/drawing/2010/main" val="0"/>
                  </a:ext>
                </a:extLst>
              </a:blip>
              <a:srcRect t="6765" r="15113"/>
              <a:stretch/>
            </p:blipFill>
            <p:spPr>
              <a:xfrm>
                <a:off x="1597143" y="628699"/>
                <a:ext cx="7637856" cy="6038807"/>
              </a:xfrm>
              <a:prstGeom prst="rect">
                <a:avLst/>
              </a:prstGeom>
            </p:spPr>
          </p:pic>
          <p:pic>
            <p:nvPicPr>
              <p:cNvPr id="15" name="Picture 14" descr="Table&#10;&#10;Description automatically generated with low confidence">
                <a:extLst>
                  <a:ext uri="{FF2B5EF4-FFF2-40B4-BE49-F238E27FC236}">
                    <a16:creationId xmlns:a16="http://schemas.microsoft.com/office/drawing/2014/main" id="{0D30AF65-FD08-4DC4-9FBE-BA40C5626DE0}"/>
                  </a:ext>
                </a:extLst>
              </p:cNvPr>
              <p:cNvPicPr>
                <a:picLocks noChangeAspect="1"/>
              </p:cNvPicPr>
              <p:nvPr/>
            </p:nvPicPr>
            <p:blipFill rotWithShape="1">
              <a:blip r:embed="rId3">
                <a:extLst>
                  <a:ext uri="{28A0092B-C50C-407E-A947-70E740481C1C}">
                    <a14:useLocalDpi xmlns:a14="http://schemas.microsoft.com/office/drawing/2010/main" val="0"/>
                  </a:ext>
                </a:extLst>
              </a:blip>
              <a:srcRect l="45793" t="1081" r="41968" b="94779"/>
              <a:stretch/>
            </p:blipFill>
            <p:spPr>
              <a:xfrm>
                <a:off x="5643716" y="654380"/>
                <a:ext cx="1101213" cy="268082"/>
              </a:xfrm>
              <a:prstGeom prst="rect">
                <a:avLst/>
              </a:prstGeom>
            </p:spPr>
          </p:pic>
        </p:grpSp>
        <p:pic>
          <p:nvPicPr>
            <p:cNvPr id="8" name="Picture 7" descr="Table&#10;&#10;Description automatically generated with low confidence">
              <a:extLst>
                <a:ext uri="{FF2B5EF4-FFF2-40B4-BE49-F238E27FC236}">
                  <a16:creationId xmlns:a16="http://schemas.microsoft.com/office/drawing/2014/main" id="{C8C8A882-A394-4671-804D-7AA62662AC4A}"/>
                </a:ext>
              </a:extLst>
            </p:cNvPr>
            <p:cNvPicPr>
              <a:picLocks noChangeAspect="1"/>
            </p:cNvPicPr>
            <p:nvPr/>
          </p:nvPicPr>
          <p:blipFill rotWithShape="1">
            <a:blip r:embed="rId3">
              <a:extLst>
                <a:ext uri="{28A0092B-C50C-407E-A947-70E740481C1C}">
                  <a14:useLocalDpi xmlns:a14="http://schemas.microsoft.com/office/drawing/2010/main" val="0"/>
                </a:ext>
              </a:extLst>
            </a:blip>
            <a:srcRect l="86414" t="52653" r="1086" b="23937"/>
            <a:stretch/>
          </p:blipFill>
          <p:spPr>
            <a:xfrm>
              <a:off x="5445230" y="972195"/>
              <a:ext cx="933021" cy="1296063"/>
            </a:xfrm>
            <a:prstGeom prst="rect">
              <a:avLst/>
            </a:prstGeom>
          </p:spPr>
        </p:pic>
        <p:cxnSp>
          <p:nvCxnSpPr>
            <p:cNvPr id="9" name="Straight Connector 8">
              <a:extLst>
                <a:ext uri="{FF2B5EF4-FFF2-40B4-BE49-F238E27FC236}">
                  <a16:creationId xmlns:a16="http://schemas.microsoft.com/office/drawing/2014/main" id="{6681014F-334F-4FDD-B9B4-4B7C78A316AE}"/>
                </a:ext>
              </a:extLst>
            </p:cNvPr>
            <p:cNvCxnSpPr>
              <a:cxnSpLocks/>
            </p:cNvCxnSpPr>
            <p:nvPr/>
          </p:nvCxnSpPr>
          <p:spPr>
            <a:xfrm>
              <a:off x="5216056" y="2806810"/>
              <a:ext cx="683147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9B113C7-2890-4BD9-99DC-6ADA1669DA05}"/>
                </a:ext>
              </a:extLst>
            </p:cNvPr>
            <p:cNvCxnSpPr>
              <a:cxnSpLocks/>
            </p:cNvCxnSpPr>
            <p:nvPr/>
          </p:nvCxnSpPr>
          <p:spPr>
            <a:xfrm>
              <a:off x="5445230" y="5036071"/>
              <a:ext cx="6602301"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C9646F-D0CA-4195-A15D-1C81AB449AA8}"/>
                </a:ext>
              </a:extLst>
            </p:cNvPr>
            <p:cNvSpPr txBox="1"/>
            <p:nvPr/>
          </p:nvSpPr>
          <p:spPr>
            <a:xfrm>
              <a:off x="5216055" y="5663518"/>
              <a:ext cx="506706" cy="369332"/>
            </a:xfrm>
            <a:prstGeom prst="rect">
              <a:avLst/>
            </a:prstGeom>
            <a:noFill/>
          </p:spPr>
          <p:txBody>
            <a:bodyPr wrap="square" rtlCol="0">
              <a:spAutoFit/>
            </a:bodyPr>
            <a:lstStyle/>
            <a:p>
              <a:r>
                <a:rPr lang="en-GB" dirty="0">
                  <a:solidFill>
                    <a:srgbClr val="FF9900"/>
                  </a:solidFill>
                </a:rPr>
                <a:t>P1</a:t>
              </a:r>
            </a:p>
          </p:txBody>
        </p:sp>
        <p:sp>
          <p:nvSpPr>
            <p:cNvPr id="12" name="TextBox 11">
              <a:extLst>
                <a:ext uri="{FF2B5EF4-FFF2-40B4-BE49-F238E27FC236}">
                  <a16:creationId xmlns:a16="http://schemas.microsoft.com/office/drawing/2014/main" id="{ED588119-5A58-42B8-97BE-EE505CC42FFD}"/>
                </a:ext>
              </a:extLst>
            </p:cNvPr>
            <p:cNvSpPr txBox="1"/>
            <p:nvPr/>
          </p:nvSpPr>
          <p:spPr>
            <a:xfrm>
              <a:off x="5191877" y="3309058"/>
              <a:ext cx="506706" cy="319077"/>
            </a:xfrm>
            <a:prstGeom prst="rect">
              <a:avLst/>
            </a:prstGeom>
            <a:noFill/>
          </p:spPr>
          <p:txBody>
            <a:bodyPr wrap="square" rtlCol="0">
              <a:spAutoFit/>
            </a:bodyPr>
            <a:lstStyle/>
            <a:p>
              <a:r>
                <a:rPr lang="en-GB" dirty="0">
                  <a:solidFill>
                    <a:srgbClr val="00B0F0"/>
                  </a:solidFill>
                </a:rPr>
                <a:t>P3</a:t>
              </a:r>
            </a:p>
          </p:txBody>
        </p:sp>
        <p:sp>
          <p:nvSpPr>
            <p:cNvPr id="13" name="TextBox 12">
              <a:extLst>
                <a:ext uri="{FF2B5EF4-FFF2-40B4-BE49-F238E27FC236}">
                  <a16:creationId xmlns:a16="http://schemas.microsoft.com/office/drawing/2014/main" id="{A0DF5F7E-C1E7-4A03-A01C-EEB06060E9D2}"/>
                </a:ext>
              </a:extLst>
            </p:cNvPr>
            <p:cNvSpPr txBox="1"/>
            <p:nvPr/>
          </p:nvSpPr>
          <p:spPr>
            <a:xfrm>
              <a:off x="5191877" y="2464248"/>
              <a:ext cx="506706" cy="319077"/>
            </a:xfrm>
            <a:prstGeom prst="rect">
              <a:avLst/>
            </a:prstGeom>
            <a:noFill/>
          </p:spPr>
          <p:txBody>
            <a:bodyPr wrap="square" rtlCol="0">
              <a:spAutoFit/>
            </a:bodyPr>
            <a:lstStyle/>
            <a:p>
              <a:r>
                <a:rPr lang="en-GB" dirty="0">
                  <a:solidFill>
                    <a:srgbClr val="00FF00"/>
                  </a:solidFill>
                </a:rPr>
                <a:t>P2</a:t>
              </a:r>
            </a:p>
          </p:txBody>
        </p:sp>
      </p:grpSp>
      <p:sp>
        <p:nvSpPr>
          <p:cNvPr id="16" name="Rectangle 15">
            <a:extLst>
              <a:ext uri="{FF2B5EF4-FFF2-40B4-BE49-F238E27FC236}">
                <a16:creationId xmlns:a16="http://schemas.microsoft.com/office/drawing/2014/main" id="{1C86F556-1DDF-4FA2-9BB1-A773BFFC77CA}"/>
              </a:ext>
            </a:extLst>
          </p:cNvPr>
          <p:cNvSpPr/>
          <p:nvPr/>
        </p:nvSpPr>
        <p:spPr>
          <a:xfrm>
            <a:off x="6215000" y="713127"/>
            <a:ext cx="281493" cy="5940458"/>
          </a:xfrm>
          <a:prstGeom prst="rect">
            <a:avLst/>
          </a:prstGeom>
          <a:noFill/>
          <a:ln w="38100">
            <a:solidFill>
              <a:srgbClr val="B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itle 3">
            <a:extLst>
              <a:ext uri="{FF2B5EF4-FFF2-40B4-BE49-F238E27FC236}">
                <a16:creationId xmlns:a16="http://schemas.microsoft.com/office/drawing/2014/main" id="{BDBA5A02-EF63-4A0A-ABD9-E01E6398989D}"/>
              </a:ext>
            </a:extLst>
          </p:cNvPr>
          <p:cNvSpPr txBox="1">
            <a:spLocks/>
          </p:cNvSpPr>
          <p:nvPr/>
        </p:nvSpPr>
        <p:spPr>
          <a:xfrm>
            <a:off x="407080" y="-7098"/>
            <a:ext cx="1376971" cy="352788"/>
          </a:xfrm>
          <a:prstGeom prst="rect">
            <a:avLst/>
          </a:prstGeom>
        </p:spPr>
        <p:txBody>
          <a:bodyPr vert="horz" lIns="0" tIns="0" rIns="0" bIns="0" rtlCol="0" anchor="t">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GB" sz="2000" cap="none" spc="0" dirty="0"/>
              <a:t>3. Eligibility</a:t>
            </a:r>
          </a:p>
        </p:txBody>
      </p:sp>
    </p:spTree>
    <p:extLst>
      <p:ext uri="{BB962C8B-B14F-4D97-AF65-F5344CB8AC3E}">
        <p14:creationId xmlns:p14="http://schemas.microsoft.com/office/powerpoint/2010/main" val="2039079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Decisions to make</a:t>
            </a:r>
          </a:p>
        </p:txBody>
      </p:sp>
      <p:sp>
        <p:nvSpPr>
          <p:cNvPr id="5" name="Content Placeholder 4">
            <a:extLst>
              <a:ext uri="{FF2B5EF4-FFF2-40B4-BE49-F238E27FC236}">
                <a16:creationId xmlns:a16="http://schemas.microsoft.com/office/drawing/2014/main" id="{80E36AC9-474F-4A53-8542-B48B52363783}"/>
              </a:ext>
            </a:extLst>
          </p:cNvPr>
          <p:cNvSpPr>
            <a:spLocks noGrp="1"/>
          </p:cNvSpPr>
          <p:nvPr>
            <p:ph idx="1"/>
          </p:nvPr>
        </p:nvSpPr>
        <p:spPr/>
        <p:txBody>
          <a:bodyPr anchor="ctr"/>
          <a:lstStyle/>
          <a:p>
            <a:r>
              <a:rPr lang="en-GB" dirty="0"/>
              <a:t>Which tissue comparisons to include?</a:t>
            </a:r>
          </a:p>
          <a:p>
            <a:endParaRPr lang="en-GB" dirty="0"/>
          </a:p>
          <a:p>
            <a:r>
              <a:rPr lang="en-GB" dirty="0"/>
              <a:t>Which POPs to include?</a:t>
            </a:r>
          </a:p>
          <a:p>
            <a:endParaRPr lang="en-GB" dirty="0"/>
          </a:p>
          <a:p>
            <a:r>
              <a:rPr lang="en-GB" dirty="0"/>
              <a:t>Is there enough individual level data?</a:t>
            </a:r>
          </a:p>
        </p:txBody>
      </p:sp>
      <p:pic>
        <p:nvPicPr>
          <p:cNvPr id="3" name="Graphic 2" descr="Close with solid fill">
            <a:extLst>
              <a:ext uri="{FF2B5EF4-FFF2-40B4-BE49-F238E27FC236}">
                <a16:creationId xmlns:a16="http://schemas.microsoft.com/office/drawing/2014/main" id="{E980F634-6CB1-4047-9F5C-0F96A76D95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45758" y="4843131"/>
            <a:ext cx="3848986" cy="914400"/>
          </a:xfrm>
          <a:prstGeom prst="rect">
            <a:avLst/>
          </a:prstGeom>
        </p:spPr>
      </p:pic>
      <p:sp>
        <p:nvSpPr>
          <p:cNvPr id="6" name="Title 3">
            <a:extLst>
              <a:ext uri="{FF2B5EF4-FFF2-40B4-BE49-F238E27FC236}">
                <a16:creationId xmlns:a16="http://schemas.microsoft.com/office/drawing/2014/main" id="{B72DF88F-DB7B-4131-BBDD-198616B758CB}"/>
              </a:ext>
            </a:extLst>
          </p:cNvPr>
          <p:cNvSpPr txBox="1">
            <a:spLocks/>
          </p:cNvSpPr>
          <p:nvPr/>
        </p:nvSpPr>
        <p:spPr>
          <a:xfrm>
            <a:off x="407080" y="-7098"/>
            <a:ext cx="1376971" cy="352788"/>
          </a:xfrm>
          <a:prstGeom prst="rect">
            <a:avLst/>
          </a:prstGeom>
        </p:spPr>
        <p:txBody>
          <a:bodyPr vert="horz" lIns="0" tIns="0" rIns="0" bIns="0" rtlCol="0" anchor="t">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GB" sz="2000" cap="none" spc="0" dirty="0"/>
              <a:t>3. Eligibility</a:t>
            </a:r>
          </a:p>
        </p:txBody>
      </p:sp>
    </p:spTree>
    <p:extLst>
      <p:ext uri="{BB962C8B-B14F-4D97-AF65-F5344CB8AC3E}">
        <p14:creationId xmlns:p14="http://schemas.microsoft.com/office/powerpoint/2010/main" val="1224523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5045C5-70B5-42C8-A8A0-324DAF53D1B2}"/>
              </a:ext>
            </a:extLst>
          </p:cNvPr>
          <p:cNvSpPr>
            <a:spLocks noGrp="1"/>
          </p:cNvSpPr>
          <p:nvPr>
            <p:ph type="title"/>
          </p:nvPr>
        </p:nvSpPr>
        <p:spPr>
          <a:xfrm>
            <a:off x="1371600" y="1709738"/>
            <a:ext cx="4032585" cy="2852737"/>
          </a:xfrm>
        </p:spPr>
        <p:txBody>
          <a:bodyPr>
            <a:normAutofit/>
          </a:bodyPr>
          <a:lstStyle/>
          <a:p>
            <a:r>
              <a:rPr lang="en-GB" sz="4000" cap="none" spc="0" dirty="0"/>
              <a:t>How to do a meta-analysis</a:t>
            </a:r>
          </a:p>
        </p:txBody>
      </p:sp>
      <p:sp>
        <p:nvSpPr>
          <p:cNvPr id="5" name="Text Placeholder 4">
            <a:extLst>
              <a:ext uri="{FF2B5EF4-FFF2-40B4-BE49-F238E27FC236}">
                <a16:creationId xmlns:a16="http://schemas.microsoft.com/office/drawing/2014/main" id="{5140F4AC-0994-4F5C-9F1C-7EF42DC6A125}"/>
              </a:ext>
            </a:extLst>
          </p:cNvPr>
          <p:cNvSpPr>
            <a:spLocks noGrp="1"/>
          </p:cNvSpPr>
          <p:nvPr>
            <p:ph type="body" idx="1"/>
          </p:nvPr>
        </p:nvSpPr>
        <p:spPr/>
        <p:txBody>
          <a:bodyPr>
            <a:normAutofit/>
          </a:bodyPr>
          <a:lstStyle/>
          <a:p>
            <a:r>
              <a:rPr lang="en-GB" sz="2400" cap="none" spc="0" dirty="0"/>
              <a:t>Step 3: onto the big spreadsheet</a:t>
            </a:r>
          </a:p>
        </p:txBody>
      </p:sp>
      <p:grpSp>
        <p:nvGrpSpPr>
          <p:cNvPr id="6" name="Group 5">
            <a:extLst>
              <a:ext uri="{FF2B5EF4-FFF2-40B4-BE49-F238E27FC236}">
                <a16:creationId xmlns:a16="http://schemas.microsoft.com/office/drawing/2014/main" id="{2C248727-F14B-4F71-A191-C9A9B564E871}"/>
              </a:ext>
            </a:extLst>
          </p:cNvPr>
          <p:cNvGrpSpPr/>
          <p:nvPr/>
        </p:nvGrpSpPr>
        <p:grpSpPr>
          <a:xfrm>
            <a:off x="5650949" y="160872"/>
            <a:ext cx="6400800" cy="6536256"/>
            <a:chOff x="5161999" y="321724"/>
            <a:chExt cx="6400800" cy="6536256"/>
          </a:xfrm>
        </p:grpSpPr>
        <p:sp>
          <p:nvSpPr>
            <p:cNvPr id="7" name="Rectangle 6">
              <a:extLst>
                <a:ext uri="{FF2B5EF4-FFF2-40B4-BE49-F238E27FC236}">
                  <a16:creationId xmlns:a16="http://schemas.microsoft.com/office/drawing/2014/main" id="{3F841E5F-3A6F-4323-B88B-0B9B96A79981}"/>
                </a:ext>
              </a:extLst>
            </p:cNvPr>
            <p:cNvSpPr/>
            <p:nvPr/>
          </p:nvSpPr>
          <p:spPr>
            <a:xfrm>
              <a:off x="5161999" y="321724"/>
              <a:ext cx="6400800" cy="6536256"/>
            </a:xfrm>
            <a:prstGeom prst="rect">
              <a:avLst/>
            </a:prstGeom>
            <a:solidFill>
              <a:srgbClr val="809EC2">
                <a:lumMod val="20000"/>
                <a:lumOff val="80000"/>
                <a:alpha val="40000"/>
              </a:srgbClr>
            </a:solidFill>
            <a:ln w="19050" cap="flat" cmpd="sng" algn="ctr">
              <a:solidFill>
                <a:schemeClr val="accent5">
                  <a:lumMod val="75000"/>
                </a:scheme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2FF363FC-3A8D-46C9-9575-62EF31AC7123}"/>
                </a:ext>
              </a:extLst>
            </p:cNvPr>
            <p:cNvGrpSpPr/>
            <p:nvPr/>
          </p:nvGrpSpPr>
          <p:grpSpPr>
            <a:xfrm>
              <a:off x="5238986" y="444405"/>
              <a:ext cx="6232196" cy="6290913"/>
              <a:chOff x="1436764" y="1311105"/>
              <a:chExt cx="4903284" cy="4610702"/>
            </a:xfrm>
          </p:grpSpPr>
          <p:grpSp>
            <p:nvGrpSpPr>
              <p:cNvPr id="9" name="Group 8">
                <a:extLst>
                  <a:ext uri="{FF2B5EF4-FFF2-40B4-BE49-F238E27FC236}">
                    <a16:creationId xmlns:a16="http://schemas.microsoft.com/office/drawing/2014/main" id="{561F6F19-28B9-446C-98A1-6AB8652221F4}"/>
                  </a:ext>
                </a:extLst>
              </p:cNvPr>
              <p:cNvGrpSpPr/>
              <p:nvPr/>
            </p:nvGrpSpPr>
            <p:grpSpPr>
              <a:xfrm>
                <a:off x="1709710" y="1401688"/>
                <a:ext cx="2960835" cy="600195"/>
                <a:chOff x="6197784" y="8456586"/>
                <a:chExt cx="2049808" cy="415521"/>
              </a:xfrm>
            </p:grpSpPr>
            <p:sp>
              <p:nvSpPr>
                <p:cNvPr id="27" name="Rectangle 26">
                  <a:extLst>
                    <a:ext uri="{FF2B5EF4-FFF2-40B4-BE49-F238E27FC236}">
                      <a16:creationId xmlns:a16="http://schemas.microsoft.com/office/drawing/2014/main" id="{473EFF67-0DCB-4171-9936-7B43053FB09A}"/>
                    </a:ext>
                  </a:extLst>
                </p:cNvPr>
                <p:cNvSpPr/>
                <p:nvPr/>
              </p:nvSpPr>
              <p:spPr>
                <a:xfrm>
                  <a:off x="6197784" y="8456586"/>
                  <a:ext cx="939528" cy="411113"/>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Records identified through database searching (n = 2874)</a:t>
                  </a:r>
                </a:p>
              </p:txBody>
            </p:sp>
            <p:sp>
              <p:nvSpPr>
                <p:cNvPr id="28" name="Rectangle 27">
                  <a:extLst>
                    <a:ext uri="{FF2B5EF4-FFF2-40B4-BE49-F238E27FC236}">
                      <a16:creationId xmlns:a16="http://schemas.microsoft.com/office/drawing/2014/main" id="{1800C955-0E66-4021-A715-1133A80E83A6}"/>
                    </a:ext>
                  </a:extLst>
                </p:cNvPr>
                <p:cNvSpPr/>
                <p:nvPr/>
              </p:nvSpPr>
              <p:spPr>
                <a:xfrm>
                  <a:off x="7196473" y="8461000"/>
                  <a:ext cx="1051119" cy="411107"/>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Additional records identified through other sources (n = 367)</a:t>
                  </a:r>
                </a:p>
              </p:txBody>
            </p:sp>
          </p:grpSp>
          <p:sp>
            <p:nvSpPr>
              <p:cNvPr id="10" name="Rectangle 9">
                <a:extLst>
                  <a:ext uri="{FF2B5EF4-FFF2-40B4-BE49-F238E27FC236}">
                    <a16:creationId xmlns:a16="http://schemas.microsoft.com/office/drawing/2014/main" id="{C909A756-84F4-44E9-800D-8456B17BEA47}"/>
                  </a:ext>
                </a:extLst>
              </p:cNvPr>
              <p:cNvSpPr/>
              <p:nvPr/>
            </p:nvSpPr>
            <p:spPr>
              <a:xfrm>
                <a:off x="2379312" y="2255523"/>
                <a:ext cx="1553255" cy="384127"/>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Records after duplicates removed (n = 3241)</a:t>
                </a:r>
              </a:p>
            </p:txBody>
          </p:sp>
          <p:cxnSp>
            <p:nvCxnSpPr>
              <p:cNvPr id="11" name="Straight Arrow Connector 10">
                <a:extLst>
                  <a:ext uri="{FF2B5EF4-FFF2-40B4-BE49-F238E27FC236}">
                    <a16:creationId xmlns:a16="http://schemas.microsoft.com/office/drawing/2014/main" id="{90219858-39D3-48BE-BAE9-F71C7C742F91}"/>
                  </a:ext>
                </a:extLst>
              </p:cNvPr>
              <p:cNvCxnSpPr>
                <a:cxnSpLocks/>
                <a:stCxn id="28" idx="2"/>
              </p:cNvCxnSpPr>
              <p:nvPr/>
            </p:nvCxnSpPr>
            <p:spPr>
              <a:xfrm>
                <a:off x="3911403" y="2001894"/>
                <a:ext cx="0" cy="254555"/>
              </a:xfrm>
              <a:prstGeom prst="straightConnector1">
                <a:avLst/>
              </a:prstGeom>
              <a:noFill/>
              <a:ln w="44450" cap="flat" cmpd="sng" algn="ctr">
                <a:solidFill>
                  <a:schemeClr val="accent3">
                    <a:lumMod val="60000"/>
                    <a:lumOff val="40000"/>
                  </a:schemeClr>
                </a:solidFill>
                <a:prstDash val="solid"/>
                <a:miter lim="800000"/>
                <a:tailEnd type="triangle"/>
              </a:ln>
              <a:effectLst/>
            </p:spPr>
          </p:cxnSp>
          <p:cxnSp>
            <p:nvCxnSpPr>
              <p:cNvPr id="12" name="Straight Arrow Connector 11">
                <a:extLst>
                  <a:ext uri="{FF2B5EF4-FFF2-40B4-BE49-F238E27FC236}">
                    <a16:creationId xmlns:a16="http://schemas.microsoft.com/office/drawing/2014/main" id="{4E6F1054-8C6A-40E7-9A03-54DCBB270933}"/>
                  </a:ext>
                </a:extLst>
              </p:cNvPr>
              <p:cNvCxnSpPr>
                <a:cxnSpLocks/>
                <a:stCxn id="27" idx="2"/>
              </p:cNvCxnSpPr>
              <p:nvPr/>
            </p:nvCxnSpPr>
            <p:spPr>
              <a:xfrm>
                <a:off x="2388255" y="1995540"/>
                <a:ext cx="0" cy="267269"/>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13" name="Rectangle 12">
                <a:extLst>
                  <a:ext uri="{FF2B5EF4-FFF2-40B4-BE49-F238E27FC236}">
                    <a16:creationId xmlns:a16="http://schemas.microsoft.com/office/drawing/2014/main" id="{C8AC8F96-CDA9-40E4-A07F-2AAC33108B4F}"/>
                  </a:ext>
                </a:extLst>
              </p:cNvPr>
              <p:cNvSpPr/>
              <p:nvPr/>
            </p:nvSpPr>
            <p:spPr>
              <a:xfrm>
                <a:off x="2535684" y="2946858"/>
                <a:ext cx="1233154" cy="384127"/>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Records screened (n = 3241)</a:t>
                </a:r>
              </a:p>
            </p:txBody>
          </p:sp>
          <p:cxnSp>
            <p:nvCxnSpPr>
              <p:cNvPr id="14" name="Straight Arrow Connector 13">
                <a:extLst>
                  <a:ext uri="{FF2B5EF4-FFF2-40B4-BE49-F238E27FC236}">
                    <a16:creationId xmlns:a16="http://schemas.microsoft.com/office/drawing/2014/main" id="{8462417A-F9A2-440B-A140-011515F2DBAA}"/>
                  </a:ext>
                </a:extLst>
              </p:cNvPr>
              <p:cNvCxnSpPr>
                <a:cxnSpLocks/>
                <a:stCxn id="10" idx="2"/>
                <a:endCxn id="13" idx="0"/>
              </p:cNvCxnSpPr>
              <p:nvPr/>
            </p:nvCxnSpPr>
            <p:spPr>
              <a:xfrm flipH="1">
                <a:off x="3152261" y="2639650"/>
                <a:ext cx="3678" cy="307208"/>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15" name="Rectangle 14">
                <a:extLst>
                  <a:ext uri="{FF2B5EF4-FFF2-40B4-BE49-F238E27FC236}">
                    <a16:creationId xmlns:a16="http://schemas.microsoft.com/office/drawing/2014/main" id="{C995B903-6960-4C10-963F-6004551E71D0}"/>
                  </a:ext>
                </a:extLst>
              </p:cNvPr>
              <p:cNvSpPr/>
              <p:nvPr/>
            </p:nvSpPr>
            <p:spPr>
              <a:xfrm>
                <a:off x="4224947" y="2237679"/>
                <a:ext cx="2103265" cy="1547646"/>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Records excluded (n =2914)</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Not studies on POPs</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Does not measure two tissues</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Not studies on birds</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Not wild population </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Experimental studies</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Review paper</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Not available</a:t>
                </a:r>
              </a:p>
              <a:p>
                <a:pPr marL="285750" marR="0" lvl="0" indent="-285750" defTabSz="457200" eaLnBrk="1" fontAlgn="auto" latinLnBrk="0" hangingPunct="1">
                  <a:lnSpc>
                    <a:spcPct val="100000"/>
                  </a:lnSpc>
                  <a:spcBef>
                    <a:spcPts val="1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Not in English</a:t>
                </a:r>
              </a:p>
            </p:txBody>
          </p:sp>
          <p:cxnSp>
            <p:nvCxnSpPr>
              <p:cNvPr id="16" name="Straight Arrow Connector 15">
                <a:extLst>
                  <a:ext uri="{FF2B5EF4-FFF2-40B4-BE49-F238E27FC236}">
                    <a16:creationId xmlns:a16="http://schemas.microsoft.com/office/drawing/2014/main" id="{E547E235-7698-4153-A58C-F8AA73A08A71}"/>
                  </a:ext>
                </a:extLst>
              </p:cNvPr>
              <p:cNvCxnSpPr>
                <a:cxnSpLocks/>
                <a:stCxn id="13" idx="3"/>
              </p:cNvCxnSpPr>
              <p:nvPr/>
            </p:nvCxnSpPr>
            <p:spPr>
              <a:xfrm>
                <a:off x="3768838" y="3138922"/>
                <a:ext cx="451026" cy="0"/>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17" name="Rectangle 16">
                <a:extLst>
                  <a:ext uri="{FF2B5EF4-FFF2-40B4-BE49-F238E27FC236}">
                    <a16:creationId xmlns:a16="http://schemas.microsoft.com/office/drawing/2014/main" id="{A75EA1CD-0F36-4DE1-B5B6-6AFEB401CCE7}"/>
                  </a:ext>
                </a:extLst>
              </p:cNvPr>
              <p:cNvSpPr/>
              <p:nvPr/>
            </p:nvSpPr>
            <p:spPr>
              <a:xfrm>
                <a:off x="2489229" y="4029497"/>
                <a:ext cx="1326063" cy="521818"/>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Full-text articles assessed for eligibility (n= 327)</a:t>
                </a:r>
              </a:p>
            </p:txBody>
          </p:sp>
          <p:cxnSp>
            <p:nvCxnSpPr>
              <p:cNvPr id="18" name="Straight Arrow Connector 17">
                <a:extLst>
                  <a:ext uri="{FF2B5EF4-FFF2-40B4-BE49-F238E27FC236}">
                    <a16:creationId xmlns:a16="http://schemas.microsoft.com/office/drawing/2014/main" id="{EFB80A5D-12F0-44C6-9103-5D5DB4E70644}"/>
                  </a:ext>
                </a:extLst>
              </p:cNvPr>
              <p:cNvCxnSpPr>
                <a:cxnSpLocks/>
                <a:stCxn id="13" idx="2"/>
                <a:endCxn id="17" idx="0"/>
              </p:cNvCxnSpPr>
              <p:nvPr/>
            </p:nvCxnSpPr>
            <p:spPr>
              <a:xfrm>
                <a:off x="3152261" y="3330985"/>
                <a:ext cx="0" cy="698512"/>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19" name="Rectangle 18">
                <a:extLst>
                  <a:ext uri="{FF2B5EF4-FFF2-40B4-BE49-F238E27FC236}">
                    <a16:creationId xmlns:a16="http://schemas.microsoft.com/office/drawing/2014/main" id="{DC0CC261-E3D6-4060-844D-A411BFCFE538}"/>
                  </a:ext>
                </a:extLst>
              </p:cNvPr>
              <p:cNvSpPr/>
              <p:nvPr/>
            </p:nvSpPr>
            <p:spPr>
              <a:xfrm>
                <a:off x="4075502" y="3968262"/>
                <a:ext cx="2264546" cy="1584997"/>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Full-text articles excluded (n = 144)</a:t>
                </a:r>
              </a:p>
              <a:p>
                <a:pPr marL="285750" marR="0" lvl="0" indent="-285750" defTabSz="45720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Does not measure two tissues</a:t>
                </a:r>
              </a:p>
              <a:p>
                <a:pPr marL="285750" marR="0" lvl="0" indent="-285750" defTabSz="45720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Data shared with another paper</a:t>
                </a:r>
              </a:p>
              <a:p>
                <a:pPr marL="285750" marR="0" lvl="0" indent="-285750" defTabSz="45720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Dissimilarity between tissues (i.e. different location/year)</a:t>
                </a:r>
              </a:p>
              <a:p>
                <a:pPr marL="285750" marR="0" lvl="0" indent="-285750" defTabSz="45720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rPr>
                  <a:t>Dissimilarity between tissues (i.e. cross species comparison)</a:t>
                </a:r>
              </a:p>
              <a:p>
                <a:pPr marL="285750" marR="0" lvl="0" indent="-285750" defTabSz="457200" eaLnBrk="1" fontAlgn="auto" latinLnBrk="0" hangingPunct="1">
                  <a:lnSpc>
                    <a:spcPct val="100000"/>
                  </a:lnSpc>
                  <a:spcBef>
                    <a:spcPts val="300"/>
                  </a:spcBef>
                  <a:spcAft>
                    <a:spcPts val="0"/>
                  </a:spcAft>
                  <a:buClrTx/>
                  <a:buSzTx/>
                  <a:buFont typeface="Arial" panose="020B0604020202020204" pitchFamily="34" charset="0"/>
                  <a:buChar char="•"/>
                  <a:tabLst/>
                  <a:defRPr/>
                </a:pPr>
                <a:r>
                  <a:rPr lang="en-GB" sz="1400" kern="0" dirty="0">
                    <a:solidFill>
                      <a:prstClr val="black"/>
                    </a:solidFill>
                    <a:latin typeface="Calibri" panose="020F0502020204030204"/>
                  </a:rPr>
                  <a:t>Missing statistics</a:t>
                </a:r>
                <a:endParaRPr kumimoji="0" lang="en-GB" sz="1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EE94C0C3-A985-4BD9-87D1-21A21771F429}"/>
                  </a:ext>
                </a:extLst>
              </p:cNvPr>
              <p:cNvCxnSpPr>
                <a:cxnSpLocks/>
                <a:stCxn id="17" idx="3"/>
              </p:cNvCxnSpPr>
              <p:nvPr/>
            </p:nvCxnSpPr>
            <p:spPr>
              <a:xfrm flipV="1">
                <a:off x="3815292" y="4290406"/>
                <a:ext cx="260211" cy="1"/>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21" name="Rectangle 20">
                <a:extLst>
                  <a:ext uri="{FF2B5EF4-FFF2-40B4-BE49-F238E27FC236}">
                    <a16:creationId xmlns:a16="http://schemas.microsoft.com/office/drawing/2014/main" id="{D6CCC8D2-AAA6-4B65-9E7B-587CE4297691}"/>
                  </a:ext>
                </a:extLst>
              </p:cNvPr>
              <p:cNvSpPr/>
              <p:nvPr/>
            </p:nvSpPr>
            <p:spPr>
              <a:xfrm>
                <a:off x="2535684" y="5368349"/>
                <a:ext cx="1233154" cy="384127"/>
              </a:xfrm>
              <a:prstGeom prst="rect">
                <a:avLst/>
              </a:prstGeom>
              <a:solidFill>
                <a:schemeClr val="accent1">
                  <a:lumMod val="20000"/>
                  <a:lumOff val="80000"/>
                </a:schemeClr>
              </a:solidFill>
              <a:ln w="15875" cap="flat" cmpd="sng" algn="ctr">
                <a:solidFill>
                  <a:schemeClr val="accent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Included studies (n= 183)</a:t>
                </a:r>
              </a:p>
            </p:txBody>
          </p:sp>
          <p:cxnSp>
            <p:nvCxnSpPr>
              <p:cNvPr id="22" name="Straight Arrow Connector 21">
                <a:extLst>
                  <a:ext uri="{FF2B5EF4-FFF2-40B4-BE49-F238E27FC236}">
                    <a16:creationId xmlns:a16="http://schemas.microsoft.com/office/drawing/2014/main" id="{DADFFD0F-7623-4A4D-B72C-1F8C2A90464E}"/>
                  </a:ext>
                </a:extLst>
              </p:cNvPr>
              <p:cNvCxnSpPr>
                <a:cxnSpLocks/>
                <a:stCxn id="17" idx="2"/>
                <a:endCxn id="21" idx="0"/>
              </p:cNvCxnSpPr>
              <p:nvPr/>
            </p:nvCxnSpPr>
            <p:spPr>
              <a:xfrm>
                <a:off x="3152261" y="4551315"/>
                <a:ext cx="0" cy="817033"/>
              </a:xfrm>
              <a:prstGeom prst="straightConnector1">
                <a:avLst/>
              </a:prstGeom>
              <a:noFill/>
              <a:ln w="44450" cap="flat" cmpd="sng" algn="ctr">
                <a:solidFill>
                  <a:schemeClr val="accent3">
                    <a:lumMod val="60000"/>
                    <a:lumOff val="40000"/>
                  </a:schemeClr>
                </a:solidFill>
                <a:prstDash val="solid"/>
                <a:miter lim="800000"/>
                <a:tailEnd type="triangle"/>
              </a:ln>
              <a:effectLst/>
            </p:spPr>
          </p:cxnSp>
          <p:sp>
            <p:nvSpPr>
              <p:cNvPr id="23" name="Rectangle: Rounded Corners 22">
                <a:extLst>
                  <a:ext uri="{FF2B5EF4-FFF2-40B4-BE49-F238E27FC236}">
                    <a16:creationId xmlns:a16="http://schemas.microsoft.com/office/drawing/2014/main" id="{72C6F558-8E5B-4142-B415-564ACBB12B0A}"/>
                  </a:ext>
                </a:extLst>
              </p:cNvPr>
              <p:cNvSpPr/>
              <p:nvPr/>
            </p:nvSpPr>
            <p:spPr>
              <a:xfrm rot="16200000">
                <a:off x="1062537" y="1695894"/>
                <a:ext cx="961976" cy="192398"/>
              </a:xfrm>
              <a:prstGeom prst="roundRect">
                <a:avLst/>
              </a:prstGeom>
              <a:solidFill>
                <a:schemeClr val="accent5">
                  <a:lumMod val="60000"/>
                  <a:lumOff val="40000"/>
                  <a:alpha val="90000"/>
                </a:schemeClr>
              </a:solidFill>
              <a:ln w="19050" cap="flat" cmpd="sng" algn="ctr">
                <a:solidFill>
                  <a:schemeClr val="accent5"/>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Identification</a:t>
                </a:r>
              </a:p>
            </p:txBody>
          </p:sp>
          <p:sp>
            <p:nvSpPr>
              <p:cNvPr id="24" name="Rectangle: Rounded Corners 23">
                <a:extLst>
                  <a:ext uri="{FF2B5EF4-FFF2-40B4-BE49-F238E27FC236}">
                    <a16:creationId xmlns:a16="http://schemas.microsoft.com/office/drawing/2014/main" id="{9B037481-4C64-46D8-AEBC-2C76F1CE6780}"/>
                  </a:ext>
                </a:extLst>
              </p:cNvPr>
              <p:cNvSpPr/>
              <p:nvPr/>
            </p:nvSpPr>
            <p:spPr>
              <a:xfrm rot="16200000">
                <a:off x="1057470" y="2865708"/>
                <a:ext cx="961976" cy="192398"/>
              </a:xfrm>
              <a:prstGeom prst="roundRect">
                <a:avLst/>
              </a:prstGeom>
              <a:solidFill>
                <a:schemeClr val="accent5">
                  <a:lumMod val="60000"/>
                  <a:lumOff val="40000"/>
                  <a:alpha val="90000"/>
                </a:schemeClr>
              </a:solidFill>
              <a:ln w="19050" cap="flat" cmpd="sng" algn="ctr">
                <a:solidFill>
                  <a:schemeClr val="accent5"/>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solidFill>
                      <a:prstClr val="black"/>
                    </a:solidFill>
                    <a:effectLst/>
                    <a:uLnTx/>
                    <a:uFillTx/>
                    <a:latin typeface="Calibri" panose="020F0502020204030204"/>
                    <a:ea typeface="+mn-ea"/>
                    <a:cs typeface="+mn-cs"/>
                  </a:rPr>
                  <a:t>Screening</a:t>
                </a:r>
              </a:p>
            </p:txBody>
          </p:sp>
          <p:sp>
            <p:nvSpPr>
              <p:cNvPr id="25" name="Rectangle: Rounded Corners 24">
                <a:extLst>
                  <a:ext uri="{FF2B5EF4-FFF2-40B4-BE49-F238E27FC236}">
                    <a16:creationId xmlns:a16="http://schemas.microsoft.com/office/drawing/2014/main" id="{CB0FCA72-ED48-4FB8-A6AF-7FFE722508F1}"/>
                  </a:ext>
                </a:extLst>
              </p:cNvPr>
              <p:cNvSpPr/>
              <p:nvPr/>
            </p:nvSpPr>
            <p:spPr>
              <a:xfrm rot="16200000">
                <a:off x="1057469" y="4065030"/>
                <a:ext cx="961976" cy="192398"/>
              </a:xfrm>
              <a:prstGeom prst="roundRect">
                <a:avLst/>
              </a:prstGeom>
              <a:solidFill>
                <a:schemeClr val="accent5">
                  <a:lumMod val="60000"/>
                  <a:lumOff val="40000"/>
                  <a:alpha val="90000"/>
                </a:schemeClr>
              </a:solidFill>
              <a:ln w="19050" cap="flat" cmpd="sng" algn="ctr">
                <a:solidFill>
                  <a:schemeClr val="accent5"/>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Eligibility</a:t>
                </a:r>
              </a:p>
            </p:txBody>
          </p:sp>
          <p:sp>
            <p:nvSpPr>
              <p:cNvPr id="26" name="Rectangle: Rounded Corners 25">
                <a:extLst>
                  <a:ext uri="{FF2B5EF4-FFF2-40B4-BE49-F238E27FC236}">
                    <a16:creationId xmlns:a16="http://schemas.microsoft.com/office/drawing/2014/main" id="{9243EC0A-877C-4E05-A49C-B51798ABFD32}"/>
                  </a:ext>
                </a:extLst>
              </p:cNvPr>
              <p:cNvSpPr/>
              <p:nvPr/>
            </p:nvSpPr>
            <p:spPr>
              <a:xfrm rot="16200000">
                <a:off x="1051975" y="5344620"/>
                <a:ext cx="961976" cy="192398"/>
              </a:xfrm>
              <a:prstGeom prst="roundRect">
                <a:avLst/>
              </a:prstGeom>
              <a:solidFill>
                <a:schemeClr val="accent5">
                  <a:lumMod val="60000"/>
                  <a:lumOff val="40000"/>
                  <a:alpha val="90000"/>
                </a:schemeClr>
              </a:solidFill>
              <a:ln w="19050" cap="flat" cmpd="sng" algn="ctr">
                <a:solidFill>
                  <a:schemeClr val="accent5"/>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prstClr val="black"/>
                    </a:solidFill>
                    <a:effectLst/>
                    <a:uLnTx/>
                    <a:uFillTx/>
                    <a:latin typeface="Calibri" panose="020F0502020204030204"/>
                    <a:ea typeface="+mn-ea"/>
                    <a:cs typeface="+mn-cs"/>
                  </a:rPr>
                  <a:t>Included</a:t>
                </a:r>
              </a:p>
            </p:txBody>
          </p:sp>
        </p:grpSp>
      </p:grpSp>
    </p:spTree>
    <p:extLst>
      <p:ext uri="{BB962C8B-B14F-4D97-AF65-F5344CB8AC3E}">
        <p14:creationId xmlns:p14="http://schemas.microsoft.com/office/powerpoint/2010/main" val="1944367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Study Information</a:t>
            </a:r>
          </a:p>
        </p:txBody>
      </p:sp>
      <p:pic>
        <p:nvPicPr>
          <p:cNvPr id="7" name="Picture 6">
            <a:extLst>
              <a:ext uri="{FF2B5EF4-FFF2-40B4-BE49-F238E27FC236}">
                <a16:creationId xmlns:a16="http://schemas.microsoft.com/office/drawing/2014/main" id="{236D355B-4C7D-4AE7-BBCA-E8410A6273DA}"/>
              </a:ext>
            </a:extLst>
          </p:cNvPr>
          <p:cNvPicPr>
            <a:picLocks noChangeAspect="1"/>
          </p:cNvPicPr>
          <p:nvPr/>
        </p:nvPicPr>
        <p:blipFill rotWithShape="1">
          <a:blip r:embed="rId3"/>
          <a:srcRect t="9881" r="440"/>
          <a:stretch/>
        </p:blipFill>
        <p:spPr>
          <a:xfrm>
            <a:off x="548875" y="2528167"/>
            <a:ext cx="11306427" cy="1325564"/>
          </a:xfrm>
          <a:prstGeom prst="rect">
            <a:avLst/>
          </a:prstGeom>
        </p:spPr>
      </p:pic>
      <p:cxnSp>
        <p:nvCxnSpPr>
          <p:cNvPr id="8" name="Straight Arrow Connector 7">
            <a:extLst>
              <a:ext uri="{FF2B5EF4-FFF2-40B4-BE49-F238E27FC236}">
                <a16:creationId xmlns:a16="http://schemas.microsoft.com/office/drawing/2014/main" id="{36E375A6-CEA3-4859-9FA5-14404E915743}"/>
              </a:ext>
            </a:extLst>
          </p:cNvPr>
          <p:cNvCxnSpPr/>
          <p:nvPr/>
        </p:nvCxnSpPr>
        <p:spPr>
          <a:xfrm flipV="1">
            <a:off x="1722474" y="3763926"/>
            <a:ext cx="1818168" cy="170120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0AA5A83-AC07-477B-A45C-DDFC37D994FF}"/>
              </a:ext>
            </a:extLst>
          </p:cNvPr>
          <p:cNvCxnSpPr>
            <a:cxnSpLocks/>
          </p:cNvCxnSpPr>
          <p:nvPr/>
        </p:nvCxnSpPr>
        <p:spPr>
          <a:xfrm flipV="1">
            <a:off x="1722474" y="3853732"/>
            <a:ext cx="4029740" cy="161140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367AD3-7A60-445B-81E8-97EFA9BE6B7B}"/>
              </a:ext>
            </a:extLst>
          </p:cNvPr>
          <p:cNvSpPr txBox="1"/>
          <p:nvPr/>
        </p:nvSpPr>
        <p:spPr>
          <a:xfrm>
            <a:off x="659219" y="5465135"/>
            <a:ext cx="3274828" cy="400110"/>
          </a:xfrm>
          <a:prstGeom prst="rect">
            <a:avLst/>
          </a:prstGeom>
          <a:noFill/>
        </p:spPr>
        <p:txBody>
          <a:bodyPr wrap="square" rtlCol="0">
            <a:spAutoFit/>
          </a:bodyPr>
          <a:lstStyle/>
          <a:p>
            <a:r>
              <a:rPr lang="en-GB" sz="2000" dirty="0"/>
              <a:t>Paper tracking</a:t>
            </a:r>
          </a:p>
        </p:txBody>
      </p:sp>
      <p:cxnSp>
        <p:nvCxnSpPr>
          <p:cNvPr id="11" name="Straight Arrow Connector 10">
            <a:extLst>
              <a:ext uri="{FF2B5EF4-FFF2-40B4-BE49-F238E27FC236}">
                <a16:creationId xmlns:a16="http://schemas.microsoft.com/office/drawing/2014/main" id="{0F404799-0865-46C0-A878-953E41D394A4}"/>
              </a:ext>
            </a:extLst>
          </p:cNvPr>
          <p:cNvCxnSpPr>
            <a:cxnSpLocks/>
          </p:cNvCxnSpPr>
          <p:nvPr/>
        </p:nvCxnSpPr>
        <p:spPr>
          <a:xfrm flipV="1">
            <a:off x="1722474" y="3853731"/>
            <a:ext cx="5454503" cy="161140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1081439-D3B8-481F-B5CC-E6B5C2DF9A96}"/>
              </a:ext>
            </a:extLst>
          </p:cNvPr>
          <p:cNvSpPr txBox="1"/>
          <p:nvPr/>
        </p:nvSpPr>
        <p:spPr>
          <a:xfrm>
            <a:off x="5436781" y="5357413"/>
            <a:ext cx="3274828" cy="1015663"/>
          </a:xfrm>
          <a:prstGeom prst="rect">
            <a:avLst/>
          </a:prstGeom>
          <a:noFill/>
        </p:spPr>
        <p:txBody>
          <a:bodyPr wrap="square" rtlCol="0">
            <a:spAutoFit/>
          </a:bodyPr>
          <a:lstStyle/>
          <a:p>
            <a:pPr algn="ctr"/>
            <a:r>
              <a:rPr lang="en-GB" sz="2000" dirty="0"/>
              <a:t>Title for a quick paper search and fact check if I get muddled between papers</a:t>
            </a:r>
          </a:p>
        </p:txBody>
      </p:sp>
      <p:cxnSp>
        <p:nvCxnSpPr>
          <p:cNvPr id="13" name="Straight Arrow Connector 12">
            <a:extLst>
              <a:ext uri="{FF2B5EF4-FFF2-40B4-BE49-F238E27FC236}">
                <a16:creationId xmlns:a16="http://schemas.microsoft.com/office/drawing/2014/main" id="{4C5CEC61-598A-4691-B67D-695517FC8214}"/>
              </a:ext>
            </a:extLst>
          </p:cNvPr>
          <p:cNvCxnSpPr>
            <a:cxnSpLocks/>
            <a:stCxn id="12" idx="0"/>
          </p:cNvCxnSpPr>
          <p:nvPr/>
        </p:nvCxnSpPr>
        <p:spPr>
          <a:xfrm flipV="1">
            <a:off x="7074195" y="3853730"/>
            <a:ext cx="2431312" cy="150368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A4372AF-FB78-4CB9-A691-0F61A9C573FA}"/>
              </a:ext>
            </a:extLst>
          </p:cNvPr>
          <p:cNvSpPr txBox="1"/>
          <p:nvPr/>
        </p:nvSpPr>
        <p:spPr>
          <a:xfrm>
            <a:off x="9285767" y="5188136"/>
            <a:ext cx="2842439" cy="400110"/>
          </a:xfrm>
          <a:prstGeom prst="rect">
            <a:avLst/>
          </a:prstGeom>
          <a:noFill/>
        </p:spPr>
        <p:txBody>
          <a:bodyPr wrap="square" rtlCol="0">
            <a:spAutoFit/>
          </a:bodyPr>
          <a:lstStyle/>
          <a:p>
            <a:r>
              <a:rPr lang="en-GB" sz="2000" dirty="0"/>
              <a:t>Year of publication</a:t>
            </a:r>
          </a:p>
        </p:txBody>
      </p:sp>
      <p:cxnSp>
        <p:nvCxnSpPr>
          <p:cNvPr id="15" name="Straight Arrow Connector 14">
            <a:extLst>
              <a:ext uri="{FF2B5EF4-FFF2-40B4-BE49-F238E27FC236}">
                <a16:creationId xmlns:a16="http://schemas.microsoft.com/office/drawing/2014/main" id="{1D298E2A-FBE2-4FB8-88CA-D2A79E1BB4EF}"/>
              </a:ext>
            </a:extLst>
          </p:cNvPr>
          <p:cNvCxnSpPr>
            <a:cxnSpLocks/>
          </p:cNvCxnSpPr>
          <p:nvPr/>
        </p:nvCxnSpPr>
        <p:spPr>
          <a:xfrm flipV="1">
            <a:off x="10079665" y="3853731"/>
            <a:ext cx="627321" cy="133440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4F7CD4C-9D97-4068-85C1-16AB60F2FE93}"/>
              </a:ext>
            </a:extLst>
          </p:cNvPr>
          <p:cNvSpPr txBox="1"/>
          <p:nvPr/>
        </p:nvSpPr>
        <p:spPr>
          <a:xfrm>
            <a:off x="2346252" y="1680719"/>
            <a:ext cx="3565450" cy="646331"/>
          </a:xfrm>
          <a:prstGeom prst="rect">
            <a:avLst/>
          </a:prstGeom>
          <a:noFill/>
        </p:spPr>
        <p:txBody>
          <a:bodyPr wrap="square" rtlCol="0">
            <a:spAutoFit/>
          </a:bodyPr>
          <a:lstStyle/>
          <a:p>
            <a:r>
              <a:rPr lang="en-GB" dirty="0"/>
              <a:t>Original search or snowballed paper</a:t>
            </a:r>
          </a:p>
        </p:txBody>
      </p:sp>
      <p:cxnSp>
        <p:nvCxnSpPr>
          <p:cNvPr id="17" name="Straight Arrow Connector 16">
            <a:extLst>
              <a:ext uri="{FF2B5EF4-FFF2-40B4-BE49-F238E27FC236}">
                <a16:creationId xmlns:a16="http://schemas.microsoft.com/office/drawing/2014/main" id="{27778C55-3EA1-469D-BDFC-C32FFC2942AD}"/>
              </a:ext>
            </a:extLst>
          </p:cNvPr>
          <p:cNvCxnSpPr>
            <a:cxnSpLocks/>
            <a:stCxn id="16" idx="2"/>
          </p:cNvCxnSpPr>
          <p:nvPr/>
        </p:nvCxnSpPr>
        <p:spPr>
          <a:xfrm>
            <a:off x="4128977" y="2327050"/>
            <a:ext cx="815163" cy="5224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858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Species Information</a:t>
            </a:r>
          </a:p>
        </p:txBody>
      </p:sp>
      <p:pic>
        <p:nvPicPr>
          <p:cNvPr id="18" name="Picture 17">
            <a:extLst>
              <a:ext uri="{FF2B5EF4-FFF2-40B4-BE49-F238E27FC236}">
                <a16:creationId xmlns:a16="http://schemas.microsoft.com/office/drawing/2014/main" id="{5638EF72-223C-4DDC-B0F3-317AE1981C5A}"/>
              </a:ext>
            </a:extLst>
          </p:cNvPr>
          <p:cNvPicPr>
            <a:picLocks noChangeAspect="1"/>
          </p:cNvPicPr>
          <p:nvPr/>
        </p:nvPicPr>
        <p:blipFill rotWithShape="1">
          <a:blip r:embed="rId3"/>
          <a:srcRect l="46463" t="14695"/>
          <a:stretch/>
        </p:blipFill>
        <p:spPr>
          <a:xfrm>
            <a:off x="2103738" y="4303946"/>
            <a:ext cx="9186425" cy="1614253"/>
          </a:xfrm>
          <a:prstGeom prst="rect">
            <a:avLst/>
          </a:prstGeom>
        </p:spPr>
      </p:pic>
      <p:pic>
        <p:nvPicPr>
          <p:cNvPr id="19" name="Picture 18">
            <a:extLst>
              <a:ext uri="{FF2B5EF4-FFF2-40B4-BE49-F238E27FC236}">
                <a16:creationId xmlns:a16="http://schemas.microsoft.com/office/drawing/2014/main" id="{BFAD36A5-4A4B-40EE-BDD7-47C1DA7C7563}"/>
              </a:ext>
            </a:extLst>
          </p:cNvPr>
          <p:cNvPicPr>
            <a:picLocks noChangeAspect="1"/>
          </p:cNvPicPr>
          <p:nvPr/>
        </p:nvPicPr>
        <p:blipFill rotWithShape="1">
          <a:blip r:embed="rId3"/>
          <a:srcRect t="15251" r="53537"/>
          <a:stretch/>
        </p:blipFill>
        <p:spPr>
          <a:xfrm>
            <a:off x="2780981" y="2247790"/>
            <a:ext cx="8509182" cy="1711667"/>
          </a:xfrm>
          <a:prstGeom prst="rect">
            <a:avLst/>
          </a:prstGeom>
        </p:spPr>
      </p:pic>
      <p:sp>
        <p:nvSpPr>
          <p:cNvPr id="20" name="TextBox 19">
            <a:extLst>
              <a:ext uri="{FF2B5EF4-FFF2-40B4-BE49-F238E27FC236}">
                <a16:creationId xmlns:a16="http://schemas.microsoft.com/office/drawing/2014/main" id="{3C038838-3A73-40EA-9924-2E62E1B50927}"/>
              </a:ext>
            </a:extLst>
          </p:cNvPr>
          <p:cNvSpPr txBox="1"/>
          <p:nvPr/>
        </p:nvSpPr>
        <p:spPr>
          <a:xfrm>
            <a:off x="224589" y="3250862"/>
            <a:ext cx="1879150" cy="400110"/>
          </a:xfrm>
          <a:prstGeom prst="rect">
            <a:avLst/>
          </a:prstGeom>
          <a:noFill/>
        </p:spPr>
        <p:txBody>
          <a:bodyPr wrap="square" rtlCol="0">
            <a:spAutoFit/>
          </a:bodyPr>
          <a:lstStyle/>
          <a:p>
            <a:r>
              <a:rPr lang="en-GB" sz="2000" dirty="0"/>
              <a:t>Migration </a:t>
            </a:r>
          </a:p>
        </p:txBody>
      </p:sp>
      <p:sp>
        <p:nvSpPr>
          <p:cNvPr id="21" name="TextBox 20">
            <a:extLst>
              <a:ext uri="{FF2B5EF4-FFF2-40B4-BE49-F238E27FC236}">
                <a16:creationId xmlns:a16="http://schemas.microsoft.com/office/drawing/2014/main" id="{82821842-D5B6-42AD-9CA0-224994EFAE57}"/>
              </a:ext>
            </a:extLst>
          </p:cNvPr>
          <p:cNvSpPr txBox="1"/>
          <p:nvPr/>
        </p:nvSpPr>
        <p:spPr>
          <a:xfrm>
            <a:off x="8053980" y="6371118"/>
            <a:ext cx="1879150" cy="400110"/>
          </a:xfrm>
          <a:prstGeom prst="rect">
            <a:avLst/>
          </a:prstGeom>
          <a:noFill/>
        </p:spPr>
        <p:txBody>
          <a:bodyPr wrap="square" rtlCol="0">
            <a:spAutoFit/>
          </a:bodyPr>
          <a:lstStyle/>
          <a:p>
            <a:pPr algn="ctr"/>
            <a:r>
              <a:rPr lang="en-GB" sz="2000" dirty="0"/>
              <a:t>Age </a:t>
            </a:r>
          </a:p>
        </p:txBody>
      </p:sp>
      <p:sp>
        <p:nvSpPr>
          <p:cNvPr id="22" name="Right Brace 21">
            <a:extLst>
              <a:ext uri="{FF2B5EF4-FFF2-40B4-BE49-F238E27FC236}">
                <a16:creationId xmlns:a16="http://schemas.microsoft.com/office/drawing/2014/main" id="{0EBE03F8-60C3-4CF8-8BAC-7067135B04CA}"/>
              </a:ext>
            </a:extLst>
          </p:cNvPr>
          <p:cNvSpPr/>
          <p:nvPr/>
        </p:nvSpPr>
        <p:spPr>
          <a:xfrm rot="5400000">
            <a:off x="8776987" y="3838162"/>
            <a:ext cx="433137" cy="4593213"/>
          </a:xfrm>
          <a:prstGeom prst="righ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454B0521-2435-493D-95E5-0FD3047840C7}"/>
              </a:ext>
            </a:extLst>
          </p:cNvPr>
          <p:cNvSpPr txBox="1"/>
          <p:nvPr/>
        </p:nvSpPr>
        <p:spPr>
          <a:xfrm>
            <a:off x="3892239" y="6371118"/>
            <a:ext cx="717834" cy="400110"/>
          </a:xfrm>
          <a:prstGeom prst="rect">
            <a:avLst/>
          </a:prstGeom>
          <a:noFill/>
        </p:spPr>
        <p:txBody>
          <a:bodyPr wrap="square" rtlCol="0">
            <a:spAutoFit/>
          </a:bodyPr>
          <a:lstStyle/>
          <a:p>
            <a:pPr algn="ctr"/>
            <a:r>
              <a:rPr lang="en-GB" sz="2000" dirty="0"/>
              <a:t>Diet </a:t>
            </a:r>
          </a:p>
        </p:txBody>
      </p:sp>
      <p:sp>
        <p:nvSpPr>
          <p:cNvPr id="24" name="Right Brace 23">
            <a:extLst>
              <a:ext uri="{FF2B5EF4-FFF2-40B4-BE49-F238E27FC236}">
                <a16:creationId xmlns:a16="http://schemas.microsoft.com/office/drawing/2014/main" id="{18511C10-79B7-44C9-A3B4-9A4A3D167368}"/>
              </a:ext>
            </a:extLst>
          </p:cNvPr>
          <p:cNvSpPr/>
          <p:nvPr/>
        </p:nvSpPr>
        <p:spPr>
          <a:xfrm rot="5400000">
            <a:off x="4034588" y="5297771"/>
            <a:ext cx="433137" cy="1764633"/>
          </a:xfrm>
          <a:prstGeom prst="righ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B40407FD-12E1-4A82-895D-1682BF36B3DF}"/>
              </a:ext>
            </a:extLst>
          </p:cNvPr>
          <p:cNvSpPr txBox="1"/>
          <p:nvPr/>
        </p:nvSpPr>
        <p:spPr>
          <a:xfrm>
            <a:off x="6095997" y="1375913"/>
            <a:ext cx="1879150" cy="369332"/>
          </a:xfrm>
          <a:prstGeom prst="rect">
            <a:avLst/>
          </a:prstGeom>
          <a:noFill/>
        </p:spPr>
        <p:txBody>
          <a:bodyPr wrap="square" rtlCol="0">
            <a:spAutoFit/>
          </a:bodyPr>
          <a:lstStyle/>
          <a:p>
            <a:pPr algn="ctr"/>
            <a:r>
              <a:rPr lang="en-GB" dirty="0"/>
              <a:t>Phylogeny</a:t>
            </a:r>
          </a:p>
        </p:txBody>
      </p:sp>
      <p:sp>
        <p:nvSpPr>
          <p:cNvPr id="26" name="Right Brace 25">
            <a:extLst>
              <a:ext uri="{FF2B5EF4-FFF2-40B4-BE49-F238E27FC236}">
                <a16:creationId xmlns:a16="http://schemas.microsoft.com/office/drawing/2014/main" id="{20077175-4392-4D58-BD15-E107860D8D8F}"/>
              </a:ext>
            </a:extLst>
          </p:cNvPr>
          <p:cNvSpPr/>
          <p:nvPr/>
        </p:nvSpPr>
        <p:spPr>
          <a:xfrm rot="5400000" flipH="1">
            <a:off x="6831318" y="-2258074"/>
            <a:ext cx="408508" cy="8509183"/>
          </a:xfrm>
          <a:prstGeom prst="righ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7" name="Straight Arrow Connector 26">
            <a:extLst>
              <a:ext uri="{FF2B5EF4-FFF2-40B4-BE49-F238E27FC236}">
                <a16:creationId xmlns:a16="http://schemas.microsoft.com/office/drawing/2014/main" id="{ECDE3EC8-DECF-4F56-9E92-64D02A2F00D8}"/>
              </a:ext>
            </a:extLst>
          </p:cNvPr>
          <p:cNvCxnSpPr>
            <a:cxnSpLocks/>
            <a:stCxn id="20" idx="2"/>
          </p:cNvCxnSpPr>
          <p:nvPr/>
        </p:nvCxnSpPr>
        <p:spPr>
          <a:xfrm>
            <a:off x="1164164" y="3650972"/>
            <a:ext cx="939574" cy="124187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792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Geographical/ temporal setting</a:t>
            </a:r>
          </a:p>
        </p:txBody>
      </p:sp>
      <p:pic>
        <p:nvPicPr>
          <p:cNvPr id="5" name="Picture 4">
            <a:extLst>
              <a:ext uri="{FF2B5EF4-FFF2-40B4-BE49-F238E27FC236}">
                <a16:creationId xmlns:a16="http://schemas.microsoft.com/office/drawing/2014/main" id="{735F3605-A731-4A31-A481-DDC8694706C5}"/>
              </a:ext>
            </a:extLst>
          </p:cNvPr>
          <p:cNvPicPr>
            <a:picLocks noChangeAspect="1"/>
          </p:cNvPicPr>
          <p:nvPr/>
        </p:nvPicPr>
        <p:blipFill rotWithShape="1">
          <a:blip r:embed="rId3"/>
          <a:srcRect t="20044" r="52568"/>
          <a:stretch/>
        </p:blipFill>
        <p:spPr>
          <a:xfrm>
            <a:off x="930002" y="2177141"/>
            <a:ext cx="10291858" cy="1629072"/>
          </a:xfrm>
          <a:prstGeom prst="rect">
            <a:avLst/>
          </a:prstGeom>
        </p:spPr>
      </p:pic>
      <p:pic>
        <p:nvPicPr>
          <p:cNvPr id="7" name="Picture 6">
            <a:extLst>
              <a:ext uri="{FF2B5EF4-FFF2-40B4-BE49-F238E27FC236}">
                <a16:creationId xmlns:a16="http://schemas.microsoft.com/office/drawing/2014/main" id="{A0596ED1-329D-42A8-98F3-CCAA94BB4464}"/>
              </a:ext>
            </a:extLst>
          </p:cNvPr>
          <p:cNvPicPr>
            <a:picLocks noChangeAspect="1"/>
          </p:cNvPicPr>
          <p:nvPr/>
        </p:nvPicPr>
        <p:blipFill rotWithShape="1">
          <a:blip r:embed="rId3"/>
          <a:srcRect l="47111" t="17801"/>
          <a:stretch/>
        </p:blipFill>
        <p:spPr>
          <a:xfrm>
            <a:off x="970138" y="4326712"/>
            <a:ext cx="10841859" cy="1582256"/>
          </a:xfrm>
          <a:prstGeom prst="rect">
            <a:avLst/>
          </a:prstGeom>
        </p:spPr>
      </p:pic>
      <p:sp>
        <p:nvSpPr>
          <p:cNvPr id="8" name="TextBox 7">
            <a:extLst>
              <a:ext uri="{FF2B5EF4-FFF2-40B4-BE49-F238E27FC236}">
                <a16:creationId xmlns:a16="http://schemas.microsoft.com/office/drawing/2014/main" id="{6BC5094D-6C58-496A-A711-28CA9147E174}"/>
              </a:ext>
            </a:extLst>
          </p:cNvPr>
          <p:cNvSpPr txBox="1"/>
          <p:nvPr/>
        </p:nvSpPr>
        <p:spPr>
          <a:xfrm>
            <a:off x="2023357" y="6292820"/>
            <a:ext cx="3028945" cy="400110"/>
          </a:xfrm>
          <a:prstGeom prst="rect">
            <a:avLst/>
          </a:prstGeom>
          <a:noFill/>
        </p:spPr>
        <p:txBody>
          <a:bodyPr wrap="square" rtlCol="0">
            <a:spAutoFit/>
          </a:bodyPr>
          <a:lstStyle/>
          <a:p>
            <a:pPr algn="ctr"/>
            <a:r>
              <a:rPr lang="en-GB" sz="2000" dirty="0"/>
              <a:t>Data collection timeframe </a:t>
            </a:r>
          </a:p>
        </p:txBody>
      </p:sp>
      <p:sp>
        <p:nvSpPr>
          <p:cNvPr id="9" name="Right Brace 8">
            <a:extLst>
              <a:ext uri="{FF2B5EF4-FFF2-40B4-BE49-F238E27FC236}">
                <a16:creationId xmlns:a16="http://schemas.microsoft.com/office/drawing/2014/main" id="{476EC9B7-1428-40FC-BAF9-9469DCE32F28}"/>
              </a:ext>
            </a:extLst>
          </p:cNvPr>
          <p:cNvSpPr/>
          <p:nvPr/>
        </p:nvSpPr>
        <p:spPr>
          <a:xfrm rot="5400000">
            <a:off x="3321262" y="3521050"/>
            <a:ext cx="433137" cy="5135388"/>
          </a:xfrm>
          <a:prstGeom prst="righ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0CF06173-F774-40CF-A88B-DB2D1D3C10E3}"/>
              </a:ext>
            </a:extLst>
          </p:cNvPr>
          <p:cNvSpPr txBox="1"/>
          <p:nvPr/>
        </p:nvSpPr>
        <p:spPr>
          <a:xfrm>
            <a:off x="6105526" y="3848094"/>
            <a:ext cx="3028945" cy="400110"/>
          </a:xfrm>
          <a:prstGeom prst="rect">
            <a:avLst/>
          </a:prstGeom>
          <a:noFill/>
        </p:spPr>
        <p:txBody>
          <a:bodyPr wrap="square" rtlCol="0">
            <a:spAutoFit/>
          </a:bodyPr>
          <a:lstStyle/>
          <a:p>
            <a:pPr algn="ctr"/>
            <a:r>
              <a:rPr lang="en-GB" sz="2000" dirty="0"/>
              <a:t>Breeding/wintering season</a:t>
            </a:r>
          </a:p>
        </p:txBody>
      </p:sp>
      <p:cxnSp>
        <p:nvCxnSpPr>
          <p:cNvPr id="11" name="Straight Arrow Connector 10">
            <a:extLst>
              <a:ext uri="{FF2B5EF4-FFF2-40B4-BE49-F238E27FC236}">
                <a16:creationId xmlns:a16="http://schemas.microsoft.com/office/drawing/2014/main" id="{0BD63370-98BB-4D6D-86B6-6D0ADCBCF1DA}"/>
              </a:ext>
            </a:extLst>
          </p:cNvPr>
          <p:cNvCxnSpPr>
            <a:cxnSpLocks/>
            <a:stCxn id="10" idx="2"/>
          </p:cNvCxnSpPr>
          <p:nvPr/>
        </p:nvCxnSpPr>
        <p:spPr>
          <a:xfrm flipH="1">
            <a:off x="7058526" y="4248204"/>
            <a:ext cx="561473" cy="725642"/>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FFA6FB3-7C53-4FBE-A4DF-5FCF2E35C4F8}"/>
              </a:ext>
            </a:extLst>
          </p:cNvPr>
          <p:cNvSpPr txBox="1"/>
          <p:nvPr/>
        </p:nvSpPr>
        <p:spPr>
          <a:xfrm>
            <a:off x="8042610" y="6285773"/>
            <a:ext cx="3943344" cy="725284"/>
          </a:xfrm>
          <a:prstGeom prst="rect">
            <a:avLst/>
          </a:prstGeom>
          <a:noFill/>
        </p:spPr>
        <p:txBody>
          <a:bodyPr wrap="square" rtlCol="0">
            <a:spAutoFit/>
          </a:bodyPr>
          <a:lstStyle/>
          <a:p>
            <a:pPr algn="ctr"/>
            <a:r>
              <a:rPr lang="en-GB" sz="2000" dirty="0"/>
              <a:t>Starting and ending month for data collection</a:t>
            </a:r>
          </a:p>
        </p:txBody>
      </p:sp>
      <p:sp>
        <p:nvSpPr>
          <p:cNvPr id="13" name="Right Brace 12">
            <a:extLst>
              <a:ext uri="{FF2B5EF4-FFF2-40B4-BE49-F238E27FC236}">
                <a16:creationId xmlns:a16="http://schemas.microsoft.com/office/drawing/2014/main" id="{7ABAEC7D-7895-47CA-ACD2-0B9E2E448007}"/>
              </a:ext>
            </a:extLst>
          </p:cNvPr>
          <p:cNvSpPr/>
          <p:nvPr/>
        </p:nvSpPr>
        <p:spPr>
          <a:xfrm rot="5400000">
            <a:off x="9797714" y="4423554"/>
            <a:ext cx="433137" cy="3328739"/>
          </a:xfrm>
          <a:prstGeom prst="righ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62B1B0B3-E36A-4D49-ABB8-0306B810694C}"/>
              </a:ext>
            </a:extLst>
          </p:cNvPr>
          <p:cNvSpPr txBox="1"/>
          <p:nvPr/>
        </p:nvSpPr>
        <p:spPr>
          <a:xfrm>
            <a:off x="4510931" y="1345261"/>
            <a:ext cx="3069082" cy="400110"/>
          </a:xfrm>
          <a:prstGeom prst="rect">
            <a:avLst/>
          </a:prstGeom>
          <a:noFill/>
        </p:spPr>
        <p:txBody>
          <a:bodyPr wrap="square" rtlCol="0">
            <a:spAutoFit/>
          </a:bodyPr>
          <a:lstStyle/>
          <a:p>
            <a:pPr algn="ctr"/>
            <a:r>
              <a:rPr lang="en-GB" sz="2000" dirty="0"/>
              <a:t>Where</a:t>
            </a:r>
          </a:p>
        </p:txBody>
      </p:sp>
      <p:sp>
        <p:nvSpPr>
          <p:cNvPr id="15" name="Right Brace 14">
            <a:extLst>
              <a:ext uri="{FF2B5EF4-FFF2-40B4-BE49-F238E27FC236}">
                <a16:creationId xmlns:a16="http://schemas.microsoft.com/office/drawing/2014/main" id="{D23925A7-5CAC-4E57-849C-31919C2E7BC1}"/>
              </a:ext>
            </a:extLst>
          </p:cNvPr>
          <p:cNvSpPr/>
          <p:nvPr/>
        </p:nvSpPr>
        <p:spPr>
          <a:xfrm rot="5400000" flipH="1">
            <a:off x="5871869" y="-3129379"/>
            <a:ext cx="488400" cy="10291859"/>
          </a:xfrm>
          <a:prstGeom prst="righ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43079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Tissues</a:t>
            </a:r>
          </a:p>
        </p:txBody>
      </p:sp>
      <p:pic>
        <p:nvPicPr>
          <p:cNvPr id="16" name="Picture 15">
            <a:extLst>
              <a:ext uri="{FF2B5EF4-FFF2-40B4-BE49-F238E27FC236}">
                <a16:creationId xmlns:a16="http://schemas.microsoft.com/office/drawing/2014/main" id="{9DD47ACD-A9D2-4588-B636-18FD4602B0B9}"/>
              </a:ext>
            </a:extLst>
          </p:cNvPr>
          <p:cNvPicPr>
            <a:picLocks noChangeAspect="1"/>
          </p:cNvPicPr>
          <p:nvPr/>
        </p:nvPicPr>
        <p:blipFill rotWithShape="1">
          <a:blip r:embed="rId3"/>
          <a:srcRect t="20707"/>
          <a:stretch/>
        </p:blipFill>
        <p:spPr>
          <a:xfrm>
            <a:off x="2148499" y="2861649"/>
            <a:ext cx="9581658" cy="1608751"/>
          </a:xfrm>
          <a:prstGeom prst="rect">
            <a:avLst/>
          </a:prstGeom>
        </p:spPr>
      </p:pic>
      <p:sp>
        <p:nvSpPr>
          <p:cNvPr id="17" name="TextBox 16">
            <a:extLst>
              <a:ext uri="{FF2B5EF4-FFF2-40B4-BE49-F238E27FC236}">
                <a16:creationId xmlns:a16="http://schemas.microsoft.com/office/drawing/2014/main" id="{ED95E869-E956-4711-A64F-C8ACF4073234}"/>
              </a:ext>
            </a:extLst>
          </p:cNvPr>
          <p:cNvSpPr txBox="1"/>
          <p:nvPr/>
        </p:nvSpPr>
        <p:spPr>
          <a:xfrm>
            <a:off x="8523156" y="4933480"/>
            <a:ext cx="1774454" cy="707886"/>
          </a:xfrm>
          <a:prstGeom prst="rect">
            <a:avLst/>
          </a:prstGeom>
          <a:noFill/>
        </p:spPr>
        <p:txBody>
          <a:bodyPr wrap="square" rtlCol="0">
            <a:spAutoFit/>
          </a:bodyPr>
          <a:lstStyle/>
          <a:p>
            <a:pPr algn="ctr"/>
            <a:r>
              <a:rPr lang="en-GB" sz="2000" dirty="0"/>
              <a:t>Further tissue information </a:t>
            </a:r>
          </a:p>
        </p:txBody>
      </p:sp>
      <p:sp>
        <p:nvSpPr>
          <p:cNvPr id="18" name="Right Brace 17">
            <a:extLst>
              <a:ext uri="{FF2B5EF4-FFF2-40B4-BE49-F238E27FC236}">
                <a16:creationId xmlns:a16="http://schemas.microsoft.com/office/drawing/2014/main" id="{65C6F23A-0D66-4ACB-892E-A465CB4C3869}"/>
              </a:ext>
            </a:extLst>
          </p:cNvPr>
          <p:cNvSpPr/>
          <p:nvPr/>
        </p:nvSpPr>
        <p:spPr>
          <a:xfrm rot="5400000">
            <a:off x="9193814" y="2382166"/>
            <a:ext cx="433138" cy="4639548"/>
          </a:xfrm>
          <a:prstGeom prst="righ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a:extLst>
              <a:ext uri="{FF2B5EF4-FFF2-40B4-BE49-F238E27FC236}">
                <a16:creationId xmlns:a16="http://schemas.microsoft.com/office/drawing/2014/main" id="{42075DAE-AC04-435A-9B96-2508CCFF9C01}"/>
              </a:ext>
            </a:extLst>
          </p:cNvPr>
          <p:cNvSpPr txBox="1"/>
          <p:nvPr/>
        </p:nvSpPr>
        <p:spPr>
          <a:xfrm>
            <a:off x="128337" y="3250862"/>
            <a:ext cx="1975402" cy="1015663"/>
          </a:xfrm>
          <a:prstGeom prst="rect">
            <a:avLst/>
          </a:prstGeom>
          <a:noFill/>
        </p:spPr>
        <p:txBody>
          <a:bodyPr wrap="square" rtlCol="0">
            <a:spAutoFit/>
          </a:bodyPr>
          <a:lstStyle/>
          <a:p>
            <a:r>
              <a:rPr lang="en-GB" sz="2000" dirty="0"/>
              <a:t>Invasive – 1</a:t>
            </a:r>
          </a:p>
          <a:p>
            <a:r>
              <a:rPr lang="en-GB" sz="2000" dirty="0"/>
              <a:t>Non-invasive – 2</a:t>
            </a:r>
          </a:p>
          <a:p>
            <a:r>
              <a:rPr lang="en-GB" sz="2000" dirty="0"/>
              <a:t>In vs non-In - 3</a:t>
            </a:r>
          </a:p>
        </p:txBody>
      </p:sp>
      <p:cxnSp>
        <p:nvCxnSpPr>
          <p:cNvPr id="20" name="Straight Arrow Connector 19">
            <a:extLst>
              <a:ext uri="{FF2B5EF4-FFF2-40B4-BE49-F238E27FC236}">
                <a16:creationId xmlns:a16="http://schemas.microsoft.com/office/drawing/2014/main" id="{727A431A-CB4F-4FB9-BFE7-67EC1F3CBFBE}"/>
              </a:ext>
            </a:extLst>
          </p:cNvPr>
          <p:cNvCxnSpPr>
            <a:cxnSpLocks/>
          </p:cNvCxnSpPr>
          <p:nvPr/>
        </p:nvCxnSpPr>
        <p:spPr>
          <a:xfrm>
            <a:off x="1796716" y="4010526"/>
            <a:ext cx="351783" cy="144379"/>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B25FF9-9909-44BB-BF87-D94FAAA2749D}"/>
              </a:ext>
            </a:extLst>
          </p:cNvPr>
          <p:cNvSpPr txBox="1"/>
          <p:nvPr/>
        </p:nvSpPr>
        <p:spPr>
          <a:xfrm>
            <a:off x="4451682" y="1784851"/>
            <a:ext cx="2082463" cy="400110"/>
          </a:xfrm>
          <a:prstGeom prst="rect">
            <a:avLst/>
          </a:prstGeom>
          <a:noFill/>
        </p:spPr>
        <p:txBody>
          <a:bodyPr wrap="square" rtlCol="0">
            <a:spAutoFit/>
          </a:bodyPr>
          <a:lstStyle/>
          <a:p>
            <a:pPr algn="ctr"/>
            <a:r>
              <a:rPr lang="en-GB" sz="2000" dirty="0"/>
              <a:t>Tissue comparison</a:t>
            </a:r>
          </a:p>
        </p:txBody>
      </p:sp>
      <p:sp>
        <p:nvSpPr>
          <p:cNvPr id="22" name="Right Brace 21">
            <a:extLst>
              <a:ext uri="{FF2B5EF4-FFF2-40B4-BE49-F238E27FC236}">
                <a16:creationId xmlns:a16="http://schemas.microsoft.com/office/drawing/2014/main" id="{0131F1FF-F7C7-4039-8E8E-7908E2443353}"/>
              </a:ext>
            </a:extLst>
          </p:cNvPr>
          <p:cNvSpPr/>
          <p:nvPr/>
        </p:nvSpPr>
        <p:spPr>
          <a:xfrm rot="5400000" flipH="1">
            <a:off x="5335088" y="1091157"/>
            <a:ext cx="365647" cy="3145397"/>
          </a:xfrm>
          <a:prstGeom prst="righ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73308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59BE-4134-4226-A40E-8BFEC96A6FE6}"/>
              </a:ext>
            </a:extLst>
          </p:cNvPr>
          <p:cNvSpPr>
            <a:spLocks noGrp="1"/>
          </p:cNvSpPr>
          <p:nvPr>
            <p:ph type="title"/>
          </p:nvPr>
        </p:nvSpPr>
        <p:spPr/>
        <p:txBody>
          <a:bodyPr anchor="t"/>
          <a:lstStyle/>
          <a:p>
            <a:r>
              <a:rPr lang="en-GB" cap="none" spc="0" dirty="0">
                <a:latin typeface="+mn-lt"/>
              </a:rPr>
              <a:t>Why do a meta-analysis?</a:t>
            </a:r>
          </a:p>
        </p:txBody>
      </p:sp>
      <p:sp>
        <p:nvSpPr>
          <p:cNvPr id="3" name="Content Placeholder 2">
            <a:extLst>
              <a:ext uri="{FF2B5EF4-FFF2-40B4-BE49-F238E27FC236}">
                <a16:creationId xmlns:a16="http://schemas.microsoft.com/office/drawing/2014/main" id="{544354E7-8578-45F0-ADA1-FE4710C1488A}"/>
              </a:ext>
            </a:extLst>
          </p:cNvPr>
          <p:cNvSpPr>
            <a:spLocks noGrp="1"/>
          </p:cNvSpPr>
          <p:nvPr>
            <p:ph idx="1"/>
          </p:nvPr>
        </p:nvSpPr>
        <p:spPr/>
        <p:txBody>
          <a:bodyPr>
            <a:normAutofit/>
          </a:bodyPr>
          <a:lstStyle/>
          <a:p>
            <a:r>
              <a:rPr lang="en-GB" dirty="0"/>
              <a:t>It is all about getting an integrated result – finding an overall consensus</a:t>
            </a:r>
          </a:p>
          <a:p>
            <a:endParaRPr lang="en-GB" dirty="0"/>
          </a:p>
          <a:p>
            <a:r>
              <a:rPr lang="en-GB" dirty="0"/>
              <a:t>Medicine, psychology, criminology, </a:t>
            </a:r>
            <a:r>
              <a:rPr lang="en-GB" b="1" dirty="0"/>
              <a:t>ecology</a:t>
            </a:r>
          </a:p>
          <a:p>
            <a:endParaRPr lang="en-GB" b="1" dirty="0"/>
          </a:p>
          <a:p>
            <a:r>
              <a:rPr lang="en-GB" dirty="0"/>
              <a:t>When is this helpful?</a:t>
            </a:r>
          </a:p>
          <a:p>
            <a:pPr lvl="1">
              <a:buFont typeface="Wingdings" panose="05000000000000000000" pitchFamily="2" charset="2"/>
              <a:buChar char="ü"/>
            </a:pPr>
            <a:r>
              <a:rPr lang="en-GB" dirty="0"/>
              <a:t> “Increases” sample size</a:t>
            </a:r>
          </a:p>
          <a:p>
            <a:pPr lvl="1">
              <a:buFont typeface="Wingdings" panose="05000000000000000000" pitchFamily="2" charset="2"/>
              <a:buChar char="ü"/>
            </a:pPr>
            <a:r>
              <a:rPr lang="en-GB" dirty="0"/>
              <a:t> Establishes statistical significance or lack thereof</a:t>
            </a:r>
          </a:p>
          <a:p>
            <a:endParaRPr lang="en-GB" dirty="0"/>
          </a:p>
        </p:txBody>
      </p:sp>
    </p:spTree>
    <p:extLst>
      <p:ext uri="{BB962C8B-B14F-4D97-AF65-F5344CB8AC3E}">
        <p14:creationId xmlns:p14="http://schemas.microsoft.com/office/powerpoint/2010/main" val="3972648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69C53-2EBF-4F49-B29E-B65E0795E0A8}"/>
              </a:ext>
            </a:extLst>
          </p:cNvPr>
          <p:cNvSpPr>
            <a:spLocks noGrp="1"/>
          </p:cNvSpPr>
          <p:nvPr>
            <p:ph type="title"/>
          </p:nvPr>
        </p:nvSpPr>
        <p:spPr/>
        <p:txBody>
          <a:bodyPr anchor="t"/>
          <a:lstStyle/>
          <a:p>
            <a:r>
              <a:rPr lang="en-GB" cap="none" spc="0" dirty="0"/>
              <a:t>POPs</a:t>
            </a:r>
          </a:p>
        </p:txBody>
      </p:sp>
      <p:pic>
        <p:nvPicPr>
          <p:cNvPr id="11" name="Picture 10">
            <a:extLst>
              <a:ext uri="{FF2B5EF4-FFF2-40B4-BE49-F238E27FC236}">
                <a16:creationId xmlns:a16="http://schemas.microsoft.com/office/drawing/2014/main" id="{CDE3D947-40C2-4A3E-BBAE-14D48561D4EA}"/>
              </a:ext>
            </a:extLst>
          </p:cNvPr>
          <p:cNvPicPr>
            <a:picLocks noChangeAspect="1"/>
          </p:cNvPicPr>
          <p:nvPr/>
        </p:nvPicPr>
        <p:blipFill rotWithShape="1">
          <a:blip r:embed="rId3"/>
          <a:srcRect l="41042" t="16437"/>
          <a:stretch/>
        </p:blipFill>
        <p:spPr>
          <a:xfrm>
            <a:off x="320573" y="3946934"/>
            <a:ext cx="11550855" cy="1340337"/>
          </a:xfrm>
          <a:prstGeom prst="rect">
            <a:avLst/>
          </a:prstGeom>
        </p:spPr>
      </p:pic>
      <p:pic>
        <p:nvPicPr>
          <p:cNvPr id="12" name="Picture 11">
            <a:extLst>
              <a:ext uri="{FF2B5EF4-FFF2-40B4-BE49-F238E27FC236}">
                <a16:creationId xmlns:a16="http://schemas.microsoft.com/office/drawing/2014/main" id="{2A26CFA3-C5A1-4203-8F32-D007A8F1F766}"/>
              </a:ext>
            </a:extLst>
          </p:cNvPr>
          <p:cNvPicPr>
            <a:picLocks noChangeAspect="1"/>
          </p:cNvPicPr>
          <p:nvPr/>
        </p:nvPicPr>
        <p:blipFill rotWithShape="1">
          <a:blip r:embed="rId3"/>
          <a:srcRect l="-1" t="16437" r="58855"/>
          <a:stretch/>
        </p:blipFill>
        <p:spPr>
          <a:xfrm>
            <a:off x="2065446" y="2187254"/>
            <a:ext cx="8061109" cy="1340337"/>
          </a:xfrm>
          <a:prstGeom prst="rect">
            <a:avLst/>
          </a:prstGeom>
        </p:spPr>
      </p:pic>
      <p:sp>
        <p:nvSpPr>
          <p:cNvPr id="13" name="TextBox 12">
            <a:extLst>
              <a:ext uri="{FF2B5EF4-FFF2-40B4-BE49-F238E27FC236}">
                <a16:creationId xmlns:a16="http://schemas.microsoft.com/office/drawing/2014/main" id="{3A7F54B4-315F-4032-97F2-6ED5690912F8}"/>
              </a:ext>
            </a:extLst>
          </p:cNvPr>
          <p:cNvSpPr txBox="1"/>
          <p:nvPr/>
        </p:nvSpPr>
        <p:spPr>
          <a:xfrm>
            <a:off x="7493406" y="5748398"/>
            <a:ext cx="2448170" cy="400110"/>
          </a:xfrm>
          <a:prstGeom prst="rect">
            <a:avLst/>
          </a:prstGeom>
          <a:noFill/>
        </p:spPr>
        <p:txBody>
          <a:bodyPr wrap="square" rtlCol="0">
            <a:spAutoFit/>
          </a:bodyPr>
          <a:lstStyle/>
          <a:p>
            <a:pPr algn="ctr"/>
            <a:r>
              <a:rPr lang="en-GB" sz="2000" dirty="0"/>
              <a:t>Units</a:t>
            </a:r>
          </a:p>
        </p:txBody>
      </p:sp>
      <p:sp>
        <p:nvSpPr>
          <p:cNvPr id="14" name="Right Brace 13">
            <a:extLst>
              <a:ext uri="{FF2B5EF4-FFF2-40B4-BE49-F238E27FC236}">
                <a16:creationId xmlns:a16="http://schemas.microsoft.com/office/drawing/2014/main" id="{2747E949-0B5D-4AAD-B3CE-D055EFB1A3A7}"/>
              </a:ext>
            </a:extLst>
          </p:cNvPr>
          <p:cNvSpPr/>
          <p:nvPr/>
        </p:nvSpPr>
        <p:spPr>
          <a:xfrm rot="5400000">
            <a:off x="8454325" y="2303305"/>
            <a:ext cx="433138" cy="6401069"/>
          </a:xfrm>
          <a:prstGeom prst="righ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TextBox 14">
            <a:extLst>
              <a:ext uri="{FF2B5EF4-FFF2-40B4-BE49-F238E27FC236}">
                <a16:creationId xmlns:a16="http://schemas.microsoft.com/office/drawing/2014/main" id="{A4ECA7DB-B085-4046-8E41-2B8EC80E6A81}"/>
              </a:ext>
            </a:extLst>
          </p:cNvPr>
          <p:cNvSpPr txBox="1"/>
          <p:nvPr/>
        </p:nvSpPr>
        <p:spPr>
          <a:xfrm>
            <a:off x="1910665" y="5748398"/>
            <a:ext cx="1969601" cy="707886"/>
          </a:xfrm>
          <a:prstGeom prst="rect">
            <a:avLst/>
          </a:prstGeom>
          <a:noFill/>
        </p:spPr>
        <p:txBody>
          <a:bodyPr wrap="square" rtlCol="0">
            <a:spAutoFit/>
          </a:bodyPr>
          <a:lstStyle/>
          <a:p>
            <a:pPr algn="ctr"/>
            <a:r>
              <a:rPr lang="en-GB" sz="2000" dirty="0"/>
              <a:t>Limit of quantification</a:t>
            </a:r>
          </a:p>
        </p:txBody>
      </p:sp>
      <p:sp>
        <p:nvSpPr>
          <p:cNvPr id="23" name="Right Brace 22">
            <a:extLst>
              <a:ext uri="{FF2B5EF4-FFF2-40B4-BE49-F238E27FC236}">
                <a16:creationId xmlns:a16="http://schemas.microsoft.com/office/drawing/2014/main" id="{4E834208-DB40-4DDB-AB2F-8E0C4312EED5}"/>
              </a:ext>
            </a:extLst>
          </p:cNvPr>
          <p:cNvSpPr/>
          <p:nvPr/>
        </p:nvSpPr>
        <p:spPr>
          <a:xfrm rot="5400000">
            <a:off x="2678897" y="2956936"/>
            <a:ext cx="433138" cy="5149786"/>
          </a:xfrm>
          <a:prstGeom prst="righ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D5DE0E87-8215-4FFD-83D9-5A1E3EACB262}"/>
              </a:ext>
            </a:extLst>
          </p:cNvPr>
          <p:cNvSpPr txBox="1"/>
          <p:nvPr/>
        </p:nvSpPr>
        <p:spPr>
          <a:xfrm>
            <a:off x="2895465" y="1338847"/>
            <a:ext cx="1969601" cy="400110"/>
          </a:xfrm>
          <a:prstGeom prst="rect">
            <a:avLst/>
          </a:prstGeom>
          <a:noFill/>
        </p:spPr>
        <p:txBody>
          <a:bodyPr wrap="square" rtlCol="0">
            <a:spAutoFit/>
          </a:bodyPr>
          <a:lstStyle/>
          <a:p>
            <a:pPr algn="ctr"/>
            <a:r>
              <a:rPr lang="en-GB" sz="2000" dirty="0"/>
              <a:t>POPs analysed</a:t>
            </a:r>
          </a:p>
        </p:txBody>
      </p:sp>
      <p:sp>
        <p:nvSpPr>
          <p:cNvPr id="25" name="Right Brace 24">
            <a:extLst>
              <a:ext uri="{FF2B5EF4-FFF2-40B4-BE49-F238E27FC236}">
                <a16:creationId xmlns:a16="http://schemas.microsoft.com/office/drawing/2014/main" id="{65719107-B5BB-4AD8-8FEC-EEE2264B1B4A}"/>
              </a:ext>
            </a:extLst>
          </p:cNvPr>
          <p:cNvSpPr/>
          <p:nvPr/>
        </p:nvSpPr>
        <p:spPr>
          <a:xfrm rot="5400000" flipH="1">
            <a:off x="5817742" y="-2000588"/>
            <a:ext cx="556517" cy="8061110"/>
          </a:xfrm>
          <a:prstGeom prst="rightBrace">
            <a:avLst>
              <a:gd name="adj1" fmla="val 8333"/>
              <a:gd name="adj2" fmla="val 76269"/>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58758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75A08B4-0805-4705-A353-9B0004805F8C}"/>
              </a:ext>
            </a:extLst>
          </p:cNvPr>
          <p:cNvPicPr>
            <a:picLocks noChangeAspect="1"/>
          </p:cNvPicPr>
          <p:nvPr/>
        </p:nvPicPr>
        <p:blipFill rotWithShape="1">
          <a:blip r:embed="rId3"/>
          <a:srcRect l="46122"/>
          <a:stretch/>
        </p:blipFill>
        <p:spPr>
          <a:xfrm>
            <a:off x="6470482" y="3057454"/>
            <a:ext cx="4978735" cy="1870143"/>
          </a:xfrm>
          <a:prstGeom prst="rect">
            <a:avLst/>
          </a:prstGeom>
        </p:spPr>
      </p:pic>
      <p:pic>
        <p:nvPicPr>
          <p:cNvPr id="29" name="Picture 28">
            <a:extLst>
              <a:ext uri="{FF2B5EF4-FFF2-40B4-BE49-F238E27FC236}">
                <a16:creationId xmlns:a16="http://schemas.microsoft.com/office/drawing/2014/main" id="{DE2D2EA0-F7DD-4E48-A89C-091B5D89FD05}"/>
              </a:ext>
            </a:extLst>
          </p:cNvPr>
          <p:cNvPicPr>
            <a:picLocks noChangeAspect="1"/>
          </p:cNvPicPr>
          <p:nvPr/>
        </p:nvPicPr>
        <p:blipFill rotWithShape="1">
          <a:blip r:embed="rId3"/>
          <a:srcRect r="54016"/>
          <a:stretch/>
        </p:blipFill>
        <p:spPr>
          <a:xfrm>
            <a:off x="1107517" y="3057455"/>
            <a:ext cx="4249268" cy="1870143"/>
          </a:xfrm>
          <a:prstGeom prst="rect">
            <a:avLst/>
          </a:prstGeom>
        </p:spPr>
      </p:pic>
      <p:sp>
        <p:nvSpPr>
          <p:cNvPr id="30" name="Title 1">
            <a:extLst>
              <a:ext uri="{FF2B5EF4-FFF2-40B4-BE49-F238E27FC236}">
                <a16:creationId xmlns:a16="http://schemas.microsoft.com/office/drawing/2014/main" id="{BB85BF5E-B214-4A54-B428-6E053078391D}"/>
              </a:ext>
            </a:extLst>
          </p:cNvPr>
          <p:cNvSpPr txBox="1">
            <a:spLocks/>
          </p:cNvSpPr>
          <p:nvPr/>
        </p:nvSpPr>
        <p:spPr>
          <a:xfrm>
            <a:off x="6366536" y="482087"/>
            <a:ext cx="5016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b="1" dirty="0"/>
              <a:t>Within/between individual </a:t>
            </a:r>
          </a:p>
        </p:txBody>
      </p:sp>
      <p:sp>
        <p:nvSpPr>
          <p:cNvPr id="31" name="TextBox 30">
            <a:extLst>
              <a:ext uri="{FF2B5EF4-FFF2-40B4-BE49-F238E27FC236}">
                <a16:creationId xmlns:a16="http://schemas.microsoft.com/office/drawing/2014/main" id="{59AC7C56-06C3-4CA4-ADEC-FBC9119E0AFE}"/>
              </a:ext>
            </a:extLst>
          </p:cNvPr>
          <p:cNvSpPr txBox="1"/>
          <p:nvPr/>
        </p:nvSpPr>
        <p:spPr>
          <a:xfrm>
            <a:off x="10096782" y="2004246"/>
            <a:ext cx="1975402" cy="707886"/>
          </a:xfrm>
          <a:prstGeom prst="rect">
            <a:avLst/>
          </a:prstGeom>
          <a:noFill/>
        </p:spPr>
        <p:txBody>
          <a:bodyPr wrap="square" rtlCol="0">
            <a:spAutoFit/>
          </a:bodyPr>
          <a:lstStyle/>
          <a:p>
            <a:r>
              <a:rPr lang="en-GB" sz="2000" dirty="0"/>
              <a:t>Parent/offspring, sibling, colony</a:t>
            </a:r>
          </a:p>
        </p:txBody>
      </p:sp>
      <p:cxnSp>
        <p:nvCxnSpPr>
          <p:cNvPr id="32" name="Straight Arrow Connector 31">
            <a:extLst>
              <a:ext uri="{FF2B5EF4-FFF2-40B4-BE49-F238E27FC236}">
                <a16:creationId xmlns:a16="http://schemas.microsoft.com/office/drawing/2014/main" id="{7F899144-5ED0-4007-A053-A0A8F399A9A3}"/>
              </a:ext>
            </a:extLst>
          </p:cNvPr>
          <p:cNvCxnSpPr>
            <a:cxnSpLocks/>
            <a:stCxn id="31" idx="2"/>
          </p:cNvCxnSpPr>
          <p:nvPr/>
        </p:nvCxnSpPr>
        <p:spPr>
          <a:xfrm flipH="1">
            <a:off x="10451931" y="2712132"/>
            <a:ext cx="632552" cy="1170715"/>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D990635-234A-49E4-9FE8-AA1CD66F9DF8}"/>
              </a:ext>
            </a:extLst>
          </p:cNvPr>
          <p:cNvSpPr txBox="1"/>
          <p:nvPr/>
        </p:nvSpPr>
        <p:spPr>
          <a:xfrm>
            <a:off x="4495080" y="5626862"/>
            <a:ext cx="3365552" cy="1015663"/>
          </a:xfrm>
          <a:prstGeom prst="rect">
            <a:avLst/>
          </a:prstGeom>
          <a:noFill/>
        </p:spPr>
        <p:txBody>
          <a:bodyPr wrap="square" rtlCol="0">
            <a:spAutoFit/>
          </a:bodyPr>
          <a:lstStyle/>
          <a:p>
            <a:r>
              <a:rPr lang="en-GB" sz="2000" dirty="0"/>
              <a:t>If there are population and individual data for this POP but other information differs</a:t>
            </a:r>
          </a:p>
        </p:txBody>
      </p:sp>
      <p:cxnSp>
        <p:nvCxnSpPr>
          <p:cNvPr id="34" name="Straight Arrow Connector 33">
            <a:extLst>
              <a:ext uri="{FF2B5EF4-FFF2-40B4-BE49-F238E27FC236}">
                <a16:creationId xmlns:a16="http://schemas.microsoft.com/office/drawing/2014/main" id="{46E7BC64-581C-4D44-97D8-89DAF55CCAC5}"/>
              </a:ext>
            </a:extLst>
          </p:cNvPr>
          <p:cNvCxnSpPr>
            <a:cxnSpLocks/>
            <a:stCxn id="33" idx="0"/>
          </p:cNvCxnSpPr>
          <p:nvPr/>
        </p:nvCxnSpPr>
        <p:spPr>
          <a:xfrm flipH="1" flipV="1">
            <a:off x="4716380" y="4630610"/>
            <a:ext cx="1461476" cy="996252"/>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5" name="Title 1">
            <a:extLst>
              <a:ext uri="{FF2B5EF4-FFF2-40B4-BE49-F238E27FC236}">
                <a16:creationId xmlns:a16="http://schemas.microsoft.com/office/drawing/2014/main" id="{D6F5C5BF-81EF-458A-B836-28C28DD41F00}"/>
              </a:ext>
            </a:extLst>
          </p:cNvPr>
          <p:cNvSpPr txBox="1">
            <a:spLocks/>
          </p:cNvSpPr>
          <p:nvPr/>
        </p:nvSpPr>
        <p:spPr>
          <a:xfrm>
            <a:off x="638836" y="482197"/>
            <a:ext cx="52733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b="1" dirty="0"/>
              <a:t>Population/individual measures</a:t>
            </a:r>
          </a:p>
        </p:txBody>
      </p:sp>
    </p:spTree>
    <p:extLst>
      <p:ext uri="{BB962C8B-B14F-4D97-AF65-F5344CB8AC3E}">
        <p14:creationId xmlns:p14="http://schemas.microsoft.com/office/powerpoint/2010/main" val="254802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2F61AF5-75A3-4D30-8292-B5966C5143F2}"/>
              </a:ext>
            </a:extLst>
          </p:cNvPr>
          <p:cNvPicPr>
            <a:picLocks noChangeAspect="1"/>
          </p:cNvPicPr>
          <p:nvPr/>
        </p:nvPicPr>
        <p:blipFill>
          <a:blip r:embed="rId3"/>
          <a:stretch>
            <a:fillRect/>
          </a:stretch>
        </p:blipFill>
        <p:spPr>
          <a:xfrm>
            <a:off x="101041" y="1874748"/>
            <a:ext cx="11989917" cy="1211352"/>
          </a:xfrm>
          <a:prstGeom prst="rect">
            <a:avLst/>
          </a:prstGeom>
        </p:spPr>
      </p:pic>
      <p:pic>
        <p:nvPicPr>
          <p:cNvPr id="13" name="Picture 12">
            <a:extLst>
              <a:ext uri="{FF2B5EF4-FFF2-40B4-BE49-F238E27FC236}">
                <a16:creationId xmlns:a16="http://schemas.microsoft.com/office/drawing/2014/main" id="{57B306F5-B68E-4AF1-B6AC-22EF91EA34D7}"/>
              </a:ext>
            </a:extLst>
          </p:cNvPr>
          <p:cNvPicPr>
            <a:picLocks noChangeAspect="1"/>
          </p:cNvPicPr>
          <p:nvPr/>
        </p:nvPicPr>
        <p:blipFill>
          <a:blip r:embed="rId4"/>
          <a:stretch>
            <a:fillRect/>
          </a:stretch>
        </p:blipFill>
        <p:spPr>
          <a:xfrm>
            <a:off x="51495" y="4103945"/>
            <a:ext cx="12089009" cy="1297104"/>
          </a:xfrm>
          <a:prstGeom prst="rect">
            <a:avLst/>
          </a:prstGeom>
        </p:spPr>
      </p:pic>
      <p:pic>
        <p:nvPicPr>
          <p:cNvPr id="14" name="Picture 13">
            <a:extLst>
              <a:ext uri="{FF2B5EF4-FFF2-40B4-BE49-F238E27FC236}">
                <a16:creationId xmlns:a16="http://schemas.microsoft.com/office/drawing/2014/main" id="{FD6A3C13-77DC-4A79-8DDE-D526964C6316}"/>
              </a:ext>
            </a:extLst>
          </p:cNvPr>
          <p:cNvPicPr>
            <a:picLocks noChangeAspect="1"/>
          </p:cNvPicPr>
          <p:nvPr/>
        </p:nvPicPr>
        <p:blipFill>
          <a:blip r:embed="rId5"/>
          <a:stretch>
            <a:fillRect/>
          </a:stretch>
        </p:blipFill>
        <p:spPr>
          <a:xfrm>
            <a:off x="51495" y="5401049"/>
            <a:ext cx="12140506" cy="1208851"/>
          </a:xfrm>
          <a:prstGeom prst="rect">
            <a:avLst/>
          </a:prstGeom>
        </p:spPr>
      </p:pic>
      <p:sp>
        <p:nvSpPr>
          <p:cNvPr id="17" name="Title 3">
            <a:extLst>
              <a:ext uri="{FF2B5EF4-FFF2-40B4-BE49-F238E27FC236}">
                <a16:creationId xmlns:a16="http://schemas.microsoft.com/office/drawing/2014/main" id="{2D0B12D7-DEB3-4043-80FD-43D02DADFB7D}"/>
              </a:ext>
            </a:extLst>
          </p:cNvPr>
          <p:cNvSpPr txBox="1">
            <a:spLocks/>
          </p:cNvSpPr>
          <p:nvPr/>
        </p:nvSpPr>
        <p:spPr>
          <a:xfrm>
            <a:off x="1524000" y="947928"/>
            <a:ext cx="10241280" cy="1234440"/>
          </a:xfrm>
          <a:prstGeom prst="rect">
            <a:avLst/>
          </a:prstGeom>
        </p:spPr>
        <p:txBody>
          <a:bodyPr vert="horz" lIns="0" tIns="0" rIns="0" bIns="0" rtlCol="0" anchor="t">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GB" cap="none" spc="0" dirty="0"/>
              <a:t>Population level statistics</a:t>
            </a:r>
          </a:p>
        </p:txBody>
      </p:sp>
    </p:spTree>
    <p:extLst>
      <p:ext uri="{BB962C8B-B14F-4D97-AF65-F5344CB8AC3E}">
        <p14:creationId xmlns:p14="http://schemas.microsoft.com/office/powerpoint/2010/main" val="6655198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a:extLst>
              <a:ext uri="{FF2B5EF4-FFF2-40B4-BE49-F238E27FC236}">
                <a16:creationId xmlns:a16="http://schemas.microsoft.com/office/drawing/2014/main" id="{2D0B12D7-DEB3-4043-80FD-43D02DADFB7D}"/>
              </a:ext>
            </a:extLst>
          </p:cNvPr>
          <p:cNvSpPr txBox="1">
            <a:spLocks/>
          </p:cNvSpPr>
          <p:nvPr/>
        </p:nvSpPr>
        <p:spPr>
          <a:xfrm>
            <a:off x="1524000" y="947928"/>
            <a:ext cx="10241280" cy="1234440"/>
          </a:xfrm>
          <a:prstGeom prst="rect">
            <a:avLst/>
          </a:prstGeom>
        </p:spPr>
        <p:txBody>
          <a:bodyPr vert="horz" lIns="0" tIns="0" rIns="0" bIns="0" rtlCol="0" anchor="t">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GB" cap="none" spc="0" dirty="0"/>
              <a:t>Individual level statistics</a:t>
            </a:r>
          </a:p>
        </p:txBody>
      </p:sp>
      <p:pic>
        <p:nvPicPr>
          <p:cNvPr id="7" name="Picture 6">
            <a:extLst>
              <a:ext uri="{FF2B5EF4-FFF2-40B4-BE49-F238E27FC236}">
                <a16:creationId xmlns:a16="http://schemas.microsoft.com/office/drawing/2014/main" id="{CC4BA7BC-68AE-4241-8D2B-3628B815A221}"/>
              </a:ext>
            </a:extLst>
          </p:cNvPr>
          <p:cNvPicPr>
            <a:picLocks noChangeAspect="1"/>
          </p:cNvPicPr>
          <p:nvPr/>
        </p:nvPicPr>
        <p:blipFill rotWithShape="1">
          <a:blip r:embed="rId3"/>
          <a:srcRect t="14031"/>
          <a:stretch/>
        </p:blipFill>
        <p:spPr>
          <a:xfrm>
            <a:off x="1136459" y="2951746"/>
            <a:ext cx="9919081" cy="1696453"/>
          </a:xfrm>
          <a:prstGeom prst="rect">
            <a:avLst/>
          </a:prstGeom>
        </p:spPr>
      </p:pic>
    </p:spTree>
    <p:extLst>
      <p:ext uri="{BB962C8B-B14F-4D97-AF65-F5344CB8AC3E}">
        <p14:creationId xmlns:p14="http://schemas.microsoft.com/office/powerpoint/2010/main" val="2088630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5B8E-8C68-4853-A100-3A8BBE67AB20}"/>
              </a:ext>
            </a:extLst>
          </p:cNvPr>
          <p:cNvSpPr>
            <a:spLocks noGrp="1"/>
          </p:cNvSpPr>
          <p:nvPr>
            <p:ph type="title"/>
          </p:nvPr>
        </p:nvSpPr>
        <p:spPr/>
        <p:txBody>
          <a:bodyPr anchor="t"/>
          <a:lstStyle/>
          <a:p>
            <a:r>
              <a:rPr lang="en-GB" cap="none" spc="0" dirty="0"/>
              <a:t>Statistics</a:t>
            </a:r>
            <a:endParaRPr lang="en-GB" spc="0" dirty="0"/>
          </a:p>
        </p:txBody>
      </p:sp>
      <p:sp>
        <p:nvSpPr>
          <p:cNvPr id="3" name="Content Placeholder 2">
            <a:extLst>
              <a:ext uri="{FF2B5EF4-FFF2-40B4-BE49-F238E27FC236}">
                <a16:creationId xmlns:a16="http://schemas.microsoft.com/office/drawing/2014/main" id="{0B0259A0-32F5-4FCC-9D80-EA5580F163AA}"/>
              </a:ext>
            </a:extLst>
          </p:cNvPr>
          <p:cNvSpPr>
            <a:spLocks noGrp="1"/>
          </p:cNvSpPr>
          <p:nvPr>
            <p:ph idx="1"/>
          </p:nvPr>
        </p:nvSpPr>
        <p:spPr/>
        <p:txBody>
          <a:bodyPr anchor="ctr"/>
          <a:lstStyle/>
          <a:p>
            <a:r>
              <a:rPr lang="en-GB" b="1" dirty="0"/>
              <a:t>Effect size</a:t>
            </a:r>
            <a:r>
              <a:rPr lang="en-GB" dirty="0"/>
              <a:t>: </a:t>
            </a:r>
            <a:r>
              <a:rPr lang="en-GB" sz="2200" i="1" dirty="0"/>
              <a:t>reflects the magnitude of the treatment effect or (more generally) the strength </a:t>
            </a:r>
          </a:p>
          <a:p>
            <a:pPr marL="0" indent="0">
              <a:spcBef>
                <a:spcPts val="0"/>
              </a:spcBef>
              <a:buNone/>
            </a:pPr>
            <a:r>
              <a:rPr lang="en-GB" sz="2200" i="1" dirty="0"/>
              <a:t>	         of the relationship between two variables</a:t>
            </a:r>
          </a:p>
          <a:p>
            <a:pPr>
              <a:spcBef>
                <a:spcPts val="3000"/>
              </a:spcBef>
            </a:pPr>
            <a:r>
              <a:rPr lang="en-GB" dirty="0"/>
              <a:t>Three main types of effect sizes. The summary data…</a:t>
            </a:r>
          </a:p>
          <a:p>
            <a:pPr lvl="1"/>
            <a:r>
              <a:rPr lang="en-GB" sz="2000" i="1" dirty="0"/>
              <a:t>is reported as means and SD/SE in two groups</a:t>
            </a:r>
          </a:p>
          <a:p>
            <a:pPr lvl="1"/>
            <a:r>
              <a:rPr lang="en-GB" sz="2000" i="1" dirty="0"/>
              <a:t>is based on a binary outcome</a:t>
            </a:r>
          </a:p>
          <a:p>
            <a:pPr lvl="1"/>
            <a:r>
              <a:rPr lang="en-GB" sz="2000" i="1" dirty="0"/>
              <a:t>is a correlation between two variables</a:t>
            </a:r>
          </a:p>
        </p:txBody>
      </p:sp>
      <p:sp>
        <p:nvSpPr>
          <p:cNvPr id="5" name="Star: 10 Points 4">
            <a:extLst>
              <a:ext uri="{FF2B5EF4-FFF2-40B4-BE49-F238E27FC236}">
                <a16:creationId xmlns:a16="http://schemas.microsoft.com/office/drawing/2014/main" id="{B68D0422-522B-445E-91FC-079C8D0C6B9D}"/>
              </a:ext>
            </a:extLst>
          </p:cNvPr>
          <p:cNvSpPr/>
          <p:nvPr/>
        </p:nvSpPr>
        <p:spPr>
          <a:xfrm>
            <a:off x="8644270" y="526862"/>
            <a:ext cx="2609569" cy="1771772"/>
          </a:xfrm>
          <a:prstGeom prst="star10">
            <a:avLst/>
          </a:prstGeom>
          <a:noFill/>
          <a:ln w="38100">
            <a:gradFill>
              <a:gsLst>
                <a:gs pos="0">
                  <a:srgbClr val="7030A0"/>
                </a:gs>
                <a:gs pos="17000">
                  <a:schemeClr val="accent6"/>
                </a:gs>
                <a:gs pos="74000">
                  <a:schemeClr val="accent3"/>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sz="2400" dirty="0">
                <a:solidFill>
                  <a:schemeClr val="tx1"/>
                </a:solidFill>
              </a:rPr>
              <a:t>You need:</a:t>
            </a:r>
          </a:p>
          <a:p>
            <a:pPr marL="342900" indent="-342900">
              <a:buClr>
                <a:schemeClr val="accent1"/>
              </a:buClr>
              <a:buFont typeface="Wingdings" panose="05000000000000000000" pitchFamily="2" charset="2"/>
              <a:buChar char="ü"/>
            </a:pPr>
            <a:r>
              <a:rPr lang="en-GB" sz="2000" dirty="0">
                <a:solidFill>
                  <a:schemeClr val="tx1"/>
                </a:solidFill>
              </a:rPr>
              <a:t>Effect size</a:t>
            </a:r>
          </a:p>
          <a:p>
            <a:pPr marL="342900" indent="-342900">
              <a:buClr>
                <a:schemeClr val="accent1"/>
              </a:buClr>
              <a:buFont typeface="Wingdings" panose="05000000000000000000" pitchFamily="2" charset="2"/>
              <a:buChar char="ü"/>
            </a:pPr>
            <a:r>
              <a:rPr lang="en-GB" sz="2000" dirty="0">
                <a:solidFill>
                  <a:schemeClr val="tx1"/>
                </a:solidFill>
              </a:rPr>
              <a:t>Sample sizes</a:t>
            </a:r>
            <a:endParaRPr lang="en-GB" sz="2400" dirty="0">
              <a:solidFill>
                <a:schemeClr val="tx1"/>
              </a:solidFill>
            </a:endParaRPr>
          </a:p>
        </p:txBody>
      </p:sp>
      <p:sp>
        <p:nvSpPr>
          <p:cNvPr id="6" name="TextBox 5">
            <a:extLst>
              <a:ext uri="{FF2B5EF4-FFF2-40B4-BE49-F238E27FC236}">
                <a16:creationId xmlns:a16="http://schemas.microsoft.com/office/drawing/2014/main" id="{DBA3D174-C517-44C2-866B-558D69EA2E1D}"/>
              </a:ext>
            </a:extLst>
          </p:cNvPr>
          <p:cNvSpPr txBox="1"/>
          <p:nvPr/>
        </p:nvSpPr>
        <p:spPr>
          <a:xfrm>
            <a:off x="9527636" y="4386396"/>
            <a:ext cx="3274828" cy="369332"/>
          </a:xfrm>
          <a:prstGeom prst="rect">
            <a:avLst/>
          </a:prstGeom>
          <a:noFill/>
        </p:spPr>
        <p:txBody>
          <a:bodyPr wrap="square" rtlCol="0">
            <a:spAutoFit/>
          </a:bodyPr>
          <a:lstStyle/>
          <a:p>
            <a:r>
              <a:rPr lang="en-GB" dirty="0">
                <a:sym typeface="Wingdings" panose="05000000000000000000" pitchFamily="2" charset="2"/>
              </a:rPr>
              <a:t>My population level data</a:t>
            </a:r>
            <a:endParaRPr lang="en-GB" dirty="0"/>
          </a:p>
        </p:txBody>
      </p:sp>
      <p:sp>
        <p:nvSpPr>
          <p:cNvPr id="7" name="TextBox 6">
            <a:extLst>
              <a:ext uri="{FF2B5EF4-FFF2-40B4-BE49-F238E27FC236}">
                <a16:creationId xmlns:a16="http://schemas.microsoft.com/office/drawing/2014/main" id="{90F65779-CD56-4629-BECD-D102B64F985D}"/>
              </a:ext>
            </a:extLst>
          </p:cNvPr>
          <p:cNvSpPr txBox="1"/>
          <p:nvPr/>
        </p:nvSpPr>
        <p:spPr>
          <a:xfrm>
            <a:off x="9527636" y="5244956"/>
            <a:ext cx="3274828" cy="369332"/>
          </a:xfrm>
          <a:prstGeom prst="rect">
            <a:avLst/>
          </a:prstGeom>
          <a:noFill/>
        </p:spPr>
        <p:txBody>
          <a:bodyPr wrap="square" rtlCol="0">
            <a:spAutoFit/>
          </a:bodyPr>
          <a:lstStyle/>
          <a:p>
            <a:r>
              <a:rPr lang="en-GB" dirty="0">
                <a:sym typeface="Wingdings" panose="05000000000000000000" pitchFamily="2" charset="2"/>
              </a:rPr>
              <a:t>My individual level data</a:t>
            </a:r>
            <a:endParaRPr lang="en-GB" dirty="0"/>
          </a:p>
        </p:txBody>
      </p:sp>
      <p:cxnSp>
        <p:nvCxnSpPr>
          <p:cNvPr id="8" name="Straight Arrow Connector 7">
            <a:extLst>
              <a:ext uri="{FF2B5EF4-FFF2-40B4-BE49-F238E27FC236}">
                <a16:creationId xmlns:a16="http://schemas.microsoft.com/office/drawing/2014/main" id="{56CDA86D-FCC3-4217-8C4C-0670D332AF16}"/>
              </a:ext>
            </a:extLst>
          </p:cNvPr>
          <p:cNvCxnSpPr>
            <a:cxnSpLocks/>
            <a:stCxn id="7" idx="1"/>
          </p:cNvCxnSpPr>
          <p:nvPr/>
        </p:nvCxnSpPr>
        <p:spPr>
          <a:xfrm flipH="1">
            <a:off x="5943600" y="5429622"/>
            <a:ext cx="3584036"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E48D60D-D50F-42F0-81A4-358BC678BDCB}"/>
              </a:ext>
            </a:extLst>
          </p:cNvPr>
          <p:cNvCxnSpPr>
            <a:cxnSpLocks/>
            <a:stCxn id="6" idx="1"/>
          </p:cNvCxnSpPr>
          <p:nvPr/>
        </p:nvCxnSpPr>
        <p:spPr>
          <a:xfrm flipH="1">
            <a:off x="7956698" y="4571062"/>
            <a:ext cx="1570938"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381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5B8E-8C68-4853-A100-3A8BBE67AB20}"/>
              </a:ext>
            </a:extLst>
          </p:cNvPr>
          <p:cNvSpPr>
            <a:spLocks noGrp="1"/>
          </p:cNvSpPr>
          <p:nvPr>
            <p:ph type="title"/>
          </p:nvPr>
        </p:nvSpPr>
        <p:spPr/>
        <p:txBody>
          <a:bodyPr anchor="t"/>
          <a:lstStyle/>
          <a:p>
            <a:r>
              <a:rPr lang="en-GB" cap="none" spc="0" dirty="0"/>
              <a:t>Statistics</a:t>
            </a:r>
            <a:endParaRPr lang="en-GB" spc="0" dirty="0"/>
          </a:p>
        </p:txBody>
      </p:sp>
      <p:sp>
        <p:nvSpPr>
          <p:cNvPr id="5" name="Rectangle: Rounded Corners 4">
            <a:extLst>
              <a:ext uri="{FF2B5EF4-FFF2-40B4-BE49-F238E27FC236}">
                <a16:creationId xmlns:a16="http://schemas.microsoft.com/office/drawing/2014/main" id="{B435A631-0C15-4151-9BC8-A7724DE4BC25}"/>
              </a:ext>
            </a:extLst>
          </p:cNvPr>
          <p:cNvSpPr/>
          <p:nvPr/>
        </p:nvSpPr>
        <p:spPr>
          <a:xfrm>
            <a:off x="5064642" y="2459741"/>
            <a:ext cx="2062716" cy="425305"/>
          </a:xfrm>
          <a:prstGeom prst="roundRect">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Continuous data</a:t>
            </a:r>
          </a:p>
        </p:txBody>
      </p:sp>
      <p:sp>
        <p:nvSpPr>
          <p:cNvPr id="6" name="Rectangle: Rounded Corners 5">
            <a:extLst>
              <a:ext uri="{FF2B5EF4-FFF2-40B4-BE49-F238E27FC236}">
                <a16:creationId xmlns:a16="http://schemas.microsoft.com/office/drawing/2014/main" id="{37F0537B-A6AB-422D-A4B2-A61A6C12CF8A}"/>
              </a:ext>
            </a:extLst>
          </p:cNvPr>
          <p:cNvSpPr/>
          <p:nvPr/>
        </p:nvSpPr>
        <p:spPr>
          <a:xfrm>
            <a:off x="1396417" y="2445487"/>
            <a:ext cx="2062716" cy="425305"/>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Binary data</a:t>
            </a:r>
          </a:p>
        </p:txBody>
      </p:sp>
      <p:sp>
        <p:nvSpPr>
          <p:cNvPr id="7" name="Rectangle: Rounded Corners 6">
            <a:extLst>
              <a:ext uri="{FF2B5EF4-FFF2-40B4-BE49-F238E27FC236}">
                <a16:creationId xmlns:a16="http://schemas.microsoft.com/office/drawing/2014/main" id="{3F41E5C6-7F7A-4E03-8B74-0420A51D4F90}"/>
              </a:ext>
            </a:extLst>
          </p:cNvPr>
          <p:cNvSpPr/>
          <p:nvPr/>
        </p:nvSpPr>
        <p:spPr>
          <a:xfrm>
            <a:off x="8736418" y="2460593"/>
            <a:ext cx="2062716" cy="425305"/>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Correlational data</a:t>
            </a:r>
          </a:p>
        </p:txBody>
      </p:sp>
      <p:sp>
        <p:nvSpPr>
          <p:cNvPr id="9" name="Rectangle: Rounded Corners 8">
            <a:extLst>
              <a:ext uri="{FF2B5EF4-FFF2-40B4-BE49-F238E27FC236}">
                <a16:creationId xmlns:a16="http://schemas.microsoft.com/office/drawing/2014/main" id="{3AEDB5D7-3251-410E-AA99-0A4FC08D68AB}"/>
              </a:ext>
            </a:extLst>
          </p:cNvPr>
          <p:cNvSpPr/>
          <p:nvPr/>
        </p:nvSpPr>
        <p:spPr>
          <a:xfrm>
            <a:off x="4951228" y="3321830"/>
            <a:ext cx="2289544" cy="756608"/>
          </a:xfrm>
          <a:prstGeom prst="roundRect">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Standardised mean difference (Cohen’s D)</a:t>
            </a:r>
          </a:p>
        </p:txBody>
      </p:sp>
      <p:sp>
        <p:nvSpPr>
          <p:cNvPr id="10" name="Rectangle: Rounded Corners 9">
            <a:extLst>
              <a:ext uri="{FF2B5EF4-FFF2-40B4-BE49-F238E27FC236}">
                <a16:creationId xmlns:a16="http://schemas.microsoft.com/office/drawing/2014/main" id="{AC560ED2-E26B-41D6-8B42-991CACD3F6AC}"/>
              </a:ext>
            </a:extLst>
          </p:cNvPr>
          <p:cNvSpPr/>
          <p:nvPr/>
        </p:nvSpPr>
        <p:spPr>
          <a:xfrm>
            <a:off x="1396417" y="3487481"/>
            <a:ext cx="2062716" cy="425305"/>
          </a:xfrm>
          <a:prstGeom prst="round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Log odds ratio</a:t>
            </a:r>
          </a:p>
        </p:txBody>
      </p:sp>
      <p:sp>
        <p:nvSpPr>
          <p:cNvPr id="11" name="Rectangle: Rounded Corners 10">
            <a:extLst>
              <a:ext uri="{FF2B5EF4-FFF2-40B4-BE49-F238E27FC236}">
                <a16:creationId xmlns:a16="http://schemas.microsoft.com/office/drawing/2014/main" id="{69B44DC0-F2B0-4E48-AD53-0429B7907CF2}"/>
              </a:ext>
            </a:extLst>
          </p:cNvPr>
          <p:cNvSpPr/>
          <p:nvPr/>
        </p:nvSpPr>
        <p:spPr>
          <a:xfrm>
            <a:off x="8736418" y="3487481"/>
            <a:ext cx="2062716" cy="425305"/>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Fisher’s Z</a:t>
            </a:r>
          </a:p>
        </p:txBody>
      </p:sp>
      <p:cxnSp>
        <p:nvCxnSpPr>
          <p:cNvPr id="18" name="Straight Arrow Connector 17">
            <a:extLst>
              <a:ext uri="{FF2B5EF4-FFF2-40B4-BE49-F238E27FC236}">
                <a16:creationId xmlns:a16="http://schemas.microsoft.com/office/drawing/2014/main" id="{10FA3213-E6EE-480B-A0E4-B6F4081DDC15}"/>
              </a:ext>
            </a:extLst>
          </p:cNvPr>
          <p:cNvCxnSpPr>
            <a:cxnSpLocks/>
            <a:stCxn id="7" idx="2"/>
            <a:endCxn id="11" idx="0"/>
          </p:cNvCxnSpPr>
          <p:nvPr/>
        </p:nvCxnSpPr>
        <p:spPr>
          <a:xfrm>
            <a:off x="9767776" y="2885898"/>
            <a:ext cx="0" cy="601583"/>
          </a:xfrm>
          <a:prstGeom prst="straightConnector1">
            <a:avLst/>
          </a:prstGeom>
          <a:ln w="28575">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F010A1B-EFB6-41AE-B266-EF4E17473324}"/>
              </a:ext>
            </a:extLst>
          </p:cNvPr>
          <p:cNvCxnSpPr>
            <a:cxnSpLocks/>
            <a:stCxn id="5" idx="2"/>
            <a:endCxn id="9" idx="0"/>
          </p:cNvCxnSpPr>
          <p:nvPr/>
        </p:nvCxnSpPr>
        <p:spPr>
          <a:xfrm>
            <a:off x="6096000" y="2885046"/>
            <a:ext cx="0" cy="436784"/>
          </a:xfrm>
          <a:prstGeom prst="straightConnector1">
            <a:avLst/>
          </a:prstGeom>
          <a:ln w="28575">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E34C453-5BC2-422C-8315-25445139C076}"/>
              </a:ext>
            </a:extLst>
          </p:cNvPr>
          <p:cNvCxnSpPr>
            <a:cxnSpLocks/>
            <a:stCxn id="6" idx="2"/>
            <a:endCxn id="10" idx="0"/>
          </p:cNvCxnSpPr>
          <p:nvPr/>
        </p:nvCxnSpPr>
        <p:spPr>
          <a:xfrm>
            <a:off x="2427775" y="2870792"/>
            <a:ext cx="0" cy="616689"/>
          </a:xfrm>
          <a:prstGeom prst="straightConnector1">
            <a:avLst/>
          </a:prstGeom>
          <a:ln w="28575">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66155A7-78BA-43F9-9D38-AC41E88CF8D9}"/>
              </a:ext>
            </a:extLst>
          </p:cNvPr>
          <p:cNvCxnSpPr>
            <a:cxnSpLocks/>
          </p:cNvCxnSpPr>
          <p:nvPr/>
        </p:nvCxnSpPr>
        <p:spPr>
          <a:xfrm>
            <a:off x="7400260" y="3600972"/>
            <a:ext cx="1190847" cy="0"/>
          </a:xfrm>
          <a:prstGeom prst="straightConnector1">
            <a:avLst/>
          </a:prstGeom>
          <a:ln w="28575">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2C4E5B9-5B0D-4EDF-9259-6453A1764272}"/>
              </a:ext>
            </a:extLst>
          </p:cNvPr>
          <p:cNvCxnSpPr>
            <a:cxnSpLocks/>
          </p:cNvCxnSpPr>
          <p:nvPr/>
        </p:nvCxnSpPr>
        <p:spPr>
          <a:xfrm flipH="1">
            <a:off x="7400260" y="3795902"/>
            <a:ext cx="1190847" cy="0"/>
          </a:xfrm>
          <a:prstGeom prst="straightConnector1">
            <a:avLst/>
          </a:prstGeom>
          <a:ln w="28575">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766CDF-B0E3-4E30-94EA-A5F7DC4394B0}"/>
              </a:ext>
            </a:extLst>
          </p:cNvPr>
          <p:cNvCxnSpPr>
            <a:cxnSpLocks/>
          </p:cNvCxnSpPr>
          <p:nvPr/>
        </p:nvCxnSpPr>
        <p:spPr>
          <a:xfrm>
            <a:off x="3540642" y="3600972"/>
            <a:ext cx="1329070" cy="0"/>
          </a:xfrm>
          <a:prstGeom prst="straightConnector1">
            <a:avLst/>
          </a:prstGeom>
          <a:ln w="28575">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5D6B3AA-23B2-4C89-900D-62B23B1CC96A}"/>
              </a:ext>
            </a:extLst>
          </p:cNvPr>
          <p:cNvCxnSpPr>
            <a:cxnSpLocks/>
          </p:cNvCxnSpPr>
          <p:nvPr/>
        </p:nvCxnSpPr>
        <p:spPr>
          <a:xfrm flipH="1">
            <a:off x="3540642" y="3795902"/>
            <a:ext cx="1329070" cy="0"/>
          </a:xfrm>
          <a:prstGeom prst="straightConnector1">
            <a:avLst/>
          </a:prstGeom>
          <a:ln w="28575">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97CE748-2ED6-4D40-95FA-3DFC995CE84E}"/>
              </a:ext>
            </a:extLst>
          </p:cNvPr>
          <p:cNvCxnSpPr>
            <a:cxnSpLocks/>
          </p:cNvCxnSpPr>
          <p:nvPr/>
        </p:nvCxnSpPr>
        <p:spPr>
          <a:xfrm>
            <a:off x="6216502" y="4120970"/>
            <a:ext cx="0" cy="599888"/>
          </a:xfrm>
          <a:prstGeom prst="straightConnector1">
            <a:avLst/>
          </a:prstGeom>
          <a:ln w="28575">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D56F7C2-B3A4-4385-9E4E-7FFFAFDA7014}"/>
              </a:ext>
            </a:extLst>
          </p:cNvPr>
          <p:cNvCxnSpPr>
            <a:cxnSpLocks/>
          </p:cNvCxnSpPr>
          <p:nvPr/>
        </p:nvCxnSpPr>
        <p:spPr>
          <a:xfrm flipV="1">
            <a:off x="5947143" y="4120971"/>
            <a:ext cx="0" cy="599887"/>
          </a:xfrm>
          <a:prstGeom prst="straightConnector1">
            <a:avLst/>
          </a:prstGeom>
          <a:ln w="28575">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123EFDD6-BE34-463F-A7F6-EBFF95722534}"/>
              </a:ext>
            </a:extLst>
          </p:cNvPr>
          <p:cNvSpPr/>
          <p:nvPr/>
        </p:nvSpPr>
        <p:spPr>
          <a:xfrm>
            <a:off x="4893814" y="4801394"/>
            <a:ext cx="2404372" cy="974566"/>
          </a:xfrm>
          <a:prstGeom prst="roundRect">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Bias-corrected standardised mean difference (Hedges’ g)</a:t>
            </a:r>
          </a:p>
        </p:txBody>
      </p:sp>
    </p:spTree>
    <p:extLst>
      <p:ext uri="{BB962C8B-B14F-4D97-AF65-F5344CB8AC3E}">
        <p14:creationId xmlns:p14="http://schemas.microsoft.com/office/powerpoint/2010/main" val="3827202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5B8E-8C68-4853-A100-3A8BBE67AB20}"/>
              </a:ext>
            </a:extLst>
          </p:cNvPr>
          <p:cNvSpPr>
            <a:spLocks noGrp="1"/>
          </p:cNvSpPr>
          <p:nvPr>
            <p:ph type="title"/>
          </p:nvPr>
        </p:nvSpPr>
        <p:spPr/>
        <p:txBody>
          <a:bodyPr anchor="t"/>
          <a:lstStyle/>
          <a:p>
            <a:r>
              <a:rPr lang="en-GB" cap="none" spc="0" dirty="0"/>
              <a:t>Statistics</a:t>
            </a:r>
            <a:endParaRPr lang="en-GB" spc="0" dirty="0"/>
          </a:p>
        </p:txBody>
      </p:sp>
      <p:sp>
        <p:nvSpPr>
          <p:cNvPr id="3" name="Content Placeholder 2">
            <a:extLst>
              <a:ext uri="{FF2B5EF4-FFF2-40B4-BE49-F238E27FC236}">
                <a16:creationId xmlns:a16="http://schemas.microsoft.com/office/drawing/2014/main" id="{0B0259A0-32F5-4FCC-9D80-EA5580F163AA}"/>
              </a:ext>
            </a:extLst>
          </p:cNvPr>
          <p:cNvSpPr>
            <a:spLocks noGrp="1"/>
          </p:cNvSpPr>
          <p:nvPr>
            <p:ph idx="1"/>
          </p:nvPr>
        </p:nvSpPr>
        <p:spPr/>
        <p:txBody>
          <a:bodyPr anchor="ctr"/>
          <a:lstStyle/>
          <a:p>
            <a:pPr marL="457200" lvl="1" indent="0">
              <a:buNone/>
            </a:pPr>
            <a:r>
              <a:rPr lang="en-GB" b="1" dirty="0"/>
              <a:t>Fixed effect</a:t>
            </a:r>
            <a:r>
              <a:rPr lang="en-GB" dirty="0"/>
              <a:t>: </a:t>
            </a:r>
          </a:p>
          <a:p>
            <a:pPr marL="457200" lvl="1" indent="0">
              <a:buNone/>
            </a:pPr>
            <a:r>
              <a:rPr lang="en-GB" i="1" dirty="0"/>
              <a:t>	all studies share the same true effect size </a:t>
            </a:r>
          </a:p>
          <a:p>
            <a:pPr marL="457200" lvl="1" indent="0">
              <a:buNone/>
            </a:pPr>
            <a:endParaRPr lang="en-GB" i="1" dirty="0"/>
          </a:p>
          <a:p>
            <a:pPr marL="457200" lvl="1" indent="0">
              <a:buNone/>
            </a:pPr>
            <a:r>
              <a:rPr lang="en-GB" b="1" dirty="0"/>
              <a:t>Random effects model:</a:t>
            </a:r>
          </a:p>
          <a:p>
            <a:pPr marL="457200" lvl="1" indent="0">
              <a:buNone/>
            </a:pPr>
            <a:r>
              <a:rPr lang="en-GB" b="1" dirty="0"/>
              <a:t>	</a:t>
            </a:r>
            <a:r>
              <a:rPr lang="en-GB" i="1" dirty="0"/>
              <a:t>assume the true effect size varies from study to study</a:t>
            </a:r>
          </a:p>
        </p:txBody>
      </p:sp>
      <p:pic>
        <p:nvPicPr>
          <p:cNvPr id="5" name="Graphic 4" descr="Lion with solid fill">
            <a:extLst>
              <a:ext uri="{FF2B5EF4-FFF2-40B4-BE49-F238E27FC236}">
                <a16:creationId xmlns:a16="http://schemas.microsoft.com/office/drawing/2014/main" id="{5DC2A0A8-EE6A-4017-8E46-46C9D343DF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4410065"/>
            <a:ext cx="914400" cy="914400"/>
          </a:xfrm>
          <a:prstGeom prst="rect">
            <a:avLst/>
          </a:prstGeom>
        </p:spPr>
      </p:pic>
      <p:pic>
        <p:nvPicPr>
          <p:cNvPr id="7" name="Graphic 6" descr="Medicine with solid fill">
            <a:extLst>
              <a:ext uri="{FF2B5EF4-FFF2-40B4-BE49-F238E27FC236}">
                <a16:creationId xmlns:a16="http://schemas.microsoft.com/office/drawing/2014/main" id="{0B144221-9E27-4F4B-A241-992F55404F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2865475"/>
            <a:ext cx="914400" cy="914400"/>
          </a:xfrm>
          <a:prstGeom prst="rect">
            <a:avLst/>
          </a:prstGeom>
        </p:spPr>
      </p:pic>
    </p:spTree>
    <p:extLst>
      <p:ext uri="{BB962C8B-B14F-4D97-AF65-F5344CB8AC3E}">
        <p14:creationId xmlns:p14="http://schemas.microsoft.com/office/powerpoint/2010/main" val="4075241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67D91A0-BDA4-4785-979E-A0364B4FB38C}"/>
              </a:ext>
            </a:extLst>
          </p:cNvPr>
          <p:cNvGrpSpPr/>
          <p:nvPr/>
        </p:nvGrpSpPr>
        <p:grpSpPr>
          <a:xfrm>
            <a:off x="5833032" y="1842746"/>
            <a:ext cx="4655612" cy="3524895"/>
            <a:chOff x="6779330" y="1772029"/>
            <a:chExt cx="4655612" cy="3524895"/>
          </a:xfrm>
        </p:grpSpPr>
        <p:pic>
          <p:nvPicPr>
            <p:cNvPr id="9" name="Picture 8">
              <a:extLst>
                <a:ext uri="{FF2B5EF4-FFF2-40B4-BE49-F238E27FC236}">
                  <a16:creationId xmlns:a16="http://schemas.microsoft.com/office/drawing/2014/main" id="{2EF6BB7B-A489-4E1B-A52F-CD2EB1F0379F}"/>
                </a:ext>
              </a:extLst>
            </p:cNvPr>
            <p:cNvPicPr>
              <a:picLocks noChangeAspect="1"/>
            </p:cNvPicPr>
            <p:nvPr/>
          </p:nvPicPr>
          <p:blipFill rotWithShape="1">
            <a:blip r:embed="rId3"/>
            <a:srcRect l="39314" b="13142"/>
            <a:stretch/>
          </p:blipFill>
          <p:spPr>
            <a:xfrm>
              <a:off x="7948911" y="1772032"/>
              <a:ext cx="3486031" cy="3524892"/>
            </a:xfrm>
            <a:prstGeom prst="rect">
              <a:avLst/>
            </a:prstGeom>
          </p:spPr>
        </p:pic>
        <p:pic>
          <p:nvPicPr>
            <p:cNvPr id="19" name="Picture 18">
              <a:extLst>
                <a:ext uri="{FF2B5EF4-FFF2-40B4-BE49-F238E27FC236}">
                  <a16:creationId xmlns:a16="http://schemas.microsoft.com/office/drawing/2014/main" id="{5F76F9F2-1EDD-4600-B102-8D2C6E947E27}"/>
                </a:ext>
              </a:extLst>
            </p:cNvPr>
            <p:cNvPicPr>
              <a:picLocks noChangeAspect="1"/>
            </p:cNvPicPr>
            <p:nvPr/>
          </p:nvPicPr>
          <p:blipFill rotWithShape="1">
            <a:blip r:embed="rId3"/>
            <a:srcRect r="79639" b="16158"/>
            <a:stretch/>
          </p:blipFill>
          <p:spPr>
            <a:xfrm>
              <a:off x="6779330" y="1772029"/>
              <a:ext cx="1169581" cy="3402480"/>
            </a:xfrm>
            <a:prstGeom prst="rect">
              <a:avLst/>
            </a:prstGeom>
          </p:spPr>
        </p:pic>
      </p:grpSp>
      <p:sp>
        <p:nvSpPr>
          <p:cNvPr id="2" name="Title 1">
            <a:extLst>
              <a:ext uri="{FF2B5EF4-FFF2-40B4-BE49-F238E27FC236}">
                <a16:creationId xmlns:a16="http://schemas.microsoft.com/office/drawing/2014/main" id="{A69A5B8E-8C68-4853-A100-3A8BBE67AB20}"/>
              </a:ext>
            </a:extLst>
          </p:cNvPr>
          <p:cNvSpPr>
            <a:spLocks noGrp="1"/>
          </p:cNvSpPr>
          <p:nvPr>
            <p:ph type="title"/>
          </p:nvPr>
        </p:nvSpPr>
        <p:spPr/>
        <p:txBody>
          <a:bodyPr anchor="t"/>
          <a:lstStyle/>
          <a:p>
            <a:r>
              <a:rPr lang="en-GB" cap="none" spc="0" dirty="0"/>
              <a:t>Forest plot</a:t>
            </a:r>
            <a:endParaRPr lang="en-GB" spc="0" dirty="0"/>
          </a:p>
        </p:txBody>
      </p:sp>
      <p:grpSp>
        <p:nvGrpSpPr>
          <p:cNvPr id="17" name="Group 16">
            <a:extLst>
              <a:ext uri="{FF2B5EF4-FFF2-40B4-BE49-F238E27FC236}">
                <a16:creationId xmlns:a16="http://schemas.microsoft.com/office/drawing/2014/main" id="{85CFE811-5ECF-4050-89C7-497D828667E1}"/>
              </a:ext>
            </a:extLst>
          </p:cNvPr>
          <p:cNvGrpSpPr/>
          <p:nvPr/>
        </p:nvGrpSpPr>
        <p:grpSpPr>
          <a:xfrm>
            <a:off x="7180521" y="5367644"/>
            <a:ext cx="2344704" cy="694828"/>
            <a:chOff x="8126819" y="5296927"/>
            <a:chExt cx="2344704" cy="694828"/>
          </a:xfrm>
        </p:grpSpPr>
        <p:cxnSp>
          <p:nvCxnSpPr>
            <p:cNvPr id="14" name="Straight Arrow Connector 13">
              <a:extLst>
                <a:ext uri="{FF2B5EF4-FFF2-40B4-BE49-F238E27FC236}">
                  <a16:creationId xmlns:a16="http://schemas.microsoft.com/office/drawing/2014/main" id="{090E5BF2-96BF-4FEE-BF99-857678E02D04}"/>
                </a:ext>
              </a:extLst>
            </p:cNvPr>
            <p:cNvCxnSpPr/>
            <p:nvPr/>
          </p:nvCxnSpPr>
          <p:spPr>
            <a:xfrm>
              <a:off x="9335386" y="5296927"/>
              <a:ext cx="1084521" cy="0"/>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C143610-CF32-42EB-B110-498E4471CC1D}"/>
                </a:ext>
              </a:extLst>
            </p:cNvPr>
            <p:cNvCxnSpPr>
              <a:cxnSpLocks/>
            </p:cNvCxnSpPr>
            <p:nvPr/>
          </p:nvCxnSpPr>
          <p:spPr>
            <a:xfrm flipH="1">
              <a:off x="8126819" y="5296927"/>
              <a:ext cx="1084521" cy="0"/>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DB12822-58ED-4985-9081-64BE54190261}"/>
                </a:ext>
              </a:extLst>
            </p:cNvPr>
            <p:cNvSpPr txBox="1"/>
            <p:nvPr/>
          </p:nvSpPr>
          <p:spPr>
            <a:xfrm>
              <a:off x="8262796" y="5345424"/>
              <a:ext cx="2208727" cy="646331"/>
            </a:xfrm>
            <a:prstGeom prst="rect">
              <a:avLst/>
            </a:prstGeom>
            <a:noFill/>
          </p:spPr>
          <p:txBody>
            <a:bodyPr wrap="square" rtlCol="0">
              <a:spAutoFit/>
            </a:bodyPr>
            <a:lstStyle/>
            <a:p>
              <a:pPr algn="ctr"/>
              <a:r>
                <a:rPr lang="en-GB" dirty="0"/>
                <a:t>Dependent on effect size and data input</a:t>
              </a:r>
            </a:p>
          </p:txBody>
        </p:sp>
      </p:grpSp>
      <p:sp>
        <p:nvSpPr>
          <p:cNvPr id="21" name="Right Brace 20">
            <a:extLst>
              <a:ext uri="{FF2B5EF4-FFF2-40B4-BE49-F238E27FC236}">
                <a16:creationId xmlns:a16="http://schemas.microsoft.com/office/drawing/2014/main" id="{97242C9E-802B-4B68-8B2E-C7DD3743CF24}"/>
              </a:ext>
            </a:extLst>
          </p:cNvPr>
          <p:cNvSpPr/>
          <p:nvPr/>
        </p:nvSpPr>
        <p:spPr>
          <a:xfrm flipH="1">
            <a:off x="5330414" y="2069917"/>
            <a:ext cx="556517" cy="2594066"/>
          </a:xfrm>
          <a:prstGeom prst="rightBrace">
            <a:avLst>
              <a:gd name="adj1" fmla="val 8333"/>
              <a:gd name="adj2" fmla="val 76269"/>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CF78B9C4-85A2-4D46-B600-C44B6B3A1952}"/>
              </a:ext>
            </a:extLst>
          </p:cNvPr>
          <p:cNvSpPr txBox="1"/>
          <p:nvPr/>
        </p:nvSpPr>
        <p:spPr>
          <a:xfrm>
            <a:off x="4080770" y="3696024"/>
            <a:ext cx="1158949" cy="646331"/>
          </a:xfrm>
          <a:prstGeom prst="rect">
            <a:avLst/>
          </a:prstGeom>
          <a:noFill/>
        </p:spPr>
        <p:txBody>
          <a:bodyPr wrap="square" rtlCol="0">
            <a:spAutoFit/>
          </a:bodyPr>
          <a:lstStyle/>
          <a:p>
            <a:pPr algn="ctr"/>
            <a:r>
              <a:rPr lang="en-GB" dirty="0"/>
              <a:t>Individual studies</a:t>
            </a:r>
          </a:p>
        </p:txBody>
      </p:sp>
      <p:grpSp>
        <p:nvGrpSpPr>
          <p:cNvPr id="41" name="Group 40">
            <a:extLst>
              <a:ext uri="{FF2B5EF4-FFF2-40B4-BE49-F238E27FC236}">
                <a16:creationId xmlns:a16="http://schemas.microsoft.com/office/drawing/2014/main" id="{FFC2D5EA-53CE-4832-8159-038D3779C27D}"/>
              </a:ext>
            </a:extLst>
          </p:cNvPr>
          <p:cNvGrpSpPr/>
          <p:nvPr/>
        </p:nvGrpSpPr>
        <p:grpSpPr>
          <a:xfrm>
            <a:off x="8389088" y="4991711"/>
            <a:ext cx="2811927" cy="646331"/>
            <a:chOff x="9335386" y="4920994"/>
            <a:chExt cx="2811927" cy="646331"/>
          </a:xfrm>
        </p:grpSpPr>
        <p:sp>
          <p:nvSpPr>
            <p:cNvPr id="37" name="TextBox 36">
              <a:extLst>
                <a:ext uri="{FF2B5EF4-FFF2-40B4-BE49-F238E27FC236}">
                  <a16:creationId xmlns:a16="http://schemas.microsoft.com/office/drawing/2014/main" id="{9BD81D85-ECA8-46EA-975C-61EC5BAEE027}"/>
                </a:ext>
              </a:extLst>
            </p:cNvPr>
            <p:cNvSpPr txBox="1"/>
            <p:nvPr/>
          </p:nvSpPr>
          <p:spPr>
            <a:xfrm>
              <a:off x="10900510" y="4920994"/>
              <a:ext cx="1246803" cy="646331"/>
            </a:xfrm>
            <a:prstGeom prst="rect">
              <a:avLst/>
            </a:prstGeom>
            <a:noFill/>
          </p:spPr>
          <p:txBody>
            <a:bodyPr wrap="square" rtlCol="0">
              <a:spAutoFit/>
            </a:bodyPr>
            <a:lstStyle/>
            <a:p>
              <a:pPr algn="ctr"/>
              <a:r>
                <a:rPr lang="en-GB" dirty="0"/>
                <a:t>The line of null effect</a:t>
              </a:r>
            </a:p>
          </p:txBody>
        </p:sp>
        <p:cxnSp>
          <p:nvCxnSpPr>
            <p:cNvPr id="38" name="Straight Arrow Connector 37">
              <a:extLst>
                <a:ext uri="{FF2B5EF4-FFF2-40B4-BE49-F238E27FC236}">
                  <a16:creationId xmlns:a16="http://schemas.microsoft.com/office/drawing/2014/main" id="{1DF42054-9F5B-4C2C-8453-BAAE497D0492}"/>
                </a:ext>
              </a:extLst>
            </p:cNvPr>
            <p:cNvCxnSpPr>
              <a:cxnSpLocks/>
            </p:cNvCxnSpPr>
            <p:nvPr/>
          </p:nvCxnSpPr>
          <p:spPr>
            <a:xfrm flipH="1" flipV="1">
              <a:off x="9335386" y="4987628"/>
              <a:ext cx="1513508" cy="283497"/>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Right Brace 41">
            <a:extLst>
              <a:ext uri="{FF2B5EF4-FFF2-40B4-BE49-F238E27FC236}">
                <a16:creationId xmlns:a16="http://schemas.microsoft.com/office/drawing/2014/main" id="{2F1B029C-9A3F-4762-91BB-D4E1A4B418DF}"/>
              </a:ext>
            </a:extLst>
          </p:cNvPr>
          <p:cNvSpPr/>
          <p:nvPr/>
        </p:nvSpPr>
        <p:spPr>
          <a:xfrm rot="5400000" flipH="1">
            <a:off x="8004235" y="1775414"/>
            <a:ext cx="283497" cy="762657"/>
          </a:xfrm>
          <a:prstGeom prst="rightBrace">
            <a:avLst>
              <a:gd name="adj1" fmla="val 8333"/>
              <a:gd name="adj2" fmla="val 51498"/>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3" name="TextBox 42">
            <a:extLst>
              <a:ext uri="{FF2B5EF4-FFF2-40B4-BE49-F238E27FC236}">
                <a16:creationId xmlns:a16="http://schemas.microsoft.com/office/drawing/2014/main" id="{35F4121B-0AD7-444E-831C-ED7C8ADB639F}"/>
              </a:ext>
            </a:extLst>
          </p:cNvPr>
          <p:cNvSpPr txBox="1"/>
          <p:nvPr/>
        </p:nvSpPr>
        <p:spPr>
          <a:xfrm>
            <a:off x="7117587" y="1540583"/>
            <a:ext cx="2109214" cy="369332"/>
          </a:xfrm>
          <a:prstGeom prst="rect">
            <a:avLst/>
          </a:prstGeom>
          <a:noFill/>
        </p:spPr>
        <p:txBody>
          <a:bodyPr wrap="square" rtlCol="0">
            <a:spAutoFit/>
          </a:bodyPr>
          <a:lstStyle/>
          <a:p>
            <a:pPr algn="ctr"/>
            <a:r>
              <a:rPr lang="en-GB" dirty="0"/>
              <a:t>Confidence interval</a:t>
            </a:r>
          </a:p>
        </p:txBody>
      </p:sp>
      <p:cxnSp>
        <p:nvCxnSpPr>
          <p:cNvPr id="44" name="Straight Arrow Connector 43">
            <a:extLst>
              <a:ext uri="{FF2B5EF4-FFF2-40B4-BE49-F238E27FC236}">
                <a16:creationId xmlns:a16="http://schemas.microsoft.com/office/drawing/2014/main" id="{911E6437-BEFB-48C7-84E5-65CDFFDB346C}"/>
              </a:ext>
            </a:extLst>
          </p:cNvPr>
          <p:cNvCxnSpPr>
            <a:cxnSpLocks/>
          </p:cNvCxnSpPr>
          <p:nvPr/>
        </p:nvCxnSpPr>
        <p:spPr>
          <a:xfrm>
            <a:off x="6261891" y="1272196"/>
            <a:ext cx="1974099" cy="1948819"/>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5C6B92D-89D7-42B9-AB1F-8B01BF429099}"/>
              </a:ext>
            </a:extLst>
          </p:cNvPr>
          <p:cNvSpPr txBox="1"/>
          <p:nvPr/>
        </p:nvSpPr>
        <p:spPr>
          <a:xfrm>
            <a:off x="5207284" y="921322"/>
            <a:ext cx="2109214" cy="369332"/>
          </a:xfrm>
          <a:prstGeom prst="rect">
            <a:avLst/>
          </a:prstGeom>
          <a:noFill/>
        </p:spPr>
        <p:txBody>
          <a:bodyPr wrap="square" rtlCol="0">
            <a:spAutoFit/>
          </a:bodyPr>
          <a:lstStyle/>
          <a:p>
            <a:pPr algn="ctr"/>
            <a:r>
              <a:rPr lang="en-GB" dirty="0"/>
              <a:t>Outcome effect</a:t>
            </a:r>
          </a:p>
        </p:txBody>
      </p:sp>
      <p:cxnSp>
        <p:nvCxnSpPr>
          <p:cNvPr id="64" name="Straight Arrow Connector 63">
            <a:extLst>
              <a:ext uri="{FF2B5EF4-FFF2-40B4-BE49-F238E27FC236}">
                <a16:creationId xmlns:a16="http://schemas.microsoft.com/office/drawing/2014/main" id="{12BCD20D-8F74-4053-8E2C-1B53FDD90921}"/>
              </a:ext>
            </a:extLst>
          </p:cNvPr>
          <p:cNvCxnSpPr>
            <a:cxnSpLocks/>
          </p:cNvCxnSpPr>
          <p:nvPr/>
        </p:nvCxnSpPr>
        <p:spPr>
          <a:xfrm flipV="1">
            <a:off x="4568372" y="4816354"/>
            <a:ext cx="3374149" cy="477368"/>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C365832-69DA-4485-BC12-C14A3B16C455}"/>
              </a:ext>
            </a:extLst>
          </p:cNvPr>
          <p:cNvSpPr txBox="1"/>
          <p:nvPr/>
        </p:nvSpPr>
        <p:spPr>
          <a:xfrm>
            <a:off x="3451742" y="5293722"/>
            <a:ext cx="2109214" cy="369332"/>
          </a:xfrm>
          <a:prstGeom prst="rect">
            <a:avLst/>
          </a:prstGeom>
          <a:noFill/>
        </p:spPr>
        <p:txBody>
          <a:bodyPr wrap="square" rtlCol="0">
            <a:spAutoFit/>
          </a:bodyPr>
          <a:lstStyle/>
          <a:p>
            <a:pPr algn="ctr"/>
            <a:r>
              <a:rPr lang="en-GB" dirty="0"/>
              <a:t>Overall effect</a:t>
            </a:r>
          </a:p>
        </p:txBody>
      </p:sp>
    </p:spTree>
    <p:extLst>
      <p:ext uri="{BB962C8B-B14F-4D97-AF65-F5344CB8AC3E}">
        <p14:creationId xmlns:p14="http://schemas.microsoft.com/office/powerpoint/2010/main" val="3477540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5B8E-8C68-4853-A100-3A8BBE67AB20}"/>
              </a:ext>
            </a:extLst>
          </p:cNvPr>
          <p:cNvSpPr>
            <a:spLocks noGrp="1"/>
          </p:cNvSpPr>
          <p:nvPr>
            <p:ph type="title"/>
          </p:nvPr>
        </p:nvSpPr>
        <p:spPr/>
        <p:txBody>
          <a:bodyPr anchor="t"/>
          <a:lstStyle/>
          <a:p>
            <a:r>
              <a:rPr lang="en-GB" cap="none" spc="0" dirty="0"/>
              <a:t>Tips</a:t>
            </a:r>
            <a:endParaRPr lang="en-GB" spc="0" dirty="0"/>
          </a:p>
        </p:txBody>
      </p:sp>
      <p:sp>
        <p:nvSpPr>
          <p:cNvPr id="3" name="Content Placeholder 2">
            <a:extLst>
              <a:ext uri="{FF2B5EF4-FFF2-40B4-BE49-F238E27FC236}">
                <a16:creationId xmlns:a16="http://schemas.microsoft.com/office/drawing/2014/main" id="{0B0259A0-32F5-4FCC-9D80-EA5580F163AA}"/>
              </a:ext>
            </a:extLst>
          </p:cNvPr>
          <p:cNvSpPr>
            <a:spLocks noGrp="1"/>
          </p:cNvSpPr>
          <p:nvPr>
            <p:ph idx="1"/>
          </p:nvPr>
        </p:nvSpPr>
        <p:spPr/>
        <p:txBody>
          <a:bodyPr>
            <a:normAutofit fontScale="92500" lnSpcReduction="10000"/>
          </a:bodyPr>
          <a:lstStyle/>
          <a:p>
            <a:r>
              <a:rPr lang="en-GB" dirty="0"/>
              <a:t>Never leave a cell in your spreadsheet blank (! = needs inputting, NP = not provided, NA = not applicable)</a:t>
            </a:r>
          </a:p>
          <a:p>
            <a:r>
              <a:rPr lang="en-GB" dirty="0"/>
              <a:t>If you use Scopus, you can save your list of papers from your search. If you save the search it will keep adding new papers and the numbers start changing</a:t>
            </a:r>
          </a:p>
          <a:p>
            <a:r>
              <a:rPr lang="en-GB" dirty="0"/>
              <a:t>Try and only do everything once – forward planning is your friend. Having a brain storm with friends is very helpful</a:t>
            </a:r>
          </a:p>
          <a:p>
            <a:r>
              <a:rPr lang="en-GB" dirty="0"/>
              <a:t>Use colour in you spreadsheet – breaks sections up to stop you getting lost (and it’s more fun to look at)</a:t>
            </a:r>
          </a:p>
          <a:p>
            <a:r>
              <a:rPr lang="en-GB" dirty="0"/>
              <a:t>Always have a Scopus/snowball column</a:t>
            </a:r>
          </a:p>
          <a:p>
            <a:endParaRPr lang="en-GB" dirty="0"/>
          </a:p>
        </p:txBody>
      </p:sp>
    </p:spTree>
    <p:extLst>
      <p:ext uri="{BB962C8B-B14F-4D97-AF65-F5344CB8AC3E}">
        <p14:creationId xmlns:p14="http://schemas.microsoft.com/office/powerpoint/2010/main" val="403916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5B8E-8C68-4853-A100-3A8BBE67AB20}"/>
              </a:ext>
            </a:extLst>
          </p:cNvPr>
          <p:cNvSpPr>
            <a:spLocks noGrp="1"/>
          </p:cNvSpPr>
          <p:nvPr>
            <p:ph type="title"/>
          </p:nvPr>
        </p:nvSpPr>
        <p:spPr/>
        <p:txBody>
          <a:bodyPr anchor="t"/>
          <a:lstStyle/>
          <a:p>
            <a:r>
              <a:rPr lang="en-GB" cap="none" spc="0" dirty="0"/>
              <a:t>Thank you for listening. </a:t>
            </a:r>
            <a:r>
              <a:rPr lang="en-GB" cap="none" spc="0" dirty="0">
                <a:sym typeface="Wingdings" panose="05000000000000000000" pitchFamily="2" charset="2"/>
              </a:rPr>
              <a:t></a:t>
            </a:r>
            <a:endParaRPr lang="en-GB" spc="0" dirty="0"/>
          </a:p>
        </p:txBody>
      </p:sp>
      <p:sp>
        <p:nvSpPr>
          <p:cNvPr id="6" name="Text Placeholder 5">
            <a:extLst>
              <a:ext uri="{FF2B5EF4-FFF2-40B4-BE49-F238E27FC236}">
                <a16:creationId xmlns:a16="http://schemas.microsoft.com/office/drawing/2014/main" id="{9E23F63A-9427-4F22-8834-18DB5855CCF0}"/>
              </a:ext>
            </a:extLst>
          </p:cNvPr>
          <p:cNvSpPr>
            <a:spLocks noGrp="1"/>
          </p:cNvSpPr>
          <p:nvPr>
            <p:ph type="body" idx="1"/>
          </p:nvPr>
        </p:nvSpPr>
        <p:spPr/>
        <p:txBody>
          <a:bodyPr>
            <a:normAutofit/>
          </a:bodyPr>
          <a:lstStyle/>
          <a:p>
            <a:pPr algn="ctr"/>
            <a:r>
              <a:rPr lang="en-GB" sz="2400" cap="none" spc="0" dirty="0"/>
              <a:t>My trusty meta-analysis book is “Introduction to meta analysis” by </a:t>
            </a:r>
            <a:r>
              <a:rPr lang="en-GB" sz="2400" cap="none" spc="0" dirty="0" err="1"/>
              <a:t>Micheal</a:t>
            </a:r>
            <a:r>
              <a:rPr lang="en-GB" sz="2400" cap="none" spc="0" dirty="0"/>
              <a:t> </a:t>
            </a:r>
            <a:r>
              <a:rPr lang="en-GB" sz="2400" cap="none" spc="0" dirty="0" err="1"/>
              <a:t>Borenstein</a:t>
            </a:r>
            <a:r>
              <a:rPr lang="en-GB" sz="2400" cap="none" spc="0" dirty="0"/>
              <a:t> – </a:t>
            </a:r>
            <a:r>
              <a:rPr lang="en-GB" sz="2400" cap="none" spc="0" dirty="0" err="1"/>
              <a:t>sooooo</a:t>
            </a:r>
            <a:r>
              <a:rPr lang="en-GB" sz="2400" cap="none" spc="0" dirty="0"/>
              <a:t> helpful!</a:t>
            </a:r>
          </a:p>
        </p:txBody>
      </p:sp>
    </p:spTree>
    <p:extLst>
      <p:ext uri="{BB962C8B-B14F-4D97-AF65-F5344CB8AC3E}">
        <p14:creationId xmlns:p14="http://schemas.microsoft.com/office/powerpoint/2010/main" val="580140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E95BF3-66EB-4365-8731-B2948BB4495E}"/>
              </a:ext>
            </a:extLst>
          </p:cNvPr>
          <p:cNvSpPr>
            <a:spLocks noGrp="1"/>
          </p:cNvSpPr>
          <p:nvPr>
            <p:ph type="title"/>
          </p:nvPr>
        </p:nvSpPr>
        <p:spPr/>
        <p:txBody>
          <a:bodyPr>
            <a:normAutofit/>
          </a:bodyPr>
          <a:lstStyle/>
          <a:p>
            <a:r>
              <a:rPr lang="en-GB" sz="3600" cap="none" spc="0" dirty="0"/>
              <a:t>Tissue distributions of organic pollutants in wild bird populations</a:t>
            </a:r>
            <a:endParaRPr lang="en-GB" sz="3600" dirty="0"/>
          </a:p>
        </p:txBody>
      </p:sp>
      <p:sp>
        <p:nvSpPr>
          <p:cNvPr id="7" name="Text Placeholder 6">
            <a:extLst>
              <a:ext uri="{FF2B5EF4-FFF2-40B4-BE49-F238E27FC236}">
                <a16:creationId xmlns:a16="http://schemas.microsoft.com/office/drawing/2014/main" id="{C979E883-C8F5-4726-9923-B895E80B47A2}"/>
              </a:ext>
            </a:extLst>
          </p:cNvPr>
          <p:cNvSpPr>
            <a:spLocks noGrp="1"/>
          </p:cNvSpPr>
          <p:nvPr>
            <p:ph type="body" idx="1"/>
          </p:nvPr>
        </p:nvSpPr>
        <p:spPr/>
        <p:txBody>
          <a:bodyPr/>
          <a:lstStyle/>
          <a:p>
            <a:r>
              <a:rPr lang="en-GB" cap="none" spc="0" dirty="0"/>
              <a:t>Working example </a:t>
            </a:r>
          </a:p>
        </p:txBody>
      </p:sp>
    </p:spTree>
    <p:extLst>
      <p:ext uri="{BB962C8B-B14F-4D97-AF65-F5344CB8AC3E}">
        <p14:creationId xmlns:p14="http://schemas.microsoft.com/office/powerpoint/2010/main" val="234255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9F7C321-82F5-4C43-B0E5-8B1252E15116}"/>
              </a:ext>
            </a:extLst>
          </p:cNvPr>
          <p:cNvSpPr>
            <a:spLocks noGrp="1"/>
          </p:cNvSpPr>
          <p:nvPr>
            <p:ph type="title"/>
          </p:nvPr>
        </p:nvSpPr>
        <p:spPr/>
        <p:txBody>
          <a:bodyPr anchor="t"/>
          <a:lstStyle/>
          <a:p>
            <a:r>
              <a:rPr lang="en-GB" cap="none" spc="0" dirty="0"/>
              <a:t>Persistent Organic Pollutants (POPs)</a:t>
            </a:r>
          </a:p>
        </p:txBody>
      </p:sp>
      <p:sp>
        <p:nvSpPr>
          <p:cNvPr id="7" name="Content Placeholder 2">
            <a:extLst>
              <a:ext uri="{FF2B5EF4-FFF2-40B4-BE49-F238E27FC236}">
                <a16:creationId xmlns:a16="http://schemas.microsoft.com/office/drawing/2014/main" id="{DCE79893-A332-4087-BAA4-FE8D2915A020}"/>
              </a:ext>
            </a:extLst>
          </p:cNvPr>
          <p:cNvSpPr txBox="1">
            <a:spLocks/>
          </p:cNvSpPr>
          <p:nvPr/>
        </p:nvSpPr>
        <p:spPr>
          <a:xfrm>
            <a:off x="1536278" y="3047339"/>
            <a:ext cx="3198003" cy="554793"/>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latin typeface="+mj-lt"/>
              </a:rPr>
              <a:t>Travel long distances</a:t>
            </a:r>
          </a:p>
          <a:p>
            <a:pPr marL="0" indent="0" algn="ctr">
              <a:buFont typeface="Arial" panose="020B0604020202020204" pitchFamily="34" charset="0"/>
              <a:buNone/>
            </a:pPr>
            <a:endParaRPr lang="en-GB" dirty="0"/>
          </a:p>
        </p:txBody>
      </p:sp>
      <p:grpSp>
        <p:nvGrpSpPr>
          <p:cNvPr id="8" name="Group 7">
            <a:extLst>
              <a:ext uri="{FF2B5EF4-FFF2-40B4-BE49-F238E27FC236}">
                <a16:creationId xmlns:a16="http://schemas.microsoft.com/office/drawing/2014/main" id="{B42F7297-A535-4573-8B49-D1F14D9E11F4}"/>
              </a:ext>
            </a:extLst>
          </p:cNvPr>
          <p:cNvGrpSpPr/>
          <p:nvPr/>
        </p:nvGrpSpPr>
        <p:grpSpPr>
          <a:xfrm>
            <a:off x="6854269" y="4017573"/>
            <a:ext cx="4464283" cy="1653259"/>
            <a:chOff x="7264064" y="4642921"/>
            <a:chExt cx="4464283" cy="1653259"/>
          </a:xfrm>
        </p:grpSpPr>
        <p:grpSp>
          <p:nvGrpSpPr>
            <p:cNvPr id="9" name="Group 8">
              <a:extLst>
                <a:ext uri="{FF2B5EF4-FFF2-40B4-BE49-F238E27FC236}">
                  <a16:creationId xmlns:a16="http://schemas.microsoft.com/office/drawing/2014/main" id="{961B038C-67E7-4429-8929-D24BC5ADF45C}"/>
                </a:ext>
              </a:extLst>
            </p:cNvPr>
            <p:cNvGrpSpPr/>
            <p:nvPr/>
          </p:nvGrpSpPr>
          <p:grpSpPr>
            <a:xfrm>
              <a:off x="8320381" y="4642921"/>
              <a:ext cx="1937579" cy="907881"/>
              <a:chOff x="8320381" y="4642921"/>
              <a:chExt cx="1937579" cy="907881"/>
            </a:xfrm>
          </p:grpSpPr>
          <p:pic>
            <p:nvPicPr>
              <p:cNvPr id="11" name="Graphic 10" descr="Rat with solid fill">
                <a:extLst>
                  <a:ext uri="{FF2B5EF4-FFF2-40B4-BE49-F238E27FC236}">
                    <a16:creationId xmlns:a16="http://schemas.microsoft.com/office/drawing/2014/main" id="{8B206F0F-4C0B-44E0-9DCF-2C4BB22ED1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0381" y="4650802"/>
                <a:ext cx="900000" cy="900000"/>
              </a:xfrm>
              <a:prstGeom prst="rect">
                <a:avLst/>
              </a:prstGeom>
            </p:spPr>
          </p:pic>
          <p:pic>
            <p:nvPicPr>
              <p:cNvPr id="12" name="Graphic 11" descr="Eagle with solid fill">
                <a:extLst>
                  <a:ext uri="{FF2B5EF4-FFF2-40B4-BE49-F238E27FC236}">
                    <a16:creationId xmlns:a16="http://schemas.microsoft.com/office/drawing/2014/main" id="{3ABAD0B0-2BEE-4C7F-9275-DF7C0D0EBF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57960" y="4642921"/>
                <a:ext cx="900000" cy="900000"/>
              </a:xfrm>
              <a:prstGeom prst="rect">
                <a:avLst/>
              </a:prstGeom>
            </p:spPr>
          </p:pic>
        </p:grpSp>
        <p:sp>
          <p:nvSpPr>
            <p:cNvPr id="10" name="Content Placeholder 2">
              <a:extLst>
                <a:ext uri="{FF2B5EF4-FFF2-40B4-BE49-F238E27FC236}">
                  <a16:creationId xmlns:a16="http://schemas.microsoft.com/office/drawing/2014/main" id="{7A334352-8672-4D69-AADF-CAAD3E0F517B}"/>
                </a:ext>
              </a:extLst>
            </p:cNvPr>
            <p:cNvSpPr txBox="1">
              <a:spLocks/>
            </p:cNvSpPr>
            <p:nvPr/>
          </p:nvSpPr>
          <p:spPr>
            <a:xfrm>
              <a:off x="7264064" y="5712884"/>
              <a:ext cx="4464283" cy="583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a:latin typeface="+mj-lt"/>
                </a:rPr>
                <a:t>Biomagnify up the food chain</a:t>
              </a:r>
            </a:p>
            <a:p>
              <a:pPr marL="0" indent="0">
                <a:buFont typeface="Arial" panose="020B0604020202020204" pitchFamily="34" charset="0"/>
                <a:buNone/>
              </a:pPr>
              <a:endParaRPr lang="en-GB" dirty="0"/>
            </a:p>
          </p:txBody>
        </p:sp>
      </p:grpSp>
      <p:grpSp>
        <p:nvGrpSpPr>
          <p:cNvPr id="14" name="Group 13">
            <a:extLst>
              <a:ext uri="{FF2B5EF4-FFF2-40B4-BE49-F238E27FC236}">
                <a16:creationId xmlns:a16="http://schemas.microsoft.com/office/drawing/2014/main" id="{DA0A3EC9-E496-4C46-B192-004F4FCD6D0B}"/>
              </a:ext>
            </a:extLst>
          </p:cNvPr>
          <p:cNvGrpSpPr/>
          <p:nvPr/>
        </p:nvGrpSpPr>
        <p:grpSpPr>
          <a:xfrm>
            <a:off x="621554" y="3856811"/>
            <a:ext cx="4677722" cy="1814021"/>
            <a:chOff x="2733101" y="4195120"/>
            <a:chExt cx="4677722" cy="1814021"/>
          </a:xfrm>
        </p:grpSpPr>
        <p:grpSp>
          <p:nvGrpSpPr>
            <p:cNvPr id="15" name="Group 14">
              <a:extLst>
                <a:ext uri="{FF2B5EF4-FFF2-40B4-BE49-F238E27FC236}">
                  <a16:creationId xmlns:a16="http://schemas.microsoft.com/office/drawing/2014/main" id="{FE68BB0F-4246-4C15-96F9-44CDB5A05444}"/>
                </a:ext>
              </a:extLst>
            </p:cNvPr>
            <p:cNvGrpSpPr/>
            <p:nvPr/>
          </p:nvGrpSpPr>
          <p:grpSpPr>
            <a:xfrm>
              <a:off x="4178354" y="4195120"/>
              <a:ext cx="1743471" cy="947573"/>
              <a:chOff x="8612702" y="2700617"/>
              <a:chExt cx="1743471" cy="947573"/>
            </a:xfrm>
          </p:grpSpPr>
          <p:pic>
            <p:nvPicPr>
              <p:cNvPr id="17" name="Graphic 16" descr="Baby crawling">
                <a:extLst>
                  <a:ext uri="{FF2B5EF4-FFF2-40B4-BE49-F238E27FC236}">
                    <a16:creationId xmlns:a16="http://schemas.microsoft.com/office/drawing/2014/main" id="{F3670939-72D9-4CF6-99D9-2A2A25185A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12702" y="2748190"/>
                <a:ext cx="889935" cy="900000"/>
              </a:xfrm>
              <a:prstGeom prst="rect">
                <a:avLst/>
              </a:prstGeom>
            </p:spPr>
          </p:pic>
          <p:pic>
            <p:nvPicPr>
              <p:cNvPr id="18" name="Graphic 17" descr="Man with cane">
                <a:extLst>
                  <a:ext uri="{FF2B5EF4-FFF2-40B4-BE49-F238E27FC236}">
                    <a16:creationId xmlns:a16="http://schemas.microsoft.com/office/drawing/2014/main" id="{B2E309FF-CA12-4B09-AACA-47AE21B2289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66235" y="2742033"/>
                <a:ext cx="889938" cy="900000"/>
              </a:xfrm>
              <a:prstGeom prst="rect">
                <a:avLst/>
              </a:prstGeom>
            </p:spPr>
          </p:pic>
          <p:cxnSp>
            <p:nvCxnSpPr>
              <p:cNvPr id="19" name="Straight Connector 18">
                <a:extLst>
                  <a:ext uri="{FF2B5EF4-FFF2-40B4-BE49-F238E27FC236}">
                    <a16:creationId xmlns:a16="http://schemas.microsoft.com/office/drawing/2014/main" id="{EEC2FB95-3EEE-4794-8F53-27CEA62AB388}"/>
                  </a:ext>
                </a:extLst>
              </p:cNvPr>
              <p:cNvCxnSpPr>
                <a:cxnSpLocks/>
              </p:cNvCxnSpPr>
              <p:nvPr/>
            </p:nvCxnSpPr>
            <p:spPr>
              <a:xfrm flipH="1">
                <a:off x="9466235" y="2700617"/>
                <a:ext cx="207497" cy="94141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Content Placeholder 2">
              <a:extLst>
                <a:ext uri="{FF2B5EF4-FFF2-40B4-BE49-F238E27FC236}">
                  <a16:creationId xmlns:a16="http://schemas.microsoft.com/office/drawing/2014/main" id="{DAB646D4-57BF-4874-9BD6-D2C0ED38A1FC}"/>
                </a:ext>
              </a:extLst>
            </p:cNvPr>
            <p:cNvSpPr txBox="1">
              <a:spLocks/>
            </p:cNvSpPr>
            <p:nvPr/>
          </p:nvSpPr>
          <p:spPr>
            <a:xfrm>
              <a:off x="2733101" y="5492171"/>
              <a:ext cx="4677722" cy="516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a:latin typeface="+mj-lt"/>
                </a:rPr>
                <a:t>Bioaccumulate in individuals</a:t>
              </a:r>
            </a:p>
            <a:p>
              <a:pPr marL="0" indent="0">
                <a:buFont typeface="Arial" panose="020B0604020202020204" pitchFamily="34" charset="0"/>
                <a:buNone/>
              </a:pPr>
              <a:endParaRPr lang="en-GB" dirty="0"/>
            </a:p>
          </p:txBody>
        </p:sp>
      </p:grpSp>
      <p:grpSp>
        <p:nvGrpSpPr>
          <p:cNvPr id="20" name="Group 19">
            <a:extLst>
              <a:ext uri="{FF2B5EF4-FFF2-40B4-BE49-F238E27FC236}">
                <a16:creationId xmlns:a16="http://schemas.microsoft.com/office/drawing/2014/main" id="{52F335CF-1FAE-48EC-91B3-62D95E1D358C}"/>
              </a:ext>
            </a:extLst>
          </p:cNvPr>
          <p:cNvGrpSpPr/>
          <p:nvPr/>
        </p:nvGrpSpPr>
        <p:grpSpPr>
          <a:xfrm>
            <a:off x="6819022" y="1834317"/>
            <a:ext cx="4534778" cy="1735963"/>
            <a:chOff x="6819022" y="2122019"/>
            <a:chExt cx="4534778" cy="1735963"/>
          </a:xfrm>
        </p:grpSpPr>
        <p:pic>
          <p:nvPicPr>
            <p:cNvPr id="21" name="Graphic 20" descr="Stopwatch with solid fill">
              <a:extLst>
                <a:ext uri="{FF2B5EF4-FFF2-40B4-BE49-F238E27FC236}">
                  <a16:creationId xmlns:a16="http://schemas.microsoft.com/office/drawing/2014/main" id="{29E8A8B8-5820-4AD4-8D79-C7042C7262D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32920" y="2122019"/>
              <a:ext cx="1116000" cy="1116000"/>
            </a:xfrm>
            <a:prstGeom prst="rect">
              <a:avLst/>
            </a:prstGeom>
          </p:spPr>
        </p:pic>
        <p:sp>
          <p:nvSpPr>
            <p:cNvPr id="22" name="Content Placeholder 2">
              <a:extLst>
                <a:ext uri="{FF2B5EF4-FFF2-40B4-BE49-F238E27FC236}">
                  <a16:creationId xmlns:a16="http://schemas.microsoft.com/office/drawing/2014/main" id="{9CB8F92C-375B-4983-9908-F568D26254B2}"/>
                </a:ext>
              </a:extLst>
            </p:cNvPr>
            <p:cNvSpPr txBox="1">
              <a:spLocks/>
            </p:cNvSpPr>
            <p:nvPr/>
          </p:nvSpPr>
          <p:spPr>
            <a:xfrm>
              <a:off x="6819022" y="3341012"/>
              <a:ext cx="4534778" cy="516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a:latin typeface="+mj-lt"/>
                </a:rPr>
                <a:t>Persistent in the environment</a:t>
              </a:r>
            </a:p>
            <a:p>
              <a:pPr marL="0" indent="0">
                <a:buFont typeface="Arial" panose="020B0604020202020204" pitchFamily="34" charset="0"/>
                <a:buNone/>
              </a:pPr>
              <a:endParaRPr lang="en-GB" dirty="0"/>
            </a:p>
          </p:txBody>
        </p:sp>
      </p:grpSp>
      <p:grpSp>
        <p:nvGrpSpPr>
          <p:cNvPr id="23" name="Graphic 41" descr="Travel">
            <a:extLst>
              <a:ext uri="{FF2B5EF4-FFF2-40B4-BE49-F238E27FC236}">
                <a16:creationId xmlns:a16="http://schemas.microsoft.com/office/drawing/2014/main" id="{09A0D7A3-C057-4B3C-BE05-B8CCC13EB6CA}"/>
              </a:ext>
            </a:extLst>
          </p:cNvPr>
          <p:cNvGrpSpPr/>
          <p:nvPr/>
        </p:nvGrpSpPr>
        <p:grpSpPr>
          <a:xfrm>
            <a:off x="2376926" y="2174183"/>
            <a:ext cx="1116000" cy="1116000"/>
            <a:chOff x="725288" y="1608150"/>
            <a:chExt cx="1516708" cy="1516708"/>
          </a:xfrm>
        </p:grpSpPr>
        <p:sp>
          <p:nvSpPr>
            <p:cNvPr id="24" name="Freeform: Shape 23">
              <a:extLst>
                <a:ext uri="{FF2B5EF4-FFF2-40B4-BE49-F238E27FC236}">
                  <a16:creationId xmlns:a16="http://schemas.microsoft.com/office/drawing/2014/main" id="{7BC1CD88-C860-4BD1-96B7-4826763951BF}"/>
                </a:ext>
              </a:extLst>
            </p:cNvPr>
            <p:cNvSpPr/>
            <p:nvPr/>
          </p:nvSpPr>
          <p:spPr>
            <a:xfrm>
              <a:off x="994393" y="2319470"/>
              <a:ext cx="810396" cy="583010"/>
            </a:xfrm>
            <a:custGeom>
              <a:avLst/>
              <a:gdLst>
                <a:gd name="connsiteX0" fmla="*/ 706407 w 810396"/>
                <a:gd name="connsiteY0" fmla="*/ 367312 h 583010"/>
                <a:gd name="connsiteX1" fmla="*/ 520278 w 810396"/>
                <a:gd name="connsiteY1" fmla="*/ 497638 h 583010"/>
                <a:gd name="connsiteX2" fmla="*/ 612782 w 810396"/>
                <a:gd name="connsiteY2" fmla="*/ 336156 h 583010"/>
                <a:gd name="connsiteX3" fmla="*/ 656213 w 810396"/>
                <a:gd name="connsiteY3" fmla="*/ 336156 h 583010"/>
                <a:gd name="connsiteX4" fmla="*/ 659231 w 810396"/>
                <a:gd name="connsiteY4" fmla="*/ 292709 h 583010"/>
                <a:gd name="connsiteX5" fmla="*/ 625121 w 810396"/>
                <a:gd name="connsiteY5" fmla="*/ 292709 h 583010"/>
                <a:gd name="connsiteX6" fmla="*/ 645975 w 810396"/>
                <a:gd name="connsiteY6" fmla="*/ 130769 h 583010"/>
                <a:gd name="connsiteX7" fmla="*/ 670464 w 810396"/>
                <a:gd name="connsiteY7" fmla="*/ 130769 h 583010"/>
                <a:gd name="connsiteX8" fmla="*/ 673482 w 810396"/>
                <a:gd name="connsiteY8" fmla="*/ 87321 h 583010"/>
                <a:gd name="connsiteX9" fmla="*/ 645975 w 810396"/>
                <a:gd name="connsiteY9" fmla="*/ 87321 h 583010"/>
                <a:gd name="connsiteX10" fmla="*/ 639071 w 810396"/>
                <a:gd name="connsiteY10" fmla="*/ 0 h 583010"/>
                <a:gd name="connsiteX11" fmla="*/ 597204 w 810396"/>
                <a:gd name="connsiteY11" fmla="*/ 17379 h 583010"/>
                <a:gd name="connsiteX12" fmla="*/ 602528 w 810396"/>
                <a:gd name="connsiteY12" fmla="*/ 87385 h 583010"/>
                <a:gd name="connsiteX13" fmla="*/ 501035 w 810396"/>
                <a:gd name="connsiteY13" fmla="*/ 87385 h 583010"/>
                <a:gd name="connsiteX14" fmla="*/ 487495 w 810396"/>
                <a:gd name="connsiteY14" fmla="*/ 130832 h 583010"/>
                <a:gd name="connsiteX15" fmla="*/ 602528 w 810396"/>
                <a:gd name="connsiteY15" fmla="*/ 130832 h 583010"/>
                <a:gd name="connsiteX16" fmla="*/ 580125 w 810396"/>
                <a:gd name="connsiteY16" fmla="*/ 292772 h 583010"/>
                <a:gd name="connsiteX17" fmla="*/ 409290 w 810396"/>
                <a:gd name="connsiteY17" fmla="*/ 292772 h 583010"/>
                <a:gd name="connsiteX18" fmla="*/ 409290 w 810396"/>
                <a:gd name="connsiteY18" fmla="*/ 235216 h 583010"/>
                <a:gd name="connsiteX19" fmla="*/ 365843 w 810396"/>
                <a:gd name="connsiteY19" fmla="*/ 255234 h 583010"/>
                <a:gd name="connsiteX20" fmla="*/ 365843 w 810396"/>
                <a:gd name="connsiteY20" fmla="*/ 292646 h 583010"/>
                <a:gd name="connsiteX21" fmla="*/ 195008 w 810396"/>
                <a:gd name="connsiteY21" fmla="*/ 292646 h 583010"/>
                <a:gd name="connsiteX22" fmla="*/ 182874 w 810396"/>
                <a:gd name="connsiteY22" fmla="*/ 234932 h 583010"/>
                <a:gd name="connsiteX23" fmla="*/ 142555 w 810396"/>
                <a:gd name="connsiteY23" fmla="*/ 258046 h 583010"/>
                <a:gd name="connsiteX24" fmla="*/ 150012 w 810396"/>
                <a:gd name="connsiteY24" fmla="*/ 292646 h 583010"/>
                <a:gd name="connsiteX25" fmla="*/ 89976 w 810396"/>
                <a:gd name="connsiteY25" fmla="*/ 292646 h 583010"/>
                <a:gd name="connsiteX26" fmla="*/ 0 w 810396"/>
                <a:gd name="connsiteY26" fmla="*/ 381626 h 583010"/>
                <a:gd name="connsiteX27" fmla="*/ 660150 w 810396"/>
                <a:gd name="connsiteY27" fmla="*/ 496776 h 583010"/>
                <a:gd name="connsiteX28" fmla="*/ 810396 w 810396"/>
                <a:gd name="connsiteY28" fmla="*/ 323169 h 583010"/>
                <a:gd name="connsiteX29" fmla="*/ 45501 w 810396"/>
                <a:gd name="connsiteY29" fmla="*/ 336156 h 583010"/>
                <a:gd name="connsiteX30" fmla="*/ 162414 w 810396"/>
                <a:gd name="connsiteY30" fmla="*/ 336156 h 583010"/>
                <a:gd name="connsiteX31" fmla="*/ 254933 w 810396"/>
                <a:gd name="connsiteY31" fmla="*/ 497701 h 583010"/>
                <a:gd name="connsiteX32" fmla="*/ 45501 w 810396"/>
                <a:gd name="connsiteY32" fmla="*/ 336156 h 583010"/>
                <a:gd name="connsiteX33" fmla="*/ 365843 w 810396"/>
                <a:gd name="connsiteY33" fmla="*/ 511857 h 583010"/>
                <a:gd name="connsiteX34" fmla="*/ 208342 w 810396"/>
                <a:gd name="connsiteY34" fmla="*/ 336093 h 583010"/>
                <a:gd name="connsiteX35" fmla="*/ 365843 w 810396"/>
                <a:gd name="connsiteY35" fmla="*/ 336093 h 583010"/>
                <a:gd name="connsiteX36" fmla="*/ 409290 w 810396"/>
                <a:gd name="connsiteY36" fmla="*/ 511857 h 583010"/>
                <a:gd name="connsiteX37" fmla="*/ 409290 w 810396"/>
                <a:gd name="connsiteY37" fmla="*/ 336156 h 583010"/>
                <a:gd name="connsiteX38" fmla="*/ 566791 w 810396"/>
                <a:gd name="connsiteY38" fmla="*/ 336156 h 583010"/>
                <a:gd name="connsiteX39" fmla="*/ 409290 w 810396"/>
                <a:gd name="connsiteY39" fmla="*/ 511857 h 58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10396" h="583010">
                  <a:moveTo>
                    <a:pt x="706407" y="367312"/>
                  </a:moveTo>
                  <a:cubicBezTo>
                    <a:pt x="657793" y="427328"/>
                    <a:pt x="593301" y="472485"/>
                    <a:pt x="520278" y="497638"/>
                  </a:cubicBezTo>
                  <a:cubicBezTo>
                    <a:pt x="563321" y="451788"/>
                    <a:pt x="595005" y="396479"/>
                    <a:pt x="612782" y="336156"/>
                  </a:cubicBezTo>
                  <a:lnTo>
                    <a:pt x="656213" y="336156"/>
                  </a:lnTo>
                  <a:lnTo>
                    <a:pt x="659231" y="292709"/>
                  </a:lnTo>
                  <a:lnTo>
                    <a:pt x="625121" y="292709"/>
                  </a:lnTo>
                  <a:cubicBezTo>
                    <a:pt x="637853" y="239632"/>
                    <a:pt x="644844" y="185340"/>
                    <a:pt x="645975" y="130769"/>
                  </a:cubicBezTo>
                  <a:lnTo>
                    <a:pt x="670464" y="130769"/>
                  </a:lnTo>
                  <a:lnTo>
                    <a:pt x="673482" y="87321"/>
                  </a:lnTo>
                  <a:lnTo>
                    <a:pt x="645975" y="87321"/>
                  </a:lnTo>
                  <a:cubicBezTo>
                    <a:pt x="645260" y="58110"/>
                    <a:pt x="642955" y="28960"/>
                    <a:pt x="639071" y="0"/>
                  </a:cubicBezTo>
                  <a:lnTo>
                    <a:pt x="597204" y="17379"/>
                  </a:lnTo>
                  <a:cubicBezTo>
                    <a:pt x="599905" y="40051"/>
                    <a:pt x="601943" y="63307"/>
                    <a:pt x="602528" y="87385"/>
                  </a:cubicBezTo>
                  <a:lnTo>
                    <a:pt x="501035" y="87385"/>
                  </a:lnTo>
                  <a:lnTo>
                    <a:pt x="487495" y="130832"/>
                  </a:lnTo>
                  <a:lnTo>
                    <a:pt x="602528" y="130832"/>
                  </a:lnTo>
                  <a:cubicBezTo>
                    <a:pt x="601323" y="185495"/>
                    <a:pt x="593805" y="239836"/>
                    <a:pt x="580125" y="292772"/>
                  </a:cubicBezTo>
                  <a:lnTo>
                    <a:pt x="409290" y="292772"/>
                  </a:lnTo>
                  <a:lnTo>
                    <a:pt x="409290" y="235216"/>
                  </a:lnTo>
                  <a:lnTo>
                    <a:pt x="365843" y="255234"/>
                  </a:lnTo>
                  <a:lnTo>
                    <a:pt x="365843" y="292646"/>
                  </a:lnTo>
                  <a:lnTo>
                    <a:pt x="195008" y="292646"/>
                  </a:lnTo>
                  <a:cubicBezTo>
                    <a:pt x="190141" y="274287"/>
                    <a:pt x="186255" y="254854"/>
                    <a:pt x="182874" y="234932"/>
                  </a:cubicBezTo>
                  <a:cubicBezTo>
                    <a:pt x="168571" y="242725"/>
                    <a:pt x="155131" y="250431"/>
                    <a:pt x="142555" y="258046"/>
                  </a:cubicBezTo>
                  <a:cubicBezTo>
                    <a:pt x="144814" y="269800"/>
                    <a:pt x="147294" y="281397"/>
                    <a:pt x="150012" y="292646"/>
                  </a:cubicBezTo>
                  <a:lnTo>
                    <a:pt x="89976" y="292646"/>
                  </a:lnTo>
                  <a:cubicBezTo>
                    <a:pt x="54527" y="316227"/>
                    <a:pt x="23975" y="346443"/>
                    <a:pt x="0" y="381626"/>
                  </a:cubicBezTo>
                  <a:cubicBezTo>
                    <a:pt x="150498" y="595719"/>
                    <a:pt x="446058" y="647274"/>
                    <a:pt x="660150" y="496776"/>
                  </a:cubicBezTo>
                  <a:cubicBezTo>
                    <a:pt x="723707" y="452099"/>
                    <a:pt x="775303" y="392480"/>
                    <a:pt x="810396" y="323169"/>
                  </a:cubicBezTo>
                  <a:close/>
                  <a:moveTo>
                    <a:pt x="45501" y="336156"/>
                  </a:moveTo>
                  <a:lnTo>
                    <a:pt x="162414" y="336156"/>
                  </a:lnTo>
                  <a:cubicBezTo>
                    <a:pt x="180177" y="396507"/>
                    <a:pt x="211868" y="451842"/>
                    <a:pt x="254933" y="497701"/>
                  </a:cubicBezTo>
                  <a:cubicBezTo>
                    <a:pt x="169290" y="468288"/>
                    <a:pt x="95698" y="411524"/>
                    <a:pt x="45501" y="336156"/>
                  </a:cubicBezTo>
                  <a:close/>
                  <a:moveTo>
                    <a:pt x="365843" y="511857"/>
                  </a:moveTo>
                  <a:cubicBezTo>
                    <a:pt x="299487" y="499898"/>
                    <a:pt x="242894" y="433557"/>
                    <a:pt x="208342" y="336093"/>
                  </a:cubicBezTo>
                  <a:lnTo>
                    <a:pt x="365843" y="336093"/>
                  </a:lnTo>
                  <a:close/>
                  <a:moveTo>
                    <a:pt x="409290" y="511857"/>
                  </a:moveTo>
                  <a:lnTo>
                    <a:pt x="409290" y="336156"/>
                  </a:lnTo>
                  <a:lnTo>
                    <a:pt x="566791" y="336156"/>
                  </a:lnTo>
                  <a:cubicBezTo>
                    <a:pt x="532238" y="433557"/>
                    <a:pt x="475614" y="499898"/>
                    <a:pt x="409290" y="511857"/>
                  </a:cubicBezTo>
                  <a:close/>
                </a:path>
              </a:pathLst>
            </a:custGeom>
            <a:solidFill>
              <a:srgbClr val="000000"/>
            </a:solidFill>
            <a:ln w="15776"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9FEAA74F-FB3A-4CE8-8892-F366DCCA602C}"/>
                </a:ext>
              </a:extLst>
            </p:cNvPr>
            <p:cNvSpPr/>
            <p:nvPr/>
          </p:nvSpPr>
          <p:spPr>
            <a:xfrm>
              <a:off x="908556" y="1954480"/>
              <a:ext cx="655186" cy="450952"/>
            </a:xfrm>
            <a:custGeom>
              <a:avLst/>
              <a:gdLst>
                <a:gd name="connsiteX0" fmla="*/ 604566 w 655186"/>
                <a:gd name="connsiteY0" fmla="*/ 82076 h 450952"/>
                <a:gd name="connsiteX1" fmla="*/ 547769 w 655186"/>
                <a:gd name="connsiteY1" fmla="*/ 27585 h 450952"/>
                <a:gd name="connsiteX2" fmla="*/ 518604 w 655186"/>
                <a:gd name="connsiteY2" fmla="*/ 2196 h 450952"/>
                <a:gd name="connsiteX3" fmla="*/ 473402 w 655186"/>
                <a:gd name="connsiteY3" fmla="*/ 0 h 450952"/>
                <a:gd name="connsiteX4" fmla="*/ 0 w 655186"/>
                <a:gd name="connsiteY4" fmla="*/ 450952 h 450952"/>
                <a:gd name="connsiteX5" fmla="*/ 70953 w 655186"/>
                <a:gd name="connsiteY5" fmla="*/ 391927 h 450952"/>
                <a:gd name="connsiteX6" fmla="*/ 106138 w 655186"/>
                <a:gd name="connsiteY6" fmla="*/ 290371 h 450952"/>
                <a:gd name="connsiteX7" fmla="*/ 220602 w 655186"/>
                <a:gd name="connsiteY7" fmla="*/ 290371 h 450952"/>
                <a:gd name="connsiteX8" fmla="*/ 234568 w 655186"/>
                <a:gd name="connsiteY8" fmla="*/ 246923 h 450952"/>
                <a:gd name="connsiteX9" fmla="*/ 131337 w 655186"/>
                <a:gd name="connsiteY9" fmla="*/ 246923 h 450952"/>
                <a:gd name="connsiteX10" fmla="*/ 340706 w 655186"/>
                <a:gd name="connsiteY10" fmla="*/ 85315 h 450952"/>
                <a:gd name="connsiteX11" fmla="*/ 275377 w 655186"/>
                <a:gd name="connsiteY11" fmla="*/ 179446 h 450952"/>
                <a:gd name="connsiteX12" fmla="*/ 344735 w 655186"/>
                <a:gd name="connsiteY12" fmla="*/ 147484 h 450952"/>
                <a:gd name="connsiteX13" fmla="*/ 451679 w 655186"/>
                <a:gd name="connsiteY13" fmla="*/ 71096 h 450952"/>
                <a:gd name="connsiteX14" fmla="*/ 451679 w 655186"/>
                <a:gd name="connsiteY14" fmla="*/ 182321 h 450952"/>
                <a:gd name="connsiteX15" fmla="*/ 495126 w 655186"/>
                <a:gd name="connsiteY15" fmla="*/ 203144 h 450952"/>
                <a:gd name="connsiteX16" fmla="*/ 495126 w 655186"/>
                <a:gd name="connsiteY16" fmla="*/ 71096 h 450952"/>
                <a:gd name="connsiteX17" fmla="*/ 614709 w 655186"/>
                <a:gd name="connsiteY17" fmla="*/ 166269 h 450952"/>
                <a:gd name="connsiteX18" fmla="*/ 655186 w 655186"/>
                <a:gd name="connsiteY18" fmla="*/ 149522 h 450952"/>
                <a:gd name="connsiteX19" fmla="*/ 604566 w 655186"/>
                <a:gd name="connsiteY19" fmla="*/ 82076 h 45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55186" h="450952">
                  <a:moveTo>
                    <a:pt x="604566" y="82076"/>
                  </a:moveTo>
                  <a:cubicBezTo>
                    <a:pt x="587021" y="62518"/>
                    <a:pt x="568036" y="44304"/>
                    <a:pt x="547769" y="27585"/>
                  </a:cubicBezTo>
                  <a:lnTo>
                    <a:pt x="518604" y="2196"/>
                  </a:lnTo>
                  <a:cubicBezTo>
                    <a:pt x="503721" y="790"/>
                    <a:pt x="488585" y="0"/>
                    <a:pt x="473402" y="0"/>
                  </a:cubicBezTo>
                  <a:cubicBezTo>
                    <a:pt x="220588" y="5"/>
                    <a:pt x="12279" y="198436"/>
                    <a:pt x="0" y="450952"/>
                  </a:cubicBezTo>
                  <a:cubicBezTo>
                    <a:pt x="21803" y="431003"/>
                    <a:pt x="45454" y="411328"/>
                    <a:pt x="70953" y="391927"/>
                  </a:cubicBezTo>
                  <a:cubicBezTo>
                    <a:pt x="78156" y="356673"/>
                    <a:pt x="89987" y="322525"/>
                    <a:pt x="106138" y="290371"/>
                  </a:cubicBezTo>
                  <a:lnTo>
                    <a:pt x="220602" y="290371"/>
                  </a:lnTo>
                  <a:lnTo>
                    <a:pt x="234568" y="246923"/>
                  </a:lnTo>
                  <a:lnTo>
                    <a:pt x="131337" y="246923"/>
                  </a:lnTo>
                  <a:cubicBezTo>
                    <a:pt x="181510" y="171546"/>
                    <a:pt x="255079" y="114761"/>
                    <a:pt x="340706" y="85315"/>
                  </a:cubicBezTo>
                  <a:cubicBezTo>
                    <a:pt x="313884" y="112872"/>
                    <a:pt x="291810" y="144678"/>
                    <a:pt x="275377" y="179446"/>
                  </a:cubicBezTo>
                  <a:lnTo>
                    <a:pt x="344735" y="147484"/>
                  </a:lnTo>
                  <a:cubicBezTo>
                    <a:pt x="375022" y="105585"/>
                    <a:pt x="411549" y="78332"/>
                    <a:pt x="451679" y="71096"/>
                  </a:cubicBezTo>
                  <a:lnTo>
                    <a:pt x="451679" y="182321"/>
                  </a:lnTo>
                  <a:lnTo>
                    <a:pt x="495126" y="203144"/>
                  </a:lnTo>
                  <a:lnTo>
                    <a:pt x="495126" y="71096"/>
                  </a:lnTo>
                  <a:cubicBezTo>
                    <a:pt x="540943" y="79374"/>
                    <a:pt x="582211" y="113753"/>
                    <a:pt x="614709" y="166269"/>
                  </a:cubicBezTo>
                  <a:lnTo>
                    <a:pt x="655186" y="149522"/>
                  </a:lnTo>
                  <a:cubicBezTo>
                    <a:pt x="641067" y="125100"/>
                    <a:pt x="624072" y="102457"/>
                    <a:pt x="604566" y="82076"/>
                  </a:cubicBezTo>
                  <a:close/>
                </a:path>
              </a:pathLst>
            </a:custGeom>
            <a:solidFill>
              <a:srgbClr val="000000"/>
            </a:solidFill>
            <a:ln w="15776"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85531344-817B-4079-A437-EAAECFA4109D}"/>
                </a:ext>
              </a:extLst>
            </p:cNvPr>
            <p:cNvSpPr/>
            <p:nvPr/>
          </p:nvSpPr>
          <p:spPr>
            <a:xfrm>
              <a:off x="1213130" y="1797738"/>
              <a:ext cx="981465" cy="837586"/>
            </a:xfrm>
            <a:custGeom>
              <a:avLst/>
              <a:gdLst>
                <a:gd name="connsiteX0" fmla="*/ 514575 w 981465"/>
                <a:gd name="connsiteY0" fmla="*/ 431314 h 837586"/>
                <a:gd name="connsiteX1" fmla="*/ 486389 w 981465"/>
                <a:gd name="connsiteY1" fmla="*/ 837586 h 837586"/>
                <a:gd name="connsiteX2" fmla="*/ 593602 w 981465"/>
                <a:gd name="connsiteY2" fmla="*/ 792022 h 837586"/>
                <a:gd name="connsiteX3" fmla="*/ 694099 w 981465"/>
                <a:gd name="connsiteY3" fmla="*/ 354578 h 837586"/>
                <a:gd name="connsiteX4" fmla="*/ 895869 w 981465"/>
                <a:gd name="connsiteY4" fmla="*/ 269753 h 837586"/>
                <a:gd name="connsiteX5" fmla="*/ 978687 w 981465"/>
                <a:gd name="connsiteY5" fmla="*/ 163441 h 837586"/>
                <a:gd name="connsiteX6" fmla="*/ 914496 w 981465"/>
                <a:gd name="connsiteY6" fmla="*/ 135493 h 837586"/>
                <a:gd name="connsiteX7" fmla="*/ 912426 w 981465"/>
                <a:gd name="connsiteY7" fmla="*/ 135493 h 837586"/>
                <a:gd name="connsiteX8" fmla="*/ 900593 w 981465"/>
                <a:gd name="connsiteY8" fmla="*/ 136109 h 837586"/>
                <a:gd name="connsiteX9" fmla="*/ 845849 w 981465"/>
                <a:gd name="connsiteY9" fmla="*/ 149222 h 837586"/>
                <a:gd name="connsiteX10" fmla="*/ 644080 w 981465"/>
                <a:gd name="connsiteY10" fmla="*/ 234110 h 837586"/>
                <a:gd name="connsiteX11" fmla="*/ 643590 w 981465"/>
                <a:gd name="connsiteY11" fmla="*/ 233826 h 837586"/>
                <a:gd name="connsiteX12" fmla="*/ 642895 w 981465"/>
                <a:gd name="connsiteY12" fmla="*/ 234110 h 837586"/>
                <a:gd name="connsiteX13" fmla="*/ 262880 w 981465"/>
                <a:gd name="connsiteY13" fmla="*/ 0 h 837586"/>
                <a:gd name="connsiteX14" fmla="*/ 155178 w 981465"/>
                <a:gd name="connsiteY14" fmla="*/ 45817 h 837586"/>
                <a:gd name="connsiteX15" fmla="*/ 463370 w 981465"/>
                <a:gd name="connsiteY15" fmla="*/ 310909 h 837586"/>
                <a:gd name="connsiteX16" fmla="*/ 203270 w 981465"/>
                <a:gd name="connsiteY16" fmla="*/ 418532 h 837586"/>
                <a:gd name="connsiteX17" fmla="*/ 202718 w 981465"/>
                <a:gd name="connsiteY17" fmla="*/ 418264 h 837586"/>
                <a:gd name="connsiteX18" fmla="*/ 202086 w 981465"/>
                <a:gd name="connsiteY18" fmla="*/ 418532 h 837586"/>
                <a:gd name="connsiteX19" fmla="*/ 56592 w 981465"/>
                <a:gd name="connsiteY19" fmla="*/ 348827 h 837586"/>
                <a:gd name="connsiteX20" fmla="*/ 0 w 981465"/>
                <a:gd name="connsiteY20" fmla="*/ 374911 h 837586"/>
                <a:gd name="connsiteX21" fmla="*/ 55297 w 981465"/>
                <a:gd name="connsiteY21" fmla="*/ 432214 h 837586"/>
                <a:gd name="connsiteX22" fmla="*/ 54491 w 981465"/>
                <a:gd name="connsiteY22" fmla="*/ 432594 h 837586"/>
                <a:gd name="connsiteX23" fmla="*/ 137910 w 981465"/>
                <a:gd name="connsiteY23" fmla="*/ 518935 h 837586"/>
                <a:gd name="connsiteX24" fmla="*/ 142255 w 981465"/>
                <a:gd name="connsiteY24" fmla="*/ 623715 h 837586"/>
                <a:gd name="connsiteX25" fmla="*/ 143408 w 981465"/>
                <a:gd name="connsiteY25" fmla="*/ 623256 h 837586"/>
                <a:gd name="connsiteX26" fmla="*/ 147579 w 981465"/>
                <a:gd name="connsiteY26" fmla="*/ 723991 h 837586"/>
                <a:gd name="connsiteX27" fmla="*/ 203618 w 981465"/>
                <a:gd name="connsiteY27" fmla="*/ 698176 h 837586"/>
                <a:gd name="connsiteX28" fmla="*/ 253227 w 981465"/>
                <a:gd name="connsiteY28" fmla="*/ 539000 h 837586"/>
                <a:gd name="connsiteX29" fmla="*/ 513390 w 981465"/>
                <a:gd name="connsiteY29" fmla="*/ 431314 h 837586"/>
                <a:gd name="connsiteX30" fmla="*/ 513390 w 981465"/>
                <a:gd name="connsiteY30" fmla="*/ 431819 h 83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81465" h="837586">
                  <a:moveTo>
                    <a:pt x="514575" y="431314"/>
                  </a:moveTo>
                  <a:lnTo>
                    <a:pt x="486389" y="837586"/>
                  </a:lnTo>
                  <a:lnTo>
                    <a:pt x="593602" y="792022"/>
                  </a:lnTo>
                  <a:lnTo>
                    <a:pt x="694099" y="354578"/>
                  </a:lnTo>
                  <a:lnTo>
                    <a:pt x="895869" y="269753"/>
                  </a:lnTo>
                  <a:cubicBezTo>
                    <a:pt x="942855" y="249783"/>
                    <a:pt x="994044" y="199589"/>
                    <a:pt x="978687" y="163441"/>
                  </a:cubicBezTo>
                  <a:cubicBezTo>
                    <a:pt x="970393" y="143929"/>
                    <a:pt x="944182" y="135587"/>
                    <a:pt x="914496" y="135493"/>
                  </a:cubicBezTo>
                  <a:cubicBezTo>
                    <a:pt x="913817" y="135493"/>
                    <a:pt x="913121" y="135493"/>
                    <a:pt x="912426" y="135493"/>
                  </a:cubicBezTo>
                  <a:cubicBezTo>
                    <a:pt x="908540" y="135493"/>
                    <a:pt x="904527" y="135793"/>
                    <a:pt x="900593" y="136109"/>
                  </a:cubicBezTo>
                  <a:cubicBezTo>
                    <a:pt x="881778" y="137630"/>
                    <a:pt x="863312" y="142054"/>
                    <a:pt x="845849" y="149222"/>
                  </a:cubicBezTo>
                  <a:lnTo>
                    <a:pt x="644080" y="234110"/>
                  </a:lnTo>
                  <a:lnTo>
                    <a:pt x="643590" y="233826"/>
                  </a:lnTo>
                  <a:lnTo>
                    <a:pt x="642895" y="234110"/>
                  </a:lnTo>
                  <a:lnTo>
                    <a:pt x="262880" y="0"/>
                  </a:lnTo>
                  <a:lnTo>
                    <a:pt x="155178" y="45817"/>
                  </a:lnTo>
                  <a:lnTo>
                    <a:pt x="463370" y="310909"/>
                  </a:lnTo>
                  <a:lnTo>
                    <a:pt x="203270" y="418532"/>
                  </a:lnTo>
                  <a:lnTo>
                    <a:pt x="202718" y="418264"/>
                  </a:lnTo>
                  <a:lnTo>
                    <a:pt x="202086" y="418532"/>
                  </a:lnTo>
                  <a:lnTo>
                    <a:pt x="56592" y="348827"/>
                  </a:lnTo>
                  <a:lnTo>
                    <a:pt x="0" y="374911"/>
                  </a:lnTo>
                  <a:lnTo>
                    <a:pt x="55297" y="432214"/>
                  </a:lnTo>
                  <a:lnTo>
                    <a:pt x="54491" y="432594"/>
                  </a:lnTo>
                  <a:lnTo>
                    <a:pt x="137910" y="518935"/>
                  </a:lnTo>
                  <a:lnTo>
                    <a:pt x="142255" y="623715"/>
                  </a:lnTo>
                  <a:lnTo>
                    <a:pt x="143408" y="623256"/>
                  </a:lnTo>
                  <a:lnTo>
                    <a:pt x="147579" y="723991"/>
                  </a:lnTo>
                  <a:lnTo>
                    <a:pt x="203618" y="698176"/>
                  </a:lnTo>
                  <a:lnTo>
                    <a:pt x="253227" y="539000"/>
                  </a:lnTo>
                  <a:lnTo>
                    <a:pt x="513390" y="431314"/>
                  </a:lnTo>
                  <a:lnTo>
                    <a:pt x="513390" y="431819"/>
                  </a:lnTo>
                  <a:close/>
                </a:path>
              </a:pathLst>
            </a:custGeom>
            <a:solidFill>
              <a:srgbClr val="000000"/>
            </a:solidFill>
            <a:ln w="15776"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5194666E-DB1E-4E91-ACEC-AEF603E969A5}"/>
                </a:ext>
              </a:extLst>
            </p:cNvPr>
            <p:cNvSpPr/>
            <p:nvPr/>
          </p:nvSpPr>
          <p:spPr>
            <a:xfrm>
              <a:off x="780345" y="2252150"/>
              <a:ext cx="528432" cy="635631"/>
            </a:xfrm>
            <a:custGeom>
              <a:avLst/>
              <a:gdLst>
                <a:gd name="connsiteX0" fmla="*/ 150757 w 528432"/>
                <a:gd name="connsiteY0" fmla="*/ 496959 h 635631"/>
                <a:gd name="connsiteX1" fmla="*/ 528433 w 528432"/>
                <a:gd name="connsiteY1" fmla="*/ 188009 h 635631"/>
                <a:gd name="connsiteX2" fmla="*/ 524151 w 528432"/>
                <a:gd name="connsiteY2" fmla="*/ 84493 h 635631"/>
                <a:gd name="connsiteX3" fmla="*/ 442518 w 528432"/>
                <a:gd name="connsiteY3" fmla="*/ 0 h 635631"/>
                <a:gd name="connsiteX4" fmla="*/ 9055 w 528432"/>
                <a:gd name="connsiteY4" fmla="*/ 527688 h 635631"/>
                <a:gd name="connsiteX5" fmla="*/ 323345 w 528432"/>
                <a:gd name="connsiteY5" fmla="*/ 625769 h 635631"/>
                <a:gd name="connsiteX6" fmla="*/ 366003 w 528432"/>
                <a:gd name="connsiteY6" fmla="*/ 608469 h 635631"/>
                <a:gd name="connsiteX7" fmla="*/ 150757 w 528432"/>
                <a:gd name="connsiteY7" fmla="*/ 496959 h 63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432" h="635631">
                  <a:moveTo>
                    <a:pt x="150757" y="496959"/>
                  </a:moveTo>
                  <a:cubicBezTo>
                    <a:pt x="150757" y="397030"/>
                    <a:pt x="287166" y="287953"/>
                    <a:pt x="528433" y="188009"/>
                  </a:cubicBezTo>
                  <a:lnTo>
                    <a:pt x="524151" y="84493"/>
                  </a:lnTo>
                  <a:lnTo>
                    <a:pt x="442518" y="0"/>
                  </a:lnTo>
                  <a:cubicBezTo>
                    <a:pt x="121797" y="161150"/>
                    <a:pt x="-41486" y="369097"/>
                    <a:pt x="9055" y="527688"/>
                  </a:cubicBezTo>
                  <a:cubicBezTo>
                    <a:pt x="34965" y="608942"/>
                    <a:pt x="108099" y="657635"/>
                    <a:pt x="323345" y="625769"/>
                  </a:cubicBezTo>
                  <a:cubicBezTo>
                    <a:pt x="323345" y="625769"/>
                    <a:pt x="359004" y="619228"/>
                    <a:pt x="366003" y="608469"/>
                  </a:cubicBezTo>
                  <a:cubicBezTo>
                    <a:pt x="216986" y="608516"/>
                    <a:pt x="150757" y="563884"/>
                    <a:pt x="150757" y="496959"/>
                  </a:cubicBezTo>
                  <a:close/>
                </a:path>
              </a:pathLst>
            </a:custGeom>
            <a:solidFill>
              <a:srgbClr val="000000"/>
            </a:solidFill>
            <a:ln w="15776" cap="flat">
              <a:noFill/>
              <a:prstDash val="solid"/>
              <a:miter/>
            </a:ln>
          </p:spPr>
          <p:txBody>
            <a:bodyPr rtlCol="0" anchor="ctr"/>
            <a:lstStyle/>
            <a:p>
              <a:endParaRPr lang="en-GB"/>
            </a:p>
          </p:txBody>
        </p:sp>
      </p:grpSp>
      <p:pic>
        <p:nvPicPr>
          <p:cNvPr id="28" name="Graphic 27" descr="Worried face with solid fill with solid fill">
            <a:extLst>
              <a:ext uri="{FF2B5EF4-FFF2-40B4-BE49-F238E27FC236}">
                <a16:creationId xmlns:a16="http://schemas.microsoft.com/office/drawing/2014/main" id="{ACADDC07-FE24-488F-9016-52AE1CD7FA0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94941" y="5008050"/>
            <a:ext cx="1325563" cy="1325563"/>
          </a:xfrm>
          <a:prstGeom prst="rect">
            <a:avLst/>
          </a:prstGeom>
        </p:spPr>
      </p:pic>
      <p:cxnSp>
        <p:nvCxnSpPr>
          <p:cNvPr id="30" name="Straight Connector 29">
            <a:extLst>
              <a:ext uri="{FF2B5EF4-FFF2-40B4-BE49-F238E27FC236}">
                <a16:creationId xmlns:a16="http://schemas.microsoft.com/office/drawing/2014/main" id="{19E19834-5056-41A5-B791-73AC4D05FE07}"/>
              </a:ext>
            </a:extLst>
          </p:cNvPr>
          <p:cNvCxnSpPr>
            <a:cxnSpLocks/>
          </p:cNvCxnSpPr>
          <p:nvPr/>
        </p:nvCxnSpPr>
        <p:spPr>
          <a:xfrm flipH="1">
            <a:off x="8775627" y="3973659"/>
            <a:ext cx="207497" cy="94141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07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4B032C-52E5-4D16-90AD-22FBD63F22F8}"/>
              </a:ext>
            </a:extLst>
          </p:cNvPr>
          <p:cNvSpPr>
            <a:spLocks noGrp="1"/>
          </p:cNvSpPr>
          <p:nvPr>
            <p:ph type="title"/>
          </p:nvPr>
        </p:nvSpPr>
        <p:spPr/>
        <p:txBody>
          <a:bodyPr anchor="t"/>
          <a:lstStyle/>
          <a:p>
            <a:r>
              <a:rPr lang="en-GB" cap="none" spc="0" dirty="0"/>
              <a:t>Measuring POPs in wild populations</a:t>
            </a:r>
          </a:p>
        </p:txBody>
      </p:sp>
      <p:sp>
        <p:nvSpPr>
          <p:cNvPr id="5" name="Content Placeholder 5">
            <a:extLst>
              <a:ext uri="{FF2B5EF4-FFF2-40B4-BE49-F238E27FC236}">
                <a16:creationId xmlns:a16="http://schemas.microsoft.com/office/drawing/2014/main" id="{E5F1AF38-EEE5-4055-AFCD-2863EA600B65}"/>
              </a:ext>
            </a:extLst>
          </p:cNvPr>
          <p:cNvSpPr>
            <a:spLocks noGrp="1"/>
          </p:cNvSpPr>
          <p:nvPr>
            <p:ph idx="1"/>
          </p:nvPr>
        </p:nvSpPr>
        <p:spPr>
          <a:xfrm>
            <a:off x="838200" y="1825625"/>
            <a:ext cx="10515600" cy="4351338"/>
          </a:xfrm>
        </p:spPr>
        <p:txBody>
          <a:bodyPr>
            <a:normAutofit lnSpcReduction="10000"/>
          </a:bodyPr>
          <a:lstStyle/>
          <a:p>
            <a:r>
              <a:rPr lang="en-GB" dirty="0"/>
              <a:t>Challenging between-study comparisons</a:t>
            </a:r>
          </a:p>
          <a:p>
            <a:endParaRPr lang="en-GB" dirty="0"/>
          </a:p>
          <a:p>
            <a:endParaRPr lang="en-GB" dirty="0"/>
          </a:p>
          <a:p>
            <a:endParaRPr lang="en-GB" dirty="0"/>
          </a:p>
          <a:p>
            <a:endParaRPr lang="en-GB" dirty="0"/>
          </a:p>
          <a:p>
            <a:r>
              <a:rPr lang="en-GB" dirty="0"/>
              <a:t>Some variation is uncontrollable - POP exposure, wild populations</a:t>
            </a:r>
          </a:p>
          <a:p>
            <a:endParaRPr lang="en-GB" dirty="0"/>
          </a:p>
          <a:p>
            <a:pPr marL="0" indent="0">
              <a:buNone/>
            </a:pPr>
            <a:r>
              <a:rPr lang="en-GB" dirty="0"/>
              <a:t>					Other variation we can focus on…</a:t>
            </a:r>
          </a:p>
        </p:txBody>
      </p:sp>
      <p:sp>
        <p:nvSpPr>
          <p:cNvPr id="6" name="Arrow: Bent 5">
            <a:extLst>
              <a:ext uri="{FF2B5EF4-FFF2-40B4-BE49-F238E27FC236}">
                <a16:creationId xmlns:a16="http://schemas.microsoft.com/office/drawing/2014/main" id="{9AA097FE-462A-413E-943F-72707971D28E}"/>
              </a:ext>
            </a:extLst>
          </p:cNvPr>
          <p:cNvSpPr/>
          <p:nvPr/>
        </p:nvSpPr>
        <p:spPr>
          <a:xfrm flipV="1">
            <a:off x="3047999" y="4916129"/>
            <a:ext cx="2163097" cy="914400"/>
          </a:xfrm>
          <a:prstGeom prst="bentArrow">
            <a:avLst>
              <a:gd name="adj1" fmla="val 10692"/>
              <a:gd name="adj2" fmla="val 21809"/>
              <a:gd name="adj3" fmla="val 34574"/>
              <a:gd name="adj4" fmla="val 43750"/>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7" name="Group 6">
            <a:extLst>
              <a:ext uri="{FF2B5EF4-FFF2-40B4-BE49-F238E27FC236}">
                <a16:creationId xmlns:a16="http://schemas.microsoft.com/office/drawing/2014/main" id="{467F4A91-F41B-4554-B197-9184A99C965B}"/>
              </a:ext>
            </a:extLst>
          </p:cNvPr>
          <p:cNvGrpSpPr/>
          <p:nvPr/>
        </p:nvGrpSpPr>
        <p:grpSpPr>
          <a:xfrm>
            <a:off x="3559277" y="2453149"/>
            <a:ext cx="4340943" cy="914400"/>
            <a:chOff x="2939845" y="2372032"/>
            <a:chExt cx="4340943" cy="914400"/>
          </a:xfrm>
        </p:grpSpPr>
        <p:pic>
          <p:nvPicPr>
            <p:cNvPr id="8" name="Graphic 7" descr="Clipboard Mixed with solid fill">
              <a:extLst>
                <a:ext uri="{FF2B5EF4-FFF2-40B4-BE49-F238E27FC236}">
                  <a16:creationId xmlns:a16="http://schemas.microsoft.com/office/drawing/2014/main" id="{4C81A622-EB21-4C61-A836-95DE7BF2BA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39845" y="2372032"/>
              <a:ext cx="914400" cy="914400"/>
            </a:xfrm>
            <a:prstGeom prst="rect">
              <a:avLst/>
            </a:prstGeom>
          </p:spPr>
        </p:pic>
        <p:pic>
          <p:nvPicPr>
            <p:cNvPr id="9" name="Graphic 8" descr="Woman Shrugging with solid fill">
              <a:extLst>
                <a:ext uri="{FF2B5EF4-FFF2-40B4-BE49-F238E27FC236}">
                  <a16:creationId xmlns:a16="http://schemas.microsoft.com/office/drawing/2014/main" id="{09265EBC-1ECD-483F-A480-9009E54E4F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66388" y="2372032"/>
              <a:ext cx="914400" cy="914400"/>
            </a:xfrm>
            <a:prstGeom prst="rect">
              <a:avLst/>
            </a:prstGeom>
          </p:spPr>
        </p:pic>
        <p:sp>
          <p:nvSpPr>
            <p:cNvPr id="10" name="Arrow: Right 9">
              <a:extLst>
                <a:ext uri="{FF2B5EF4-FFF2-40B4-BE49-F238E27FC236}">
                  <a16:creationId xmlns:a16="http://schemas.microsoft.com/office/drawing/2014/main" id="{595C39CA-48A8-4E13-9276-A06B9400A689}"/>
                </a:ext>
              </a:extLst>
            </p:cNvPr>
            <p:cNvSpPr/>
            <p:nvPr/>
          </p:nvSpPr>
          <p:spPr>
            <a:xfrm>
              <a:off x="4109884" y="2733368"/>
              <a:ext cx="1986116" cy="363793"/>
            </a:xfrm>
            <a:prstGeom prst="rightArrow">
              <a:avLst>
                <a:gd name="adj1" fmla="val 28379"/>
                <a:gd name="adj2" fmla="val 93243"/>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Tree>
    <p:extLst>
      <p:ext uri="{BB962C8B-B14F-4D97-AF65-F5344CB8AC3E}">
        <p14:creationId xmlns:p14="http://schemas.microsoft.com/office/powerpoint/2010/main" val="39639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FD077C11-511D-41F4-AC67-87064C5A0AB9}"/>
              </a:ext>
            </a:extLst>
          </p:cNvPr>
          <p:cNvSpPr>
            <a:spLocks noGrp="1"/>
          </p:cNvSpPr>
          <p:nvPr>
            <p:ph type="title"/>
          </p:nvPr>
        </p:nvSpPr>
        <p:spPr/>
        <p:txBody>
          <a:bodyPr anchor="t"/>
          <a:lstStyle/>
          <a:p>
            <a:r>
              <a:rPr lang="en-GB" cap="none" spc="0" dirty="0"/>
              <a:t>Tissue dependence</a:t>
            </a:r>
          </a:p>
        </p:txBody>
      </p:sp>
      <p:sp>
        <p:nvSpPr>
          <p:cNvPr id="4" name="Content Placeholder 5">
            <a:extLst>
              <a:ext uri="{FF2B5EF4-FFF2-40B4-BE49-F238E27FC236}">
                <a16:creationId xmlns:a16="http://schemas.microsoft.com/office/drawing/2014/main" id="{822E3984-E1A9-494F-A80E-5F5C4C81546D}"/>
              </a:ext>
            </a:extLst>
          </p:cNvPr>
          <p:cNvSpPr>
            <a:spLocks noGrp="1"/>
          </p:cNvSpPr>
          <p:nvPr>
            <p:ph idx="1"/>
          </p:nvPr>
        </p:nvSpPr>
        <p:spPr/>
        <p:txBody>
          <a:bodyPr>
            <a:normAutofit/>
          </a:bodyPr>
          <a:lstStyle/>
          <a:p>
            <a:r>
              <a:rPr lang="en-GB" sz="2400" dirty="0"/>
              <a:t>Killed for the study or recently deceased (i.e. roadkill)</a:t>
            </a:r>
          </a:p>
          <a:p>
            <a:r>
              <a:rPr lang="en-GB" sz="2400" dirty="0"/>
              <a:t>Living before and after sampling</a:t>
            </a:r>
          </a:p>
        </p:txBody>
      </p:sp>
      <p:grpSp>
        <p:nvGrpSpPr>
          <p:cNvPr id="5" name="Group 4">
            <a:extLst>
              <a:ext uri="{FF2B5EF4-FFF2-40B4-BE49-F238E27FC236}">
                <a16:creationId xmlns:a16="http://schemas.microsoft.com/office/drawing/2014/main" id="{AAE7E6E3-DECB-4EA3-ACAD-5EC9B1DD8A10}"/>
              </a:ext>
            </a:extLst>
          </p:cNvPr>
          <p:cNvGrpSpPr/>
          <p:nvPr/>
        </p:nvGrpSpPr>
        <p:grpSpPr>
          <a:xfrm>
            <a:off x="1312926" y="3527963"/>
            <a:ext cx="3496656" cy="2706213"/>
            <a:chOff x="805359" y="3530921"/>
            <a:chExt cx="3496656" cy="2706213"/>
          </a:xfrm>
        </p:grpSpPr>
        <p:pic>
          <p:nvPicPr>
            <p:cNvPr id="6" name="Graphic 5" descr="Heart organ with solid fill">
              <a:extLst>
                <a:ext uri="{FF2B5EF4-FFF2-40B4-BE49-F238E27FC236}">
                  <a16:creationId xmlns:a16="http://schemas.microsoft.com/office/drawing/2014/main" id="{E6D88377-249D-4D45-82FC-07D788CE37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67484" y="4995579"/>
              <a:ext cx="914400" cy="914400"/>
            </a:xfrm>
            <a:prstGeom prst="rect">
              <a:avLst/>
            </a:prstGeom>
          </p:spPr>
        </p:pic>
        <p:pic>
          <p:nvPicPr>
            <p:cNvPr id="7" name="Graphic 6" descr="Stomach with solid fill">
              <a:extLst>
                <a:ext uri="{FF2B5EF4-FFF2-40B4-BE49-F238E27FC236}">
                  <a16:creationId xmlns:a16="http://schemas.microsoft.com/office/drawing/2014/main" id="{0A04AB5A-D509-4783-8ED0-E000CF02EB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0411" y="4091218"/>
              <a:ext cx="914400" cy="914400"/>
            </a:xfrm>
            <a:prstGeom prst="rect">
              <a:avLst/>
            </a:prstGeom>
          </p:spPr>
        </p:pic>
        <p:pic>
          <p:nvPicPr>
            <p:cNvPr id="8" name="Graphic 7" descr="Kidneys with solid fill">
              <a:extLst>
                <a:ext uri="{FF2B5EF4-FFF2-40B4-BE49-F238E27FC236}">
                  <a16:creationId xmlns:a16="http://schemas.microsoft.com/office/drawing/2014/main" id="{5DD66B56-7D99-4FAC-A29E-0632BDE1CE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87615" y="4142739"/>
              <a:ext cx="914400" cy="914400"/>
            </a:xfrm>
            <a:prstGeom prst="rect">
              <a:avLst/>
            </a:prstGeom>
          </p:spPr>
        </p:pic>
        <p:sp>
          <p:nvSpPr>
            <p:cNvPr id="9" name="Content Placeholder 5">
              <a:extLst>
                <a:ext uri="{FF2B5EF4-FFF2-40B4-BE49-F238E27FC236}">
                  <a16:creationId xmlns:a16="http://schemas.microsoft.com/office/drawing/2014/main" id="{7FC3254F-1A9A-4FBA-9518-F742E5B35396}"/>
                </a:ext>
              </a:extLst>
            </p:cNvPr>
            <p:cNvSpPr txBox="1">
              <a:spLocks/>
            </p:cNvSpPr>
            <p:nvPr/>
          </p:nvSpPr>
          <p:spPr>
            <a:xfrm>
              <a:off x="2608079" y="4717897"/>
              <a:ext cx="1302335" cy="569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accent5">
                      <a:lumMod val="75000"/>
                    </a:schemeClr>
                  </a:solidFill>
                </a:rPr>
                <a:t>Organs</a:t>
              </a:r>
            </a:p>
          </p:txBody>
        </p:sp>
        <p:pic>
          <p:nvPicPr>
            <p:cNvPr id="10" name="Graphic 9" descr="Muscular arm with solid fill">
              <a:extLst>
                <a:ext uri="{FF2B5EF4-FFF2-40B4-BE49-F238E27FC236}">
                  <a16:creationId xmlns:a16="http://schemas.microsoft.com/office/drawing/2014/main" id="{CDC8DBBC-2206-4C7F-B6D2-181B5CCA643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359" y="4938487"/>
              <a:ext cx="914400" cy="914400"/>
            </a:xfrm>
            <a:prstGeom prst="rect">
              <a:avLst/>
            </a:prstGeom>
          </p:spPr>
        </p:pic>
        <p:sp>
          <p:nvSpPr>
            <p:cNvPr id="11" name="Content Placeholder 5">
              <a:extLst>
                <a:ext uri="{FF2B5EF4-FFF2-40B4-BE49-F238E27FC236}">
                  <a16:creationId xmlns:a16="http://schemas.microsoft.com/office/drawing/2014/main" id="{8DDFDA60-9CD5-43B6-B6D9-EBF463AF3C12}"/>
                </a:ext>
              </a:extLst>
            </p:cNvPr>
            <p:cNvSpPr txBox="1">
              <a:spLocks/>
            </p:cNvSpPr>
            <p:nvPr/>
          </p:nvSpPr>
          <p:spPr>
            <a:xfrm>
              <a:off x="1181811" y="5667585"/>
              <a:ext cx="1302335" cy="569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accent5">
                      <a:lumMod val="75000"/>
                    </a:schemeClr>
                  </a:solidFill>
                </a:rPr>
                <a:t>Muscle</a:t>
              </a:r>
            </a:p>
          </p:txBody>
        </p:sp>
        <p:sp>
          <p:nvSpPr>
            <p:cNvPr id="12" name="Content Placeholder 5">
              <a:extLst>
                <a:ext uri="{FF2B5EF4-FFF2-40B4-BE49-F238E27FC236}">
                  <a16:creationId xmlns:a16="http://schemas.microsoft.com/office/drawing/2014/main" id="{500C1170-D823-4A59-B910-47551C1522B4}"/>
                </a:ext>
              </a:extLst>
            </p:cNvPr>
            <p:cNvSpPr txBox="1">
              <a:spLocks/>
            </p:cNvSpPr>
            <p:nvPr/>
          </p:nvSpPr>
          <p:spPr>
            <a:xfrm>
              <a:off x="1729009" y="3530921"/>
              <a:ext cx="1758140" cy="569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600" b="1" dirty="0"/>
                <a:t>Invasive</a:t>
              </a:r>
            </a:p>
          </p:txBody>
        </p:sp>
      </p:grpSp>
      <p:grpSp>
        <p:nvGrpSpPr>
          <p:cNvPr id="13" name="Group 12">
            <a:extLst>
              <a:ext uri="{FF2B5EF4-FFF2-40B4-BE49-F238E27FC236}">
                <a16:creationId xmlns:a16="http://schemas.microsoft.com/office/drawing/2014/main" id="{1CBB03ED-ABD4-4364-BE65-D3318B700759}"/>
              </a:ext>
            </a:extLst>
          </p:cNvPr>
          <p:cNvGrpSpPr/>
          <p:nvPr/>
        </p:nvGrpSpPr>
        <p:grpSpPr>
          <a:xfrm>
            <a:off x="7774697" y="3532222"/>
            <a:ext cx="3024342" cy="2472878"/>
            <a:chOff x="8032052" y="3527974"/>
            <a:chExt cx="3024342" cy="2472878"/>
          </a:xfrm>
        </p:grpSpPr>
        <p:grpSp>
          <p:nvGrpSpPr>
            <p:cNvPr id="14" name="Group 13">
              <a:extLst>
                <a:ext uri="{FF2B5EF4-FFF2-40B4-BE49-F238E27FC236}">
                  <a16:creationId xmlns:a16="http://schemas.microsoft.com/office/drawing/2014/main" id="{D8FE56B0-8EEB-4D06-ADB5-89FF1E48D69A}"/>
                </a:ext>
              </a:extLst>
            </p:cNvPr>
            <p:cNvGrpSpPr/>
            <p:nvPr/>
          </p:nvGrpSpPr>
          <p:grpSpPr>
            <a:xfrm>
              <a:off x="8032052" y="4185545"/>
              <a:ext cx="2727925" cy="1815307"/>
              <a:chOff x="674863" y="2024399"/>
              <a:chExt cx="2727925" cy="1815307"/>
            </a:xfrm>
          </p:grpSpPr>
          <p:pic>
            <p:nvPicPr>
              <p:cNvPr id="19" name="Graphic 18" descr="Feather">
                <a:extLst>
                  <a:ext uri="{FF2B5EF4-FFF2-40B4-BE49-F238E27FC236}">
                    <a16:creationId xmlns:a16="http://schemas.microsoft.com/office/drawing/2014/main" id="{F39C246E-7D01-407A-997E-4A9F51A291C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84511" y="2024399"/>
                <a:ext cx="807733" cy="807733"/>
              </a:xfrm>
              <a:prstGeom prst="rect">
                <a:avLst/>
              </a:prstGeom>
            </p:spPr>
          </p:pic>
          <p:pic>
            <p:nvPicPr>
              <p:cNvPr id="20" name="Graphic 19" descr="Water">
                <a:extLst>
                  <a:ext uri="{FF2B5EF4-FFF2-40B4-BE49-F238E27FC236}">
                    <a16:creationId xmlns:a16="http://schemas.microsoft.com/office/drawing/2014/main" id="{E2960EC7-30AF-40F3-9753-251BE782A92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976792" y="2941341"/>
                <a:ext cx="537320" cy="537320"/>
              </a:xfrm>
              <a:prstGeom prst="rect">
                <a:avLst/>
              </a:prstGeom>
            </p:spPr>
          </p:pic>
          <p:sp>
            <p:nvSpPr>
              <p:cNvPr id="21" name="TextBox 20">
                <a:extLst>
                  <a:ext uri="{FF2B5EF4-FFF2-40B4-BE49-F238E27FC236}">
                    <a16:creationId xmlns:a16="http://schemas.microsoft.com/office/drawing/2014/main" id="{0807B868-8404-4D4E-B815-4AC5263D76E0}"/>
                  </a:ext>
                </a:extLst>
              </p:cNvPr>
              <p:cNvSpPr txBox="1"/>
              <p:nvPr/>
            </p:nvSpPr>
            <p:spPr>
              <a:xfrm>
                <a:off x="2066752" y="3378041"/>
                <a:ext cx="1336036" cy="461665"/>
              </a:xfrm>
              <a:prstGeom prst="rect">
                <a:avLst/>
              </a:prstGeom>
              <a:noFill/>
            </p:spPr>
            <p:txBody>
              <a:bodyPr wrap="square" rtlCol="0">
                <a:spAutoFit/>
              </a:bodyPr>
              <a:lstStyle/>
              <a:p>
                <a:r>
                  <a:rPr lang="en-GB" sz="2400" dirty="0">
                    <a:solidFill>
                      <a:srgbClr val="BF9000"/>
                    </a:solidFill>
                  </a:rPr>
                  <a:t>Preen oil</a:t>
                </a:r>
              </a:p>
            </p:txBody>
          </p:sp>
          <p:sp>
            <p:nvSpPr>
              <p:cNvPr id="22" name="TextBox 21">
                <a:extLst>
                  <a:ext uri="{FF2B5EF4-FFF2-40B4-BE49-F238E27FC236}">
                    <a16:creationId xmlns:a16="http://schemas.microsoft.com/office/drawing/2014/main" id="{FB4D81E7-6866-4195-8B27-4E3E7A48F45F}"/>
                  </a:ext>
                </a:extLst>
              </p:cNvPr>
              <p:cNvSpPr txBox="1"/>
              <p:nvPr/>
            </p:nvSpPr>
            <p:spPr>
              <a:xfrm>
                <a:off x="674863" y="2696322"/>
                <a:ext cx="1369758" cy="461665"/>
              </a:xfrm>
              <a:prstGeom prst="rect">
                <a:avLst/>
              </a:prstGeom>
              <a:noFill/>
            </p:spPr>
            <p:txBody>
              <a:bodyPr wrap="square" rtlCol="0">
                <a:spAutoFit/>
              </a:bodyPr>
              <a:lstStyle/>
              <a:p>
                <a:r>
                  <a:rPr lang="en-GB" sz="2400" dirty="0">
                    <a:solidFill>
                      <a:schemeClr val="tx1">
                        <a:lumMod val="50000"/>
                        <a:lumOff val="50000"/>
                      </a:schemeClr>
                    </a:solidFill>
                  </a:rPr>
                  <a:t>Feathers</a:t>
                </a:r>
              </a:p>
            </p:txBody>
          </p:sp>
        </p:grpSp>
        <p:grpSp>
          <p:nvGrpSpPr>
            <p:cNvPr id="15" name="Group 14">
              <a:extLst>
                <a:ext uri="{FF2B5EF4-FFF2-40B4-BE49-F238E27FC236}">
                  <a16:creationId xmlns:a16="http://schemas.microsoft.com/office/drawing/2014/main" id="{CC0766B2-24D7-4417-AD3E-6C0E5808DCB3}"/>
                </a:ext>
              </a:extLst>
            </p:cNvPr>
            <p:cNvGrpSpPr/>
            <p:nvPr/>
          </p:nvGrpSpPr>
          <p:grpSpPr>
            <a:xfrm>
              <a:off x="9758829" y="4311688"/>
              <a:ext cx="1297565" cy="635852"/>
              <a:chOff x="2246832" y="2110564"/>
              <a:chExt cx="1297565" cy="635852"/>
            </a:xfrm>
          </p:grpSpPr>
          <p:pic>
            <p:nvPicPr>
              <p:cNvPr id="17" name="Graphic 16" descr="Water">
                <a:extLst>
                  <a:ext uri="{FF2B5EF4-FFF2-40B4-BE49-F238E27FC236}">
                    <a16:creationId xmlns:a16="http://schemas.microsoft.com/office/drawing/2014/main" id="{3F502C61-CA85-4D35-83EA-F4249048209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246832" y="2272719"/>
                <a:ext cx="473697" cy="473697"/>
              </a:xfrm>
              <a:prstGeom prst="rect">
                <a:avLst/>
              </a:prstGeom>
            </p:spPr>
          </p:pic>
          <p:sp>
            <p:nvSpPr>
              <p:cNvPr id="18" name="TextBox 17">
                <a:extLst>
                  <a:ext uri="{FF2B5EF4-FFF2-40B4-BE49-F238E27FC236}">
                    <a16:creationId xmlns:a16="http://schemas.microsoft.com/office/drawing/2014/main" id="{68E2D668-DC41-4807-8077-C420C286CF27}"/>
                  </a:ext>
                </a:extLst>
              </p:cNvPr>
              <p:cNvSpPr txBox="1"/>
              <p:nvPr/>
            </p:nvSpPr>
            <p:spPr>
              <a:xfrm>
                <a:off x="2567573" y="2110564"/>
                <a:ext cx="976824" cy="461665"/>
              </a:xfrm>
              <a:prstGeom prst="rect">
                <a:avLst/>
              </a:prstGeom>
              <a:noFill/>
            </p:spPr>
            <p:txBody>
              <a:bodyPr wrap="square" rtlCol="0">
                <a:spAutoFit/>
              </a:bodyPr>
              <a:lstStyle/>
              <a:p>
                <a:r>
                  <a:rPr lang="en-GB" sz="2400" dirty="0">
                    <a:solidFill>
                      <a:srgbClr val="C00000"/>
                    </a:solidFill>
                  </a:rPr>
                  <a:t>Blood</a:t>
                </a:r>
                <a:endParaRPr lang="en-GB" sz="2000" dirty="0">
                  <a:solidFill>
                    <a:srgbClr val="C00000"/>
                  </a:solidFill>
                </a:endParaRPr>
              </a:p>
            </p:txBody>
          </p:sp>
        </p:grpSp>
        <p:sp>
          <p:nvSpPr>
            <p:cNvPr id="16" name="Content Placeholder 5">
              <a:extLst>
                <a:ext uri="{FF2B5EF4-FFF2-40B4-BE49-F238E27FC236}">
                  <a16:creationId xmlns:a16="http://schemas.microsoft.com/office/drawing/2014/main" id="{2CBB21DB-EEC2-4C0D-86AB-6D2F3CA3B9FD}"/>
                </a:ext>
              </a:extLst>
            </p:cNvPr>
            <p:cNvSpPr txBox="1">
              <a:spLocks/>
            </p:cNvSpPr>
            <p:nvPr/>
          </p:nvSpPr>
          <p:spPr>
            <a:xfrm>
              <a:off x="8172297" y="3527974"/>
              <a:ext cx="2860688" cy="5695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b="1" dirty="0"/>
                <a:t>Minimally-invasive</a:t>
              </a:r>
              <a:endParaRPr lang="en-GB" sz="3200" b="1" dirty="0"/>
            </a:p>
          </p:txBody>
        </p:sp>
      </p:grpSp>
    </p:spTree>
    <p:extLst>
      <p:ext uri="{BB962C8B-B14F-4D97-AF65-F5344CB8AC3E}">
        <p14:creationId xmlns:p14="http://schemas.microsoft.com/office/powerpoint/2010/main" val="407870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4F70-D438-4A4B-B8D5-8311E732D1DC}"/>
              </a:ext>
            </a:extLst>
          </p:cNvPr>
          <p:cNvSpPr>
            <a:spLocks noGrp="1"/>
          </p:cNvSpPr>
          <p:nvPr>
            <p:ph type="title"/>
          </p:nvPr>
        </p:nvSpPr>
        <p:spPr/>
        <p:txBody>
          <a:bodyPr/>
          <a:lstStyle/>
          <a:p>
            <a:r>
              <a:rPr lang="en-GB" dirty="0"/>
              <a:t>Study format</a:t>
            </a:r>
          </a:p>
        </p:txBody>
      </p:sp>
      <p:pic>
        <p:nvPicPr>
          <p:cNvPr id="4" name="Graphic 3" descr="Badge 3 with solid fill">
            <a:extLst>
              <a:ext uri="{FF2B5EF4-FFF2-40B4-BE49-F238E27FC236}">
                <a16:creationId xmlns:a16="http://schemas.microsoft.com/office/drawing/2014/main" id="{B5086C13-7E83-4B95-A6D0-AE033E8683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2118" y="5038413"/>
            <a:ext cx="764836" cy="764836"/>
          </a:xfrm>
          <a:prstGeom prst="rect">
            <a:avLst/>
          </a:prstGeom>
        </p:spPr>
      </p:pic>
      <p:pic>
        <p:nvPicPr>
          <p:cNvPr id="5" name="Graphic 4" descr="Badge with solid fill">
            <a:extLst>
              <a:ext uri="{FF2B5EF4-FFF2-40B4-BE49-F238E27FC236}">
                <a16:creationId xmlns:a16="http://schemas.microsoft.com/office/drawing/2014/main" id="{E9D4CF5D-4B2D-42B8-BC0A-64649B37E8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92118" y="3866671"/>
            <a:ext cx="764836" cy="764836"/>
          </a:xfrm>
          <a:prstGeom prst="rect">
            <a:avLst/>
          </a:prstGeom>
        </p:spPr>
      </p:pic>
      <p:pic>
        <p:nvPicPr>
          <p:cNvPr id="6" name="Graphic 5" descr="Badge 1 with solid fill">
            <a:extLst>
              <a:ext uri="{FF2B5EF4-FFF2-40B4-BE49-F238E27FC236}">
                <a16:creationId xmlns:a16="http://schemas.microsoft.com/office/drawing/2014/main" id="{7C40972E-182C-4AE0-A1A9-21868D27C9C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92118" y="2694929"/>
            <a:ext cx="764836" cy="764836"/>
          </a:xfrm>
          <a:prstGeom prst="rect">
            <a:avLst/>
          </a:prstGeom>
        </p:spPr>
      </p:pic>
      <p:sp>
        <p:nvSpPr>
          <p:cNvPr id="7" name="Content Placeholder 5">
            <a:extLst>
              <a:ext uri="{FF2B5EF4-FFF2-40B4-BE49-F238E27FC236}">
                <a16:creationId xmlns:a16="http://schemas.microsoft.com/office/drawing/2014/main" id="{D351FD70-223C-4F47-80D2-997870AF45A8}"/>
              </a:ext>
            </a:extLst>
          </p:cNvPr>
          <p:cNvSpPr txBox="1">
            <a:spLocks/>
          </p:cNvSpPr>
          <p:nvPr/>
        </p:nvSpPr>
        <p:spPr>
          <a:xfrm>
            <a:off x="2159889" y="2183840"/>
            <a:ext cx="9070819" cy="3946229"/>
          </a:xfrm>
          <a:prstGeom prst="rect">
            <a:avLst/>
          </a:prstGeom>
        </p:spPr>
        <p:txBody>
          <a:bodyPr vert="horz" lIns="0" tIns="0" rIns="0" bIns="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Understand our invasive measures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Understand our minimally invasive measures</a:t>
            </a:r>
          </a:p>
          <a:p>
            <a:endParaRPr lang="en-GB" dirty="0"/>
          </a:p>
          <a:p>
            <a:pPr marL="0" indent="0">
              <a:buFont typeface="Arial" panose="020B0604020202020204" pitchFamily="34" charset="0"/>
              <a:buNone/>
            </a:pPr>
            <a:r>
              <a:rPr lang="en-GB" dirty="0"/>
              <a:t>Compare between invasive and minimally invasive measures</a:t>
            </a:r>
          </a:p>
        </p:txBody>
      </p:sp>
    </p:spTree>
    <p:extLst>
      <p:ext uri="{BB962C8B-B14F-4D97-AF65-F5344CB8AC3E}">
        <p14:creationId xmlns:p14="http://schemas.microsoft.com/office/powerpoint/2010/main" val="1634801925"/>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41242D"/>
      </a:dk2>
      <a:lt2>
        <a:srgbClr val="E4E2E8"/>
      </a:lt2>
      <a:accent1>
        <a:srgbClr val="89AC4C"/>
      </a:accent1>
      <a:accent2>
        <a:srgbClr val="AAA43A"/>
      </a:accent2>
      <a:accent3>
        <a:srgbClr val="E48D2A"/>
      </a:accent3>
      <a:accent4>
        <a:srgbClr val="E96150"/>
      </a:accent4>
      <a:accent5>
        <a:srgbClr val="ED7095"/>
      </a:accent5>
      <a:accent6>
        <a:srgbClr val="E950BE"/>
      </a:accent6>
      <a:hlink>
        <a:srgbClr val="8269AE"/>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3741</TotalTime>
  <Words>9447</Words>
  <Application>Microsoft Office PowerPoint</Application>
  <PresentationFormat>Widescreen</PresentationFormat>
  <Paragraphs>653</Paragraphs>
  <Slides>49</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Arial</vt:lpstr>
      <vt:lpstr>Calibri</vt:lpstr>
      <vt:lpstr>FS Albert Extra Bold</vt:lpstr>
      <vt:lpstr>Merriweather</vt:lpstr>
      <vt:lpstr>Tw Cen MT</vt:lpstr>
      <vt:lpstr>Wingdings</vt:lpstr>
      <vt:lpstr>GradientRiseVTI</vt:lpstr>
      <vt:lpstr>An introduction to meta-analysis</vt:lpstr>
      <vt:lpstr>What is a meta-analysis?</vt:lpstr>
      <vt:lpstr>Why do a meta-analysis?</vt:lpstr>
      <vt:lpstr>Why do a meta-analysis?</vt:lpstr>
      <vt:lpstr>Tissue distributions of organic pollutants in wild bird populations</vt:lpstr>
      <vt:lpstr>Persistent Organic Pollutants (POPs)</vt:lpstr>
      <vt:lpstr>Measuring POPs in wild populations</vt:lpstr>
      <vt:lpstr>Tissue dependence</vt:lpstr>
      <vt:lpstr>Study format</vt:lpstr>
      <vt:lpstr>How to do a meta-analysis</vt:lpstr>
      <vt:lpstr>Collect your provisional paper pool</vt:lpstr>
      <vt:lpstr>1. Choose your search engine(s)</vt:lpstr>
      <vt:lpstr>2. Develop a search</vt:lpstr>
      <vt:lpstr>2. Develop a search</vt:lpstr>
      <vt:lpstr>2. Develop a search</vt:lpstr>
      <vt:lpstr>2. Develop a search</vt:lpstr>
      <vt:lpstr>2. Develop a search</vt:lpstr>
      <vt:lpstr>2. Develop a search</vt:lpstr>
      <vt:lpstr>3. Go through the abstracts to determine acceptability </vt:lpstr>
      <vt:lpstr>PRISMA diagram</vt:lpstr>
      <vt:lpstr>How to do a meta-analysis</vt:lpstr>
      <vt:lpstr>What is snowballing?</vt:lpstr>
      <vt:lpstr>What is snowballing?</vt:lpstr>
      <vt:lpstr>How to do a meta-analysis</vt:lpstr>
      <vt:lpstr>Eligibility</vt:lpstr>
      <vt:lpstr>Initial Overview</vt:lpstr>
      <vt:lpstr>Decisions to make</vt:lpstr>
      <vt:lpstr>1. Tissue comparisons</vt:lpstr>
      <vt:lpstr>1. Tissue comparisons</vt:lpstr>
      <vt:lpstr>1. Tissue comparisons</vt:lpstr>
      <vt:lpstr>1. Tissue comparisons</vt:lpstr>
      <vt:lpstr>2. Which POPs? </vt:lpstr>
      <vt:lpstr>2. Which POPs? </vt:lpstr>
      <vt:lpstr>Decisions to make</vt:lpstr>
      <vt:lpstr>How to do a meta-analysis</vt:lpstr>
      <vt:lpstr>Study Information</vt:lpstr>
      <vt:lpstr>Species Information</vt:lpstr>
      <vt:lpstr>Geographical/ temporal setting</vt:lpstr>
      <vt:lpstr>Tissues</vt:lpstr>
      <vt:lpstr>POPs</vt:lpstr>
      <vt:lpstr>PowerPoint Presentation</vt:lpstr>
      <vt:lpstr>PowerPoint Presentation</vt:lpstr>
      <vt:lpstr>PowerPoint Presentation</vt:lpstr>
      <vt:lpstr>Statistics</vt:lpstr>
      <vt:lpstr>Statistics</vt:lpstr>
      <vt:lpstr>Statistics</vt:lpstr>
      <vt:lpstr>Forest plot</vt:lpstr>
      <vt:lpstr>Tips</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 analysis thoughts</dc:title>
  <dc:creator>Francesca Gray</dc:creator>
  <cp:lastModifiedBy>Francesca Gray</cp:lastModifiedBy>
  <cp:revision>123</cp:revision>
  <dcterms:created xsi:type="dcterms:W3CDTF">2021-03-14T23:47:55Z</dcterms:created>
  <dcterms:modified xsi:type="dcterms:W3CDTF">2021-04-28T17:32:17Z</dcterms:modified>
</cp:coreProperties>
</file>