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6"/>
  </p:notesMasterIdLst>
  <p:sldIdLst>
    <p:sldId id="256" r:id="rId2"/>
    <p:sldId id="276" r:id="rId3"/>
    <p:sldId id="257" r:id="rId4"/>
    <p:sldId id="259" r:id="rId5"/>
    <p:sldId id="260" r:id="rId6"/>
    <p:sldId id="275" r:id="rId7"/>
    <p:sldId id="263" r:id="rId8"/>
    <p:sldId id="264" r:id="rId9"/>
    <p:sldId id="265" r:id="rId10"/>
    <p:sldId id="266" r:id="rId11"/>
    <p:sldId id="269" r:id="rId12"/>
    <p:sldId id="295" r:id="rId13"/>
    <p:sldId id="270" r:id="rId14"/>
    <p:sldId id="271" r:id="rId15"/>
    <p:sldId id="294" r:id="rId16"/>
    <p:sldId id="272" r:id="rId17"/>
    <p:sldId id="277" r:id="rId18"/>
    <p:sldId id="273" r:id="rId19"/>
    <p:sldId id="278" r:id="rId20"/>
    <p:sldId id="279" r:id="rId21"/>
    <p:sldId id="280" r:id="rId22"/>
    <p:sldId id="274" r:id="rId23"/>
    <p:sldId id="283" r:id="rId24"/>
    <p:sldId id="281" r:id="rId25"/>
    <p:sldId id="284" r:id="rId26"/>
    <p:sldId id="285" r:id="rId27"/>
    <p:sldId id="286" r:id="rId28"/>
    <p:sldId id="287" r:id="rId29"/>
    <p:sldId id="288" r:id="rId30"/>
    <p:sldId id="289" r:id="rId31"/>
    <p:sldId id="290" r:id="rId32"/>
    <p:sldId id="291" r:id="rId33"/>
    <p:sldId id="292" r:id="rId34"/>
    <p:sldId id="26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43FF"/>
    <a:srgbClr val="557272"/>
    <a:srgbClr val="61FF61"/>
    <a:srgbClr val="2F83FF"/>
    <a:srgbClr val="FF3386"/>
    <a:srgbClr val="FF0066"/>
    <a:srgbClr val="6600FF"/>
    <a:srgbClr val="00FF00"/>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17" autoAdjust="0"/>
  </p:normalViewPr>
  <p:slideViewPr>
    <p:cSldViewPr snapToGrid="0">
      <p:cViewPr>
        <p:scale>
          <a:sx n="93" d="100"/>
          <a:sy n="93" d="100"/>
        </p:scale>
        <p:origin x="5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170C02-803D-4B5F-8ADD-61178417ABD9}" type="doc">
      <dgm:prSet loTypeId="urn:microsoft.com/office/officeart/2005/8/layout/venn1" loCatId="relationship" qsTypeId="urn:microsoft.com/office/officeart/2005/8/quickstyle/simple1" qsCatId="simple" csTypeId="urn:microsoft.com/office/officeart/2005/8/colors/accent1_2" csCatId="accent1" phldr="1"/>
      <dgm:spPr/>
    </dgm:pt>
    <dgm:pt modelId="{80EC87BB-95A6-40E0-A2B5-18F7E131D45E}">
      <dgm:prSet phldrT="[Text]"/>
      <dgm:spPr>
        <a:solidFill>
          <a:srgbClr val="FF0066">
            <a:alpha val="49804"/>
          </a:srgbClr>
        </a:solidFill>
      </dgm:spPr>
      <dgm:t>
        <a:bodyPr/>
        <a:lstStyle/>
        <a:p>
          <a:r>
            <a:rPr lang="en-GB" dirty="0"/>
            <a:t>Pollutants</a:t>
          </a:r>
        </a:p>
      </dgm:t>
    </dgm:pt>
    <dgm:pt modelId="{54D61868-98B1-495C-9D8E-3C4D1ADAC33D}" type="parTrans" cxnId="{0A5C035F-880F-4C36-BC50-8BBE62293E91}">
      <dgm:prSet/>
      <dgm:spPr/>
      <dgm:t>
        <a:bodyPr/>
        <a:lstStyle/>
        <a:p>
          <a:endParaRPr lang="en-GB"/>
        </a:p>
      </dgm:t>
    </dgm:pt>
    <dgm:pt modelId="{732701F1-DA0C-496A-86CD-2D03E7276465}" type="sibTrans" cxnId="{0A5C035F-880F-4C36-BC50-8BBE62293E91}">
      <dgm:prSet/>
      <dgm:spPr/>
      <dgm:t>
        <a:bodyPr/>
        <a:lstStyle/>
        <a:p>
          <a:endParaRPr lang="en-GB"/>
        </a:p>
      </dgm:t>
    </dgm:pt>
    <dgm:pt modelId="{B0DCEE2E-F69B-404C-99C0-8209A525239F}">
      <dgm:prSet phldrT="[Text]"/>
      <dgm:spPr>
        <a:solidFill>
          <a:srgbClr val="6600FF">
            <a:alpha val="49804"/>
          </a:srgbClr>
        </a:solidFill>
      </dgm:spPr>
      <dgm:t>
        <a:bodyPr/>
        <a:lstStyle/>
        <a:p>
          <a:r>
            <a:rPr lang="en-GB" dirty="0"/>
            <a:t>Bird</a:t>
          </a:r>
        </a:p>
      </dgm:t>
    </dgm:pt>
    <dgm:pt modelId="{A0F6D26B-08E7-4DC3-ABD0-890AF9FC1CEC}" type="parTrans" cxnId="{B1357A9F-E28D-42E1-AE97-ACE808756E7B}">
      <dgm:prSet/>
      <dgm:spPr/>
      <dgm:t>
        <a:bodyPr/>
        <a:lstStyle/>
        <a:p>
          <a:endParaRPr lang="en-GB"/>
        </a:p>
      </dgm:t>
    </dgm:pt>
    <dgm:pt modelId="{653FE9D6-BDB0-47CD-AE79-CE386ADF5FC4}" type="sibTrans" cxnId="{B1357A9F-E28D-42E1-AE97-ACE808756E7B}">
      <dgm:prSet/>
      <dgm:spPr/>
      <dgm:t>
        <a:bodyPr/>
        <a:lstStyle/>
        <a:p>
          <a:endParaRPr lang="en-GB"/>
        </a:p>
      </dgm:t>
    </dgm:pt>
    <dgm:pt modelId="{F0241759-106D-4008-AB48-71BE2FE8656F}">
      <dgm:prSet phldrT="[Text]"/>
      <dgm:spPr>
        <a:solidFill>
          <a:srgbClr val="00FF00">
            <a:alpha val="49804"/>
          </a:srgbClr>
        </a:solidFill>
      </dgm:spPr>
      <dgm:t>
        <a:bodyPr/>
        <a:lstStyle/>
        <a:p>
          <a:r>
            <a:rPr lang="en-GB" dirty="0"/>
            <a:t>Reproduction</a:t>
          </a:r>
        </a:p>
      </dgm:t>
    </dgm:pt>
    <dgm:pt modelId="{52EF14D0-CFF6-4542-ACEC-92A422C8A89A}" type="parTrans" cxnId="{197F9062-676E-46F2-8C4B-111C59D4FDE9}">
      <dgm:prSet/>
      <dgm:spPr/>
      <dgm:t>
        <a:bodyPr/>
        <a:lstStyle/>
        <a:p>
          <a:endParaRPr lang="en-GB"/>
        </a:p>
      </dgm:t>
    </dgm:pt>
    <dgm:pt modelId="{C8409E1D-B41E-4296-87B8-5FA004AF9F57}" type="sibTrans" cxnId="{197F9062-676E-46F2-8C4B-111C59D4FDE9}">
      <dgm:prSet/>
      <dgm:spPr/>
      <dgm:t>
        <a:bodyPr/>
        <a:lstStyle/>
        <a:p>
          <a:endParaRPr lang="en-GB"/>
        </a:p>
      </dgm:t>
    </dgm:pt>
    <dgm:pt modelId="{772366D2-D791-4140-8C88-6191807EAFFE}">
      <dgm:prSet phldrT="[Text]"/>
      <dgm:spPr>
        <a:solidFill>
          <a:srgbClr val="0066FF">
            <a:alpha val="49804"/>
          </a:srgbClr>
        </a:solidFill>
      </dgm:spPr>
      <dgm:t>
        <a:bodyPr/>
        <a:lstStyle/>
        <a:p>
          <a:r>
            <a:rPr lang="en-GB" dirty="0"/>
            <a:t>Wild</a:t>
          </a:r>
        </a:p>
      </dgm:t>
    </dgm:pt>
    <dgm:pt modelId="{1DE6D8F6-A1BF-4B40-B603-B4AC905F9631}" type="parTrans" cxnId="{25CC08EA-D90F-4F5F-B754-242850013B3C}">
      <dgm:prSet/>
      <dgm:spPr/>
      <dgm:t>
        <a:bodyPr/>
        <a:lstStyle/>
        <a:p>
          <a:endParaRPr lang="en-GB"/>
        </a:p>
      </dgm:t>
    </dgm:pt>
    <dgm:pt modelId="{E7BDF85E-7B13-4E48-B4C0-ED34B6762614}" type="sibTrans" cxnId="{25CC08EA-D90F-4F5F-B754-242850013B3C}">
      <dgm:prSet/>
      <dgm:spPr/>
      <dgm:t>
        <a:bodyPr/>
        <a:lstStyle/>
        <a:p>
          <a:endParaRPr lang="en-GB"/>
        </a:p>
      </dgm:t>
    </dgm:pt>
    <dgm:pt modelId="{43152370-8024-4C34-B8FC-FCB15C0BDD1E}" type="pres">
      <dgm:prSet presAssocID="{02170C02-803D-4B5F-8ADD-61178417ABD9}" presName="compositeShape" presStyleCnt="0">
        <dgm:presLayoutVars>
          <dgm:chMax val="7"/>
          <dgm:dir/>
          <dgm:resizeHandles val="exact"/>
        </dgm:presLayoutVars>
      </dgm:prSet>
      <dgm:spPr/>
    </dgm:pt>
    <dgm:pt modelId="{9D667BD5-6080-4CAB-8B93-812D2D2B3D71}" type="pres">
      <dgm:prSet presAssocID="{80EC87BB-95A6-40E0-A2B5-18F7E131D45E}" presName="circ1" presStyleLbl="vennNode1" presStyleIdx="0" presStyleCnt="4"/>
      <dgm:spPr/>
    </dgm:pt>
    <dgm:pt modelId="{2540AD46-85C4-4657-BA26-9DB5DC4997B1}" type="pres">
      <dgm:prSet presAssocID="{80EC87BB-95A6-40E0-A2B5-18F7E131D45E}" presName="circ1Tx" presStyleLbl="revTx" presStyleIdx="0" presStyleCnt="0">
        <dgm:presLayoutVars>
          <dgm:chMax val="0"/>
          <dgm:chPref val="0"/>
          <dgm:bulletEnabled val="1"/>
        </dgm:presLayoutVars>
      </dgm:prSet>
      <dgm:spPr/>
    </dgm:pt>
    <dgm:pt modelId="{1F3B17DB-80C5-47FA-8326-31F88ECEB86C}" type="pres">
      <dgm:prSet presAssocID="{B0DCEE2E-F69B-404C-99C0-8209A525239F}" presName="circ2" presStyleLbl="vennNode1" presStyleIdx="1" presStyleCnt="4"/>
      <dgm:spPr/>
    </dgm:pt>
    <dgm:pt modelId="{D4CB9246-3A9B-4AEA-9DEB-862F97AED058}" type="pres">
      <dgm:prSet presAssocID="{B0DCEE2E-F69B-404C-99C0-8209A525239F}" presName="circ2Tx" presStyleLbl="revTx" presStyleIdx="0" presStyleCnt="0">
        <dgm:presLayoutVars>
          <dgm:chMax val="0"/>
          <dgm:chPref val="0"/>
          <dgm:bulletEnabled val="1"/>
        </dgm:presLayoutVars>
      </dgm:prSet>
      <dgm:spPr/>
    </dgm:pt>
    <dgm:pt modelId="{4C7ECE99-BDD9-482F-A053-BCEB578A0FCC}" type="pres">
      <dgm:prSet presAssocID="{F0241759-106D-4008-AB48-71BE2FE8656F}" presName="circ3" presStyleLbl="vennNode1" presStyleIdx="2" presStyleCnt="4"/>
      <dgm:spPr/>
    </dgm:pt>
    <dgm:pt modelId="{84F08318-2A53-4353-97CF-A4884C8E39D1}" type="pres">
      <dgm:prSet presAssocID="{F0241759-106D-4008-AB48-71BE2FE8656F}" presName="circ3Tx" presStyleLbl="revTx" presStyleIdx="0" presStyleCnt="0">
        <dgm:presLayoutVars>
          <dgm:chMax val="0"/>
          <dgm:chPref val="0"/>
          <dgm:bulletEnabled val="1"/>
        </dgm:presLayoutVars>
      </dgm:prSet>
      <dgm:spPr/>
    </dgm:pt>
    <dgm:pt modelId="{5A792F2D-3D9D-483E-9DE0-19CEBEECA2D8}" type="pres">
      <dgm:prSet presAssocID="{772366D2-D791-4140-8C88-6191807EAFFE}" presName="circ4" presStyleLbl="vennNode1" presStyleIdx="3" presStyleCnt="4"/>
      <dgm:spPr/>
    </dgm:pt>
    <dgm:pt modelId="{53C36154-945E-4926-8940-38EB6584929B}" type="pres">
      <dgm:prSet presAssocID="{772366D2-D791-4140-8C88-6191807EAFFE}" presName="circ4Tx" presStyleLbl="revTx" presStyleIdx="0" presStyleCnt="0">
        <dgm:presLayoutVars>
          <dgm:chMax val="0"/>
          <dgm:chPref val="0"/>
          <dgm:bulletEnabled val="1"/>
        </dgm:presLayoutVars>
      </dgm:prSet>
      <dgm:spPr/>
    </dgm:pt>
  </dgm:ptLst>
  <dgm:cxnLst>
    <dgm:cxn modelId="{0A5C035F-880F-4C36-BC50-8BBE62293E91}" srcId="{02170C02-803D-4B5F-8ADD-61178417ABD9}" destId="{80EC87BB-95A6-40E0-A2B5-18F7E131D45E}" srcOrd="0" destOrd="0" parTransId="{54D61868-98B1-495C-9D8E-3C4D1ADAC33D}" sibTransId="{732701F1-DA0C-496A-86CD-2D03E7276465}"/>
    <dgm:cxn modelId="{197F9062-676E-46F2-8C4B-111C59D4FDE9}" srcId="{02170C02-803D-4B5F-8ADD-61178417ABD9}" destId="{F0241759-106D-4008-AB48-71BE2FE8656F}" srcOrd="2" destOrd="0" parTransId="{52EF14D0-CFF6-4542-ACEC-92A422C8A89A}" sibTransId="{C8409E1D-B41E-4296-87B8-5FA004AF9F57}"/>
    <dgm:cxn modelId="{2D6BBD44-4697-4909-94C2-AE4A682E2DD7}" type="presOf" srcId="{772366D2-D791-4140-8C88-6191807EAFFE}" destId="{5A792F2D-3D9D-483E-9DE0-19CEBEECA2D8}" srcOrd="0" destOrd="0" presId="urn:microsoft.com/office/officeart/2005/8/layout/venn1"/>
    <dgm:cxn modelId="{D5BEE448-911C-48B7-8586-50734A228F07}" type="presOf" srcId="{80EC87BB-95A6-40E0-A2B5-18F7E131D45E}" destId="{9D667BD5-6080-4CAB-8B93-812D2D2B3D71}" srcOrd="0" destOrd="0" presId="urn:microsoft.com/office/officeart/2005/8/layout/venn1"/>
    <dgm:cxn modelId="{DFB4D475-51BE-4006-B9CC-49735D71D528}" type="presOf" srcId="{772366D2-D791-4140-8C88-6191807EAFFE}" destId="{53C36154-945E-4926-8940-38EB6584929B}" srcOrd="1" destOrd="0" presId="urn:microsoft.com/office/officeart/2005/8/layout/venn1"/>
    <dgm:cxn modelId="{2DD02899-0EE2-4A6E-AD2C-BDEB249A5C58}" type="presOf" srcId="{B0DCEE2E-F69B-404C-99C0-8209A525239F}" destId="{D4CB9246-3A9B-4AEA-9DEB-862F97AED058}" srcOrd="1" destOrd="0" presId="urn:microsoft.com/office/officeart/2005/8/layout/venn1"/>
    <dgm:cxn modelId="{B1357A9F-E28D-42E1-AE97-ACE808756E7B}" srcId="{02170C02-803D-4B5F-8ADD-61178417ABD9}" destId="{B0DCEE2E-F69B-404C-99C0-8209A525239F}" srcOrd="1" destOrd="0" parTransId="{A0F6D26B-08E7-4DC3-ABD0-890AF9FC1CEC}" sibTransId="{653FE9D6-BDB0-47CD-AE79-CE386ADF5FC4}"/>
    <dgm:cxn modelId="{0E143DBD-6E34-4E34-9199-7C86E8495762}" type="presOf" srcId="{F0241759-106D-4008-AB48-71BE2FE8656F}" destId="{84F08318-2A53-4353-97CF-A4884C8E39D1}" srcOrd="1" destOrd="0" presId="urn:microsoft.com/office/officeart/2005/8/layout/venn1"/>
    <dgm:cxn modelId="{C6E811C7-5787-42C4-9F0A-399E1779E429}" type="presOf" srcId="{80EC87BB-95A6-40E0-A2B5-18F7E131D45E}" destId="{2540AD46-85C4-4657-BA26-9DB5DC4997B1}" srcOrd="1" destOrd="0" presId="urn:microsoft.com/office/officeart/2005/8/layout/venn1"/>
    <dgm:cxn modelId="{25CC08EA-D90F-4F5F-B754-242850013B3C}" srcId="{02170C02-803D-4B5F-8ADD-61178417ABD9}" destId="{772366D2-D791-4140-8C88-6191807EAFFE}" srcOrd="3" destOrd="0" parTransId="{1DE6D8F6-A1BF-4B40-B603-B4AC905F9631}" sibTransId="{E7BDF85E-7B13-4E48-B4C0-ED34B6762614}"/>
    <dgm:cxn modelId="{8E46A7EA-8E95-4374-9EF6-F239C3A014B1}" type="presOf" srcId="{F0241759-106D-4008-AB48-71BE2FE8656F}" destId="{4C7ECE99-BDD9-482F-A053-BCEB578A0FCC}" srcOrd="0" destOrd="0" presId="urn:microsoft.com/office/officeart/2005/8/layout/venn1"/>
    <dgm:cxn modelId="{D18102F6-1BFB-4988-BDF5-5CBE6C0AC1C5}" type="presOf" srcId="{B0DCEE2E-F69B-404C-99C0-8209A525239F}" destId="{1F3B17DB-80C5-47FA-8326-31F88ECEB86C}" srcOrd="0" destOrd="0" presId="urn:microsoft.com/office/officeart/2005/8/layout/venn1"/>
    <dgm:cxn modelId="{E3F299FA-AD40-4D96-8379-5C5469F65CFD}" type="presOf" srcId="{02170C02-803D-4B5F-8ADD-61178417ABD9}" destId="{43152370-8024-4C34-B8FC-FCB15C0BDD1E}" srcOrd="0" destOrd="0" presId="urn:microsoft.com/office/officeart/2005/8/layout/venn1"/>
    <dgm:cxn modelId="{6AFCB3FE-09FC-4471-9904-9765B88F3D21}" type="presParOf" srcId="{43152370-8024-4C34-B8FC-FCB15C0BDD1E}" destId="{9D667BD5-6080-4CAB-8B93-812D2D2B3D71}" srcOrd="0" destOrd="0" presId="urn:microsoft.com/office/officeart/2005/8/layout/venn1"/>
    <dgm:cxn modelId="{60518058-D67E-48D7-9EB9-BD1FD342A40A}" type="presParOf" srcId="{43152370-8024-4C34-B8FC-FCB15C0BDD1E}" destId="{2540AD46-85C4-4657-BA26-9DB5DC4997B1}" srcOrd="1" destOrd="0" presId="urn:microsoft.com/office/officeart/2005/8/layout/venn1"/>
    <dgm:cxn modelId="{BCFB1C64-C072-4C3E-94F3-778C9DFDF582}" type="presParOf" srcId="{43152370-8024-4C34-B8FC-FCB15C0BDD1E}" destId="{1F3B17DB-80C5-47FA-8326-31F88ECEB86C}" srcOrd="2" destOrd="0" presId="urn:microsoft.com/office/officeart/2005/8/layout/venn1"/>
    <dgm:cxn modelId="{20C01BC4-D1E5-4CB0-B9FA-87DC528DC8B0}" type="presParOf" srcId="{43152370-8024-4C34-B8FC-FCB15C0BDD1E}" destId="{D4CB9246-3A9B-4AEA-9DEB-862F97AED058}" srcOrd="3" destOrd="0" presId="urn:microsoft.com/office/officeart/2005/8/layout/venn1"/>
    <dgm:cxn modelId="{5682B1F6-09C4-4B59-BC90-6A0D15633294}" type="presParOf" srcId="{43152370-8024-4C34-B8FC-FCB15C0BDD1E}" destId="{4C7ECE99-BDD9-482F-A053-BCEB578A0FCC}" srcOrd="4" destOrd="0" presId="urn:microsoft.com/office/officeart/2005/8/layout/venn1"/>
    <dgm:cxn modelId="{208587A3-D48C-474D-8D83-73DD2066B3C8}" type="presParOf" srcId="{43152370-8024-4C34-B8FC-FCB15C0BDD1E}" destId="{84F08318-2A53-4353-97CF-A4884C8E39D1}" srcOrd="5" destOrd="0" presId="urn:microsoft.com/office/officeart/2005/8/layout/venn1"/>
    <dgm:cxn modelId="{1E699090-F912-418E-9331-D3FD622C8773}" type="presParOf" srcId="{43152370-8024-4C34-B8FC-FCB15C0BDD1E}" destId="{5A792F2D-3D9D-483E-9DE0-19CEBEECA2D8}" srcOrd="6" destOrd="0" presId="urn:microsoft.com/office/officeart/2005/8/layout/venn1"/>
    <dgm:cxn modelId="{3006EED1-5A67-4990-AB62-7CACEA8B7E7C}" type="presParOf" srcId="{43152370-8024-4C34-B8FC-FCB15C0BDD1E}" destId="{53C36154-945E-4926-8940-38EB6584929B}"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2170C02-803D-4B5F-8ADD-61178417ABD9}" type="doc">
      <dgm:prSet loTypeId="urn:microsoft.com/office/officeart/2005/8/layout/venn1" loCatId="relationship" qsTypeId="urn:microsoft.com/office/officeart/2005/8/quickstyle/simple1" qsCatId="simple" csTypeId="urn:microsoft.com/office/officeart/2005/8/colors/accent1_2" csCatId="accent1" phldr="1"/>
      <dgm:spPr/>
    </dgm:pt>
    <dgm:pt modelId="{80EC87BB-95A6-40E0-A2B5-18F7E131D45E}">
      <dgm:prSet phldrT="[Text]"/>
      <dgm:spPr>
        <a:solidFill>
          <a:srgbClr val="FF0066">
            <a:alpha val="49804"/>
          </a:srgbClr>
        </a:solidFill>
      </dgm:spPr>
      <dgm:t>
        <a:bodyPr/>
        <a:lstStyle/>
        <a:p>
          <a:r>
            <a:rPr lang="en-GB" dirty="0"/>
            <a:t>Pollutants</a:t>
          </a:r>
        </a:p>
      </dgm:t>
    </dgm:pt>
    <dgm:pt modelId="{54D61868-98B1-495C-9D8E-3C4D1ADAC33D}" type="parTrans" cxnId="{0A5C035F-880F-4C36-BC50-8BBE62293E91}">
      <dgm:prSet/>
      <dgm:spPr/>
      <dgm:t>
        <a:bodyPr/>
        <a:lstStyle/>
        <a:p>
          <a:endParaRPr lang="en-GB"/>
        </a:p>
      </dgm:t>
    </dgm:pt>
    <dgm:pt modelId="{732701F1-DA0C-496A-86CD-2D03E7276465}" type="sibTrans" cxnId="{0A5C035F-880F-4C36-BC50-8BBE62293E91}">
      <dgm:prSet/>
      <dgm:spPr/>
      <dgm:t>
        <a:bodyPr/>
        <a:lstStyle/>
        <a:p>
          <a:endParaRPr lang="en-GB"/>
        </a:p>
      </dgm:t>
    </dgm:pt>
    <dgm:pt modelId="{B0DCEE2E-F69B-404C-99C0-8209A525239F}">
      <dgm:prSet phldrT="[Text]"/>
      <dgm:spPr>
        <a:solidFill>
          <a:srgbClr val="6600FF">
            <a:alpha val="49804"/>
          </a:srgbClr>
        </a:solidFill>
      </dgm:spPr>
      <dgm:t>
        <a:bodyPr/>
        <a:lstStyle/>
        <a:p>
          <a:r>
            <a:rPr lang="en-GB" dirty="0"/>
            <a:t>Bird</a:t>
          </a:r>
        </a:p>
      </dgm:t>
    </dgm:pt>
    <dgm:pt modelId="{A0F6D26B-08E7-4DC3-ABD0-890AF9FC1CEC}" type="parTrans" cxnId="{B1357A9F-E28D-42E1-AE97-ACE808756E7B}">
      <dgm:prSet/>
      <dgm:spPr/>
      <dgm:t>
        <a:bodyPr/>
        <a:lstStyle/>
        <a:p>
          <a:endParaRPr lang="en-GB"/>
        </a:p>
      </dgm:t>
    </dgm:pt>
    <dgm:pt modelId="{653FE9D6-BDB0-47CD-AE79-CE386ADF5FC4}" type="sibTrans" cxnId="{B1357A9F-E28D-42E1-AE97-ACE808756E7B}">
      <dgm:prSet/>
      <dgm:spPr/>
      <dgm:t>
        <a:bodyPr/>
        <a:lstStyle/>
        <a:p>
          <a:endParaRPr lang="en-GB"/>
        </a:p>
      </dgm:t>
    </dgm:pt>
    <dgm:pt modelId="{F0241759-106D-4008-AB48-71BE2FE8656F}">
      <dgm:prSet phldrT="[Text]"/>
      <dgm:spPr>
        <a:solidFill>
          <a:srgbClr val="00FF00">
            <a:alpha val="49804"/>
          </a:srgbClr>
        </a:solidFill>
      </dgm:spPr>
      <dgm:t>
        <a:bodyPr/>
        <a:lstStyle/>
        <a:p>
          <a:r>
            <a:rPr lang="en-GB" dirty="0"/>
            <a:t>Reproduction</a:t>
          </a:r>
        </a:p>
      </dgm:t>
    </dgm:pt>
    <dgm:pt modelId="{52EF14D0-CFF6-4542-ACEC-92A422C8A89A}" type="parTrans" cxnId="{197F9062-676E-46F2-8C4B-111C59D4FDE9}">
      <dgm:prSet/>
      <dgm:spPr/>
      <dgm:t>
        <a:bodyPr/>
        <a:lstStyle/>
        <a:p>
          <a:endParaRPr lang="en-GB"/>
        </a:p>
      </dgm:t>
    </dgm:pt>
    <dgm:pt modelId="{C8409E1D-B41E-4296-87B8-5FA004AF9F57}" type="sibTrans" cxnId="{197F9062-676E-46F2-8C4B-111C59D4FDE9}">
      <dgm:prSet/>
      <dgm:spPr/>
      <dgm:t>
        <a:bodyPr/>
        <a:lstStyle/>
        <a:p>
          <a:endParaRPr lang="en-GB"/>
        </a:p>
      </dgm:t>
    </dgm:pt>
    <dgm:pt modelId="{772366D2-D791-4140-8C88-6191807EAFFE}">
      <dgm:prSet phldrT="[Text]"/>
      <dgm:spPr>
        <a:solidFill>
          <a:srgbClr val="0066FF">
            <a:alpha val="49804"/>
          </a:srgbClr>
        </a:solidFill>
      </dgm:spPr>
      <dgm:t>
        <a:bodyPr/>
        <a:lstStyle/>
        <a:p>
          <a:r>
            <a:rPr lang="en-GB" dirty="0"/>
            <a:t>Wild</a:t>
          </a:r>
        </a:p>
      </dgm:t>
    </dgm:pt>
    <dgm:pt modelId="{1DE6D8F6-A1BF-4B40-B603-B4AC905F9631}" type="parTrans" cxnId="{25CC08EA-D90F-4F5F-B754-242850013B3C}">
      <dgm:prSet/>
      <dgm:spPr/>
      <dgm:t>
        <a:bodyPr/>
        <a:lstStyle/>
        <a:p>
          <a:endParaRPr lang="en-GB"/>
        </a:p>
      </dgm:t>
    </dgm:pt>
    <dgm:pt modelId="{E7BDF85E-7B13-4E48-B4C0-ED34B6762614}" type="sibTrans" cxnId="{25CC08EA-D90F-4F5F-B754-242850013B3C}">
      <dgm:prSet/>
      <dgm:spPr/>
      <dgm:t>
        <a:bodyPr/>
        <a:lstStyle/>
        <a:p>
          <a:endParaRPr lang="en-GB"/>
        </a:p>
      </dgm:t>
    </dgm:pt>
    <dgm:pt modelId="{43152370-8024-4C34-B8FC-FCB15C0BDD1E}" type="pres">
      <dgm:prSet presAssocID="{02170C02-803D-4B5F-8ADD-61178417ABD9}" presName="compositeShape" presStyleCnt="0">
        <dgm:presLayoutVars>
          <dgm:chMax val="7"/>
          <dgm:dir/>
          <dgm:resizeHandles val="exact"/>
        </dgm:presLayoutVars>
      </dgm:prSet>
      <dgm:spPr/>
    </dgm:pt>
    <dgm:pt modelId="{9D667BD5-6080-4CAB-8B93-812D2D2B3D71}" type="pres">
      <dgm:prSet presAssocID="{80EC87BB-95A6-40E0-A2B5-18F7E131D45E}" presName="circ1" presStyleLbl="vennNode1" presStyleIdx="0" presStyleCnt="4"/>
      <dgm:spPr/>
    </dgm:pt>
    <dgm:pt modelId="{2540AD46-85C4-4657-BA26-9DB5DC4997B1}" type="pres">
      <dgm:prSet presAssocID="{80EC87BB-95A6-40E0-A2B5-18F7E131D45E}" presName="circ1Tx" presStyleLbl="revTx" presStyleIdx="0" presStyleCnt="0">
        <dgm:presLayoutVars>
          <dgm:chMax val="0"/>
          <dgm:chPref val="0"/>
          <dgm:bulletEnabled val="1"/>
        </dgm:presLayoutVars>
      </dgm:prSet>
      <dgm:spPr/>
    </dgm:pt>
    <dgm:pt modelId="{1F3B17DB-80C5-47FA-8326-31F88ECEB86C}" type="pres">
      <dgm:prSet presAssocID="{B0DCEE2E-F69B-404C-99C0-8209A525239F}" presName="circ2" presStyleLbl="vennNode1" presStyleIdx="1" presStyleCnt="4"/>
      <dgm:spPr/>
    </dgm:pt>
    <dgm:pt modelId="{D4CB9246-3A9B-4AEA-9DEB-862F97AED058}" type="pres">
      <dgm:prSet presAssocID="{B0DCEE2E-F69B-404C-99C0-8209A525239F}" presName="circ2Tx" presStyleLbl="revTx" presStyleIdx="0" presStyleCnt="0">
        <dgm:presLayoutVars>
          <dgm:chMax val="0"/>
          <dgm:chPref val="0"/>
          <dgm:bulletEnabled val="1"/>
        </dgm:presLayoutVars>
      </dgm:prSet>
      <dgm:spPr/>
    </dgm:pt>
    <dgm:pt modelId="{4C7ECE99-BDD9-482F-A053-BCEB578A0FCC}" type="pres">
      <dgm:prSet presAssocID="{F0241759-106D-4008-AB48-71BE2FE8656F}" presName="circ3" presStyleLbl="vennNode1" presStyleIdx="2" presStyleCnt="4"/>
      <dgm:spPr/>
    </dgm:pt>
    <dgm:pt modelId="{84F08318-2A53-4353-97CF-A4884C8E39D1}" type="pres">
      <dgm:prSet presAssocID="{F0241759-106D-4008-AB48-71BE2FE8656F}" presName="circ3Tx" presStyleLbl="revTx" presStyleIdx="0" presStyleCnt="0">
        <dgm:presLayoutVars>
          <dgm:chMax val="0"/>
          <dgm:chPref val="0"/>
          <dgm:bulletEnabled val="1"/>
        </dgm:presLayoutVars>
      </dgm:prSet>
      <dgm:spPr/>
    </dgm:pt>
    <dgm:pt modelId="{5A792F2D-3D9D-483E-9DE0-19CEBEECA2D8}" type="pres">
      <dgm:prSet presAssocID="{772366D2-D791-4140-8C88-6191807EAFFE}" presName="circ4" presStyleLbl="vennNode1" presStyleIdx="3" presStyleCnt="4"/>
      <dgm:spPr/>
    </dgm:pt>
    <dgm:pt modelId="{53C36154-945E-4926-8940-38EB6584929B}" type="pres">
      <dgm:prSet presAssocID="{772366D2-D791-4140-8C88-6191807EAFFE}" presName="circ4Tx" presStyleLbl="revTx" presStyleIdx="0" presStyleCnt="0">
        <dgm:presLayoutVars>
          <dgm:chMax val="0"/>
          <dgm:chPref val="0"/>
          <dgm:bulletEnabled val="1"/>
        </dgm:presLayoutVars>
      </dgm:prSet>
      <dgm:spPr/>
    </dgm:pt>
  </dgm:ptLst>
  <dgm:cxnLst>
    <dgm:cxn modelId="{0A5C035F-880F-4C36-BC50-8BBE62293E91}" srcId="{02170C02-803D-4B5F-8ADD-61178417ABD9}" destId="{80EC87BB-95A6-40E0-A2B5-18F7E131D45E}" srcOrd="0" destOrd="0" parTransId="{54D61868-98B1-495C-9D8E-3C4D1ADAC33D}" sibTransId="{732701F1-DA0C-496A-86CD-2D03E7276465}"/>
    <dgm:cxn modelId="{197F9062-676E-46F2-8C4B-111C59D4FDE9}" srcId="{02170C02-803D-4B5F-8ADD-61178417ABD9}" destId="{F0241759-106D-4008-AB48-71BE2FE8656F}" srcOrd="2" destOrd="0" parTransId="{52EF14D0-CFF6-4542-ACEC-92A422C8A89A}" sibTransId="{C8409E1D-B41E-4296-87B8-5FA004AF9F57}"/>
    <dgm:cxn modelId="{2D6BBD44-4697-4909-94C2-AE4A682E2DD7}" type="presOf" srcId="{772366D2-D791-4140-8C88-6191807EAFFE}" destId="{5A792F2D-3D9D-483E-9DE0-19CEBEECA2D8}" srcOrd="0" destOrd="0" presId="urn:microsoft.com/office/officeart/2005/8/layout/venn1"/>
    <dgm:cxn modelId="{D5BEE448-911C-48B7-8586-50734A228F07}" type="presOf" srcId="{80EC87BB-95A6-40E0-A2B5-18F7E131D45E}" destId="{9D667BD5-6080-4CAB-8B93-812D2D2B3D71}" srcOrd="0" destOrd="0" presId="urn:microsoft.com/office/officeart/2005/8/layout/venn1"/>
    <dgm:cxn modelId="{DFB4D475-51BE-4006-B9CC-49735D71D528}" type="presOf" srcId="{772366D2-D791-4140-8C88-6191807EAFFE}" destId="{53C36154-945E-4926-8940-38EB6584929B}" srcOrd="1" destOrd="0" presId="urn:microsoft.com/office/officeart/2005/8/layout/venn1"/>
    <dgm:cxn modelId="{2DD02899-0EE2-4A6E-AD2C-BDEB249A5C58}" type="presOf" srcId="{B0DCEE2E-F69B-404C-99C0-8209A525239F}" destId="{D4CB9246-3A9B-4AEA-9DEB-862F97AED058}" srcOrd="1" destOrd="0" presId="urn:microsoft.com/office/officeart/2005/8/layout/venn1"/>
    <dgm:cxn modelId="{B1357A9F-E28D-42E1-AE97-ACE808756E7B}" srcId="{02170C02-803D-4B5F-8ADD-61178417ABD9}" destId="{B0DCEE2E-F69B-404C-99C0-8209A525239F}" srcOrd="1" destOrd="0" parTransId="{A0F6D26B-08E7-4DC3-ABD0-890AF9FC1CEC}" sibTransId="{653FE9D6-BDB0-47CD-AE79-CE386ADF5FC4}"/>
    <dgm:cxn modelId="{0E143DBD-6E34-4E34-9199-7C86E8495762}" type="presOf" srcId="{F0241759-106D-4008-AB48-71BE2FE8656F}" destId="{84F08318-2A53-4353-97CF-A4884C8E39D1}" srcOrd="1" destOrd="0" presId="urn:microsoft.com/office/officeart/2005/8/layout/venn1"/>
    <dgm:cxn modelId="{C6E811C7-5787-42C4-9F0A-399E1779E429}" type="presOf" srcId="{80EC87BB-95A6-40E0-A2B5-18F7E131D45E}" destId="{2540AD46-85C4-4657-BA26-9DB5DC4997B1}" srcOrd="1" destOrd="0" presId="urn:microsoft.com/office/officeart/2005/8/layout/venn1"/>
    <dgm:cxn modelId="{25CC08EA-D90F-4F5F-B754-242850013B3C}" srcId="{02170C02-803D-4B5F-8ADD-61178417ABD9}" destId="{772366D2-D791-4140-8C88-6191807EAFFE}" srcOrd="3" destOrd="0" parTransId="{1DE6D8F6-A1BF-4B40-B603-B4AC905F9631}" sibTransId="{E7BDF85E-7B13-4E48-B4C0-ED34B6762614}"/>
    <dgm:cxn modelId="{8E46A7EA-8E95-4374-9EF6-F239C3A014B1}" type="presOf" srcId="{F0241759-106D-4008-AB48-71BE2FE8656F}" destId="{4C7ECE99-BDD9-482F-A053-BCEB578A0FCC}" srcOrd="0" destOrd="0" presId="urn:microsoft.com/office/officeart/2005/8/layout/venn1"/>
    <dgm:cxn modelId="{D18102F6-1BFB-4988-BDF5-5CBE6C0AC1C5}" type="presOf" srcId="{B0DCEE2E-F69B-404C-99C0-8209A525239F}" destId="{1F3B17DB-80C5-47FA-8326-31F88ECEB86C}" srcOrd="0" destOrd="0" presId="urn:microsoft.com/office/officeart/2005/8/layout/venn1"/>
    <dgm:cxn modelId="{E3F299FA-AD40-4D96-8379-5C5469F65CFD}" type="presOf" srcId="{02170C02-803D-4B5F-8ADD-61178417ABD9}" destId="{43152370-8024-4C34-B8FC-FCB15C0BDD1E}" srcOrd="0" destOrd="0" presId="urn:microsoft.com/office/officeart/2005/8/layout/venn1"/>
    <dgm:cxn modelId="{6AFCB3FE-09FC-4471-9904-9765B88F3D21}" type="presParOf" srcId="{43152370-8024-4C34-B8FC-FCB15C0BDD1E}" destId="{9D667BD5-6080-4CAB-8B93-812D2D2B3D71}" srcOrd="0" destOrd="0" presId="urn:microsoft.com/office/officeart/2005/8/layout/venn1"/>
    <dgm:cxn modelId="{60518058-D67E-48D7-9EB9-BD1FD342A40A}" type="presParOf" srcId="{43152370-8024-4C34-B8FC-FCB15C0BDD1E}" destId="{2540AD46-85C4-4657-BA26-9DB5DC4997B1}" srcOrd="1" destOrd="0" presId="urn:microsoft.com/office/officeart/2005/8/layout/venn1"/>
    <dgm:cxn modelId="{BCFB1C64-C072-4C3E-94F3-778C9DFDF582}" type="presParOf" srcId="{43152370-8024-4C34-B8FC-FCB15C0BDD1E}" destId="{1F3B17DB-80C5-47FA-8326-31F88ECEB86C}" srcOrd="2" destOrd="0" presId="urn:microsoft.com/office/officeart/2005/8/layout/venn1"/>
    <dgm:cxn modelId="{20C01BC4-D1E5-4CB0-B9FA-87DC528DC8B0}" type="presParOf" srcId="{43152370-8024-4C34-B8FC-FCB15C0BDD1E}" destId="{D4CB9246-3A9B-4AEA-9DEB-862F97AED058}" srcOrd="3" destOrd="0" presId="urn:microsoft.com/office/officeart/2005/8/layout/venn1"/>
    <dgm:cxn modelId="{5682B1F6-09C4-4B59-BC90-6A0D15633294}" type="presParOf" srcId="{43152370-8024-4C34-B8FC-FCB15C0BDD1E}" destId="{4C7ECE99-BDD9-482F-A053-BCEB578A0FCC}" srcOrd="4" destOrd="0" presId="urn:microsoft.com/office/officeart/2005/8/layout/venn1"/>
    <dgm:cxn modelId="{208587A3-D48C-474D-8D83-73DD2066B3C8}" type="presParOf" srcId="{43152370-8024-4C34-B8FC-FCB15C0BDD1E}" destId="{84F08318-2A53-4353-97CF-A4884C8E39D1}" srcOrd="5" destOrd="0" presId="urn:microsoft.com/office/officeart/2005/8/layout/venn1"/>
    <dgm:cxn modelId="{1E699090-F912-418E-9331-D3FD622C8773}" type="presParOf" srcId="{43152370-8024-4C34-B8FC-FCB15C0BDD1E}" destId="{5A792F2D-3D9D-483E-9DE0-19CEBEECA2D8}" srcOrd="6" destOrd="0" presId="urn:microsoft.com/office/officeart/2005/8/layout/venn1"/>
    <dgm:cxn modelId="{3006EED1-5A67-4990-AB62-7CACEA8B7E7C}" type="presParOf" srcId="{43152370-8024-4C34-B8FC-FCB15C0BDD1E}" destId="{53C36154-945E-4926-8940-38EB6584929B}"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2170C02-803D-4B5F-8ADD-61178417ABD9}" type="doc">
      <dgm:prSet loTypeId="urn:microsoft.com/office/officeart/2005/8/layout/venn1" loCatId="relationship" qsTypeId="urn:microsoft.com/office/officeart/2005/8/quickstyle/simple1" qsCatId="simple" csTypeId="urn:microsoft.com/office/officeart/2005/8/colors/accent1_2" csCatId="accent1" phldr="1"/>
      <dgm:spPr/>
    </dgm:pt>
    <dgm:pt modelId="{80EC87BB-95A6-40E0-A2B5-18F7E131D45E}">
      <dgm:prSet phldrT="[Text]"/>
      <dgm:spPr>
        <a:solidFill>
          <a:srgbClr val="FF0066">
            <a:alpha val="49804"/>
          </a:srgbClr>
        </a:solidFill>
      </dgm:spPr>
      <dgm:t>
        <a:bodyPr/>
        <a:lstStyle/>
        <a:p>
          <a:r>
            <a:rPr lang="en-GB" dirty="0"/>
            <a:t>Pollutants</a:t>
          </a:r>
        </a:p>
      </dgm:t>
    </dgm:pt>
    <dgm:pt modelId="{54D61868-98B1-495C-9D8E-3C4D1ADAC33D}" type="parTrans" cxnId="{0A5C035F-880F-4C36-BC50-8BBE62293E91}">
      <dgm:prSet/>
      <dgm:spPr/>
      <dgm:t>
        <a:bodyPr/>
        <a:lstStyle/>
        <a:p>
          <a:endParaRPr lang="en-GB"/>
        </a:p>
      </dgm:t>
    </dgm:pt>
    <dgm:pt modelId="{732701F1-DA0C-496A-86CD-2D03E7276465}" type="sibTrans" cxnId="{0A5C035F-880F-4C36-BC50-8BBE62293E91}">
      <dgm:prSet/>
      <dgm:spPr/>
      <dgm:t>
        <a:bodyPr/>
        <a:lstStyle/>
        <a:p>
          <a:endParaRPr lang="en-GB"/>
        </a:p>
      </dgm:t>
    </dgm:pt>
    <dgm:pt modelId="{B0DCEE2E-F69B-404C-99C0-8209A525239F}">
      <dgm:prSet phldrT="[Text]"/>
      <dgm:spPr>
        <a:solidFill>
          <a:srgbClr val="6600FF">
            <a:alpha val="49804"/>
          </a:srgbClr>
        </a:solidFill>
      </dgm:spPr>
      <dgm:t>
        <a:bodyPr/>
        <a:lstStyle/>
        <a:p>
          <a:r>
            <a:rPr lang="en-GB" dirty="0"/>
            <a:t>Bird</a:t>
          </a:r>
        </a:p>
      </dgm:t>
    </dgm:pt>
    <dgm:pt modelId="{A0F6D26B-08E7-4DC3-ABD0-890AF9FC1CEC}" type="parTrans" cxnId="{B1357A9F-E28D-42E1-AE97-ACE808756E7B}">
      <dgm:prSet/>
      <dgm:spPr/>
      <dgm:t>
        <a:bodyPr/>
        <a:lstStyle/>
        <a:p>
          <a:endParaRPr lang="en-GB"/>
        </a:p>
      </dgm:t>
    </dgm:pt>
    <dgm:pt modelId="{653FE9D6-BDB0-47CD-AE79-CE386ADF5FC4}" type="sibTrans" cxnId="{B1357A9F-E28D-42E1-AE97-ACE808756E7B}">
      <dgm:prSet/>
      <dgm:spPr/>
      <dgm:t>
        <a:bodyPr/>
        <a:lstStyle/>
        <a:p>
          <a:endParaRPr lang="en-GB"/>
        </a:p>
      </dgm:t>
    </dgm:pt>
    <dgm:pt modelId="{F0241759-106D-4008-AB48-71BE2FE8656F}">
      <dgm:prSet phldrT="[Text]"/>
      <dgm:spPr>
        <a:solidFill>
          <a:srgbClr val="00FF00">
            <a:alpha val="49804"/>
          </a:srgbClr>
        </a:solidFill>
      </dgm:spPr>
      <dgm:t>
        <a:bodyPr/>
        <a:lstStyle/>
        <a:p>
          <a:r>
            <a:rPr lang="en-GB" dirty="0"/>
            <a:t>Reproduction</a:t>
          </a:r>
        </a:p>
      </dgm:t>
    </dgm:pt>
    <dgm:pt modelId="{52EF14D0-CFF6-4542-ACEC-92A422C8A89A}" type="parTrans" cxnId="{197F9062-676E-46F2-8C4B-111C59D4FDE9}">
      <dgm:prSet/>
      <dgm:spPr/>
      <dgm:t>
        <a:bodyPr/>
        <a:lstStyle/>
        <a:p>
          <a:endParaRPr lang="en-GB"/>
        </a:p>
      </dgm:t>
    </dgm:pt>
    <dgm:pt modelId="{C8409E1D-B41E-4296-87B8-5FA004AF9F57}" type="sibTrans" cxnId="{197F9062-676E-46F2-8C4B-111C59D4FDE9}">
      <dgm:prSet/>
      <dgm:spPr/>
      <dgm:t>
        <a:bodyPr/>
        <a:lstStyle/>
        <a:p>
          <a:endParaRPr lang="en-GB"/>
        </a:p>
      </dgm:t>
    </dgm:pt>
    <dgm:pt modelId="{772366D2-D791-4140-8C88-6191807EAFFE}">
      <dgm:prSet phldrT="[Text]"/>
      <dgm:spPr>
        <a:solidFill>
          <a:srgbClr val="0066FF">
            <a:alpha val="49804"/>
          </a:srgbClr>
        </a:solidFill>
      </dgm:spPr>
      <dgm:t>
        <a:bodyPr/>
        <a:lstStyle/>
        <a:p>
          <a:r>
            <a:rPr lang="en-GB" dirty="0"/>
            <a:t>Wild</a:t>
          </a:r>
        </a:p>
      </dgm:t>
    </dgm:pt>
    <dgm:pt modelId="{1DE6D8F6-A1BF-4B40-B603-B4AC905F9631}" type="parTrans" cxnId="{25CC08EA-D90F-4F5F-B754-242850013B3C}">
      <dgm:prSet/>
      <dgm:spPr/>
      <dgm:t>
        <a:bodyPr/>
        <a:lstStyle/>
        <a:p>
          <a:endParaRPr lang="en-GB"/>
        </a:p>
      </dgm:t>
    </dgm:pt>
    <dgm:pt modelId="{E7BDF85E-7B13-4E48-B4C0-ED34B6762614}" type="sibTrans" cxnId="{25CC08EA-D90F-4F5F-B754-242850013B3C}">
      <dgm:prSet/>
      <dgm:spPr/>
      <dgm:t>
        <a:bodyPr/>
        <a:lstStyle/>
        <a:p>
          <a:endParaRPr lang="en-GB"/>
        </a:p>
      </dgm:t>
    </dgm:pt>
    <dgm:pt modelId="{43152370-8024-4C34-B8FC-FCB15C0BDD1E}" type="pres">
      <dgm:prSet presAssocID="{02170C02-803D-4B5F-8ADD-61178417ABD9}" presName="compositeShape" presStyleCnt="0">
        <dgm:presLayoutVars>
          <dgm:chMax val="7"/>
          <dgm:dir/>
          <dgm:resizeHandles val="exact"/>
        </dgm:presLayoutVars>
      </dgm:prSet>
      <dgm:spPr/>
    </dgm:pt>
    <dgm:pt modelId="{9D667BD5-6080-4CAB-8B93-812D2D2B3D71}" type="pres">
      <dgm:prSet presAssocID="{80EC87BB-95A6-40E0-A2B5-18F7E131D45E}" presName="circ1" presStyleLbl="vennNode1" presStyleIdx="0" presStyleCnt="4"/>
      <dgm:spPr/>
    </dgm:pt>
    <dgm:pt modelId="{2540AD46-85C4-4657-BA26-9DB5DC4997B1}" type="pres">
      <dgm:prSet presAssocID="{80EC87BB-95A6-40E0-A2B5-18F7E131D45E}" presName="circ1Tx" presStyleLbl="revTx" presStyleIdx="0" presStyleCnt="0">
        <dgm:presLayoutVars>
          <dgm:chMax val="0"/>
          <dgm:chPref val="0"/>
          <dgm:bulletEnabled val="1"/>
        </dgm:presLayoutVars>
      </dgm:prSet>
      <dgm:spPr/>
    </dgm:pt>
    <dgm:pt modelId="{1F3B17DB-80C5-47FA-8326-31F88ECEB86C}" type="pres">
      <dgm:prSet presAssocID="{B0DCEE2E-F69B-404C-99C0-8209A525239F}" presName="circ2" presStyleLbl="vennNode1" presStyleIdx="1" presStyleCnt="4"/>
      <dgm:spPr/>
    </dgm:pt>
    <dgm:pt modelId="{D4CB9246-3A9B-4AEA-9DEB-862F97AED058}" type="pres">
      <dgm:prSet presAssocID="{B0DCEE2E-F69B-404C-99C0-8209A525239F}" presName="circ2Tx" presStyleLbl="revTx" presStyleIdx="0" presStyleCnt="0">
        <dgm:presLayoutVars>
          <dgm:chMax val="0"/>
          <dgm:chPref val="0"/>
          <dgm:bulletEnabled val="1"/>
        </dgm:presLayoutVars>
      </dgm:prSet>
      <dgm:spPr/>
    </dgm:pt>
    <dgm:pt modelId="{4C7ECE99-BDD9-482F-A053-BCEB578A0FCC}" type="pres">
      <dgm:prSet presAssocID="{F0241759-106D-4008-AB48-71BE2FE8656F}" presName="circ3" presStyleLbl="vennNode1" presStyleIdx="2" presStyleCnt="4"/>
      <dgm:spPr/>
    </dgm:pt>
    <dgm:pt modelId="{84F08318-2A53-4353-97CF-A4884C8E39D1}" type="pres">
      <dgm:prSet presAssocID="{F0241759-106D-4008-AB48-71BE2FE8656F}" presName="circ3Tx" presStyleLbl="revTx" presStyleIdx="0" presStyleCnt="0">
        <dgm:presLayoutVars>
          <dgm:chMax val="0"/>
          <dgm:chPref val="0"/>
          <dgm:bulletEnabled val="1"/>
        </dgm:presLayoutVars>
      </dgm:prSet>
      <dgm:spPr/>
    </dgm:pt>
    <dgm:pt modelId="{5A792F2D-3D9D-483E-9DE0-19CEBEECA2D8}" type="pres">
      <dgm:prSet presAssocID="{772366D2-D791-4140-8C88-6191807EAFFE}" presName="circ4" presStyleLbl="vennNode1" presStyleIdx="3" presStyleCnt="4"/>
      <dgm:spPr/>
    </dgm:pt>
    <dgm:pt modelId="{53C36154-945E-4926-8940-38EB6584929B}" type="pres">
      <dgm:prSet presAssocID="{772366D2-D791-4140-8C88-6191807EAFFE}" presName="circ4Tx" presStyleLbl="revTx" presStyleIdx="0" presStyleCnt="0">
        <dgm:presLayoutVars>
          <dgm:chMax val="0"/>
          <dgm:chPref val="0"/>
          <dgm:bulletEnabled val="1"/>
        </dgm:presLayoutVars>
      </dgm:prSet>
      <dgm:spPr/>
    </dgm:pt>
  </dgm:ptLst>
  <dgm:cxnLst>
    <dgm:cxn modelId="{0A5C035F-880F-4C36-BC50-8BBE62293E91}" srcId="{02170C02-803D-4B5F-8ADD-61178417ABD9}" destId="{80EC87BB-95A6-40E0-A2B5-18F7E131D45E}" srcOrd="0" destOrd="0" parTransId="{54D61868-98B1-495C-9D8E-3C4D1ADAC33D}" sibTransId="{732701F1-DA0C-496A-86CD-2D03E7276465}"/>
    <dgm:cxn modelId="{197F9062-676E-46F2-8C4B-111C59D4FDE9}" srcId="{02170C02-803D-4B5F-8ADD-61178417ABD9}" destId="{F0241759-106D-4008-AB48-71BE2FE8656F}" srcOrd="2" destOrd="0" parTransId="{52EF14D0-CFF6-4542-ACEC-92A422C8A89A}" sibTransId="{C8409E1D-B41E-4296-87B8-5FA004AF9F57}"/>
    <dgm:cxn modelId="{2D6BBD44-4697-4909-94C2-AE4A682E2DD7}" type="presOf" srcId="{772366D2-D791-4140-8C88-6191807EAFFE}" destId="{5A792F2D-3D9D-483E-9DE0-19CEBEECA2D8}" srcOrd="0" destOrd="0" presId="urn:microsoft.com/office/officeart/2005/8/layout/venn1"/>
    <dgm:cxn modelId="{D5BEE448-911C-48B7-8586-50734A228F07}" type="presOf" srcId="{80EC87BB-95A6-40E0-A2B5-18F7E131D45E}" destId="{9D667BD5-6080-4CAB-8B93-812D2D2B3D71}" srcOrd="0" destOrd="0" presId="urn:microsoft.com/office/officeart/2005/8/layout/venn1"/>
    <dgm:cxn modelId="{DFB4D475-51BE-4006-B9CC-49735D71D528}" type="presOf" srcId="{772366D2-D791-4140-8C88-6191807EAFFE}" destId="{53C36154-945E-4926-8940-38EB6584929B}" srcOrd="1" destOrd="0" presId="urn:microsoft.com/office/officeart/2005/8/layout/venn1"/>
    <dgm:cxn modelId="{2DD02899-0EE2-4A6E-AD2C-BDEB249A5C58}" type="presOf" srcId="{B0DCEE2E-F69B-404C-99C0-8209A525239F}" destId="{D4CB9246-3A9B-4AEA-9DEB-862F97AED058}" srcOrd="1" destOrd="0" presId="urn:microsoft.com/office/officeart/2005/8/layout/venn1"/>
    <dgm:cxn modelId="{B1357A9F-E28D-42E1-AE97-ACE808756E7B}" srcId="{02170C02-803D-4B5F-8ADD-61178417ABD9}" destId="{B0DCEE2E-F69B-404C-99C0-8209A525239F}" srcOrd="1" destOrd="0" parTransId="{A0F6D26B-08E7-4DC3-ABD0-890AF9FC1CEC}" sibTransId="{653FE9D6-BDB0-47CD-AE79-CE386ADF5FC4}"/>
    <dgm:cxn modelId="{0E143DBD-6E34-4E34-9199-7C86E8495762}" type="presOf" srcId="{F0241759-106D-4008-AB48-71BE2FE8656F}" destId="{84F08318-2A53-4353-97CF-A4884C8E39D1}" srcOrd="1" destOrd="0" presId="urn:microsoft.com/office/officeart/2005/8/layout/venn1"/>
    <dgm:cxn modelId="{C6E811C7-5787-42C4-9F0A-399E1779E429}" type="presOf" srcId="{80EC87BB-95A6-40E0-A2B5-18F7E131D45E}" destId="{2540AD46-85C4-4657-BA26-9DB5DC4997B1}" srcOrd="1" destOrd="0" presId="urn:microsoft.com/office/officeart/2005/8/layout/venn1"/>
    <dgm:cxn modelId="{25CC08EA-D90F-4F5F-B754-242850013B3C}" srcId="{02170C02-803D-4B5F-8ADD-61178417ABD9}" destId="{772366D2-D791-4140-8C88-6191807EAFFE}" srcOrd="3" destOrd="0" parTransId="{1DE6D8F6-A1BF-4B40-B603-B4AC905F9631}" sibTransId="{E7BDF85E-7B13-4E48-B4C0-ED34B6762614}"/>
    <dgm:cxn modelId="{8E46A7EA-8E95-4374-9EF6-F239C3A014B1}" type="presOf" srcId="{F0241759-106D-4008-AB48-71BE2FE8656F}" destId="{4C7ECE99-BDD9-482F-A053-BCEB578A0FCC}" srcOrd="0" destOrd="0" presId="urn:microsoft.com/office/officeart/2005/8/layout/venn1"/>
    <dgm:cxn modelId="{D18102F6-1BFB-4988-BDF5-5CBE6C0AC1C5}" type="presOf" srcId="{B0DCEE2E-F69B-404C-99C0-8209A525239F}" destId="{1F3B17DB-80C5-47FA-8326-31F88ECEB86C}" srcOrd="0" destOrd="0" presId="urn:microsoft.com/office/officeart/2005/8/layout/venn1"/>
    <dgm:cxn modelId="{E3F299FA-AD40-4D96-8379-5C5469F65CFD}" type="presOf" srcId="{02170C02-803D-4B5F-8ADD-61178417ABD9}" destId="{43152370-8024-4C34-B8FC-FCB15C0BDD1E}" srcOrd="0" destOrd="0" presId="urn:microsoft.com/office/officeart/2005/8/layout/venn1"/>
    <dgm:cxn modelId="{6AFCB3FE-09FC-4471-9904-9765B88F3D21}" type="presParOf" srcId="{43152370-8024-4C34-B8FC-FCB15C0BDD1E}" destId="{9D667BD5-6080-4CAB-8B93-812D2D2B3D71}" srcOrd="0" destOrd="0" presId="urn:microsoft.com/office/officeart/2005/8/layout/venn1"/>
    <dgm:cxn modelId="{60518058-D67E-48D7-9EB9-BD1FD342A40A}" type="presParOf" srcId="{43152370-8024-4C34-B8FC-FCB15C0BDD1E}" destId="{2540AD46-85C4-4657-BA26-9DB5DC4997B1}" srcOrd="1" destOrd="0" presId="urn:microsoft.com/office/officeart/2005/8/layout/venn1"/>
    <dgm:cxn modelId="{BCFB1C64-C072-4C3E-94F3-778C9DFDF582}" type="presParOf" srcId="{43152370-8024-4C34-B8FC-FCB15C0BDD1E}" destId="{1F3B17DB-80C5-47FA-8326-31F88ECEB86C}" srcOrd="2" destOrd="0" presId="urn:microsoft.com/office/officeart/2005/8/layout/venn1"/>
    <dgm:cxn modelId="{20C01BC4-D1E5-4CB0-B9FA-87DC528DC8B0}" type="presParOf" srcId="{43152370-8024-4C34-B8FC-FCB15C0BDD1E}" destId="{D4CB9246-3A9B-4AEA-9DEB-862F97AED058}" srcOrd="3" destOrd="0" presId="urn:microsoft.com/office/officeart/2005/8/layout/venn1"/>
    <dgm:cxn modelId="{5682B1F6-09C4-4B59-BC90-6A0D15633294}" type="presParOf" srcId="{43152370-8024-4C34-B8FC-FCB15C0BDD1E}" destId="{4C7ECE99-BDD9-482F-A053-BCEB578A0FCC}" srcOrd="4" destOrd="0" presId="urn:microsoft.com/office/officeart/2005/8/layout/venn1"/>
    <dgm:cxn modelId="{208587A3-D48C-474D-8D83-73DD2066B3C8}" type="presParOf" srcId="{43152370-8024-4C34-B8FC-FCB15C0BDD1E}" destId="{84F08318-2A53-4353-97CF-A4884C8E39D1}" srcOrd="5" destOrd="0" presId="urn:microsoft.com/office/officeart/2005/8/layout/venn1"/>
    <dgm:cxn modelId="{1E699090-F912-418E-9331-D3FD622C8773}" type="presParOf" srcId="{43152370-8024-4C34-B8FC-FCB15C0BDD1E}" destId="{5A792F2D-3D9D-483E-9DE0-19CEBEECA2D8}" srcOrd="6" destOrd="0" presId="urn:microsoft.com/office/officeart/2005/8/layout/venn1"/>
    <dgm:cxn modelId="{3006EED1-5A67-4990-AB62-7CACEA8B7E7C}" type="presParOf" srcId="{43152370-8024-4C34-B8FC-FCB15C0BDD1E}" destId="{53C36154-945E-4926-8940-38EB6584929B}"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67BD5-6080-4CAB-8B93-812D2D2B3D71}">
      <dsp:nvSpPr>
        <dsp:cNvPr id="0" name=""/>
        <dsp:cNvSpPr/>
      </dsp:nvSpPr>
      <dsp:spPr>
        <a:xfrm>
          <a:off x="1679807" y="36808"/>
          <a:ext cx="1914059" cy="1914059"/>
        </a:xfrm>
        <a:prstGeom prst="ellipse">
          <a:avLst/>
        </a:prstGeom>
        <a:solidFill>
          <a:srgbClr val="FF0066">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GB" sz="2000" kern="1200" dirty="0"/>
            <a:t>Pollutants</a:t>
          </a:r>
        </a:p>
      </dsp:txBody>
      <dsp:txXfrm>
        <a:off x="1900660" y="294470"/>
        <a:ext cx="1472353" cy="607345"/>
      </dsp:txXfrm>
    </dsp:sp>
    <dsp:sp modelId="{1F3B17DB-80C5-47FA-8326-31F88ECEB86C}">
      <dsp:nvSpPr>
        <dsp:cNvPr id="0" name=""/>
        <dsp:cNvSpPr/>
      </dsp:nvSpPr>
      <dsp:spPr>
        <a:xfrm>
          <a:off x="2526410" y="883411"/>
          <a:ext cx="1914059" cy="1914059"/>
        </a:xfrm>
        <a:prstGeom prst="ellipse">
          <a:avLst/>
        </a:prstGeom>
        <a:solidFill>
          <a:srgbClr val="6600FF">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GB" sz="2000" kern="1200" dirty="0"/>
            <a:t>Bird</a:t>
          </a:r>
        </a:p>
      </dsp:txBody>
      <dsp:txXfrm>
        <a:off x="3557057" y="1104264"/>
        <a:ext cx="736176" cy="1472353"/>
      </dsp:txXfrm>
    </dsp:sp>
    <dsp:sp modelId="{4C7ECE99-BDD9-482F-A053-BCEB578A0FCC}">
      <dsp:nvSpPr>
        <dsp:cNvPr id="0" name=""/>
        <dsp:cNvSpPr/>
      </dsp:nvSpPr>
      <dsp:spPr>
        <a:xfrm>
          <a:off x="1679807" y="1730015"/>
          <a:ext cx="1914059" cy="1914059"/>
        </a:xfrm>
        <a:prstGeom prst="ellipse">
          <a:avLst/>
        </a:prstGeom>
        <a:solidFill>
          <a:srgbClr val="00FF00">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GB" sz="2000" kern="1200" dirty="0"/>
            <a:t>Reproduction</a:t>
          </a:r>
        </a:p>
      </dsp:txBody>
      <dsp:txXfrm>
        <a:off x="1900660" y="2779066"/>
        <a:ext cx="1472353" cy="607345"/>
      </dsp:txXfrm>
    </dsp:sp>
    <dsp:sp modelId="{5A792F2D-3D9D-483E-9DE0-19CEBEECA2D8}">
      <dsp:nvSpPr>
        <dsp:cNvPr id="0" name=""/>
        <dsp:cNvSpPr/>
      </dsp:nvSpPr>
      <dsp:spPr>
        <a:xfrm>
          <a:off x="833204" y="883411"/>
          <a:ext cx="1914059" cy="1914059"/>
        </a:xfrm>
        <a:prstGeom prst="ellipse">
          <a:avLst/>
        </a:prstGeom>
        <a:solidFill>
          <a:srgbClr val="0066FF">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GB" sz="2000" kern="1200" dirty="0"/>
            <a:t>Wild</a:t>
          </a:r>
        </a:p>
      </dsp:txBody>
      <dsp:txXfrm>
        <a:off x="980439" y="1104264"/>
        <a:ext cx="736176" cy="1472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67BD5-6080-4CAB-8B93-812D2D2B3D71}">
      <dsp:nvSpPr>
        <dsp:cNvPr id="0" name=""/>
        <dsp:cNvSpPr/>
      </dsp:nvSpPr>
      <dsp:spPr>
        <a:xfrm>
          <a:off x="1406937" y="28131"/>
          <a:ext cx="1462850" cy="1462850"/>
        </a:xfrm>
        <a:prstGeom prst="ellipse">
          <a:avLst/>
        </a:prstGeom>
        <a:solidFill>
          <a:srgbClr val="FF0066">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Pollutants</a:t>
          </a:r>
        </a:p>
      </dsp:txBody>
      <dsp:txXfrm>
        <a:off x="1575727" y="225053"/>
        <a:ext cx="1125269" cy="464173"/>
      </dsp:txXfrm>
    </dsp:sp>
    <dsp:sp modelId="{1F3B17DB-80C5-47FA-8326-31F88ECEB86C}">
      <dsp:nvSpPr>
        <dsp:cNvPr id="0" name=""/>
        <dsp:cNvSpPr/>
      </dsp:nvSpPr>
      <dsp:spPr>
        <a:xfrm>
          <a:off x="2053967" y="675161"/>
          <a:ext cx="1462850" cy="1462850"/>
        </a:xfrm>
        <a:prstGeom prst="ellipse">
          <a:avLst/>
        </a:prstGeom>
        <a:solidFill>
          <a:srgbClr val="6600FF">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Bird</a:t>
          </a:r>
        </a:p>
      </dsp:txBody>
      <dsp:txXfrm>
        <a:off x="2841656" y="843952"/>
        <a:ext cx="562634" cy="1125269"/>
      </dsp:txXfrm>
    </dsp:sp>
    <dsp:sp modelId="{4C7ECE99-BDD9-482F-A053-BCEB578A0FCC}">
      <dsp:nvSpPr>
        <dsp:cNvPr id="0" name=""/>
        <dsp:cNvSpPr/>
      </dsp:nvSpPr>
      <dsp:spPr>
        <a:xfrm>
          <a:off x="1406937" y="1322191"/>
          <a:ext cx="1462850" cy="1462850"/>
        </a:xfrm>
        <a:prstGeom prst="ellipse">
          <a:avLst/>
        </a:prstGeom>
        <a:solidFill>
          <a:srgbClr val="00FF00">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Reproduction</a:t>
          </a:r>
        </a:p>
      </dsp:txBody>
      <dsp:txXfrm>
        <a:off x="1575727" y="2123946"/>
        <a:ext cx="1125269" cy="464173"/>
      </dsp:txXfrm>
    </dsp:sp>
    <dsp:sp modelId="{5A792F2D-3D9D-483E-9DE0-19CEBEECA2D8}">
      <dsp:nvSpPr>
        <dsp:cNvPr id="0" name=""/>
        <dsp:cNvSpPr/>
      </dsp:nvSpPr>
      <dsp:spPr>
        <a:xfrm>
          <a:off x="759907" y="675161"/>
          <a:ext cx="1462850" cy="1462850"/>
        </a:xfrm>
        <a:prstGeom prst="ellipse">
          <a:avLst/>
        </a:prstGeom>
        <a:solidFill>
          <a:srgbClr val="0066FF">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Wild</a:t>
          </a:r>
        </a:p>
      </dsp:txBody>
      <dsp:txXfrm>
        <a:off x="872434" y="843952"/>
        <a:ext cx="562634" cy="11252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67BD5-6080-4CAB-8B93-812D2D2B3D71}">
      <dsp:nvSpPr>
        <dsp:cNvPr id="0" name=""/>
        <dsp:cNvSpPr/>
      </dsp:nvSpPr>
      <dsp:spPr>
        <a:xfrm>
          <a:off x="1406937" y="28131"/>
          <a:ext cx="1462850" cy="1462850"/>
        </a:xfrm>
        <a:prstGeom prst="ellipse">
          <a:avLst/>
        </a:prstGeom>
        <a:solidFill>
          <a:srgbClr val="FF0066">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Pollutants</a:t>
          </a:r>
        </a:p>
      </dsp:txBody>
      <dsp:txXfrm>
        <a:off x="1575727" y="225053"/>
        <a:ext cx="1125269" cy="464173"/>
      </dsp:txXfrm>
    </dsp:sp>
    <dsp:sp modelId="{1F3B17DB-80C5-47FA-8326-31F88ECEB86C}">
      <dsp:nvSpPr>
        <dsp:cNvPr id="0" name=""/>
        <dsp:cNvSpPr/>
      </dsp:nvSpPr>
      <dsp:spPr>
        <a:xfrm>
          <a:off x="2053967" y="675161"/>
          <a:ext cx="1462850" cy="1462850"/>
        </a:xfrm>
        <a:prstGeom prst="ellipse">
          <a:avLst/>
        </a:prstGeom>
        <a:solidFill>
          <a:srgbClr val="6600FF">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Bird</a:t>
          </a:r>
        </a:p>
      </dsp:txBody>
      <dsp:txXfrm>
        <a:off x="2841656" y="843952"/>
        <a:ext cx="562634" cy="1125269"/>
      </dsp:txXfrm>
    </dsp:sp>
    <dsp:sp modelId="{4C7ECE99-BDD9-482F-A053-BCEB578A0FCC}">
      <dsp:nvSpPr>
        <dsp:cNvPr id="0" name=""/>
        <dsp:cNvSpPr/>
      </dsp:nvSpPr>
      <dsp:spPr>
        <a:xfrm>
          <a:off x="1406937" y="1322191"/>
          <a:ext cx="1462850" cy="1462850"/>
        </a:xfrm>
        <a:prstGeom prst="ellipse">
          <a:avLst/>
        </a:prstGeom>
        <a:solidFill>
          <a:srgbClr val="00FF00">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Reproduction</a:t>
          </a:r>
        </a:p>
      </dsp:txBody>
      <dsp:txXfrm>
        <a:off x="1575727" y="2123946"/>
        <a:ext cx="1125269" cy="464173"/>
      </dsp:txXfrm>
    </dsp:sp>
    <dsp:sp modelId="{5A792F2D-3D9D-483E-9DE0-19CEBEECA2D8}">
      <dsp:nvSpPr>
        <dsp:cNvPr id="0" name=""/>
        <dsp:cNvSpPr/>
      </dsp:nvSpPr>
      <dsp:spPr>
        <a:xfrm>
          <a:off x="759907" y="675161"/>
          <a:ext cx="1462850" cy="1462850"/>
        </a:xfrm>
        <a:prstGeom prst="ellipse">
          <a:avLst/>
        </a:prstGeom>
        <a:solidFill>
          <a:srgbClr val="0066FF">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Wild</a:t>
          </a:r>
        </a:p>
      </dsp:txBody>
      <dsp:txXfrm>
        <a:off x="872434" y="843952"/>
        <a:ext cx="562634" cy="112526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4A69C-074C-44F0-A0B4-ABED5F1A488F}" type="datetimeFigureOut">
              <a:rPr lang="en-GB" smtClean="0"/>
              <a:t>19/10/2020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EEC377-7720-48FD-B059-CEC7DF489EEC}" type="slidenum">
              <a:rPr lang="en-GB" smtClean="0"/>
              <a:t>‹#›</a:t>
            </a:fld>
            <a:endParaRPr lang="en-GB"/>
          </a:p>
        </p:txBody>
      </p:sp>
    </p:spTree>
    <p:extLst>
      <p:ext uri="{BB962C8B-B14F-4D97-AF65-F5344CB8AC3E}">
        <p14:creationId xmlns:p14="http://schemas.microsoft.com/office/powerpoint/2010/main" val="377252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guys – I have thrown this presentation together a little last minute so you will have to bare with me.</a:t>
            </a:r>
          </a:p>
          <a:p>
            <a:r>
              <a:rPr lang="en-GB" dirty="0"/>
              <a:t>If you have any questions as we go through I am more than happy to be interrupted or you can ask them in the end – I am not a complete Scopus expert so if I do not have the answer and someone else does, feel free to chip in</a:t>
            </a:r>
          </a:p>
        </p:txBody>
      </p:sp>
      <p:sp>
        <p:nvSpPr>
          <p:cNvPr id="4" name="Slide Number Placeholder 3"/>
          <p:cNvSpPr>
            <a:spLocks noGrp="1"/>
          </p:cNvSpPr>
          <p:nvPr>
            <p:ph type="sldNum" sz="quarter" idx="5"/>
          </p:nvPr>
        </p:nvSpPr>
        <p:spPr/>
        <p:txBody>
          <a:bodyPr/>
          <a:lstStyle/>
          <a:p>
            <a:fld id="{75EEC377-7720-48FD-B059-CEC7DF489EEC}" type="slidenum">
              <a:rPr lang="en-GB" smtClean="0"/>
              <a:t>1</a:t>
            </a:fld>
            <a:endParaRPr lang="en-GB"/>
          </a:p>
        </p:txBody>
      </p:sp>
    </p:spTree>
    <p:extLst>
      <p:ext uri="{BB962C8B-B14F-4D97-AF65-F5344CB8AC3E}">
        <p14:creationId xmlns:p14="http://schemas.microsoft.com/office/powerpoint/2010/main" val="1187124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thing we need to tackle is that there are many different ways to describe the same thing, and when designing a search, it is your job to try and cover this to ensure your search yields a fair representation of the literature</a:t>
            </a:r>
          </a:p>
        </p:txBody>
      </p:sp>
      <p:sp>
        <p:nvSpPr>
          <p:cNvPr id="4" name="Slide Number Placeholder 3"/>
          <p:cNvSpPr>
            <a:spLocks noGrp="1"/>
          </p:cNvSpPr>
          <p:nvPr>
            <p:ph type="sldNum" sz="quarter" idx="5"/>
          </p:nvPr>
        </p:nvSpPr>
        <p:spPr/>
        <p:txBody>
          <a:bodyPr/>
          <a:lstStyle/>
          <a:p>
            <a:fld id="{75EEC377-7720-48FD-B059-CEC7DF489EEC}" type="slidenum">
              <a:rPr lang="en-GB" smtClean="0"/>
              <a:t>10</a:t>
            </a:fld>
            <a:endParaRPr lang="en-GB"/>
          </a:p>
        </p:txBody>
      </p:sp>
    </p:spTree>
    <p:extLst>
      <p:ext uri="{BB962C8B-B14F-4D97-AF65-F5344CB8AC3E}">
        <p14:creationId xmlns:p14="http://schemas.microsoft.com/office/powerpoint/2010/main" val="227861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 sat and made a list. This list is in no way exhaustive – I select a handful for the purposes of this presentation. If I was doing this for real, this lists would be a lot longer.</a:t>
            </a:r>
          </a:p>
          <a:p>
            <a:endParaRPr lang="en-GB" dirty="0"/>
          </a:p>
          <a:p>
            <a:r>
              <a:rPr lang="en-GB" dirty="0"/>
              <a:t>But as you can see, I have got a bit of colour coding going on.</a:t>
            </a:r>
          </a:p>
          <a:p>
            <a:endParaRPr lang="en-GB" dirty="0"/>
          </a:p>
          <a:p>
            <a:r>
              <a:rPr lang="en-GB" dirty="0"/>
              <a:t>Bird could be avian, </a:t>
            </a:r>
            <a:r>
              <a:rPr lang="en-GB" dirty="0" err="1"/>
              <a:t>aves</a:t>
            </a:r>
            <a:r>
              <a:rPr lang="en-GB" dirty="0"/>
              <a:t> which is the class, and passerine</a:t>
            </a:r>
          </a:p>
          <a:p>
            <a:r>
              <a:rPr lang="en-GB" dirty="0"/>
              <a:t>Wild could be field study or free-living birds</a:t>
            </a:r>
          </a:p>
          <a:p>
            <a:r>
              <a:rPr lang="en-GB" dirty="0"/>
              <a:t>Reproduction could be breeding or fledging or hatching success</a:t>
            </a:r>
          </a:p>
          <a:p>
            <a:r>
              <a:rPr lang="en-GB" dirty="0"/>
              <a:t>For the pollutants, I just listed a couple…</a:t>
            </a:r>
          </a:p>
        </p:txBody>
      </p:sp>
      <p:sp>
        <p:nvSpPr>
          <p:cNvPr id="4" name="Slide Number Placeholder 3"/>
          <p:cNvSpPr>
            <a:spLocks noGrp="1"/>
          </p:cNvSpPr>
          <p:nvPr>
            <p:ph type="sldNum" sz="quarter" idx="5"/>
          </p:nvPr>
        </p:nvSpPr>
        <p:spPr/>
        <p:txBody>
          <a:bodyPr/>
          <a:lstStyle/>
          <a:p>
            <a:fld id="{75EEC377-7720-48FD-B059-CEC7DF489EEC}" type="slidenum">
              <a:rPr lang="en-GB" smtClean="0"/>
              <a:t>11</a:t>
            </a:fld>
            <a:endParaRPr lang="en-GB"/>
          </a:p>
        </p:txBody>
      </p:sp>
    </p:spTree>
    <p:extLst>
      <p:ext uri="{BB962C8B-B14F-4D97-AF65-F5344CB8AC3E}">
        <p14:creationId xmlns:p14="http://schemas.microsoft.com/office/powerpoint/2010/main" val="968798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from here we are going to spend a little bit of time on how Scopus reads what we enter into the search box and how we can use this to our best advantage</a:t>
            </a:r>
          </a:p>
        </p:txBody>
      </p:sp>
      <p:sp>
        <p:nvSpPr>
          <p:cNvPr id="4" name="Slide Number Placeholder 3"/>
          <p:cNvSpPr>
            <a:spLocks noGrp="1"/>
          </p:cNvSpPr>
          <p:nvPr>
            <p:ph type="sldNum" sz="quarter" idx="5"/>
          </p:nvPr>
        </p:nvSpPr>
        <p:spPr/>
        <p:txBody>
          <a:bodyPr/>
          <a:lstStyle/>
          <a:p>
            <a:fld id="{75EEC377-7720-48FD-B059-CEC7DF489EEC}" type="slidenum">
              <a:rPr lang="en-GB" smtClean="0"/>
              <a:t>12</a:t>
            </a:fld>
            <a:endParaRPr lang="en-GB"/>
          </a:p>
        </p:txBody>
      </p:sp>
    </p:spTree>
    <p:extLst>
      <p:ext uri="{BB962C8B-B14F-4D97-AF65-F5344CB8AC3E}">
        <p14:creationId xmlns:p14="http://schemas.microsoft.com/office/powerpoint/2010/main" val="448280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we are going to deal with linking our words together – and we do this using different operating words such as OR. We put OR in between words of the same category and it will flag papers that uses one or more of these words</a:t>
            </a:r>
          </a:p>
          <a:p>
            <a:endParaRPr lang="en-GB" dirty="0"/>
          </a:p>
          <a:p>
            <a:r>
              <a:rPr lang="en-GB" dirty="0"/>
              <a:t>AND is used between different categories as we only want papers that incorporate all of our categories</a:t>
            </a:r>
          </a:p>
        </p:txBody>
      </p:sp>
      <p:sp>
        <p:nvSpPr>
          <p:cNvPr id="4" name="Slide Number Placeholder 3"/>
          <p:cNvSpPr>
            <a:spLocks noGrp="1"/>
          </p:cNvSpPr>
          <p:nvPr>
            <p:ph type="sldNum" sz="quarter" idx="5"/>
          </p:nvPr>
        </p:nvSpPr>
        <p:spPr/>
        <p:txBody>
          <a:bodyPr/>
          <a:lstStyle/>
          <a:p>
            <a:fld id="{75EEC377-7720-48FD-B059-CEC7DF489EEC}" type="slidenum">
              <a:rPr lang="en-GB" smtClean="0"/>
              <a:t>13</a:t>
            </a:fld>
            <a:endParaRPr lang="en-GB"/>
          </a:p>
        </p:txBody>
      </p:sp>
    </p:spTree>
    <p:extLst>
      <p:ext uri="{BB962C8B-B14F-4D97-AF65-F5344CB8AC3E}">
        <p14:creationId xmlns:p14="http://schemas.microsoft.com/office/powerpoint/2010/main" val="22820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go through the rules – what does Scopus see?</a:t>
            </a:r>
          </a:p>
        </p:txBody>
      </p:sp>
      <p:sp>
        <p:nvSpPr>
          <p:cNvPr id="4" name="Slide Number Placeholder 3"/>
          <p:cNvSpPr>
            <a:spLocks noGrp="1"/>
          </p:cNvSpPr>
          <p:nvPr>
            <p:ph type="sldNum" sz="quarter" idx="5"/>
          </p:nvPr>
        </p:nvSpPr>
        <p:spPr/>
        <p:txBody>
          <a:bodyPr/>
          <a:lstStyle/>
          <a:p>
            <a:fld id="{75EEC377-7720-48FD-B059-CEC7DF489EEC}" type="slidenum">
              <a:rPr lang="en-GB" smtClean="0"/>
              <a:t>14</a:t>
            </a:fld>
            <a:endParaRPr lang="en-GB"/>
          </a:p>
        </p:txBody>
      </p:sp>
    </p:spTree>
    <p:extLst>
      <p:ext uri="{BB962C8B-B14F-4D97-AF65-F5344CB8AC3E}">
        <p14:creationId xmlns:p14="http://schemas.microsoft.com/office/powerpoint/2010/main" val="224187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it ignores capitalisation so lets remove that</a:t>
            </a:r>
          </a:p>
        </p:txBody>
      </p:sp>
      <p:sp>
        <p:nvSpPr>
          <p:cNvPr id="4" name="Slide Number Placeholder 3"/>
          <p:cNvSpPr>
            <a:spLocks noGrp="1"/>
          </p:cNvSpPr>
          <p:nvPr>
            <p:ph type="sldNum" sz="quarter" idx="5"/>
          </p:nvPr>
        </p:nvSpPr>
        <p:spPr/>
        <p:txBody>
          <a:bodyPr/>
          <a:lstStyle/>
          <a:p>
            <a:fld id="{75EEC377-7720-48FD-B059-CEC7DF489EEC}" type="slidenum">
              <a:rPr lang="en-GB" smtClean="0"/>
              <a:t>15</a:t>
            </a:fld>
            <a:endParaRPr lang="en-GB"/>
          </a:p>
        </p:txBody>
      </p:sp>
    </p:spTree>
    <p:extLst>
      <p:ext uri="{BB962C8B-B14F-4D97-AF65-F5344CB8AC3E}">
        <p14:creationId xmlns:p14="http://schemas.microsoft.com/office/powerpoint/2010/main" val="10588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Second, it ignores punctuation. </a:t>
            </a:r>
          </a:p>
          <a:p>
            <a:r>
              <a:rPr lang="en-GB" dirty="0"/>
              <a:t>For example, free living is seen as two separate words as it ignores the dash so lets change that</a:t>
            </a:r>
          </a:p>
        </p:txBody>
      </p:sp>
      <p:sp>
        <p:nvSpPr>
          <p:cNvPr id="4" name="Slide Number Placeholder 3"/>
          <p:cNvSpPr>
            <a:spLocks noGrp="1"/>
          </p:cNvSpPr>
          <p:nvPr>
            <p:ph type="sldNum" sz="quarter" idx="5"/>
          </p:nvPr>
        </p:nvSpPr>
        <p:spPr/>
        <p:txBody>
          <a:bodyPr/>
          <a:lstStyle/>
          <a:p>
            <a:fld id="{75EEC377-7720-48FD-B059-CEC7DF489EEC}" type="slidenum">
              <a:rPr lang="en-GB" smtClean="0"/>
              <a:t>16</a:t>
            </a:fld>
            <a:endParaRPr lang="en-GB"/>
          </a:p>
        </p:txBody>
      </p:sp>
    </p:spTree>
    <p:extLst>
      <p:ext uri="{BB962C8B-B14F-4D97-AF65-F5344CB8AC3E}">
        <p14:creationId xmlns:p14="http://schemas.microsoft.com/office/powerpoint/2010/main" val="1048483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is something called loose phrases</a:t>
            </a:r>
          </a:p>
          <a:p>
            <a:endParaRPr lang="en-GB" dirty="0"/>
          </a:p>
          <a:p>
            <a:r>
              <a:rPr lang="en-GB" dirty="0"/>
              <a:t>basically if one of your search terms is two words, encapsulate them in double quotation marks so Scopus assesses them together.</a:t>
            </a:r>
          </a:p>
          <a:p>
            <a:endParaRPr lang="en-GB" dirty="0"/>
          </a:p>
          <a:p>
            <a:r>
              <a:rPr lang="en-GB" dirty="0"/>
              <a:t>For example, free living, with or without the dash, would be read by Scopus as looking for papers with both the word free and the word living. By using the quotation marks, it binds them together in a phrase. So lets add the necessary double quotation marks</a:t>
            </a:r>
          </a:p>
        </p:txBody>
      </p:sp>
      <p:sp>
        <p:nvSpPr>
          <p:cNvPr id="4" name="Slide Number Placeholder 3"/>
          <p:cNvSpPr>
            <a:spLocks noGrp="1"/>
          </p:cNvSpPr>
          <p:nvPr>
            <p:ph type="sldNum" sz="quarter" idx="5"/>
          </p:nvPr>
        </p:nvSpPr>
        <p:spPr/>
        <p:txBody>
          <a:bodyPr/>
          <a:lstStyle/>
          <a:p>
            <a:fld id="{75EEC377-7720-48FD-B059-CEC7DF489EEC}" type="slidenum">
              <a:rPr lang="en-GB" smtClean="0"/>
              <a:t>17</a:t>
            </a:fld>
            <a:endParaRPr lang="en-GB"/>
          </a:p>
        </p:txBody>
      </p:sp>
    </p:spTree>
    <p:extLst>
      <p:ext uri="{BB962C8B-B14F-4D97-AF65-F5344CB8AC3E}">
        <p14:creationId xmlns:p14="http://schemas.microsoft.com/office/powerpoint/2010/main" val="1305514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is wildcards. In this example, the wildcard I need is an asterisk</a:t>
            </a:r>
          </a:p>
        </p:txBody>
      </p:sp>
      <p:sp>
        <p:nvSpPr>
          <p:cNvPr id="4" name="Slide Number Placeholder 3"/>
          <p:cNvSpPr>
            <a:spLocks noGrp="1"/>
          </p:cNvSpPr>
          <p:nvPr>
            <p:ph type="sldNum" sz="quarter" idx="5"/>
          </p:nvPr>
        </p:nvSpPr>
        <p:spPr/>
        <p:txBody>
          <a:bodyPr/>
          <a:lstStyle/>
          <a:p>
            <a:fld id="{75EEC377-7720-48FD-B059-CEC7DF489EEC}" type="slidenum">
              <a:rPr lang="en-GB" smtClean="0"/>
              <a:t>18</a:t>
            </a:fld>
            <a:endParaRPr lang="en-GB"/>
          </a:p>
        </p:txBody>
      </p:sp>
    </p:spTree>
    <p:extLst>
      <p:ext uri="{BB962C8B-B14F-4D97-AF65-F5344CB8AC3E}">
        <p14:creationId xmlns:p14="http://schemas.microsoft.com/office/powerpoint/2010/main" val="4041518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 reproduction. There are other versions of the word such as reproduce, reproductive and reproduces. By cutting off the T I O N and adding the asterisk, all of these different forms are included. </a:t>
            </a:r>
          </a:p>
          <a:p>
            <a:r>
              <a:rPr lang="en-GB" dirty="0"/>
              <a:t>Lets add any others we need</a:t>
            </a:r>
          </a:p>
        </p:txBody>
      </p:sp>
      <p:sp>
        <p:nvSpPr>
          <p:cNvPr id="4" name="Slide Number Placeholder 3"/>
          <p:cNvSpPr>
            <a:spLocks noGrp="1"/>
          </p:cNvSpPr>
          <p:nvPr>
            <p:ph type="sldNum" sz="quarter" idx="5"/>
          </p:nvPr>
        </p:nvSpPr>
        <p:spPr/>
        <p:txBody>
          <a:bodyPr/>
          <a:lstStyle/>
          <a:p>
            <a:fld id="{75EEC377-7720-48FD-B059-CEC7DF489EEC}" type="slidenum">
              <a:rPr lang="en-GB" smtClean="0"/>
              <a:t>19</a:t>
            </a:fld>
            <a:endParaRPr lang="en-GB"/>
          </a:p>
        </p:txBody>
      </p:sp>
    </p:spTree>
    <p:extLst>
      <p:ext uri="{BB962C8B-B14F-4D97-AF65-F5344CB8AC3E}">
        <p14:creationId xmlns:p14="http://schemas.microsoft.com/office/powerpoint/2010/main" val="2486042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a very obvious basic – what is a literature search? It is a considered and organised search to find key literature on a topic. In this presentation, I will briefly explain how we can use Scopus to accomplish this</a:t>
            </a:r>
          </a:p>
        </p:txBody>
      </p:sp>
      <p:sp>
        <p:nvSpPr>
          <p:cNvPr id="4" name="Slide Number Placeholder 3"/>
          <p:cNvSpPr>
            <a:spLocks noGrp="1"/>
          </p:cNvSpPr>
          <p:nvPr>
            <p:ph type="sldNum" sz="quarter" idx="5"/>
          </p:nvPr>
        </p:nvSpPr>
        <p:spPr/>
        <p:txBody>
          <a:bodyPr/>
          <a:lstStyle/>
          <a:p>
            <a:fld id="{75EEC377-7720-48FD-B059-CEC7DF489EEC}" type="slidenum">
              <a:rPr lang="en-GB" smtClean="0"/>
              <a:t>2</a:t>
            </a:fld>
            <a:endParaRPr lang="en-GB"/>
          </a:p>
        </p:txBody>
      </p:sp>
    </p:spTree>
    <p:extLst>
      <p:ext uri="{BB962C8B-B14F-4D97-AF65-F5344CB8AC3E}">
        <p14:creationId xmlns:p14="http://schemas.microsoft.com/office/powerpoint/2010/main" val="113288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Bird has an asterisk at the start to incorporate the word seabird and wild has one at the end to incorporate the word wildlife</a:t>
            </a:r>
          </a:p>
          <a:p>
            <a:endParaRPr lang="en-GB" dirty="0"/>
          </a:p>
          <a:p>
            <a:r>
              <a:rPr lang="en-GB" dirty="0"/>
              <a:t>Another wild card is the question mark. For example, in a search, if you wanted woman and women you would add a ? In the place of the e and the a. The question mark represents any single character whereas the asterisk represents any number of characters, even none.</a:t>
            </a:r>
          </a:p>
        </p:txBody>
      </p:sp>
      <p:sp>
        <p:nvSpPr>
          <p:cNvPr id="4" name="Slide Number Placeholder 3"/>
          <p:cNvSpPr>
            <a:spLocks noGrp="1"/>
          </p:cNvSpPr>
          <p:nvPr>
            <p:ph type="sldNum" sz="quarter" idx="5"/>
          </p:nvPr>
        </p:nvSpPr>
        <p:spPr/>
        <p:txBody>
          <a:bodyPr/>
          <a:lstStyle/>
          <a:p>
            <a:fld id="{75EEC377-7720-48FD-B059-CEC7DF489EEC}" type="slidenum">
              <a:rPr lang="en-GB" smtClean="0"/>
              <a:t>20</a:t>
            </a:fld>
            <a:endParaRPr lang="en-GB"/>
          </a:p>
        </p:txBody>
      </p:sp>
    </p:spTree>
    <p:extLst>
      <p:ext uri="{BB962C8B-B14F-4D97-AF65-F5344CB8AC3E}">
        <p14:creationId xmlns:p14="http://schemas.microsoft.com/office/powerpoint/2010/main" val="2205641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is that plurals are ignored. When running this search you would run into a problem with </a:t>
            </a:r>
            <a:r>
              <a:rPr lang="en-GB" dirty="0" err="1"/>
              <a:t>aves</a:t>
            </a:r>
            <a:endParaRPr lang="en-GB" dirty="0"/>
          </a:p>
          <a:p>
            <a:endParaRPr lang="en-GB" dirty="0"/>
          </a:p>
          <a:p>
            <a:r>
              <a:rPr lang="en-GB" dirty="0"/>
              <a:t>As the s is ignored, you would incorporate any paper where the words avenue or avenues is used instead of the needed bird word.</a:t>
            </a:r>
          </a:p>
          <a:p>
            <a:endParaRPr lang="en-GB" dirty="0"/>
          </a:p>
          <a:p>
            <a:r>
              <a:rPr lang="en-GB" dirty="0"/>
              <a:t>This is where the curly bracket come in as exact phrases – this stops Scopus from implementing any of its rules to this search term.</a:t>
            </a:r>
          </a:p>
        </p:txBody>
      </p:sp>
      <p:sp>
        <p:nvSpPr>
          <p:cNvPr id="4" name="Slide Number Placeholder 3"/>
          <p:cNvSpPr>
            <a:spLocks noGrp="1"/>
          </p:cNvSpPr>
          <p:nvPr>
            <p:ph type="sldNum" sz="quarter" idx="5"/>
          </p:nvPr>
        </p:nvSpPr>
        <p:spPr/>
        <p:txBody>
          <a:bodyPr/>
          <a:lstStyle/>
          <a:p>
            <a:fld id="{75EEC377-7720-48FD-B059-CEC7DF489EEC}" type="slidenum">
              <a:rPr lang="en-GB" smtClean="0"/>
              <a:t>21</a:t>
            </a:fld>
            <a:endParaRPr lang="en-GB"/>
          </a:p>
        </p:txBody>
      </p:sp>
    </p:spTree>
    <p:extLst>
      <p:ext uri="{BB962C8B-B14F-4D97-AF65-F5344CB8AC3E}">
        <p14:creationId xmlns:p14="http://schemas.microsoft.com/office/powerpoint/2010/main" val="2391993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another operator – and not.</a:t>
            </a:r>
          </a:p>
          <a:p>
            <a:r>
              <a:rPr lang="en-GB" dirty="0"/>
              <a:t>This helps you exclude search terms. As a note for this, as the order of precedence is OR, then AND </a:t>
            </a:r>
            <a:r>
              <a:rPr lang="en-GB" dirty="0" err="1"/>
              <a:t>and</a:t>
            </a:r>
            <a:r>
              <a:rPr lang="en-GB" dirty="0"/>
              <a:t> then AND NOT, it should always be placed at the end.</a:t>
            </a:r>
          </a:p>
          <a:p>
            <a:r>
              <a:rPr lang="en-GB" dirty="0"/>
              <a:t>In this example, you can see the placement of brackets to demonstrate how Scopus reads this</a:t>
            </a:r>
          </a:p>
        </p:txBody>
      </p:sp>
      <p:sp>
        <p:nvSpPr>
          <p:cNvPr id="4" name="Slide Number Placeholder 3"/>
          <p:cNvSpPr>
            <a:spLocks noGrp="1"/>
          </p:cNvSpPr>
          <p:nvPr>
            <p:ph type="sldNum" sz="quarter" idx="5"/>
          </p:nvPr>
        </p:nvSpPr>
        <p:spPr/>
        <p:txBody>
          <a:bodyPr/>
          <a:lstStyle/>
          <a:p>
            <a:fld id="{75EEC377-7720-48FD-B059-CEC7DF489EEC}" type="slidenum">
              <a:rPr lang="en-GB" smtClean="0"/>
              <a:t>22</a:t>
            </a:fld>
            <a:endParaRPr lang="en-GB"/>
          </a:p>
        </p:txBody>
      </p:sp>
    </p:spTree>
    <p:extLst>
      <p:ext uri="{BB962C8B-B14F-4D97-AF65-F5344CB8AC3E}">
        <p14:creationId xmlns:p14="http://schemas.microsoft.com/office/powerpoint/2010/main" val="3164826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this, each category is read first with the OR operator and then the ANDs are read</a:t>
            </a:r>
          </a:p>
        </p:txBody>
      </p:sp>
      <p:sp>
        <p:nvSpPr>
          <p:cNvPr id="4" name="Slide Number Placeholder 3"/>
          <p:cNvSpPr>
            <a:spLocks noGrp="1"/>
          </p:cNvSpPr>
          <p:nvPr>
            <p:ph type="sldNum" sz="quarter" idx="5"/>
          </p:nvPr>
        </p:nvSpPr>
        <p:spPr/>
        <p:txBody>
          <a:bodyPr/>
          <a:lstStyle/>
          <a:p>
            <a:fld id="{75EEC377-7720-48FD-B059-CEC7DF489EEC}" type="slidenum">
              <a:rPr lang="en-GB" smtClean="0"/>
              <a:t>23</a:t>
            </a:fld>
            <a:endParaRPr lang="en-GB"/>
          </a:p>
        </p:txBody>
      </p:sp>
    </p:spTree>
    <p:extLst>
      <p:ext uri="{BB962C8B-B14F-4D97-AF65-F5344CB8AC3E}">
        <p14:creationId xmlns:p14="http://schemas.microsoft.com/office/powerpoint/2010/main" val="441461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have proximity operators.</a:t>
            </a:r>
          </a:p>
          <a:p>
            <a:r>
              <a:rPr lang="en-GB" dirty="0"/>
              <a:t>W/n indicates a distance between words. By changing the N to a number, you can set the number of words that can separate them. </a:t>
            </a:r>
          </a:p>
          <a:p>
            <a:r>
              <a:rPr lang="en-GB" dirty="0"/>
              <a:t>Pre/n is the same but it forces the order of these words.</a:t>
            </a:r>
          </a:p>
          <a:p>
            <a:r>
              <a:rPr lang="en-GB" dirty="0"/>
              <a:t>When looking at our search, if we changed hatching success to hatching W/2 success, it would also include papers with the phrase success at hatching.</a:t>
            </a:r>
          </a:p>
        </p:txBody>
      </p:sp>
      <p:sp>
        <p:nvSpPr>
          <p:cNvPr id="4" name="Slide Number Placeholder 3"/>
          <p:cNvSpPr>
            <a:spLocks noGrp="1"/>
          </p:cNvSpPr>
          <p:nvPr>
            <p:ph type="sldNum" sz="quarter" idx="5"/>
          </p:nvPr>
        </p:nvSpPr>
        <p:spPr/>
        <p:txBody>
          <a:bodyPr/>
          <a:lstStyle/>
          <a:p>
            <a:fld id="{75EEC377-7720-48FD-B059-CEC7DF489EEC}" type="slidenum">
              <a:rPr lang="en-GB" smtClean="0"/>
              <a:t>24</a:t>
            </a:fld>
            <a:endParaRPr lang="en-GB"/>
          </a:p>
        </p:txBody>
      </p:sp>
    </p:spTree>
    <p:extLst>
      <p:ext uri="{BB962C8B-B14F-4D97-AF65-F5344CB8AC3E}">
        <p14:creationId xmlns:p14="http://schemas.microsoft.com/office/powerpoint/2010/main" val="2188076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are on to inputting the search into Scopus.</a:t>
            </a:r>
          </a:p>
        </p:txBody>
      </p:sp>
      <p:sp>
        <p:nvSpPr>
          <p:cNvPr id="4" name="Slide Number Placeholder 3"/>
          <p:cNvSpPr>
            <a:spLocks noGrp="1"/>
          </p:cNvSpPr>
          <p:nvPr>
            <p:ph type="sldNum" sz="quarter" idx="5"/>
          </p:nvPr>
        </p:nvSpPr>
        <p:spPr/>
        <p:txBody>
          <a:bodyPr/>
          <a:lstStyle/>
          <a:p>
            <a:fld id="{75EEC377-7720-48FD-B059-CEC7DF489EEC}" type="slidenum">
              <a:rPr lang="en-GB" smtClean="0"/>
              <a:t>25</a:t>
            </a:fld>
            <a:endParaRPr lang="en-GB"/>
          </a:p>
        </p:txBody>
      </p:sp>
    </p:spTree>
    <p:extLst>
      <p:ext uri="{BB962C8B-B14F-4D97-AF65-F5344CB8AC3E}">
        <p14:creationId xmlns:p14="http://schemas.microsoft.com/office/powerpoint/2010/main" val="3505376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are back to the document search.</a:t>
            </a:r>
          </a:p>
          <a:p>
            <a:endParaRPr lang="en-GB" dirty="0"/>
          </a:p>
          <a:p>
            <a:r>
              <a:rPr lang="en-GB" dirty="0"/>
              <a:t>Your search goes here</a:t>
            </a:r>
          </a:p>
          <a:p>
            <a:endParaRPr lang="en-GB" dirty="0"/>
          </a:p>
          <a:p>
            <a:r>
              <a:rPr lang="en-GB" dirty="0"/>
              <a:t>You can change what Scopus searches within, the default is Scopus searching for terms  within a paper’s article title, its abstracts and its keywords</a:t>
            </a:r>
          </a:p>
          <a:p>
            <a:endParaRPr lang="en-GB" dirty="0"/>
          </a:p>
          <a:p>
            <a:r>
              <a:rPr lang="en-GB" dirty="0"/>
              <a:t>And the plus symbol allows you to input more search terms if you have too many for the box</a:t>
            </a:r>
          </a:p>
        </p:txBody>
      </p:sp>
      <p:sp>
        <p:nvSpPr>
          <p:cNvPr id="4" name="Slide Number Placeholder 3"/>
          <p:cNvSpPr>
            <a:spLocks noGrp="1"/>
          </p:cNvSpPr>
          <p:nvPr>
            <p:ph type="sldNum" sz="quarter" idx="5"/>
          </p:nvPr>
        </p:nvSpPr>
        <p:spPr/>
        <p:txBody>
          <a:bodyPr/>
          <a:lstStyle/>
          <a:p>
            <a:fld id="{75EEC377-7720-48FD-B059-CEC7DF489EEC}" type="slidenum">
              <a:rPr lang="en-GB" smtClean="0"/>
              <a:t>26</a:t>
            </a:fld>
            <a:endParaRPr lang="en-GB"/>
          </a:p>
        </p:txBody>
      </p:sp>
    </p:spTree>
    <p:extLst>
      <p:ext uri="{BB962C8B-B14F-4D97-AF65-F5344CB8AC3E}">
        <p14:creationId xmlns:p14="http://schemas.microsoft.com/office/powerpoint/2010/main" val="1408291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click the plus you get something like this</a:t>
            </a:r>
          </a:p>
          <a:p>
            <a:endParaRPr lang="en-GB" dirty="0"/>
          </a:p>
          <a:p>
            <a:r>
              <a:rPr lang="en-GB" dirty="0"/>
              <a:t>This is also helpful if you want to mix and match what you search within as you can see by the drop down here</a:t>
            </a:r>
          </a:p>
        </p:txBody>
      </p:sp>
      <p:sp>
        <p:nvSpPr>
          <p:cNvPr id="4" name="Slide Number Placeholder 3"/>
          <p:cNvSpPr>
            <a:spLocks noGrp="1"/>
          </p:cNvSpPr>
          <p:nvPr>
            <p:ph type="sldNum" sz="quarter" idx="5"/>
          </p:nvPr>
        </p:nvSpPr>
        <p:spPr/>
        <p:txBody>
          <a:bodyPr/>
          <a:lstStyle/>
          <a:p>
            <a:fld id="{75EEC377-7720-48FD-B059-CEC7DF489EEC}" type="slidenum">
              <a:rPr lang="en-GB" smtClean="0"/>
              <a:t>27</a:t>
            </a:fld>
            <a:endParaRPr lang="en-GB"/>
          </a:p>
        </p:txBody>
      </p:sp>
    </p:spTree>
    <p:extLst>
      <p:ext uri="{BB962C8B-B14F-4D97-AF65-F5344CB8AC3E}">
        <p14:creationId xmlns:p14="http://schemas.microsoft.com/office/powerpoint/2010/main" val="67978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Below the search box is a drop down called limit which allows you to limit by publication year, time since added to Scopus which is helpful if you are coming back to a topic, and document type which is helpful to limit to journals or reviews if you want</a:t>
            </a:r>
          </a:p>
        </p:txBody>
      </p:sp>
      <p:sp>
        <p:nvSpPr>
          <p:cNvPr id="4" name="Slide Number Placeholder 3"/>
          <p:cNvSpPr>
            <a:spLocks noGrp="1"/>
          </p:cNvSpPr>
          <p:nvPr>
            <p:ph type="sldNum" sz="quarter" idx="5"/>
          </p:nvPr>
        </p:nvSpPr>
        <p:spPr/>
        <p:txBody>
          <a:bodyPr/>
          <a:lstStyle/>
          <a:p>
            <a:fld id="{75EEC377-7720-48FD-B059-CEC7DF489EEC}" type="slidenum">
              <a:rPr lang="en-GB" smtClean="0"/>
              <a:t>28</a:t>
            </a:fld>
            <a:endParaRPr lang="en-GB"/>
          </a:p>
        </p:txBody>
      </p:sp>
    </p:spTree>
    <p:extLst>
      <p:ext uri="{BB962C8B-B14F-4D97-AF65-F5344CB8AC3E}">
        <p14:creationId xmlns:p14="http://schemas.microsoft.com/office/powerpoint/2010/main" val="2715014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my previous example, if we implemented the search, we yield 127 documents.</a:t>
            </a:r>
          </a:p>
          <a:p>
            <a:endParaRPr lang="en-GB" dirty="0"/>
          </a:p>
          <a:p>
            <a:r>
              <a:rPr lang="en-GB" dirty="0"/>
              <a:t>If you notice a mistake you can edit your search with the edit button</a:t>
            </a:r>
          </a:p>
          <a:p>
            <a:endParaRPr lang="en-GB" dirty="0"/>
          </a:p>
          <a:p>
            <a:r>
              <a:rPr lang="en-GB" dirty="0"/>
              <a:t>If you want to save your search you can with the save button. When you run it at a later date the number of papers may have increased as new papers get added to Scopus.</a:t>
            </a:r>
          </a:p>
          <a:p>
            <a:endParaRPr lang="en-GB" dirty="0"/>
          </a:p>
          <a:p>
            <a:r>
              <a:rPr lang="en-GB" dirty="0"/>
              <a:t>With the set alert button you can organise Scopus to contact you as new papers get added to Scopus that fit your search. I have a weekly alert set for mine</a:t>
            </a:r>
          </a:p>
          <a:p>
            <a:endParaRPr lang="en-GB" dirty="0"/>
          </a:p>
          <a:p>
            <a:r>
              <a:rPr lang="en-GB" dirty="0"/>
              <a:t>If you want to reduce the number of papers in your search you can refine it with the many options on the left (there are more than that, I just had to crop them out). There is also nothing stopping you from refining your search and saving the refined list (see next slide)</a:t>
            </a:r>
          </a:p>
          <a:p>
            <a:endParaRPr lang="en-GB" dirty="0"/>
          </a:p>
          <a:p>
            <a:endParaRPr lang="en-GB" dirty="0"/>
          </a:p>
        </p:txBody>
      </p:sp>
      <p:sp>
        <p:nvSpPr>
          <p:cNvPr id="4" name="Slide Number Placeholder 3"/>
          <p:cNvSpPr>
            <a:spLocks noGrp="1"/>
          </p:cNvSpPr>
          <p:nvPr>
            <p:ph type="sldNum" sz="quarter" idx="5"/>
          </p:nvPr>
        </p:nvSpPr>
        <p:spPr/>
        <p:txBody>
          <a:bodyPr/>
          <a:lstStyle/>
          <a:p>
            <a:fld id="{75EEC377-7720-48FD-B059-CEC7DF489EEC}" type="slidenum">
              <a:rPr lang="en-GB" smtClean="0"/>
              <a:t>29</a:t>
            </a:fld>
            <a:endParaRPr lang="en-GB"/>
          </a:p>
        </p:txBody>
      </p:sp>
    </p:spTree>
    <p:extLst>
      <p:ext uri="{BB962C8B-B14F-4D97-AF65-F5344CB8AC3E}">
        <p14:creationId xmlns:p14="http://schemas.microsoft.com/office/powerpoint/2010/main" val="3522824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A4A4A"/>
                </a:solidFill>
                <a:effectLst/>
                <a:latin typeface="freight-sans-pro"/>
              </a:rPr>
              <a:t>Scopus is an abstract and citation database. You can input your search terms and, when done properly, you can have a finite list of papers that are a great representation of your topic. </a:t>
            </a:r>
          </a:p>
          <a:p>
            <a:r>
              <a:rPr lang="en-GB" b="0" i="0" dirty="0">
                <a:solidFill>
                  <a:srgbClr val="4A4A4A"/>
                </a:solidFill>
                <a:effectLst/>
                <a:latin typeface="freight-sans-pro"/>
              </a:rPr>
              <a:t>Just want to add the caveat that no search will catch every paper ever released on your topic and no database will contain all of them. But Scopus is thought to be up there with the best with over 5,000 publishers and 75 million documents.</a:t>
            </a:r>
          </a:p>
          <a:p>
            <a:endParaRPr lang="en-GB" b="0" i="0" dirty="0">
              <a:solidFill>
                <a:srgbClr val="4A4A4A"/>
              </a:solidFill>
              <a:effectLst/>
              <a:latin typeface="freight-sans-pro"/>
            </a:endParaRPr>
          </a:p>
          <a:p>
            <a:r>
              <a:rPr lang="en-GB" b="0" i="0" dirty="0">
                <a:solidFill>
                  <a:srgbClr val="4A4A4A"/>
                </a:solidFill>
                <a:effectLst/>
                <a:latin typeface="freight-sans-pro"/>
              </a:rPr>
              <a:t>It is a good alternative to Web of Science as they are both multidisciplinary and which is better is down to what you want and who you ask. When trying to look into that, there is a vague consensus that Scopus is more inclusive as Web of Science has a more stringent vetting process. But, for a literature search, that is probably a good thing.</a:t>
            </a:r>
          </a:p>
          <a:p>
            <a:endParaRPr lang="en-GB" b="0" i="0" dirty="0">
              <a:solidFill>
                <a:srgbClr val="111111"/>
              </a:solidFill>
              <a:effectLst/>
              <a:latin typeface="Roboto"/>
            </a:endParaRPr>
          </a:p>
          <a:p>
            <a:r>
              <a:rPr lang="en-GB" b="0" i="0" dirty="0">
                <a:solidFill>
                  <a:srgbClr val="111111"/>
                </a:solidFill>
                <a:effectLst/>
                <a:latin typeface="Roboto"/>
              </a:rPr>
              <a:t>(“Scopus is good for a comprehensive study while </a:t>
            </a:r>
            <a:r>
              <a:rPr lang="en-GB" b="0" i="0" dirty="0" err="1">
                <a:solidFill>
                  <a:srgbClr val="111111"/>
                </a:solidFill>
                <a:effectLst/>
                <a:latin typeface="Roboto"/>
              </a:rPr>
              <a:t>WoS</a:t>
            </a:r>
            <a:r>
              <a:rPr lang="en-GB" b="0" i="0" dirty="0">
                <a:solidFill>
                  <a:srgbClr val="111111"/>
                </a:solidFill>
                <a:effectLst/>
                <a:latin typeface="Roboto"/>
              </a:rPr>
              <a:t> is better for selective data. That is, for a review article I would prefer Scopus, but for an elaboration on specific scientific problem I would prefer </a:t>
            </a:r>
            <a:r>
              <a:rPr lang="en-GB" b="0" i="0" dirty="0" err="1">
                <a:solidFill>
                  <a:srgbClr val="111111"/>
                </a:solidFill>
                <a:effectLst/>
                <a:latin typeface="Roboto"/>
              </a:rPr>
              <a:t>WoS</a:t>
            </a:r>
            <a:r>
              <a:rPr lang="en-GB" b="0" i="0" dirty="0">
                <a:solidFill>
                  <a:srgbClr val="111111"/>
                </a:solidFill>
                <a:effectLst/>
                <a:latin typeface="Roboto"/>
              </a:rPr>
              <a:t>.”</a:t>
            </a:r>
          </a:p>
        </p:txBody>
      </p:sp>
      <p:sp>
        <p:nvSpPr>
          <p:cNvPr id="4" name="Slide Number Placeholder 3"/>
          <p:cNvSpPr>
            <a:spLocks noGrp="1"/>
          </p:cNvSpPr>
          <p:nvPr>
            <p:ph type="sldNum" sz="quarter" idx="5"/>
          </p:nvPr>
        </p:nvSpPr>
        <p:spPr/>
        <p:txBody>
          <a:bodyPr/>
          <a:lstStyle/>
          <a:p>
            <a:fld id="{75EEC377-7720-48FD-B059-CEC7DF489EEC}" type="slidenum">
              <a:rPr lang="en-GB" smtClean="0"/>
              <a:t>3</a:t>
            </a:fld>
            <a:endParaRPr lang="en-GB"/>
          </a:p>
        </p:txBody>
      </p:sp>
    </p:spTree>
    <p:extLst>
      <p:ext uri="{BB962C8B-B14F-4D97-AF65-F5344CB8AC3E}">
        <p14:creationId xmlns:p14="http://schemas.microsoft.com/office/powerpoint/2010/main" val="3350872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saving you search for later, every time you run it you may have gained more papers. When doing something like a meta analysis, you may need to just cut off this influx and deal with what you have. To do this you can save your papers to a list instead using the “Save to list” button (you need to select them first by either clicking papers individually or clicking the All button as indicated). There is nothing stopping you from saving the list to focus on those papers and have a cheeky look at the papers that come through to your email if you set up an alert.</a:t>
            </a:r>
          </a:p>
        </p:txBody>
      </p:sp>
      <p:sp>
        <p:nvSpPr>
          <p:cNvPr id="4" name="Slide Number Placeholder 3"/>
          <p:cNvSpPr>
            <a:spLocks noGrp="1"/>
          </p:cNvSpPr>
          <p:nvPr>
            <p:ph type="sldNum" sz="quarter" idx="5"/>
          </p:nvPr>
        </p:nvSpPr>
        <p:spPr/>
        <p:txBody>
          <a:bodyPr/>
          <a:lstStyle/>
          <a:p>
            <a:fld id="{75EEC377-7720-48FD-B059-CEC7DF489EEC}" type="slidenum">
              <a:rPr lang="en-GB" smtClean="0"/>
              <a:t>30</a:t>
            </a:fld>
            <a:endParaRPr lang="en-GB"/>
          </a:p>
        </p:txBody>
      </p:sp>
    </p:spTree>
    <p:extLst>
      <p:ext uri="{BB962C8B-B14F-4D97-AF65-F5344CB8AC3E}">
        <p14:creationId xmlns:p14="http://schemas.microsoft.com/office/powerpoint/2010/main" val="1491697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note, you can only save 2000 papers at a time (seems to be the amount of papers Scopus can deal with at a time). If you have more than that, save the 2000 into a list. Load the excess papers you were not able to save, click ‘save to list’ and you can add them to the first lot from there – very sneaky</a:t>
            </a:r>
          </a:p>
        </p:txBody>
      </p:sp>
      <p:sp>
        <p:nvSpPr>
          <p:cNvPr id="4" name="Slide Number Placeholder 3"/>
          <p:cNvSpPr>
            <a:spLocks noGrp="1"/>
          </p:cNvSpPr>
          <p:nvPr>
            <p:ph type="sldNum" sz="quarter" idx="5"/>
          </p:nvPr>
        </p:nvSpPr>
        <p:spPr/>
        <p:txBody>
          <a:bodyPr/>
          <a:lstStyle/>
          <a:p>
            <a:fld id="{75EEC377-7720-48FD-B059-CEC7DF489EEC}" type="slidenum">
              <a:rPr lang="en-GB" smtClean="0"/>
              <a:t>31</a:t>
            </a:fld>
            <a:endParaRPr lang="en-GB"/>
          </a:p>
        </p:txBody>
      </p:sp>
    </p:spTree>
    <p:extLst>
      <p:ext uri="{BB962C8B-B14F-4D97-AF65-F5344CB8AC3E}">
        <p14:creationId xmlns:p14="http://schemas.microsoft.com/office/powerpoint/2010/main" val="2405511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also export a search result (whether from an ongoing search or a saved list), using the export button. When you select this you can also refine exactly what you want (can even export to abstract if you wish!)</a:t>
            </a:r>
          </a:p>
          <a:p>
            <a:endParaRPr lang="en-GB" dirty="0"/>
          </a:p>
          <a:p>
            <a:r>
              <a:rPr lang="en-GB" dirty="0"/>
              <a:t>Citation overview is fun. If you want to see the progress within your topic (i.e. how popular it is), you can see this here (remember on this example 2020 hasn’t finished yet!)</a:t>
            </a:r>
          </a:p>
          <a:p>
            <a:endParaRPr lang="en-GB" dirty="0"/>
          </a:p>
          <a:p>
            <a:r>
              <a:rPr lang="en-GB" dirty="0"/>
              <a:t>View cited by is a way to see a list of papers that cited the papers that are in your search. This is very helpful when wanting to make sure your key words didn’t miss anything. Your search terms are a fine balance of reducing the number of papers you have to sift through and trying to incorporate as many of the relevant papers as possible (the refine results options will most likely come in handy with reverse snowballing)</a:t>
            </a:r>
          </a:p>
          <a:p>
            <a:endParaRPr lang="en-GB" dirty="0"/>
          </a:p>
          <a:p>
            <a:r>
              <a:rPr lang="en-GB" dirty="0"/>
              <a:t>You can see which papers the papers in your results cited by the view references button in the drop down (…). Full disclosure this is not the best as most papers are not open access and thus Scopus cannot access their reference lists – but the option is there if you wish.</a:t>
            </a:r>
          </a:p>
        </p:txBody>
      </p:sp>
      <p:sp>
        <p:nvSpPr>
          <p:cNvPr id="4" name="Slide Number Placeholder 3"/>
          <p:cNvSpPr>
            <a:spLocks noGrp="1"/>
          </p:cNvSpPr>
          <p:nvPr>
            <p:ph type="sldNum" sz="quarter" idx="5"/>
          </p:nvPr>
        </p:nvSpPr>
        <p:spPr/>
        <p:txBody>
          <a:bodyPr/>
          <a:lstStyle/>
          <a:p>
            <a:fld id="{75EEC377-7720-48FD-B059-CEC7DF489EEC}" type="slidenum">
              <a:rPr lang="en-GB" smtClean="0"/>
              <a:t>32</a:t>
            </a:fld>
            <a:endParaRPr lang="en-GB"/>
          </a:p>
        </p:txBody>
      </p:sp>
    </p:spTree>
    <p:extLst>
      <p:ext uri="{BB962C8B-B14F-4D97-AF65-F5344CB8AC3E}">
        <p14:creationId xmlns:p14="http://schemas.microsoft.com/office/powerpoint/2010/main" val="2018933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all the abstracts on the main screen (rather than clicking each paper individually), you can use the ‘show all abstracts’ button – there are a couple of abstracts missing, typically in older papers that have only scanned copies online. The majority are their though and is very helpful</a:t>
            </a:r>
          </a:p>
          <a:p>
            <a:endParaRPr lang="en-GB" dirty="0"/>
          </a:p>
          <a:p>
            <a:r>
              <a:rPr lang="en-GB" dirty="0"/>
              <a:t>You can also sort the papers in different ways. You will most likely want it by year or the First Author (A-Z) default (do not know why the screen shot in Z-A, must have caught it)</a:t>
            </a:r>
          </a:p>
        </p:txBody>
      </p:sp>
      <p:sp>
        <p:nvSpPr>
          <p:cNvPr id="4" name="Slide Number Placeholder 3"/>
          <p:cNvSpPr>
            <a:spLocks noGrp="1"/>
          </p:cNvSpPr>
          <p:nvPr>
            <p:ph type="sldNum" sz="quarter" idx="5"/>
          </p:nvPr>
        </p:nvSpPr>
        <p:spPr/>
        <p:txBody>
          <a:bodyPr/>
          <a:lstStyle/>
          <a:p>
            <a:fld id="{75EEC377-7720-48FD-B059-CEC7DF489EEC}" type="slidenum">
              <a:rPr lang="en-GB" smtClean="0"/>
              <a:t>33</a:t>
            </a:fld>
            <a:endParaRPr lang="en-GB"/>
          </a:p>
        </p:txBody>
      </p:sp>
    </p:spTree>
    <p:extLst>
      <p:ext uri="{BB962C8B-B14F-4D97-AF65-F5344CB8AC3E}">
        <p14:creationId xmlns:p14="http://schemas.microsoft.com/office/powerpoint/2010/main" val="1269454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Viola – hope that helped. Scopus have some great tutorial videos too if you are looking for </a:t>
            </a:r>
            <a:r>
              <a:rPr lang="en-GB"/>
              <a:t>more information </a:t>
            </a:r>
            <a:r>
              <a:rPr lang="en-GB">
                <a:sym typeface="Wingdings" panose="05000000000000000000" pitchFamily="2" charset="2"/>
              </a:rPr>
              <a:t> </a:t>
            </a:r>
            <a:endParaRPr lang="en-GB"/>
          </a:p>
        </p:txBody>
      </p:sp>
      <p:sp>
        <p:nvSpPr>
          <p:cNvPr id="4" name="Slide Number Placeholder 3"/>
          <p:cNvSpPr>
            <a:spLocks noGrp="1"/>
          </p:cNvSpPr>
          <p:nvPr>
            <p:ph type="sldNum" sz="quarter" idx="5"/>
          </p:nvPr>
        </p:nvSpPr>
        <p:spPr/>
        <p:txBody>
          <a:bodyPr/>
          <a:lstStyle/>
          <a:p>
            <a:fld id="{75EEC377-7720-48FD-B059-CEC7DF489EEC}" type="slidenum">
              <a:rPr lang="en-GB" smtClean="0"/>
              <a:t>34</a:t>
            </a:fld>
            <a:endParaRPr lang="en-GB"/>
          </a:p>
        </p:txBody>
      </p:sp>
    </p:spTree>
    <p:extLst>
      <p:ext uri="{BB962C8B-B14F-4D97-AF65-F5344CB8AC3E}">
        <p14:creationId xmlns:p14="http://schemas.microsoft.com/office/powerpoint/2010/main" val="850729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sym typeface="Wingdings" panose="05000000000000000000" pitchFamily="2" charset="2"/>
              </a:rPr>
              <a:t>So, step one, login!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sym typeface="Wingdings" panose="05000000000000000000" pitchFamily="2" charset="2"/>
              </a:rPr>
              <a:t>The </a:t>
            </a:r>
            <a:r>
              <a:rPr lang="en-GB" dirty="0">
                <a:solidFill>
                  <a:schemeClr val="tx1">
                    <a:lumMod val="75000"/>
                    <a:lumOff val="25000"/>
                  </a:schemeClr>
                </a:solidFill>
                <a:sym typeface="Wingdings" panose="05000000000000000000" pitchFamily="2" charset="2"/>
              </a:rPr>
              <a:t>U</a:t>
            </a:r>
            <a:r>
              <a:rPr lang="en-GB" sz="1200" dirty="0">
                <a:solidFill>
                  <a:schemeClr val="tx1">
                    <a:lumMod val="75000"/>
                    <a:lumOff val="25000"/>
                  </a:schemeClr>
                </a:solidFill>
                <a:sym typeface="Wingdings" panose="05000000000000000000" pitchFamily="2" charset="2"/>
              </a:rPr>
              <a:t>niversity of Aberdeen pay for the subscription</a:t>
            </a:r>
            <a:r>
              <a:rPr lang="en-GB" dirty="0"/>
              <a:t> so you’ll need to login using your university credentials</a:t>
            </a:r>
          </a:p>
        </p:txBody>
      </p:sp>
      <p:sp>
        <p:nvSpPr>
          <p:cNvPr id="4" name="Slide Number Placeholder 3"/>
          <p:cNvSpPr>
            <a:spLocks noGrp="1"/>
          </p:cNvSpPr>
          <p:nvPr>
            <p:ph type="sldNum" sz="quarter" idx="5"/>
          </p:nvPr>
        </p:nvSpPr>
        <p:spPr/>
        <p:txBody>
          <a:bodyPr/>
          <a:lstStyle/>
          <a:p>
            <a:fld id="{75EEC377-7720-48FD-B059-CEC7DF489EEC}" type="slidenum">
              <a:rPr lang="en-GB" smtClean="0"/>
              <a:t>4</a:t>
            </a:fld>
            <a:endParaRPr lang="en-GB"/>
          </a:p>
        </p:txBody>
      </p:sp>
    </p:spTree>
    <p:extLst>
      <p:ext uri="{BB962C8B-B14F-4D97-AF65-F5344CB8AC3E}">
        <p14:creationId xmlns:p14="http://schemas.microsoft.com/office/powerpoint/2010/main" val="14489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their site there are two buttons that let you do this, “Check </a:t>
            </a:r>
            <a:r>
              <a:rPr lang="en-GB" dirty="0" err="1"/>
              <a:t>scopus</a:t>
            </a:r>
            <a:r>
              <a:rPr lang="en-GB" dirty="0"/>
              <a:t> access” and obviously “sign in”</a:t>
            </a:r>
          </a:p>
        </p:txBody>
      </p:sp>
      <p:sp>
        <p:nvSpPr>
          <p:cNvPr id="4" name="Slide Number Placeholder 3"/>
          <p:cNvSpPr>
            <a:spLocks noGrp="1"/>
          </p:cNvSpPr>
          <p:nvPr>
            <p:ph type="sldNum" sz="quarter" idx="5"/>
          </p:nvPr>
        </p:nvSpPr>
        <p:spPr/>
        <p:txBody>
          <a:bodyPr/>
          <a:lstStyle/>
          <a:p>
            <a:fld id="{75EEC377-7720-48FD-B059-CEC7DF489EEC}" type="slidenum">
              <a:rPr lang="en-GB" smtClean="0"/>
              <a:t>5</a:t>
            </a:fld>
            <a:endParaRPr lang="en-GB"/>
          </a:p>
        </p:txBody>
      </p:sp>
    </p:spTree>
    <p:extLst>
      <p:ext uri="{BB962C8B-B14F-4D97-AF65-F5344CB8AC3E}">
        <p14:creationId xmlns:p14="http://schemas.microsoft.com/office/powerpoint/2010/main" val="315197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 have logged in, this is what you will see. This is the document search form and this is where you will enter your search terms – we will come back to this later once we know what our search will be</a:t>
            </a:r>
          </a:p>
        </p:txBody>
      </p:sp>
      <p:sp>
        <p:nvSpPr>
          <p:cNvPr id="4" name="Slide Number Placeholder 3"/>
          <p:cNvSpPr>
            <a:spLocks noGrp="1"/>
          </p:cNvSpPr>
          <p:nvPr>
            <p:ph type="sldNum" sz="quarter" idx="5"/>
          </p:nvPr>
        </p:nvSpPr>
        <p:spPr/>
        <p:txBody>
          <a:bodyPr/>
          <a:lstStyle/>
          <a:p>
            <a:fld id="{75EEC377-7720-48FD-B059-CEC7DF489EEC}" type="slidenum">
              <a:rPr lang="en-GB" smtClean="0"/>
              <a:t>6</a:t>
            </a:fld>
            <a:endParaRPr lang="en-GB"/>
          </a:p>
        </p:txBody>
      </p:sp>
    </p:spTree>
    <p:extLst>
      <p:ext uri="{BB962C8B-B14F-4D97-AF65-F5344CB8AC3E}">
        <p14:creationId xmlns:p14="http://schemas.microsoft.com/office/powerpoint/2010/main" val="375046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you can do the search, you need to know what you want – frame your research question</a:t>
            </a:r>
          </a:p>
        </p:txBody>
      </p:sp>
      <p:sp>
        <p:nvSpPr>
          <p:cNvPr id="4" name="Slide Number Placeholder 3"/>
          <p:cNvSpPr>
            <a:spLocks noGrp="1"/>
          </p:cNvSpPr>
          <p:nvPr>
            <p:ph type="sldNum" sz="quarter" idx="5"/>
          </p:nvPr>
        </p:nvSpPr>
        <p:spPr/>
        <p:txBody>
          <a:bodyPr/>
          <a:lstStyle/>
          <a:p>
            <a:fld id="{75EEC377-7720-48FD-B059-CEC7DF489EEC}" type="slidenum">
              <a:rPr lang="en-GB" smtClean="0"/>
              <a:t>7</a:t>
            </a:fld>
            <a:endParaRPr lang="en-GB"/>
          </a:p>
        </p:txBody>
      </p:sp>
    </p:spTree>
    <p:extLst>
      <p:ext uri="{BB962C8B-B14F-4D97-AF65-F5344CB8AC3E}">
        <p14:creationId xmlns:p14="http://schemas.microsoft.com/office/powerpoint/2010/main" val="70581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obvious answer is to use your project title – so lets go through an example…</a:t>
            </a:r>
          </a:p>
          <a:p>
            <a:r>
              <a:rPr lang="en-GB" dirty="0"/>
              <a:t>The example title I am using is from Molly’s project and it is on the effects of persistent organic pollutants on the reproduction of wild birds. </a:t>
            </a:r>
          </a:p>
          <a:p>
            <a:r>
              <a:rPr lang="en-GB" dirty="0"/>
              <a:t>So, lets take the key words…</a:t>
            </a:r>
          </a:p>
        </p:txBody>
      </p:sp>
      <p:sp>
        <p:nvSpPr>
          <p:cNvPr id="4" name="Slide Number Placeholder 3"/>
          <p:cNvSpPr>
            <a:spLocks noGrp="1"/>
          </p:cNvSpPr>
          <p:nvPr>
            <p:ph type="sldNum" sz="quarter" idx="5"/>
          </p:nvPr>
        </p:nvSpPr>
        <p:spPr/>
        <p:txBody>
          <a:bodyPr/>
          <a:lstStyle/>
          <a:p>
            <a:fld id="{75EEC377-7720-48FD-B059-CEC7DF489EEC}" type="slidenum">
              <a:rPr lang="en-GB" smtClean="0"/>
              <a:t>8</a:t>
            </a:fld>
            <a:endParaRPr lang="en-GB"/>
          </a:p>
        </p:txBody>
      </p:sp>
    </p:spTree>
    <p:extLst>
      <p:ext uri="{BB962C8B-B14F-4D97-AF65-F5344CB8AC3E}">
        <p14:creationId xmlns:p14="http://schemas.microsoft.com/office/powerpoint/2010/main" val="116859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there are 4. you have the pollutants we are interested in, reproduction, wild and birds. </a:t>
            </a:r>
          </a:p>
          <a:p>
            <a:endParaRPr lang="en-GB" dirty="0"/>
          </a:p>
          <a:p>
            <a:r>
              <a:rPr lang="en-GB" dirty="0"/>
              <a:t>There will be many papers that look at some of this and not at others and I guess this </a:t>
            </a:r>
            <a:r>
              <a:rPr lang="en-GB" dirty="0" err="1"/>
              <a:t>venn</a:t>
            </a:r>
            <a:r>
              <a:rPr lang="en-GB" dirty="0"/>
              <a:t> diagram should actually be 3D but we are interested in the </a:t>
            </a:r>
          </a:p>
          <a:p>
            <a:endParaRPr lang="en-GB" dirty="0"/>
          </a:p>
          <a:p>
            <a:r>
              <a:rPr lang="en-GB" dirty="0"/>
              <a:t>overlap of these categories.</a:t>
            </a:r>
          </a:p>
        </p:txBody>
      </p:sp>
      <p:sp>
        <p:nvSpPr>
          <p:cNvPr id="4" name="Slide Number Placeholder 3"/>
          <p:cNvSpPr>
            <a:spLocks noGrp="1"/>
          </p:cNvSpPr>
          <p:nvPr>
            <p:ph type="sldNum" sz="quarter" idx="5"/>
          </p:nvPr>
        </p:nvSpPr>
        <p:spPr/>
        <p:txBody>
          <a:bodyPr/>
          <a:lstStyle/>
          <a:p>
            <a:fld id="{75EEC377-7720-48FD-B059-CEC7DF489EEC}" type="slidenum">
              <a:rPr lang="en-GB" smtClean="0"/>
              <a:t>9</a:t>
            </a:fld>
            <a:endParaRPr lang="en-GB"/>
          </a:p>
        </p:txBody>
      </p:sp>
    </p:spTree>
    <p:extLst>
      <p:ext uri="{BB962C8B-B14F-4D97-AF65-F5344CB8AC3E}">
        <p14:creationId xmlns:p14="http://schemas.microsoft.com/office/powerpoint/2010/main" val="132052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10/19/2020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166757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10/19/2020</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8773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10/19/2020</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0974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10/19/2020</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9967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10/19/2020</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5533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10/19/2020</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8353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10/19/2020</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6388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10/19/2020</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95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10/19/2020</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5416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10/19/2020</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6007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10/19/2020</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733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10/19/2020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709718382"/>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53" r:id="rId6"/>
    <p:sldLayoutId id="2147483949" r:id="rId7"/>
    <p:sldLayoutId id="2147483950" r:id="rId8"/>
    <p:sldLayoutId id="2147483951" r:id="rId9"/>
    <p:sldLayoutId id="2147483952" r:id="rId10"/>
    <p:sldLayoutId id="2147483954"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scopus.com/home.ur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2067A6-0A08-4601-B51B-3CD6C0781AC7}"/>
              </a:ext>
            </a:extLst>
          </p:cNvPr>
          <p:cNvPicPr>
            <a:picLocks noChangeAspect="1"/>
          </p:cNvPicPr>
          <p:nvPr/>
        </p:nvPicPr>
        <p:blipFill rotWithShape="1">
          <a:blip r:embed="rId3"/>
          <a:srcRect l="22638" r="31007" b="-1"/>
          <a:stretch/>
        </p:blipFill>
        <p:spPr>
          <a:xfrm>
            <a:off x="20" y="10"/>
            <a:ext cx="4762480" cy="6857989"/>
          </a:xfrm>
          <a:prstGeom prst="rect">
            <a:avLst/>
          </a:prstGeom>
        </p:spPr>
      </p:pic>
      <p:sp>
        <p:nvSpPr>
          <p:cNvPr id="81" name="Rectangle 8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938E7-1111-4429-9B14-36E265FC0595}"/>
              </a:ext>
            </a:extLst>
          </p:cNvPr>
          <p:cNvSpPr>
            <a:spLocks noGrp="1"/>
          </p:cNvSpPr>
          <p:nvPr>
            <p:ph type="ctrTitle"/>
          </p:nvPr>
        </p:nvSpPr>
        <p:spPr>
          <a:xfrm>
            <a:off x="6096000" y="1371599"/>
            <a:ext cx="4762500" cy="2360429"/>
          </a:xfrm>
        </p:spPr>
        <p:txBody>
          <a:bodyPr>
            <a:normAutofit fontScale="90000"/>
          </a:bodyPr>
          <a:lstStyle/>
          <a:p>
            <a:r>
              <a:rPr lang="en-GB" sz="4400" cap="none" dirty="0">
                <a:cs typeface="Aparajita" panose="02020603050405020304" pitchFamily="18" charset="0"/>
              </a:rPr>
              <a:t>How to undertake a literature search in Scopus</a:t>
            </a:r>
          </a:p>
        </p:txBody>
      </p:sp>
      <p:sp>
        <p:nvSpPr>
          <p:cNvPr id="3" name="Subtitle 2">
            <a:extLst>
              <a:ext uri="{FF2B5EF4-FFF2-40B4-BE49-F238E27FC236}">
                <a16:creationId xmlns:a16="http://schemas.microsoft.com/office/drawing/2014/main" id="{475BCE7E-13A0-45E8-B4B1-498F30E8E279}"/>
              </a:ext>
            </a:extLst>
          </p:cNvPr>
          <p:cNvSpPr>
            <a:spLocks noGrp="1"/>
          </p:cNvSpPr>
          <p:nvPr>
            <p:ph type="subTitle" idx="1"/>
          </p:nvPr>
        </p:nvSpPr>
        <p:spPr>
          <a:xfrm>
            <a:off x="6096000" y="4114800"/>
            <a:ext cx="4762500" cy="1371601"/>
          </a:xfrm>
        </p:spPr>
        <p:txBody>
          <a:bodyPr>
            <a:normAutofit/>
          </a:bodyPr>
          <a:lstStyle/>
          <a:p>
            <a:r>
              <a:rPr lang="en-GB" sz="2800" dirty="0"/>
              <a:t>Francesca Gray</a:t>
            </a:r>
          </a:p>
        </p:txBody>
      </p:sp>
      <p:pic>
        <p:nvPicPr>
          <p:cNvPr id="5" name="Picture 4" descr="Hi Panda">
            <a:extLst>
              <a:ext uri="{FF2B5EF4-FFF2-40B4-BE49-F238E27FC236}">
                <a16:creationId xmlns:a16="http://schemas.microsoft.com/office/drawing/2014/main" id="{D2977AFC-CEB5-4C35-8ACC-24FFC5340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4363336"/>
            <a:ext cx="2000250" cy="2000250"/>
          </a:xfrm>
          <a:prstGeom prst="rect">
            <a:avLst/>
          </a:prstGeom>
        </p:spPr>
      </p:pic>
      <p:pic>
        <p:nvPicPr>
          <p:cNvPr id="6" name="Picture 2" descr="Scopus and Research Evaluation - Citation Analysis and Research Impact -  LibGuides at Rhodes University Library">
            <a:extLst>
              <a:ext uri="{FF2B5EF4-FFF2-40B4-BE49-F238E27FC236}">
                <a16:creationId xmlns:a16="http://schemas.microsoft.com/office/drawing/2014/main" id="{411557AC-A902-42BE-8222-993F3E3F4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6982" y="685800"/>
            <a:ext cx="2519218" cy="881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8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0D99AA-7E36-4791-AA58-968DC676460F}"/>
              </a:ext>
            </a:extLst>
          </p:cNvPr>
          <p:cNvSpPr>
            <a:spLocks noGrp="1"/>
          </p:cNvSpPr>
          <p:nvPr>
            <p:ph type="title"/>
          </p:nvPr>
        </p:nvSpPr>
        <p:spPr/>
        <p:txBody>
          <a:bodyPr/>
          <a:lstStyle/>
          <a:p>
            <a:r>
              <a:rPr lang="en-GB" dirty="0"/>
              <a:t>3. Way with words</a:t>
            </a:r>
          </a:p>
        </p:txBody>
      </p:sp>
      <p:sp>
        <p:nvSpPr>
          <p:cNvPr id="5" name="Text Placeholder 4">
            <a:extLst>
              <a:ext uri="{FF2B5EF4-FFF2-40B4-BE49-F238E27FC236}">
                <a16:creationId xmlns:a16="http://schemas.microsoft.com/office/drawing/2014/main" id="{D1A95360-285C-4287-A1E6-BB3DF72A72AE}"/>
              </a:ext>
            </a:extLst>
          </p:cNvPr>
          <p:cNvSpPr>
            <a:spLocks noGrp="1"/>
          </p:cNvSpPr>
          <p:nvPr>
            <p:ph type="body" idx="1"/>
          </p:nvPr>
        </p:nvSpPr>
        <p:spPr/>
        <p:txBody>
          <a:bodyPr/>
          <a:lstStyle/>
          <a:p>
            <a:r>
              <a:rPr lang="en-GB" dirty="0">
                <a:solidFill>
                  <a:schemeClr val="tx1">
                    <a:lumMod val="75000"/>
                    <a:lumOff val="25000"/>
                  </a:schemeClr>
                </a:solidFill>
              </a:rPr>
              <a:t>What other words researchers will use when referring to each category?</a:t>
            </a:r>
          </a:p>
        </p:txBody>
      </p:sp>
      <p:sp>
        <p:nvSpPr>
          <p:cNvPr id="7" name="Rectangle 6">
            <a:extLst>
              <a:ext uri="{FF2B5EF4-FFF2-40B4-BE49-F238E27FC236}">
                <a16:creationId xmlns:a16="http://schemas.microsoft.com/office/drawing/2014/main" id="{25C8C2CC-CAB1-48FB-9CF9-2D0833461BC0}"/>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Doh Panda">
            <a:extLst>
              <a:ext uri="{FF2B5EF4-FFF2-40B4-BE49-F238E27FC236}">
                <a16:creationId xmlns:a16="http://schemas.microsoft.com/office/drawing/2014/main" id="{21942092-2C19-4798-BDF0-77EE84244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6850" y="4876800"/>
            <a:ext cx="1981200" cy="1981200"/>
          </a:xfrm>
          <a:prstGeom prst="rect">
            <a:avLst/>
          </a:prstGeom>
        </p:spPr>
      </p:pic>
    </p:spTree>
    <p:extLst>
      <p:ext uri="{BB962C8B-B14F-4D97-AF65-F5344CB8AC3E}">
        <p14:creationId xmlns:p14="http://schemas.microsoft.com/office/powerpoint/2010/main" val="93317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Diagram 10">
            <a:extLst>
              <a:ext uri="{FF2B5EF4-FFF2-40B4-BE49-F238E27FC236}">
                <a16:creationId xmlns:a16="http://schemas.microsoft.com/office/drawing/2014/main" id="{C32C707F-E712-4417-A42E-647742632B4C}"/>
              </a:ext>
            </a:extLst>
          </p:cNvPr>
          <p:cNvGraphicFramePr/>
          <p:nvPr>
            <p:extLst>
              <p:ext uri="{D42A27DB-BD31-4B8C-83A1-F6EECF244321}">
                <p14:modId xmlns:p14="http://schemas.microsoft.com/office/powerpoint/2010/main" val="3544005078"/>
              </p:ext>
            </p:extLst>
          </p:nvPr>
        </p:nvGraphicFramePr>
        <p:xfrm>
          <a:off x="7600949" y="413644"/>
          <a:ext cx="4276725" cy="2813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C723C5E7-67F1-47B1-85B9-6543B371DC05}"/>
              </a:ext>
            </a:extLst>
          </p:cNvPr>
          <p:cNvSpPr txBox="1"/>
          <p:nvPr/>
        </p:nvSpPr>
        <p:spPr>
          <a:xfrm>
            <a:off x="1313445" y="2845818"/>
            <a:ext cx="1133475"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1773904" y="3279230"/>
            <a:ext cx="1130463"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Avian</a:t>
            </a:r>
            <a:endParaRPr lang="en-GB" sz="1600"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1769892" y="3647255"/>
            <a:ext cx="941503"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1769892" y="4011269"/>
            <a:ext cx="1402678"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Passerine</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313444" y="4445181"/>
            <a:ext cx="1133475"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1769892" y="5244622"/>
            <a:ext cx="1521948"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Free-living</a:t>
            </a:r>
            <a:endParaRPr lang="en-GB" sz="1600"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1769892" y="4876926"/>
            <a:ext cx="1028967"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5965278" y="4445168"/>
            <a:ext cx="3840083"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6422725" y="4876926"/>
            <a:ext cx="1028967"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DDT</a:t>
            </a:r>
            <a:endParaRPr lang="en-GB" sz="1600"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6422725" y="5244622"/>
            <a:ext cx="1242332"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Endrin</a:t>
            </a:r>
            <a:endParaRPr lang="en-GB" sz="1600"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6422725" y="5611876"/>
            <a:ext cx="1178224"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Aldrin</a:t>
            </a:r>
            <a:endParaRPr lang="en-GB" sz="1600"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5965278" y="2849045"/>
            <a:ext cx="2187469"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6422725" y="3280334"/>
            <a:ext cx="1130463"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Breed</a:t>
            </a:r>
            <a:endParaRPr lang="en-GB" sz="1600"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6422726" y="3646526"/>
            <a:ext cx="2093122"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Fledging success</a:t>
            </a:r>
            <a:endParaRPr lang="en-GB" sz="1600"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6423796" y="4012742"/>
            <a:ext cx="2187468"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Hatching success</a:t>
            </a:r>
            <a:endParaRPr lang="en-GB" sz="1600" dirty="0">
              <a:solidFill>
                <a:schemeClr val="tx2"/>
              </a:solidFill>
              <a:latin typeface="+mj-lt"/>
            </a:endParaRPr>
          </a:p>
        </p:txBody>
      </p:sp>
    </p:spTree>
    <p:extLst>
      <p:ext uri="{BB962C8B-B14F-4D97-AF65-F5344CB8AC3E}">
        <p14:creationId xmlns:p14="http://schemas.microsoft.com/office/powerpoint/2010/main" val="201071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313445" y="2845818"/>
            <a:ext cx="1133475"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1773904" y="3279230"/>
            <a:ext cx="1130463"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Avian</a:t>
            </a:r>
            <a:endParaRPr lang="en-GB" sz="1600"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1769892" y="3647255"/>
            <a:ext cx="941503"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1769892" y="4011269"/>
            <a:ext cx="1402678"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Passerine</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313444" y="4445181"/>
            <a:ext cx="1133475"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1769892" y="5244622"/>
            <a:ext cx="1521948"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Free-living</a:t>
            </a:r>
            <a:endParaRPr lang="en-GB" sz="1600"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1769892" y="4876926"/>
            <a:ext cx="1028967"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5965278" y="4445168"/>
            <a:ext cx="3840083"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6422725" y="4876926"/>
            <a:ext cx="1028967"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DDT</a:t>
            </a:r>
            <a:endParaRPr lang="en-GB" sz="1600"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6422725" y="5244622"/>
            <a:ext cx="1242332"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Endrin</a:t>
            </a:r>
            <a:endParaRPr lang="en-GB" sz="1600"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6422725" y="5611876"/>
            <a:ext cx="1178224"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Aldrin</a:t>
            </a:r>
            <a:endParaRPr lang="en-GB" sz="1600"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5965278" y="2849045"/>
            <a:ext cx="2187469"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6422725" y="3280334"/>
            <a:ext cx="1130463"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Breed</a:t>
            </a:r>
            <a:endParaRPr lang="en-GB" sz="1600"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6422726" y="3646526"/>
            <a:ext cx="2093122"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Fledging success</a:t>
            </a:r>
            <a:endParaRPr lang="en-GB" sz="1600"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6423796" y="4012742"/>
            <a:ext cx="2187468"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latin typeface="+mj-lt"/>
              </a:rPr>
              <a:t>Hatching success</a:t>
            </a:r>
            <a:endParaRPr lang="en-GB" sz="1600" dirty="0">
              <a:solidFill>
                <a:schemeClr val="tx2"/>
              </a:solidFill>
              <a:latin typeface="+mj-lt"/>
            </a:endParaRPr>
          </a:p>
        </p:txBody>
      </p:sp>
      <p:grpSp>
        <p:nvGrpSpPr>
          <p:cNvPr id="21" name="Group 20">
            <a:extLst>
              <a:ext uri="{FF2B5EF4-FFF2-40B4-BE49-F238E27FC236}">
                <a16:creationId xmlns:a16="http://schemas.microsoft.com/office/drawing/2014/main" id="{C9D35D03-1C9E-4256-A471-7214CD95E838}"/>
              </a:ext>
            </a:extLst>
          </p:cNvPr>
          <p:cNvGrpSpPr/>
          <p:nvPr/>
        </p:nvGrpSpPr>
        <p:grpSpPr>
          <a:xfrm>
            <a:off x="6786512" y="368453"/>
            <a:ext cx="4711538" cy="3752467"/>
            <a:chOff x="6786512" y="368453"/>
            <a:chExt cx="4711538" cy="3752467"/>
          </a:xfrm>
        </p:grpSpPr>
        <p:grpSp>
          <p:nvGrpSpPr>
            <p:cNvPr id="23" name="Group 22">
              <a:extLst>
                <a:ext uri="{FF2B5EF4-FFF2-40B4-BE49-F238E27FC236}">
                  <a16:creationId xmlns:a16="http://schemas.microsoft.com/office/drawing/2014/main" id="{A965AEDC-17D2-406A-B916-0CCF8B95DEBB}"/>
                </a:ext>
              </a:extLst>
            </p:cNvPr>
            <p:cNvGrpSpPr/>
            <p:nvPr/>
          </p:nvGrpSpPr>
          <p:grpSpPr>
            <a:xfrm>
              <a:off x="6786512" y="368453"/>
              <a:ext cx="3249484" cy="2791288"/>
              <a:chOff x="7861048" y="107590"/>
              <a:chExt cx="3249484" cy="2791288"/>
            </a:xfrm>
          </p:grpSpPr>
          <p:sp>
            <p:nvSpPr>
              <p:cNvPr id="27" name="Cloud 26">
                <a:extLst>
                  <a:ext uri="{FF2B5EF4-FFF2-40B4-BE49-F238E27FC236}">
                    <a16:creationId xmlns:a16="http://schemas.microsoft.com/office/drawing/2014/main" id="{49282AF8-252C-4213-B7A5-CD3CD512BB0F}"/>
                  </a:ext>
                </a:extLst>
              </p:cNvPr>
              <p:cNvSpPr/>
              <p:nvPr/>
            </p:nvSpPr>
            <p:spPr>
              <a:xfrm>
                <a:off x="7861048" y="107590"/>
                <a:ext cx="3107350" cy="2148700"/>
              </a:xfrm>
              <a:prstGeom prst="clou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2"/>
                    </a:solidFill>
                  </a:rPr>
                  <a:t>How does Scopus read your search?</a:t>
                </a:r>
              </a:p>
            </p:txBody>
          </p:sp>
          <p:sp>
            <p:nvSpPr>
              <p:cNvPr id="29" name="Cloud 28">
                <a:extLst>
                  <a:ext uri="{FF2B5EF4-FFF2-40B4-BE49-F238E27FC236}">
                    <a16:creationId xmlns:a16="http://schemas.microsoft.com/office/drawing/2014/main" id="{AFB9C722-6685-4639-9C8A-8DEC7761CBEB}"/>
                  </a:ext>
                </a:extLst>
              </p:cNvPr>
              <p:cNvSpPr/>
              <p:nvPr/>
            </p:nvSpPr>
            <p:spPr>
              <a:xfrm>
                <a:off x="9723076" y="2113884"/>
                <a:ext cx="640398" cy="486457"/>
              </a:xfrm>
              <a:prstGeom prst="clou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2"/>
                  </a:solidFill>
                </a:endParaRPr>
              </a:p>
            </p:txBody>
          </p:sp>
          <p:sp>
            <p:nvSpPr>
              <p:cNvPr id="31" name="Cloud 30">
                <a:extLst>
                  <a:ext uri="{FF2B5EF4-FFF2-40B4-BE49-F238E27FC236}">
                    <a16:creationId xmlns:a16="http://schemas.microsoft.com/office/drawing/2014/main" id="{4636457A-638E-4FAF-AE8E-0970A2A3664C}"/>
                  </a:ext>
                </a:extLst>
              </p:cNvPr>
              <p:cNvSpPr/>
              <p:nvPr/>
            </p:nvSpPr>
            <p:spPr>
              <a:xfrm>
                <a:off x="10305888" y="2373166"/>
                <a:ext cx="498213" cy="383473"/>
              </a:xfrm>
              <a:prstGeom prst="clou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2"/>
                  </a:solidFill>
                </a:endParaRPr>
              </a:p>
            </p:txBody>
          </p:sp>
          <p:sp>
            <p:nvSpPr>
              <p:cNvPr id="33" name="Cloud 32">
                <a:extLst>
                  <a:ext uri="{FF2B5EF4-FFF2-40B4-BE49-F238E27FC236}">
                    <a16:creationId xmlns:a16="http://schemas.microsoft.com/office/drawing/2014/main" id="{B0084202-BC48-4B3F-8544-599379B0A940}"/>
                  </a:ext>
                </a:extLst>
              </p:cNvPr>
              <p:cNvSpPr/>
              <p:nvPr/>
            </p:nvSpPr>
            <p:spPr>
              <a:xfrm>
                <a:off x="10761310" y="2646951"/>
                <a:ext cx="349222" cy="251927"/>
              </a:xfrm>
              <a:prstGeom prst="clou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2"/>
                  </a:solidFill>
                </a:endParaRPr>
              </a:p>
            </p:txBody>
          </p:sp>
        </p:grpSp>
        <p:pic>
          <p:nvPicPr>
            <p:cNvPr id="25" name="Picture 24" descr="Wondering Max The Husky">
              <a:extLst>
                <a:ext uri="{FF2B5EF4-FFF2-40B4-BE49-F238E27FC236}">
                  <a16:creationId xmlns:a16="http://schemas.microsoft.com/office/drawing/2014/main" id="{6DCBFEC5-FB8F-42B2-AF6E-3390A78C8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439" y="2452309"/>
              <a:ext cx="1668611" cy="1668611"/>
            </a:xfrm>
            <a:prstGeom prst="rect">
              <a:avLst/>
            </a:prstGeom>
          </p:spPr>
        </p:pic>
      </p:grpSp>
    </p:spTree>
    <p:extLst>
      <p:ext uri="{BB962C8B-B14F-4D97-AF65-F5344CB8AC3E}">
        <p14:creationId xmlns:p14="http://schemas.microsoft.com/office/powerpoint/2010/main" val="4017353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303209" y="2845818"/>
            <a:ext cx="1133475"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a:solidFill>
                  <a:schemeClr val="tx2"/>
                </a:solidFill>
                <a:latin typeface="+mj-lt"/>
              </a:rPr>
              <a:t>Passerine</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306620" y="3661590"/>
            <a:ext cx="1133475"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634336" y="3658358"/>
            <a:ext cx="1612778" cy="461665"/>
          </a:xfrm>
          <a:prstGeom prst="rect">
            <a:avLst/>
          </a:prstGeom>
          <a:noFill/>
        </p:spPr>
        <p:txBody>
          <a:bodyPr wrap="square" rtlCol="0">
            <a:spAutoFit/>
          </a:bodyPr>
          <a:lstStyle/>
          <a:p>
            <a:r>
              <a:rPr lang="en-GB" sz="2400" dirty="0">
                <a:solidFill>
                  <a:schemeClr val="tx2"/>
                </a:solidFill>
                <a:latin typeface="+mj-lt"/>
              </a:rPr>
              <a:t>Free-living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313599" y="5291289"/>
            <a:ext cx="3840083"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307513" y="4476272"/>
            <a:ext cx="2187469" cy="461665"/>
          </a:xfrm>
          <a:prstGeom prst="rect">
            <a:avLst/>
          </a:prstGeom>
          <a:noFill/>
        </p:spPr>
        <p:txBody>
          <a:bodyPr wrap="square" rtlCol="0">
            <a:spAutoFit/>
          </a:bodyPr>
          <a:lstStyle/>
          <a:p>
            <a:pPr marL="285750" indent="-285750">
              <a:buFont typeface="Arial" panose="020B0604020202020204" pitchFamily="34" charset="0"/>
              <a:buChar char="•"/>
            </a:pPr>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711961" y="4476176"/>
            <a:ext cx="2187468"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709288" y="4476176"/>
            <a:ext cx="2268964"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4" name="TextBox 53">
            <a:extLst>
              <a:ext uri="{FF2B5EF4-FFF2-40B4-BE49-F238E27FC236}">
                <a16:creationId xmlns:a16="http://schemas.microsoft.com/office/drawing/2014/main" id="{4CE7E4D2-1721-447D-B2C1-8D61CB192221}"/>
              </a:ext>
            </a:extLst>
          </p:cNvPr>
          <p:cNvSpPr txBox="1"/>
          <p:nvPr/>
        </p:nvSpPr>
        <p:spPr>
          <a:xfrm>
            <a:off x="8748565" y="2874621"/>
            <a:ext cx="3195145" cy="369332"/>
          </a:xfrm>
          <a:prstGeom prst="rect">
            <a:avLst/>
          </a:prstGeom>
          <a:noFill/>
        </p:spPr>
        <p:txBody>
          <a:bodyPr wrap="square" rtlCol="0">
            <a:spAutoFit/>
          </a:bodyPr>
          <a:lstStyle/>
          <a:p>
            <a:r>
              <a:rPr lang="en-GB" b="1" dirty="0"/>
              <a:t>OR </a:t>
            </a:r>
            <a:r>
              <a:rPr lang="en-GB" dirty="0"/>
              <a:t>= any one of the following</a:t>
            </a:r>
            <a:endParaRPr lang="en-GB" b="1" dirty="0"/>
          </a:p>
        </p:txBody>
      </p:sp>
      <p:sp>
        <p:nvSpPr>
          <p:cNvPr id="56" name="TextBox 55">
            <a:extLst>
              <a:ext uri="{FF2B5EF4-FFF2-40B4-BE49-F238E27FC236}">
                <a16:creationId xmlns:a16="http://schemas.microsoft.com/office/drawing/2014/main" id="{1D2422C3-4A3E-40BB-80A5-9CD3FE6D38A5}"/>
              </a:ext>
            </a:extLst>
          </p:cNvPr>
          <p:cNvSpPr txBox="1"/>
          <p:nvPr/>
        </p:nvSpPr>
        <p:spPr>
          <a:xfrm>
            <a:off x="8748565" y="3300258"/>
            <a:ext cx="2848142" cy="369332"/>
          </a:xfrm>
          <a:prstGeom prst="rect">
            <a:avLst/>
          </a:prstGeom>
          <a:noFill/>
        </p:spPr>
        <p:txBody>
          <a:bodyPr wrap="square" rtlCol="0">
            <a:spAutoFit/>
          </a:bodyPr>
          <a:lstStyle/>
          <a:p>
            <a:r>
              <a:rPr lang="en-GB" b="1" dirty="0"/>
              <a:t>AND </a:t>
            </a:r>
            <a:r>
              <a:rPr lang="en-GB" dirty="0"/>
              <a:t>= all of the following</a:t>
            </a:r>
            <a:endParaRPr lang="en-GB" b="1" dirty="0"/>
          </a:p>
        </p:txBody>
      </p:sp>
      <p:sp>
        <p:nvSpPr>
          <p:cNvPr id="57" name="Left Bracket 56">
            <a:extLst>
              <a:ext uri="{FF2B5EF4-FFF2-40B4-BE49-F238E27FC236}">
                <a16:creationId xmlns:a16="http://schemas.microsoft.com/office/drawing/2014/main" id="{1AEE913C-2E1E-4AD0-89CD-CA5AD646EBD7}"/>
              </a:ext>
            </a:extLst>
          </p:cNvPr>
          <p:cNvSpPr/>
          <p:nvPr/>
        </p:nvSpPr>
        <p:spPr>
          <a:xfrm>
            <a:off x="1055077" y="3115241"/>
            <a:ext cx="293851" cy="728254"/>
          </a:xfrm>
          <a:prstGeom prst="lef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5" name="Left Bracket 64">
            <a:extLst>
              <a:ext uri="{FF2B5EF4-FFF2-40B4-BE49-F238E27FC236}">
                <a16:creationId xmlns:a16="http://schemas.microsoft.com/office/drawing/2014/main" id="{8EF9E54B-2358-4428-B977-8DD201E8DC81}"/>
              </a:ext>
            </a:extLst>
          </p:cNvPr>
          <p:cNvSpPr/>
          <p:nvPr/>
        </p:nvSpPr>
        <p:spPr>
          <a:xfrm>
            <a:off x="1050986" y="3935421"/>
            <a:ext cx="293851" cy="728254"/>
          </a:xfrm>
          <a:prstGeom prst="lef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7" name="Left Bracket 66">
            <a:extLst>
              <a:ext uri="{FF2B5EF4-FFF2-40B4-BE49-F238E27FC236}">
                <a16:creationId xmlns:a16="http://schemas.microsoft.com/office/drawing/2014/main" id="{52650135-B1F6-4B28-A9D9-F3A95883EDFE}"/>
              </a:ext>
            </a:extLst>
          </p:cNvPr>
          <p:cNvSpPr/>
          <p:nvPr/>
        </p:nvSpPr>
        <p:spPr>
          <a:xfrm>
            <a:off x="1050985" y="4750438"/>
            <a:ext cx="293851" cy="728254"/>
          </a:xfrm>
          <a:prstGeom prst="lef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9" name="TextBox 68">
            <a:extLst>
              <a:ext uri="{FF2B5EF4-FFF2-40B4-BE49-F238E27FC236}">
                <a16:creationId xmlns:a16="http://schemas.microsoft.com/office/drawing/2014/main" id="{2F02524A-9824-4FAE-909E-28CB0DEC26DF}"/>
              </a:ext>
            </a:extLst>
          </p:cNvPr>
          <p:cNvSpPr txBox="1"/>
          <p:nvPr/>
        </p:nvSpPr>
        <p:spPr>
          <a:xfrm>
            <a:off x="254704" y="3297284"/>
            <a:ext cx="826307" cy="369332"/>
          </a:xfrm>
          <a:prstGeom prst="rect">
            <a:avLst/>
          </a:prstGeom>
          <a:noFill/>
        </p:spPr>
        <p:txBody>
          <a:bodyPr wrap="square" rtlCol="0">
            <a:spAutoFit/>
          </a:bodyPr>
          <a:lstStyle/>
          <a:p>
            <a:pPr algn="ctr"/>
            <a:r>
              <a:rPr lang="en-GB" b="1" dirty="0">
                <a:solidFill>
                  <a:schemeClr val="tx2"/>
                </a:solidFill>
                <a:latin typeface="+mj-lt"/>
              </a:rPr>
              <a:t>AND</a:t>
            </a:r>
          </a:p>
        </p:txBody>
      </p:sp>
      <p:sp>
        <p:nvSpPr>
          <p:cNvPr id="71" name="TextBox 70">
            <a:extLst>
              <a:ext uri="{FF2B5EF4-FFF2-40B4-BE49-F238E27FC236}">
                <a16:creationId xmlns:a16="http://schemas.microsoft.com/office/drawing/2014/main" id="{F3E1E4EB-4028-42A3-A079-4E59A6220C1C}"/>
              </a:ext>
            </a:extLst>
          </p:cNvPr>
          <p:cNvSpPr txBox="1"/>
          <p:nvPr/>
        </p:nvSpPr>
        <p:spPr>
          <a:xfrm>
            <a:off x="255901" y="4116893"/>
            <a:ext cx="826307" cy="369332"/>
          </a:xfrm>
          <a:prstGeom prst="rect">
            <a:avLst/>
          </a:prstGeom>
          <a:noFill/>
        </p:spPr>
        <p:txBody>
          <a:bodyPr wrap="square" rtlCol="0">
            <a:spAutoFit/>
          </a:bodyPr>
          <a:lstStyle/>
          <a:p>
            <a:pPr algn="ctr"/>
            <a:r>
              <a:rPr lang="en-GB" b="1" dirty="0">
                <a:solidFill>
                  <a:schemeClr val="tx2"/>
                </a:solidFill>
                <a:latin typeface="+mj-lt"/>
              </a:rPr>
              <a:t>AND</a:t>
            </a:r>
          </a:p>
        </p:txBody>
      </p:sp>
      <p:sp>
        <p:nvSpPr>
          <p:cNvPr id="73" name="TextBox 72">
            <a:extLst>
              <a:ext uri="{FF2B5EF4-FFF2-40B4-BE49-F238E27FC236}">
                <a16:creationId xmlns:a16="http://schemas.microsoft.com/office/drawing/2014/main" id="{B0BAF727-FF96-4AF7-A53C-690834BFD63F}"/>
              </a:ext>
            </a:extLst>
          </p:cNvPr>
          <p:cNvSpPr txBox="1"/>
          <p:nvPr/>
        </p:nvSpPr>
        <p:spPr>
          <a:xfrm>
            <a:off x="254687" y="4936502"/>
            <a:ext cx="826307" cy="369332"/>
          </a:xfrm>
          <a:prstGeom prst="rect">
            <a:avLst/>
          </a:prstGeom>
          <a:noFill/>
        </p:spPr>
        <p:txBody>
          <a:bodyPr wrap="square" rtlCol="0">
            <a:spAutoFit/>
          </a:bodyPr>
          <a:lstStyle/>
          <a:p>
            <a:pPr algn="ctr"/>
            <a:r>
              <a:rPr lang="en-GB" b="1" dirty="0">
                <a:solidFill>
                  <a:schemeClr val="tx2"/>
                </a:solidFill>
                <a:latin typeface="+mj-lt"/>
              </a:rPr>
              <a:t>AND</a:t>
            </a:r>
          </a:p>
        </p:txBody>
      </p:sp>
      <p:pic>
        <p:nvPicPr>
          <p:cNvPr id="80" name="Picture 79">
            <a:extLst>
              <a:ext uri="{FF2B5EF4-FFF2-40B4-BE49-F238E27FC236}">
                <a16:creationId xmlns:a16="http://schemas.microsoft.com/office/drawing/2014/main" id="{6AF92C81-44AA-45EF-A51F-FF48FF26ACB0}"/>
              </a:ext>
            </a:extLst>
          </p:cNvPr>
          <p:cNvPicPr>
            <a:picLocks noChangeAspect="1"/>
          </p:cNvPicPr>
          <p:nvPr/>
        </p:nvPicPr>
        <p:blipFill rotWithShape="1">
          <a:blip r:embed="rId3"/>
          <a:srcRect l="3965"/>
          <a:stretch/>
        </p:blipFill>
        <p:spPr>
          <a:xfrm>
            <a:off x="6615930" y="284017"/>
            <a:ext cx="2673140" cy="1621977"/>
          </a:xfrm>
          <a:prstGeom prst="rect">
            <a:avLst/>
          </a:prstGeom>
        </p:spPr>
      </p:pic>
      <p:sp>
        <p:nvSpPr>
          <p:cNvPr id="81" name="TextBox 80">
            <a:extLst>
              <a:ext uri="{FF2B5EF4-FFF2-40B4-BE49-F238E27FC236}">
                <a16:creationId xmlns:a16="http://schemas.microsoft.com/office/drawing/2014/main" id="{05A87EB4-692A-4525-B3E6-5B80965A6BC5}"/>
              </a:ext>
            </a:extLst>
          </p:cNvPr>
          <p:cNvSpPr txBox="1"/>
          <p:nvPr/>
        </p:nvSpPr>
        <p:spPr>
          <a:xfrm>
            <a:off x="6971185" y="913515"/>
            <a:ext cx="1993186" cy="369332"/>
          </a:xfrm>
          <a:prstGeom prst="rect">
            <a:avLst/>
          </a:prstGeom>
          <a:noFill/>
        </p:spPr>
        <p:txBody>
          <a:bodyPr wrap="square" rtlCol="0">
            <a:spAutoFit/>
          </a:bodyPr>
          <a:lstStyle/>
          <a:p>
            <a:r>
              <a:rPr lang="en-GB" dirty="0"/>
              <a:t>A	           B</a:t>
            </a:r>
          </a:p>
        </p:txBody>
      </p:sp>
      <p:sp>
        <p:nvSpPr>
          <p:cNvPr id="85" name="TextBox 84">
            <a:extLst>
              <a:ext uri="{FF2B5EF4-FFF2-40B4-BE49-F238E27FC236}">
                <a16:creationId xmlns:a16="http://schemas.microsoft.com/office/drawing/2014/main" id="{2B9C38CC-FEEC-4885-A1AF-21A9137A58C8}"/>
              </a:ext>
            </a:extLst>
          </p:cNvPr>
          <p:cNvSpPr txBox="1"/>
          <p:nvPr/>
        </p:nvSpPr>
        <p:spPr>
          <a:xfrm>
            <a:off x="7689414" y="1886223"/>
            <a:ext cx="1274957" cy="369332"/>
          </a:xfrm>
          <a:prstGeom prst="rect">
            <a:avLst/>
          </a:prstGeom>
          <a:noFill/>
        </p:spPr>
        <p:txBody>
          <a:bodyPr wrap="square" rtlCol="0">
            <a:spAutoFit/>
          </a:bodyPr>
          <a:lstStyle/>
          <a:p>
            <a:r>
              <a:rPr lang="en-GB" b="1" dirty="0"/>
              <a:t>OR</a:t>
            </a:r>
            <a:r>
              <a:rPr lang="en-GB" dirty="0"/>
              <a:t>	    </a:t>
            </a:r>
            <a:endParaRPr lang="en-GB" b="1" dirty="0"/>
          </a:p>
        </p:txBody>
      </p:sp>
      <p:sp>
        <p:nvSpPr>
          <p:cNvPr id="88" name="TextBox 87">
            <a:extLst>
              <a:ext uri="{FF2B5EF4-FFF2-40B4-BE49-F238E27FC236}">
                <a16:creationId xmlns:a16="http://schemas.microsoft.com/office/drawing/2014/main" id="{59448569-0AFB-4996-B284-8357649C50D4}"/>
              </a:ext>
            </a:extLst>
          </p:cNvPr>
          <p:cNvSpPr txBox="1"/>
          <p:nvPr/>
        </p:nvSpPr>
        <p:spPr>
          <a:xfrm>
            <a:off x="8748565" y="2531017"/>
            <a:ext cx="3195145" cy="369332"/>
          </a:xfrm>
          <a:prstGeom prst="rect">
            <a:avLst/>
          </a:prstGeom>
          <a:noFill/>
        </p:spPr>
        <p:txBody>
          <a:bodyPr wrap="square" rtlCol="0">
            <a:spAutoFit/>
          </a:bodyPr>
          <a:lstStyle/>
          <a:p>
            <a:r>
              <a:rPr lang="en-GB" b="1" u="sng" dirty="0"/>
              <a:t>Boolean operators</a:t>
            </a:r>
          </a:p>
        </p:txBody>
      </p:sp>
      <p:grpSp>
        <p:nvGrpSpPr>
          <p:cNvPr id="93" name="Group 92">
            <a:extLst>
              <a:ext uri="{FF2B5EF4-FFF2-40B4-BE49-F238E27FC236}">
                <a16:creationId xmlns:a16="http://schemas.microsoft.com/office/drawing/2014/main" id="{CA9B48B3-D20C-4DA5-BA8B-B0886DA7A02B}"/>
              </a:ext>
            </a:extLst>
          </p:cNvPr>
          <p:cNvGrpSpPr/>
          <p:nvPr/>
        </p:nvGrpSpPr>
        <p:grpSpPr>
          <a:xfrm>
            <a:off x="9385044" y="282316"/>
            <a:ext cx="2718529" cy="1970385"/>
            <a:chOff x="9385044" y="282316"/>
            <a:chExt cx="2718529" cy="1970385"/>
          </a:xfrm>
        </p:grpSpPr>
        <p:pic>
          <p:nvPicPr>
            <p:cNvPr id="79" name="Picture 78">
              <a:extLst>
                <a:ext uri="{FF2B5EF4-FFF2-40B4-BE49-F238E27FC236}">
                  <a16:creationId xmlns:a16="http://schemas.microsoft.com/office/drawing/2014/main" id="{6AF8870F-305A-4BD2-9330-836E9FCA067E}"/>
                </a:ext>
              </a:extLst>
            </p:cNvPr>
            <p:cNvPicPr>
              <a:picLocks noChangeAspect="1"/>
            </p:cNvPicPr>
            <p:nvPr/>
          </p:nvPicPr>
          <p:blipFill>
            <a:blip r:embed="rId4"/>
            <a:stretch>
              <a:fillRect/>
            </a:stretch>
          </p:blipFill>
          <p:spPr>
            <a:xfrm>
              <a:off x="9385044" y="282316"/>
              <a:ext cx="2718529" cy="1616563"/>
            </a:xfrm>
            <a:prstGeom prst="rect">
              <a:avLst/>
            </a:prstGeom>
          </p:spPr>
        </p:pic>
        <p:sp>
          <p:nvSpPr>
            <p:cNvPr id="83" name="TextBox 82">
              <a:extLst>
                <a:ext uri="{FF2B5EF4-FFF2-40B4-BE49-F238E27FC236}">
                  <a16:creationId xmlns:a16="http://schemas.microsoft.com/office/drawing/2014/main" id="{610C192D-7DF2-4992-8634-E92EED60969E}"/>
                </a:ext>
              </a:extLst>
            </p:cNvPr>
            <p:cNvSpPr txBox="1"/>
            <p:nvPr/>
          </p:nvSpPr>
          <p:spPr>
            <a:xfrm>
              <a:off x="9849594" y="913515"/>
              <a:ext cx="2053194" cy="369332"/>
            </a:xfrm>
            <a:prstGeom prst="rect">
              <a:avLst/>
            </a:prstGeom>
            <a:noFill/>
          </p:spPr>
          <p:txBody>
            <a:bodyPr wrap="square" rtlCol="0">
              <a:spAutoFit/>
            </a:bodyPr>
            <a:lstStyle/>
            <a:p>
              <a:r>
                <a:rPr lang="en-GB" dirty="0"/>
                <a:t>A	           B</a:t>
              </a:r>
            </a:p>
          </p:txBody>
        </p:sp>
        <p:sp>
          <p:nvSpPr>
            <p:cNvPr id="92" name="TextBox 91">
              <a:extLst>
                <a:ext uri="{FF2B5EF4-FFF2-40B4-BE49-F238E27FC236}">
                  <a16:creationId xmlns:a16="http://schemas.microsoft.com/office/drawing/2014/main" id="{D7933467-9166-4585-9527-0FA61759C630}"/>
                </a:ext>
              </a:extLst>
            </p:cNvPr>
            <p:cNvSpPr txBox="1"/>
            <p:nvPr/>
          </p:nvSpPr>
          <p:spPr>
            <a:xfrm>
              <a:off x="10426146" y="1883369"/>
              <a:ext cx="896447" cy="369332"/>
            </a:xfrm>
            <a:prstGeom prst="rect">
              <a:avLst/>
            </a:prstGeom>
            <a:noFill/>
          </p:spPr>
          <p:txBody>
            <a:bodyPr wrap="square" rtlCol="0">
              <a:spAutoFit/>
            </a:bodyPr>
            <a:lstStyle/>
            <a:p>
              <a:r>
                <a:rPr lang="en-GB" b="1" dirty="0"/>
                <a:t>AND</a:t>
              </a:r>
            </a:p>
          </p:txBody>
        </p:sp>
      </p:grpSp>
    </p:spTree>
    <p:extLst>
      <p:ext uri="{BB962C8B-B14F-4D97-AF65-F5344CB8AC3E}">
        <p14:creationId xmlns:p14="http://schemas.microsoft.com/office/powerpoint/2010/main" val="99366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500"/>
                                        <p:tgtEl>
                                          <p:spTgt spid="6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500"/>
                                        <p:tgtEl>
                                          <p:spTgt spid="7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65" grpId="0" animBg="1"/>
      <p:bldP spid="67" grpId="0" animBg="1"/>
      <p:bldP spid="69" grpId="0"/>
      <p:bldP spid="71" grpId="0"/>
      <p:bldP spid="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280907" y="2845818"/>
            <a:ext cx="1133475" cy="461665"/>
          </a:xfrm>
          <a:prstGeom prst="rect">
            <a:avLst/>
          </a:prstGeom>
          <a:noFill/>
        </p:spPr>
        <p:txBody>
          <a:bodyPr wrap="square" rtlCol="0">
            <a:spAutoFit/>
          </a:bodyPr>
          <a:lstStyle/>
          <a:p>
            <a:r>
              <a:rPr lang="en-GB" sz="2400" dirty="0">
                <a:solidFill>
                  <a:schemeClr val="tx2"/>
                </a:solidFill>
                <a:uFill>
                  <a:solidFill>
                    <a:srgbClr val="8F43FF"/>
                  </a:solidFill>
                </a:uFill>
                <a:latin typeface="+mj-lt"/>
              </a:rPr>
              <a:t>    </a:t>
            </a: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a:solidFill>
                  <a:schemeClr val="tx2"/>
                </a:solidFill>
                <a:latin typeface="+mj-lt"/>
              </a:rPr>
              <a:t>Passerine</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596553" y="3661590"/>
            <a:ext cx="861990" cy="461665"/>
          </a:xfrm>
          <a:prstGeom prst="rect">
            <a:avLst/>
          </a:prstGeom>
          <a:noFill/>
        </p:spPr>
        <p:txBody>
          <a:bodyPr wrap="square" rtlCol="0">
            <a:spAutoFit/>
          </a:bodyPr>
          <a:lstStyle/>
          <a:p>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634336" y="3658358"/>
            <a:ext cx="1612778" cy="461665"/>
          </a:xfrm>
          <a:prstGeom prst="rect">
            <a:avLst/>
          </a:prstGeom>
          <a:noFill/>
        </p:spPr>
        <p:txBody>
          <a:bodyPr wrap="square" rtlCol="0">
            <a:spAutoFit/>
          </a:bodyPr>
          <a:lstStyle/>
          <a:p>
            <a:r>
              <a:rPr lang="en-GB" sz="2400" dirty="0">
                <a:solidFill>
                  <a:schemeClr val="tx2"/>
                </a:solidFill>
                <a:latin typeface="+mj-lt"/>
              </a:rPr>
              <a:t>Free-living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603528" y="5291289"/>
            <a:ext cx="3492577" cy="461665"/>
          </a:xfrm>
          <a:prstGeom prst="rect">
            <a:avLst/>
          </a:prstGeom>
          <a:noFill/>
        </p:spPr>
        <p:txBody>
          <a:bodyPr wrap="square" rtlCol="0">
            <a:spAutoFit/>
          </a:bodyPr>
          <a:lstStyle/>
          <a:p>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597440" y="4476272"/>
            <a:ext cx="1898826" cy="461665"/>
          </a:xfrm>
          <a:prstGeom prst="rect">
            <a:avLst/>
          </a:prstGeom>
          <a:noFill/>
        </p:spPr>
        <p:txBody>
          <a:bodyPr wrap="square" rtlCol="0">
            <a:spAutoFit/>
          </a:bodyPr>
          <a:lstStyle/>
          <a:p>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711961" y="4476176"/>
            <a:ext cx="2187468"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709288" y="4476176"/>
            <a:ext cx="2268964"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69" name="TextBox 68">
            <a:extLst>
              <a:ext uri="{FF2B5EF4-FFF2-40B4-BE49-F238E27FC236}">
                <a16:creationId xmlns:a16="http://schemas.microsoft.com/office/drawing/2014/main" id="{2F02524A-9824-4FAE-909E-28CB0DEC26DF}"/>
              </a:ext>
            </a:extLst>
          </p:cNvPr>
          <p:cNvSpPr txBox="1"/>
          <p:nvPr/>
        </p:nvSpPr>
        <p:spPr>
          <a:xfrm>
            <a:off x="746840" y="3272377"/>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43" name="TextBox 42">
            <a:extLst>
              <a:ext uri="{FF2B5EF4-FFF2-40B4-BE49-F238E27FC236}">
                <a16:creationId xmlns:a16="http://schemas.microsoft.com/office/drawing/2014/main" id="{EE2C0799-C96C-4564-A5F6-4B9F3AC94A1D}"/>
              </a:ext>
            </a:extLst>
          </p:cNvPr>
          <p:cNvSpPr txBox="1"/>
          <p:nvPr/>
        </p:nvSpPr>
        <p:spPr>
          <a:xfrm>
            <a:off x="746839" y="410644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52" name="TextBox 51">
            <a:extLst>
              <a:ext uri="{FF2B5EF4-FFF2-40B4-BE49-F238E27FC236}">
                <a16:creationId xmlns:a16="http://schemas.microsoft.com/office/drawing/2014/main" id="{11342711-E195-4180-8A04-9CC407DDB0D7}"/>
              </a:ext>
            </a:extLst>
          </p:cNvPr>
          <p:cNvSpPr txBox="1"/>
          <p:nvPr/>
        </p:nvSpPr>
        <p:spPr>
          <a:xfrm>
            <a:off x="746838" y="493758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Tree>
    <p:extLst>
      <p:ext uri="{BB962C8B-B14F-4D97-AF65-F5344CB8AC3E}">
        <p14:creationId xmlns:p14="http://schemas.microsoft.com/office/powerpoint/2010/main" val="2141501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280907" y="2845818"/>
            <a:ext cx="1133475" cy="461665"/>
          </a:xfrm>
          <a:prstGeom prst="rect">
            <a:avLst/>
          </a:prstGeom>
          <a:noFill/>
        </p:spPr>
        <p:txBody>
          <a:bodyPr wrap="square" rtlCol="0">
            <a:spAutoFit/>
          </a:bodyPr>
          <a:lstStyle/>
          <a:p>
            <a:r>
              <a:rPr lang="en-GB" sz="2400" dirty="0">
                <a:solidFill>
                  <a:schemeClr val="tx2"/>
                </a:solidFill>
                <a:uFill>
                  <a:solidFill>
                    <a:srgbClr val="8F43FF"/>
                  </a:solidFill>
                </a:uFill>
                <a:latin typeface="+mj-lt"/>
              </a:rPr>
              <a:t>    </a:t>
            </a: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a:solidFill>
                  <a:schemeClr val="tx2"/>
                </a:solidFill>
                <a:latin typeface="+mj-lt"/>
              </a:rPr>
              <a:t>Passerine</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596553" y="3661590"/>
            <a:ext cx="861990" cy="461665"/>
          </a:xfrm>
          <a:prstGeom prst="rect">
            <a:avLst/>
          </a:prstGeom>
          <a:noFill/>
        </p:spPr>
        <p:txBody>
          <a:bodyPr wrap="square" rtlCol="0">
            <a:spAutoFit/>
          </a:bodyPr>
          <a:lstStyle/>
          <a:p>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634336" y="3658358"/>
            <a:ext cx="1612778" cy="461665"/>
          </a:xfrm>
          <a:prstGeom prst="rect">
            <a:avLst/>
          </a:prstGeom>
          <a:noFill/>
        </p:spPr>
        <p:txBody>
          <a:bodyPr wrap="square" rtlCol="0">
            <a:spAutoFit/>
          </a:bodyPr>
          <a:lstStyle/>
          <a:p>
            <a:r>
              <a:rPr lang="en-GB" sz="2400" dirty="0">
                <a:solidFill>
                  <a:schemeClr val="tx2"/>
                </a:solidFill>
                <a:latin typeface="+mj-lt"/>
              </a:rPr>
              <a:t>Free-living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603528" y="5291289"/>
            <a:ext cx="3492577" cy="461665"/>
          </a:xfrm>
          <a:prstGeom prst="rect">
            <a:avLst/>
          </a:prstGeom>
          <a:noFill/>
        </p:spPr>
        <p:txBody>
          <a:bodyPr wrap="square" rtlCol="0">
            <a:spAutoFit/>
          </a:bodyPr>
          <a:lstStyle/>
          <a:p>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597440" y="4476272"/>
            <a:ext cx="1898826" cy="461665"/>
          </a:xfrm>
          <a:prstGeom prst="rect">
            <a:avLst/>
          </a:prstGeom>
          <a:noFill/>
        </p:spPr>
        <p:txBody>
          <a:bodyPr wrap="square" rtlCol="0">
            <a:spAutoFit/>
          </a:bodyPr>
          <a:lstStyle/>
          <a:p>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711961" y="4476176"/>
            <a:ext cx="2187468"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709288" y="4476176"/>
            <a:ext cx="2268964"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grpSp>
        <p:nvGrpSpPr>
          <p:cNvPr id="27" name="Group 26">
            <a:extLst>
              <a:ext uri="{FF2B5EF4-FFF2-40B4-BE49-F238E27FC236}">
                <a16:creationId xmlns:a16="http://schemas.microsoft.com/office/drawing/2014/main" id="{D6AB996D-E8C3-4947-A214-05DD4037550C}"/>
              </a:ext>
            </a:extLst>
          </p:cNvPr>
          <p:cNvGrpSpPr/>
          <p:nvPr/>
        </p:nvGrpSpPr>
        <p:grpSpPr>
          <a:xfrm>
            <a:off x="7974373" y="535807"/>
            <a:ext cx="3343701" cy="640270"/>
            <a:chOff x="7974373" y="535807"/>
            <a:chExt cx="3343701" cy="640270"/>
          </a:xfrm>
        </p:grpSpPr>
        <p:sp>
          <p:nvSpPr>
            <p:cNvPr id="13" name="TextBox 12">
              <a:extLst>
                <a:ext uri="{FF2B5EF4-FFF2-40B4-BE49-F238E27FC236}">
                  <a16:creationId xmlns:a16="http://schemas.microsoft.com/office/drawing/2014/main" id="{B34CECE5-4E9E-4E6A-9C84-D1B4FA239E2B}"/>
                </a:ext>
              </a:extLst>
            </p:cNvPr>
            <p:cNvSpPr txBox="1"/>
            <p:nvPr/>
          </p:nvSpPr>
          <p:spPr>
            <a:xfrm>
              <a:off x="7974373" y="806745"/>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Capitalisations are ignored</a:t>
              </a:r>
            </a:p>
          </p:txBody>
        </p:sp>
        <p:sp>
          <p:nvSpPr>
            <p:cNvPr id="17" name="TextBox 16">
              <a:extLst>
                <a:ext uri="{FF2B5EF4-FFF2-40B4-BE49-F238E27FC236}">
                  <a16:creationId xmlns:a16="http://schemas.microsoft.com/office/drawing/2014/main" id="{79C272C1-9DA9-45B5-811E-B6E6B790E5BF}"/>
                </a:ext>
              </a:extLst>
            </p:cNvPr>
            <p:cNvSpPr txBox="1"/>
            <p:nvPr/>
          </p:nvSpPr>
          <p:spPr>
            <a:xfrm>
              <a:off x="8233608" y="535807"/>
              <a:ext cx="965873" cy="369332"/>
            </a:xfrm>
            <a:prstGeom prst="rect">
              <a:avLst/>
            </a:prstGeom>
            <a:noFill/>
          </p:spPr>
          <p:txBody>
            <a:bodyPr wrap="square" rtlCol="0">
              <a:spAutoFit/>
            </a:bodyPr>
            <a:lstStyle/>
            <a:p>
              <a:r>
                <a:rPr lang="en-GB" u="sng" dirty="0"/>
                <a:t>Notes</a:t>
              </a:r>
            </a:p>
          </p:txBody>
        </p:sp>
      </p:grpSp>
      <p:sp>
        <p:nvSpPr>
          <p:cNvPr id="9" name="TextBox 8">
            <a:extLst>
              <a:ext uri="{FF2B5EF4-FFF2-40B4-BE49-F238E27FC236}">
                <a16:creationId xmlns:a16="http://schemas.microsoft.com/office/drawing/2014/main" id="{D3A20243-E591-4742-A477-6E1133199900}"/>
              </a:ext>
            </a:extLst>
          </p:cNvPr>
          <p:cNvSpPr txBox="1"/>
          <p:nvPr/>
        </p:nvSpPr>
        <p:spPr>
          <a:xfrm>
            <a:off x="746840" y="3272377"/>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10" name="TextBox 9">
            <a:extLst>
              <a:ext uri="{FF2B5EF4-FFF2-40B4-BE49-F238E27FC236}">
                <a16:creationId xmlns:a16="http://schemas.microsoft.com/office/drawing/2014/main" id="{35ED1E73-24E7-4CC7-9DC7-603DF8C0CD31}"/>
              </a:ext>
            </a:extLst>
          </p:cNvPr>
          <p:cNvSpPr txBox="1"/>
          <p:nvPr/>
        </p:nvSpPr>
        <p:spPr>
          <a:xfrm>
            <a:off x="746839" y="410644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11" name="TextBox 10">
            <a:extLst>
              <a:ext uri="{FF2B5EF4-FFF2-40B4-BE49-F238E27FC236}">
                <a16:creationId xmlns:a16="http://schemas.microsoft.com/office/drawing/2014/main" id="{3426745E-A130-4EF3-9EA1-1EBAE79E7D09}"/>
              </a:ext>
            </a:extLst>
          </p:cNvPr>
          <p:cNvSpPr txBox="1"/>
          <p:nvPr/>
        </p:nvSpPr>
        <p:spPr>
          <a:xfrm>
            <a:off x="746838" y="493758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Tree>
    <p:extLst>
      <p:ext uri="{BB962C8B-B14F-4D97-AF65-F5344CB8AC3E}">
        <p14:creationId xmlns:p14="http://schemas.microsoft.com/office/powerpoint/2010/main" val="2395125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280907" y="2845818"/>
            <a:ext cx="1133475" cy="461665"/>
          </a:xfrm>
          <a:prstGeom prst="rect">
            <a:avLst/>
          </a:prstGeom>
          <a:noFill/>
        </p:spPr>
        <p:txBody>
          <a:bodyPr wrap="square" rtlCol="0">
            <a:spAutoFit/>
          </a:bodyPr>
          <a:lstStyle/>
          <a:p>
            <a:r>
              <a:rPr lang="en-GB" sz="2400" dirty="0">
                <a:solidFill>
                  <a:schemeClr val="tx2"/>
                </a:solidFill>
                <a:uFill>
                  <a:solidFill>
                    <a:srgbClr val="8F43FF"/>
                  </a:solidFill>
                </a:uFill>
                <a:latin typeface="+mj-lt"/>
              </a:rPr>
              <a:t>    </a:t>
            </a: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err="1">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a:solidFill>
                  <a:schemeClr val="tx2"/>
                </a:solidFill>
                <a:latin typeface="+mj-lt"/>
              </a:rPr>
              <a:t>passerine</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596553" y="3661590"/>
            <a:ext cx="861990" cy="461665"/>
          </a:xfrm>
          <a:prstGeom prst="rect">
            <a:avLst/>
          </a:prstGeom>
          <a:noFill/>
        </p:spPr>
        <p:txBody>
          <a:bodyPr wrap="square" rtlCol="0">
            <a:spAutoFit/>
          </a:bodyPr>
          <a:lstStyle/>
          <a:p>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634336" y="3658358"/>
            <a:ext cx="1612778" cy="461665"/>
          </a:xfrm>
          <a:prstGeom prst="rect">
            <a:avLst/>
          </a:prstGeom>
          <a:noFill/>
        </p:spPr>
        <p:txBody>
          <a:bodyPr wrap="square" rtlCol="0">
            <a:spAutoFit/>
          </a:bodyPr>
          <a:lstStyle/>
          <a:p>
            <a:r>
              <a:rPr lang="en-GB" sz="2400" dirty="0">
                <a:solidFill>
                  <a:schemeClr val="tx2"/>
                </a:solidFill>
                <a:latin typeface="+mj-lt"/>
              </a:rPr>
              <a:t>free-living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603528" y="5291289"/>
            <a:ext cx="3492577" cy="461665"/>
          </a:xfrm>
          <a:prstGeom prst="rect">
            <a:avLst/>
          </a:prstGeom>
          <a:noFill/>
        </p:spPr>
        <p:txBody>
          <a:bodyPr wrap="square" rtlCol="0">
            <a:spAutoFit/>
          </a:bodyPr>
          <a:lstStyle/>
          <a:p>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 </a:t>
            </a:r>
            <a:r>
              <a:rPr lang="en-GB" sz="2400" dirty="0" err="1">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597440" y="4476272"/>
            <a:ext cx="1898826" cy="461665"/>
          </a:xfrm>
          <a:prstGeom prst="rect">
            <a:avLst/>
          </a:prstGeom>
          <a:noFill/>
        </p:spPr>
        <p:txBody>
          <a:bodyPr wrap="square" rtlCol="0">
            <a:spAutoFit/>
          </a:bodyPr>
          <a:lstStyle/>
          <a:p>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711961" y="4476176"/>
            <a:ext cx="2187468"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709288" y="4476176"/>
            <a:ext cx="2268964"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10" name="Oval 9">
            <a:extLst>
              <a:ext uri="{FF2B5EF4-FFF2-40B4-BE49-F238E27FC236}">
                <a16:creationId xmlns:a16="http://schemas.microsoft.com/office/drawing/2014/main" id="{24A85CDF-BE14-4382-AF47-EC061828E10E}"/>
              </a:ext>
            </a:extLst>
          </p:cNvPr>
          <p:cNvSpPr/>
          <p:nvPr/>
        </p:nvSpPr>
        <p:spPr>
          <a:xfrm>
            <a:off x="5096105" y="3666616"/>
            <a:ext cx="224465" cy="51063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36405761-4F79-4588-A2BE-E8FA185C60D9}"/>
              </a:ext>
            </a:extLst>
          </p:cNvPr>
          <p:cNvSpPr txBox="1"/>
          <p:nvPr/>
        </p:nvSpPr>
        <p:spPr>
          <a:xfrm>
            <a:off x="7974373" y="806745"/>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Capitalisations are ignored</a:t>
            </a:r>
          </a:p>
        </p:txBody>
      </p:sp>
      <p:sp>
        <p:nvSpPr>
          <p:cNvPr id="31" name="TextBox 30">
            <a:extLst>
              <a:ext uri="{FF2B5EF4-FFF2-40B4-BE49-F238E27FC236}">
                <a16:creationId xmlns:a16="http://schemas.microsoft.com/office/drawing/2014/main" id="{E216F17D-D953-4ACE-A2D3-C9DE6489756B}"/>
              </a:ext>
            </a:extLst>
          </p:cNvPr>
          <p:cNvSpPr txBox="1"/>
          <p:nvPr/>
        </p:nvSpPr>
        <p:spPr>
          <a:xfrm>
            <a:off x="7974373" y="1082447"/>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Punctuation is ignored</a:t>
            </a:r>
          </a:p>
        </p:txBody>
      </p:sp>
      <p:sp>
        <p:nvSpPr>
          <p:cNvPr id="36" name="TextBox 35">
            <a:extLst>
              <a:ext uri="{FF2B5EF4-FFF2-40B4-BE49-F238E27FC236}">
                <a16:creationId xmlns:a16="http://schemas.microsoft.com/office/drawing/2014/main" id="{97B815BF-DD2D-45BA-931C-A18C93DAE3A4}"/>
              </a:ext>
            </a:extLst>
          </p:cNvPr>
          <p:cNvSpPr txBox="1"/>
          <p:nvPr/>
        </p:nvSpPr>
        <p:spPr>
          <a:xfrm>
            <a:off x="8233608" y="535807"/>
            <a:ext cx="965873" cy="369332"/>
          </a:xfrm>
          <a:prstGeom prst="rect">
            <a:avLst/>
          </a:prstGeom>
          <a:noFill/>
        </p:spPr>
        <p:txBody>
          <a:bodyPr wrap="square" rtlCol="0">
            <a:spAutoFit/>
          </a:bodyPr>
          <a:lstStyle/>
          <a:p>
            <a:r>
              <a:rPr lang="en-GB" u="sng" dirty="0"/>
              <a:t>Notes</a:t>
            </a:r>
          </a:p>
        </p:txBody>
      </p:sp>
      <p:sp>
        <p:nvSpPr>
          <p:cNvPr id="58" name="TextBox 57">
            <a:extLst>
              <a:ext uri="{FF2B5EF4-FFF2-40B4-BE49-F238E27FC236}">
                <a16:creationId xmlns:a16="http://schemas.microsoft.com/office/drawing/2014/main" id="{3F0EF350-B0D7-429F-A322-A561A89B7677}"/>
              </a:ext>
            </a:extLst>
          </p:cNvPr>
          <p:cNvSpPr txBox="1"/>
          <p:nvPr/>
        </p:nvSpPr>
        <p:spPr>
          <a:xfrm>
            <a:off x="746840" y="3272377"/>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60" name="TextBox 59">
            <a:extLst>
              <a:ext uri="{FF2B5EF4-FFF2-40B4-BE49-F238E27FC236}">
                <a16:creationId xmlns:a16="http://schemas.microsoft.com/office/drawing/2014/main" id="{AB57D103-5B79-4A6E-BF18-2B79E9CA7937}"/>
              </a:ext>
            </a:extLst>
          </p:cNvPr>
          <p:cNvSpPr txBox="1"/>
          <p:nvPr/>
        </p:nvSpPr>
        <p:spPr>
          <a:xfrm>
            <a:off x="746839" y="410644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62" name="TextBox 61">
            <a:extLst>
              <a:ext uri="{FF2B5EF4-FFF2-40B4-BE49-F238E27FC236}">
                <a16:creationId xmlns:a16="http://schemas.microsoft.com/office/drawing/2014/main" id="{9C065B20-CC6E-4EA7-B7D4-226932EF9926}"/>
              </a:ext>
            </a:extLst>
          </p:cNvPr>
          <p:cNvSpPr txBox="1"/>
          <p:nvPr/>
        </p:nvSpPr>
        <p:spPr>
          <a:xfrm>
            <a:off x="746838" y="493758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Tree>
    <p:extLst>
      <p:ext uri="{BB962C8B-B14F-4D97-AF65-F5344CB8AC3E}">
        <p14:creationId xmlns:p14="http://schemas.microsoft.com/office/powerpoint/2010/main" val="1398099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280907" y="2845818"/>
            <a:ext cx="1133475" cy="461665"/>
          </a:xfrm>
          <a:prstGeom prst="rect">
            <a:avLst/>
          </a:prstGeom>
          <a:noFill/>
        </p:spPr>
        <p:txBody>
          <a:bodyPr wrap="square" rtlCol="0">
            <a:spAutoFit/>
          </a:bodyPr>
          <a:lstStyle/>
          <a:p>
            <a:r>
              <a:rPr lang="en-GB" sz="2400" dirty="0">
                <a:solidFill>
                  <a:schemeClr val="tx2"/>
                </a:solidFill>
                <a:uFill>
                  <a:solidFill>
                    <a:srgbClr val="8F43FF"/>
                  </a:solidFill>
                </a:uFill>
                <a:latin typeface="+mj-lt"/>
              </a:rPr>
              <a:t>    </a:t>
            </a: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err="1">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a:solidFill>
                  <a:schemeClr val="tx2"/>
                </a:solidFill>
                <a:latin typeface="+mj-lt"/>
              </a:rPr>
              <a:t>passerine</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596553" y="3661590"/>
            <a:ext cx="861990" cy="461665"/>
          </a:xfrm>
          <a:prstGeom prst="rect">
            <a:avLst/>
          </a:prstGeom>
          <a:noFill/>
        </p:spPr>
        <p:txBody>
          <a:bodyPr wrap="square" rtlCol="0">
            <a:spAutoFit/>
          </a:bodyPr>
          <a:lstStyle/>
          <a:p>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634336" y="3658358"/>
            <a:ext cx="1612778" cy="461665"/>
          </a:xfrm>
          <a:prstGeom prst="rect">
            <a:avLst/>
          </a:prstGeom>
          <a:noFill/>
        </p:spPr>
        <p:txBody>
          <a:bodyPr wrap="square" rtlCol="0">
            <a:spAutoFit/>
          </a:bodyPr>
          <a:lstStyle/>
          <a:p>
            <a:r>
              <a:rPr lang="en-GB" sz="2400" dirty="0">
                <a:solidFill>
                  <a:schemeClr val="tx2"/>
                </a:solidFill>
                <a:latin typeface="+mj-lt"/>
              </a:rPr>
              <a:t>free 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603528" y="5291289"/>
            <a:ext cx="3492577" cy="461665"/>
          </a:xfrm>
          <a:prstGeom prst="rect">
            <a:avLst/>
          </a:prstGeom>
          <a:noFill/>
        </p:spPr>
        <p:txBody>
          <a:bodyPr wrap="square" rtlCol="0">
            <a:spAutoFit/>
          </a:bodyPr>
          <a:lstStyle/>
          <a:p>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 </a:t>
            </a:r>
            <a:r>
              <a:rPr lang="en-GB" sz="2400" dirty="0" err="1">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597440" y="4476272"/>
            <a:ext cx="1898826" cy="461665"/>
          </a:xfrm>
          <a:prstGeom prst="rect">
            <a:avLst/>
          </a:prstGeom>
          <a:noFill/>
        </p:spPr>
        <p:txBody>
          <a:bodyPr wrap="square" rtlCol="0">
            <a:spAutoFit/>
          </a:bodyPr>
          <a:lstStyle/>
          <a:p>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711961" y="4476176"/>
            <a:ext cx="2187468"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709288" y="4476176"/>
            <a:ext cx="2268964"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9" name="TextBox 28">
            <a:extLst>
              <a:ext uri="{FF2B5EF4-FFF2-40B4-BE49-F238E27FC236}">
                <a16:creationId xmlns:a16="http://schemas.microsoft.com/office/drawing/2014/main" id="{36405761-4F79-4588-A2BE-E8FA185C60D9}"/>
              </a:ext>
            </a:extLst>
          </p:cNvPr>
          <p:cNvSpPr txBox="1"/>
          <p:nvPr/>
        </p:nvSpPr>
        <p:spPr>
          <a:xfrm>
            <a:off x="7974373" y="806745"/>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Capitalisations are ignored</a:t>
            </a:r>
          </a:p>
        </p:txBody>
      </p:sp>
      <p:sp>
        <p:nvSpPr>
          <p:cNvPr id="31" name="TextBox 30">
            <a:extLst>
              <a:ext uri="{FF2B5EF4-FFF2-40B4-BE49-F238E27FC236}">
                <a16:creationId xmlns:a16="http://schemas.microsoft.com/office/drawing/2014/main" id="{E216F17D-D953-4ACE-A2D3-C9DE6489756B}"/>
              </a:ext>
            </a:extLst>
          </p:cNvPr>
          <p:cNvSpPr txBox="1"/>
          <p:nvPr/>
        </p:nvSpPr>
        <p:spPr>
          <a:xfrm>
            <a:off x="7974373" y="1082447"/>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Punctuation is ignored</a:t>
            </a:r>
          </a:p>
        </p:txBody>
      </p:sp>
      <p:sp>
        <p:nvSpPr>
          <p:cNvPr id="36" name="TextBox 35">
            <a:extLst>
              <a:ext uri="{FF2B5EF4-FFF2-40B4-BE49-F238E27FC236}">
                <a16:creationId xmlns:a16="http://schemas.microsoft.com/office/drawing/2014/main" id="{97B815BF-DD2D-45BA-931C-A18C93DAE3A4}"/>
              </a:ext>
            </a:extLst>
          </p:cNvPr>
          <p:cNvSpPr txBox="1"/>
          <p:nvPr/>
        </p:nvSpPr>
        <p:spPr>
          <a:xfrm>
            <a:off x="8233608" y="535807"/>
            <a:ext cx="965873" cy="369332"/>
          </a:xfrm>
          <a:prstGeom prst="rect">
            <a:avLst/>
          </a:prstGeom>
          <a:noFill/>
        </p:spPr>
        <p:txBody>
          <a:bodyPr wrap="square" rtlCol="0">
            <a:spAutoFit/>
          </a:bodyPr>
          <a:lstStyle/>
          <a:p>
            <a:r>
              <a:rPr lang="en-GB" u="sng" dirty="0"/>
              <a:t>Notes</a:t>
            </a:r>
          </a:p>
        </p:txBody>
      </p:sp>
      <p:sp>
        <p:nvSpPr>
          <p:cNvPr id="9" name="TextBox 8">
            <a:extLst>
              <a:ext uri="{FF2B5EF4-FFF2-40B4-BE49-F238E27FC236}">
                <a16:creationId xmlns:a16="http://schemas.microsoft.com/office/drawing/2014/main" id="{8EF9738C-7B5E-41B8-8F3C-D1108F2543A9}"/>
              </a:ext>
            </a:extLst>
          </p:cNvPr>
          <p:cNvSpPr txBox="1"/>
          <p:nvPr/>
        </p:nvSpPr>
        <p:spPr>
          <a:xfrm>
            <a:off x="7974373" y="1356481"/>
            <a:ext cx="3912827" cy="646331"/>
          </a:xfrm>
          <a:prstGeom prst="rect">
            <a:avLst/>
          </a:prstGeom>
          <a:noFill/>
        </p:spPr>
        <p:txBody>
          <a:bodyPr wrap="square" rtlCol="0">
            <a:spAutoFit/>
          </a:bodyPr>
          <a:lstStyle/>
          <a:p>
            <a:pPr marL="285750" indent="-285750">
              <a:buFont typeface="Arial" panose="020B0604020202020204" pitchFamily="34" charset="0"/>
              <a:buChar char="•"/>
            </a:pPr>
            <a:r>
              <a:rPr lang="en-GB" dirty="0"/>
              <a:t>Loose phrases - phrases need to be “grouped”</a:t>
            </a:r>
          </a:p>
        </p:txBody>
      </p:sp>
      <p:cxnSp>
        <p:nvCxnSpPr>
          <p:cNvPr id="40" name="Straight Arrow Connector 39">
            <a:extLst>
              <a:ext uri="{FF2B5EF4-FFF2-40B4-BE49-F238E27FC236}">
                <a16:creationId xmlns:a16="http://schemas.microsoft.com/office/drawing/2014/main" id="{19D50568-0DB6-49E4-A3EE-6C4B2BB77071}"/>
              </a:ext>
            </a:extLst>
          </p:cNvPr>
          <p:cNvCxnSpPr>
            <a:cxnSpLocks/>
            <a:endCxn id="41" idx="1"/>
          </p:cNvCxnSpPr>
          <p:nvPr/>
        </p:nvCxnSpPr>
        <p:spPr>
          <a:xfrm flipV="1">
            <a:off x="6283925" y="3889189"/>
            <a:ext cx="2027531" cy="2"/>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401270B-0614-4497-A101-E246E128B654}"/>
              </a:ext>
            </a:extLst>
          </p:cNvPr>
          <p:cNvSpPr txBox="1"/>
          <p:nvPr/>
        </p:nvSpPr>
        <p:spPr>
          <a:xfrm>
            <a:off x="8311456" y="3566023"/>
            <a:ext cx="2672125" cy="646331"/>
          </a:xfrm>
          <a:prstGeom prst="rect">
            <a:avLst/>
          </a:prstGeom>
          <a:noFill/>
          <a:ln w="25400">
            <a:solidFill>
              <a:srgbClr val="C00000"/>
            </a:solidFill>
          </a:ln>
        </p:spPr>
        <p:txBody>
          <a:bodyPr wrap="square" rtlCol="0">
            <a:spAutoFit/>
          </a:bodyPr>
          <a:lstStyle/>
          <a:p>
            <a:r>
              <a:rPr lang="en-GB" dirty="0"/>
              <a:t>Would search for papers as ‘free’ AND ‘living’</a:t>
            </a:r>
          </a:p>
        </p:txBody>
      </p:sp>
      <p:sp>
        <p:nvSpPr>
          <p:cNvPr id="11" name="TextBox 10">
            <a:extLst>
              <a:ext uri="{FF2B5EF4-FFF2-40B4-BE49-F238E27FC236}">
                <a16:creationId xmlns:a16="http://schemas.microsoft.com/office/drawing/2014/main" id="{7E73C195-E3BC-4012-A598-3CB9902F265F}"/>
              </a:ext>
            </a:extLst>
          </p:cNvPr>
          <p:cNvSpPr txBox="1"/>
          <p:nvPr/>
        </p:nvSpPr>
        <p:spPr>
          <a:xfrm>
            <a:off x="4505609" y="3657578"/>
            <a:ext cx="1737870" cy="461665"/>
          </a:xfrm>
          <a:prstGeom prst="rect">
            <a:avLst/>
          </a:prstGeom>
          <a:solidFill>
            <a:schemeClr val="bg1"/>
          </a:solidFill>
        </p:spPr>
        <p:txBody>
          <a:bodyPr wrap="square" rtlCol="0">
            <a:spAutoFit/>
          </a:bodyPr>
          <a:lstStyle/>
          <a:p>
            <a:r>
              <a:rPr lang="en-GB" sz="2400" dirty="0">
                <a:solidFill>
                  <a:schemeClr val="tx2"/>
                </a:solidFill>
                <a:latin typeface="+mj-lt"/>
              </a:rPr>
              <a:t>“free living”</a:t>
            </a:r>
            <a:endParaRPr lang="en-GB" dirty="0">
              <a:solidFill>
                <a:schemeClr val="tx2"/>
              </a:solidFill>
              <a:latin typeface="+mj-lt"/>
            </a:endParaRPr>
          </a:p>
        </p:txBody>
      </p:sp>
      <p:sp>
        <p:nvSpPr>
          <p:cNvPr id="12" name="TextBox 11">
            <a:extLst>
              <a:ext uri="{FF2B5EF4-FFF2-40B4-BE49-F238E27FC236}">
                <a16:creationId xmlns:a16="http://schemas.microsoft.com/office/drawing/2014/main" id="{A3C0A07E-FF82-4AA1-85BB-84DDA704D522}"/>
              </a:ext>
            </a:extLst>
          </p:cNvPr>
          <p:cNvSpPr txBox="1"/>
          <p:nvPr/>
        </p:nvSpPr>
        <p:spPr>
          <a:xfrm>
            <a:off x="746840" y="3272377"/>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13" name="TextBox 12">
            <a:extLst>
              <a:ext uri="{FF2B5EF4-FFF2-40B4-BE49-F238E27FC236}">
                <a16:creationId xmlns:a16="http://schemas.microsoft.com/office/drawing/2014/main" id="{6612EB70-44AA-477C-BDB3-1D40489EC021}"/>
              </a:ext>
            </a:extLst>
          </p:cNvPr>
          <p:cNvSpPr txBox="1"/>
          <p:nvPr/>
        </p:nvSpPr>
        <p:spPr>
          <a:xfrm>
            <a:off x="746839" y="410644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14" name="TextBox 13">
            <a:extLst>
              <a:ext uri="{FF2B5EF4-FFF2-40B4-BE49-F238E27FC236}">
                <a16:creationId xmlns:a16="http://schemas.microsoft.com/office/drawing/2014/main" id="{E5B9741D-C804-4D5E-AEB7-DDDF0CCA0EED}"/>
              </a:ext>
            </a:extLst>
          </p:cNvPr>
          <p:cNvSpPr txBox="1"/>
          <p:nvPr/>
        </p:nvSpPr>
        <p:spPr>
          <a:xfrm>
            <a:off x="746838" y="493758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Tree>
    <p:extLst>
      <p:ext uri="{BB962C8B-B14F-4D97-AF65-F5344CB8AC3E}">
        <p14:creationId xmlns:p14="http://schemas.microsoft.com/office/powerpoint/2010/main" val="1104525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1"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280907" y="2845818"/>
            <a:ext cx="1133475" cy="461665"/>
          </a:xfrm>
          <a:prstGeom prst="rect">
            <a:avLst/>
          </a:prstGeom>
          <a:noFill/>
        </p:spPr>
        <p:txBody>
          <a:bodyPr wrap="square" rtlCol="0">
            <a:spAutoFit/>
          </a:bodyPr>
          <a:lstStyle/>
          <a:p>
            <a:r>
              <a:rPr lang="en-GB" sz="2400" dirty="0">
                <a:solidFill>
                  <a:schemeClr val="tx2"/>
                </a:solidFill>
                <a:uFill>
                  <a:solidFill>
                    <a:srgbClr val="8F43FF"/>
                  </a:solidFill>
                </a:uFill>
                <a:latin typeface="+mj-lt"/>
              </a:rPr>
              <a:t>    </a:t>
            </a: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err="1">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a:solidFill>
                  <a:schemeClr val="tx2"/>
                </a:solidFill>
                <a:latin typeface="+mj-lt"/>
              </a:rPr>
              <a:t>passerine</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596553" y="3661590"/>
            <a:ext cx="861990" cy="461665"/>
          </a:xfrm>
          <a:prstGeom prst="rect">
            <a:avLst/>
          </a:prstGeom>
          <a:noFill/>
        </p:spPr>
        <p:txBody>
          <a:bodyPr wrap="square" rtlCol="0">
            <a:spAutoFit/>
          </a:bodyPr>
          <a:lstStyle/>
          <a:p>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505954" y="3658358"/>
            <a:ext cx="1660741" cy="461665"/>
          </a:xfrm>
          <a:prstGeom prst="rect">
            <a:avLst/>
          </a:prstGeom>
          <a:noFill/>
        </p:spPr>
        <p:txBody>
          <a:bodyPr wrap="square" rtlCol="0">
            <a:spAutoFit/>
          </a:bodyPr>
          <a:lstStyle/>
          <a:p>
            <a:r>
              <a:rPr lang="en-GB" sz="2400" dirty="0">
                <a:solidFill>
                  <a:schemeClr val="tx2"/>
                </a:solidFill>
                <a:latin typeface="+mj-lt"/>
              </a:rPr>
              <a:t>“free 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478006" y="5291289"/>
            <a:ext cx="3826683" cy="461665"/>
          </a:xfrm>
          <a:prstGeom prst="rect">
            <a:avLst/>
          </a:prstGeom>
          <a:noFill/>
        </p:spPr>
        <p:txBody>
          <a:bodyPr wrap="square" rtlCol="0">
            <a:spAutoFit/>
          </a:bodyPr>
          <a:lstStyle/>
          <a:p>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 </a:t>
            </a:r>
            <a:r>
              <a:rPr lang="en-GB" sz="2400" dirty="0" err="1">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597440" y="4476272"/>
            <a:ext cx="1898826" cy="461665"/>
          </a:xfrm>
          <a:prstGeom prst="rect">
            <a:avLst/>
          </a:prstGeom>
          <a:noFill/>
        </p:spPr>
        <p:txBody>
          <a:bodyPr wrap="square" rtlCol="0">
            <a:spAutoFit/>
          </a:bodyPr>
          <a:lstStyle/>
          <a:p>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595303" y="4476176"/>
            <a:ext cx="2452722"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592629" y="4476176"/>
            <a:ext cx="2452723"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15" name="TextBox 14">
            <a:extLst>
              <a:ext uri="{FF2B5EF4-FFF2-40B4-BE49-F238E27FC236}">
                <a16:creationId xmlns:a16="http://schemas.microsoft.com/office/drawing/2014/main" id="{150E9989-9B14-493F-91DC-06D0AE18CC1F}"/>
              </a:ext>
            </a:extLst>
          </p:cNvPr>
          <p:cNvSpPr txBox="1"/>
          <p:nvPr/>
        </p:nvSpPr>
        <p:spPr>
          <a:xfrm>
            <a:off x="7974373" y="806745"/>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Capitalisations are ignored</a:t>
            </a:r>
          </a:p>
        </p:txBody>
      </p:sp>
      <p:sp>
        <p:nvSpPr>
          <p:cNvPr id="17" name="TextBox 16">
            <a:extLst>
              <a:ext uri="{FF2B5EF4-FFF2-40B4-BE49-F238E27FC236}">
                <a16:creationId xmlns:a16="http://schemas.microsoft.com/office/drawing/2014/main" id="{9279E500-667B-4FA8-96ED-6D3511C97D67}"/>
              </a:ext>
            </a:extLst>
          </p:cNvPr>
          <p:cNvSpPr txBox="1"/>
          <p:nvPr/>
        </p:nvSpPr>
        <p:spPr>
          <a:xfrm>
            <a:off x="7974373" y="1082447"/>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Punctuation is ignored</a:t>
            </a:r>
          </a:p>
        </p:txBody>
      </p:sp>
      <p:sp>
        <p:nvSpPr>
          <p:cNvPr id="27" name="TextBox 26">
            <a:extLst>
              <a:ext uri="{FF2B5EF4-FFF2-40B4-BE49-F238E27FC236}">
                <a16:creationId xmlns:a16="http://schemas.microsoft.com/office/drawing/2014/main" id="{A227ECB5-BA72-4F46-AB9A-C5207DCE0462}"/>
              </a:ext>
            </a:extLst>
          </p:cNvPr>
          <p:cNvSpPr txBox="1"/>
          <p:nvPr/>
        </p:nvSpPr>
        <p:spPr>
          <a:xfrm>
            <a:off x="7974373" y="1356481"/>
            <a:ext cx="3912827" cy="646331"/>
          </a:xfrm>
          <a:prstGeom prst="rect">
            <a:avLst/>
          </a:prstGeom>
          <a:noFill/>
        </p:spPr>
        <p:txBody>
          <a:bodyPr wrap="square" rtlCol="0">
            <a:spAutoFit/>
          </a:bodyPr>
          <a:lstStyle/>
          <a:p>
            <a:pPr marL="285750" indent="-285750">
              <a:buFont typeface="Arial" panose="020B0604020202020204" pitchFamily="34" charset="0"/>
              <a:buChar char="•"/>
            </a:pPr>
            <a:r>
              <a:rPr lang="en-GB" dirty="0"/>
              <a:t>Loose phrases - phrases need to be “grouped”</a:t>
            </a:r>
          </a:p>
        </p:txBody>
      </p:sp>
      <p:sp>
        <p:nvSpPr>
          <p:cNvPr id="29" name="TextBox 28">
            <a:extLst>
              <a:ext uri="{FF2B5EF4-FFF2-40B4-BE49-F238E27FC236}">
                <a16:creationId xmlns:a16="http://schemas.microsoft.com/office/drawing/2014/main" id="{7922FDD1-1E04-4DD4-AD21-82508DF729A8}"/>
              </a:ext>
            </a:extLst>
          </p:cNvPr>
          <p:cNvSpPr txBox="1"/>
          <p:nvPr/>
        </p:nvSpPr>
        <p:spPr>
          <a:xfrm>
            <a:off x="8233608" y="535807"/>
            <a:ext cx="965873" cy="369332"/>
          </a:xfrm>
          <a:prstGeom prst="rect">
            <a:avLst/>
          </a:prstGeom>
          <a:noFill/>
        </p:spPr>
        <p:txBody>
          <a:bodyPr wrap="square" rtlCol="0">
            <a:spAutoFit/>
          </a:bodyPr>
          <a:lstStyle/>
          <a:p>
            <a:r>
              <a:rPr lang="en-GB" u="sng" dirty="0"/>
              <a:t>Notes</a:t>
            </a:r>
          </a:p>
        </p:txBody>
      </p:sp>
      <p:sp>
        <p:nvSpPr>
          <p:cNvPr id="31" name="TextBox 30">
            <a:extLst>
              <a:ext uri="{FF2B5EF4-FFF2-40B4-BE49-F238E27FC236}">
                <a16:creationId xmlns:a16="http://schemas.microsoft.com/office/drawing/2014/main" id="{073A9174-C4F6-4993-8728-F85B68024C28}"/>
              </a:ext>
            </a:extLst>
          </p:cNvPr>
          <p:cNvSpPr txBox="1"/>
          <p:nvPr/>
        </p:nvSpPr>
        <p:spPr>
          <a:xfrm>
            <a:off x="746840" y="3272377"/>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33" name="TextBox 32">
            <a:extLst>
              <a:ext uri="{FF2B5EF4-FFF2-40B4-BE49-F238E27FC236}">
                <a16:creationId xmlns:a16="http://schemas.microsoft.com/office/drawing/2014/main" id="{05180C06-203C-47FD-B5A2-3CBFFBB8C092}"/>
              </a:ext>
            </a:extLst>
          </p:cNvPr>
          <p:cNvSpPr txBox="1"/>
          <p:nvPr/>
        </p:nvSpPr>
        <p:spPr>
          <a:xfrm>
            <a:off x="746839" y="410644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35" name="TextBox 34">
            <a:extLst>
              <a:ext uri="{FF2B5EF4-FFF2-40B4-BE49-F238E27FC236}">
                <a16:creationId xmlns:a16="http://schemas.microsoft.com/office/drawing/2014/main" id="{3E062799-33E8-495B-BDAA-9DD1C5574B26}"/>
              </a:ext>
            </a:extLst>
          </p:cNvPr>
          <p:cNvSpPr txBox="1"/>
          <p:nvPr/>
        </p:nvSpPr>
        <p:spPr>
          <a:xfrm>
            <a:off x="746838" y="493758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36" name="TextBox 35">
            <a:extLst>
              <a:ext uri="{FF2B5EF4-FFF2-40B4-BE49-F238E27FC236}">
                <a16:creationId xmlns:a16="http://schemas.microsoft.com/office/drawing/2014/main" id="{35991DFE-F77F-4184-A2B4-0A5ABFD9423E}"/>
              </a:ext>
            </a:extLst>
          </p:cNvPr>
          <p:cNvSpPr txBox="1"/>
          <p:nvPr/>
        </p:nvSpPr>
        <p:spPr>
          <a:xfrm>
            <a:off x="7974372" y="1855179"/>
            <a:ext cx="3912827" cy="369332"/>
          </a:xfrm>
          <a:prstGeom prst="rect">
            <a:avLst/>
          </a:prstGeom>
          <a:noFill/>
        </p:spPr>
        <p:txBody>
          <a:bodyPr wrap="square" rtlCol="0">
            <a:spAutoFit/>
          </a:bodyPr>
          <a:lstStyle/>
          <a:p>
            <a:pPr marL="285750" indent="-285750">
              <a:buFont typeface="Arial" panose="020B0604020202020204" pitchFamily="34" charset="0"/>
              <a:buChar char="•"/>
            </a:pPr>
            <a:r>
              <a:rPr lang="en-GB" dirty="0"/>
              <a:t>Wildcards</a:t>
            </a:r>
          </a:p>
        </p:txBody>
      </p:sp>
    </p:spTree>
    <p:extLst>
      <p:ext uri="{BB962C8B-B14F-4D97-AF65-F5344CB8AC3E}">
        <p14:creationId xmlns:p14="http://schemas.microsoft.com/office/powerpoint/2010/main" val="267747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280907" y="2845818"/>
            <a:ext cx="1133475" cy="461665"/>
          </a:xfrm>
          <a:prstGeom prst="rect">
            <a:avLst/>
          </a:prstGeom>
          <a:noFill/>
        </p:spPr>
        <p:txBody>
          <a:bodyPr wrap="square" rtlCol="0">
            <a:spAutoFit/>
          </a:bodyPr>
          <a:lstStyle/>
          <a:p>
            <a:r>
              <a:rPr lang="en-GB" sz="2400" dirty="0">
                <a:solidFill>
                  <a:schemeClr val="tx2"/>
                </a:solidFill>
                <a:uFill>
                  <a:solidFill>
                    <a:srgbClr val="8F43FF"/>
                  </a:solidFill>
                </a:uFill>
                <a:latin typeface="+mj-lt"/>
              </a:rPr>
              <a:t>    </a:t>
            </a: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err="1">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a:solidFill>
                  <a:schemeClr val="tx2"/>
                </a:solidFill>
                <a:latin typeface="+mj-lt"/>
              </a:rPr>
              <a:t>passerine</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596553" y="3661590"/>
            <a:ext cx="861990" cy="461665"/>
          </a:xfrm>
          <a:prstGeom prst="rect">
            <a:avLst/>
          </a:prstGeom>
          <a:noFill/>
        </p:spPr>
        <p:txBody>
          <a:bodyPr wrap="square" rtlCol="0">
            <a:spAutoFit/>
          </a:bodyPr>
          <a:lstStyle/>
          <a:p>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505954" y="3658358"/>
            <a:ext cx="1660741" cy="461665"/>
          </a:xfrm>
          <a:prstGeom prst="rect">
            <a:avLst/>
          </a:prstGeom>
          <a:noFill/>
        </p:spPr>
        <p:txBody>
          <a:bodyPr wrap="square" rtlCol="0">
            <a:spAutoFit/>
          </a:bodyPr>
          <a:lstStyle/>
          <a:p>
            <a:r>
              <a:rPr lang="en-GB" sz="2400" dirty="0">
                <a:solidFill>
                  <a:schemeClr val="tx2"/>
                </a:solidFill>
                <a:latin typeface="+mj-lt"/>
              </a:rPr>
              <a:t>“free 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478006" y="5291289"/>
            <a:ext cx="3826683" cy="461665"/>
          </a:xfrm>
          <a:prstGeom prst="rect">
            <a:avLst/>
          </a:prstGeom>
          <a:noFill/>
        </p:spPr>
        <p:txBody>
          <a:bodyPr wrap="square" rtlCol="0">
            <a:spAutoFit/>
          </a:bodyPr>
          <a:lstStyle/>
          <a:p>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 </a:t>
            </a:r>
            <a:r>
              <a:rPr lang="en-GB" sz="2400" dirty="0" err="1">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597440" y="4476272"/>
            <a:ext cx="1898826" cy="461665"/>
          </a:xfrm>
          <a:prstGeom prst="rect">
            <a:avLst/>
          </a:prstGeom>
          <a:noFill/>
        </p:spPr>
        <p:txBody>
          <a:bodyPr wrap="square" rtlCol="0">
            <a:spAutoFit/>
          </a:bodyPr>
          <a:lstStyle/>
          <a:p>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595303" y="4476176"/>
            <a:ext cx="2452722"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592629" y="4476176"/>
            <a:ext cx="2452723"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15" name="TextBox 14">
            <a:extLst>
              <a:ext uri="{FF2B5EF4-FFF2-40B4-BE49-F238E27FC236}">
                <a16:creationId xmlns:a16="http://schemas.microsoft.com/office/drawing/2014/main" id="{150E9989-9B14-493F-91DC-06D0AE18CC1F}"/>
              </a:ext>
            </a:extLst>
          </p:cNvPr>
          <p:cNvSpPr txBox="1"/>
          <p:nvPr/>
        </p:nvSpPr>
        <p:spPr>
          <a:xfrm>
            <a:off x="7974373" y="806745"/>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Capitalisations are ignored</a:t>
            </a:r>
          </a:p>
        </p:txBody>
      </p:sp>
      <p:sp>
        <p:nvSpPr>
          <p:cNvPr id="17" name="TextBox 16">
            <a:extLst>
              <a:ext uri="{FF2B5EF4-FFF2-40B4-BE49-F238E27FC236}">
                <a16:creationId xmlns:a16="http://schemas.microsoft.com/office/drawing/2014/main" id="{9279E500-667B-4FA8-96ED-6D3511C97D67}"/>
              </a:ext>
            </a:extLst>
          </p:cNvPr>
          <p:cNvSpPr txBox="1"/>
          <p:nvPr/>
        </p:nvSpPr>
        <p:spPr>
          <a:xfrm>
            <a:off x="7974373" y="1082447"/>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Punctuation is ignored</a:t>
            </a:r>
          </a:p>
        </p:txBody>
      </p:sp>
      <p:sp>
        <p:nvSpPr>
          <p:cNvPr id="27" name="TextBox 26">
            <a:extLst>
              <a:ext uri="{FF2B5EF4-FFF2-40B4-BE49-F238E27FC236}">
                <a16:creationId xmlns:a16="http://schemas.microsoft.com/office/drawing/2014/main" id="{A227ECB5-BA72-4F46-AB9A-C5207DCE0462}"/>
              </a:ext>
            </a:extLst>
          </p:cNvPr>
          <p:cNvSpPr txBox="1"/>
          <p:nvPr/>
        </p:nvSpPr>
        <p:spPr>
          <a:xfrm>
            <a:off x="7974373" y="1356481"/>
            <a:ext cx="3912827" cy="646331"/>
          </a:xfrm>
          <a:prstGeom prst="rect">
            <a:avLst/>
          </a:prstGeom>
          <a:noFill/>
        </p:spPr>
        <p:txBody>
          <a:bodyPr wrap="square" rtlCol="0">
            <a:spAutoFit/>
          </a:bodyPr>
          <a:lstStyle/>
          <a:p>
            <a:pPr marL="285750" indent="-285750">
              <a:buFont typeface="Arial" panose="020B0604020202020204" pitchFamily="34" charset="0"/>
              <a:buChar char="•"/>
            </a:pPr>
            <a:r>
              <a:rPr lang="en-GB" dirty="0"/>
              <a:t>Loose phrases - phrases need to be “grouped”</a:t>
            </a:r>
          </a:p>
        </p:txBody>
      </p:sp>
      <p:sp>
        <p:nvSpPr>
          <p:cNvPr id="29" name="TextBox 28">
            <a:extLst>
              <a:ext uri="{FF2B5EF4-FFF2-40B4-BE49-F238E27FC236}">
                <a16:creationId xmlns:a16="http://schemas.microsoft.com/office/drawing/2014/main" id="{7922FDD1-1E04-4DD4-AD21-82508DF729A8}"/>
              </a:ext>
            </a:extLst>
          </p:cNvPr>
          <p:cNvSpPr txBox="1"/>
          <p:nvPr/>
        </p:nvSpPr>
        <p:spPr>
          <a:xfrm>
            <a:off x="8233608" y="535807"/>
            <a:ext cx="965873" cy="369332"/>
          </a:xfrm>
          <a:prstGeom prst="rect">
            <a:avLst/>
          </a:prstGeom>
          <a:noFill/>
        </p:spPr>
        <p:txBody>
          <a:bodyPr wrap="square" rtlCol="0">
            <a:spAutoFit/>
          </a:bodyPr>
          <a:lstStyle/>
          <a:p>
            <a:r>
              <a:rPr lang="en-GB" u="sng" dirty="0"/>
              <a:t>Notes</a:t>
            </a:r>
          </a:p>
        </p:txBody>
      </p:sp>
      <p:sp>
        <p:nvSpPr>
          <p:cNvPr id="40" name="Oval 39">
            <a:extLst>
              <a:ext uri="{FF2B5EF4-FFF2-40B4-BE49-F238E27FC236}">
                <a16:creationId xmlns:a16="http://schemas.microsoft.com/office/drawing/2014/main" id="{7131A963-0B86-41DC-84B8-9C908DA01562}"/>
              </a:ext>
            </a:extLst>
          </p:cNvPr>
          <p:cNvSpPr/>
          <p:nvPr/>
        </p:nvSpPr>
        <p:spPr>
          <a:xfrm>
            <a:off x="1530267" y="4486225"/>
            <a:ext cx="1898826" cy="51063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7B84E935-4B5F-41D3-B856-2471B086385B}"/>
              </a:ext>
            </a:extLst>
          </p:cNvPr>
          <p:cNvCxnSpPr>
            <a:cxnSpLocks/>
            <a:stCxn id="40" idx="7"/>
            <a:endCxn id="11" idx="1"/>
          </p:cNvCxnSpPr>
          <p:nvPr/>
        </p:nvCxnSpPr>
        <p:spPr>
          <a:xfrm flipV="1">
            <a:off x="3151016" y="3532539"/>
            <a:ext cx="5095834" cy="1028466"/>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56FCAA5-9675-4F85-81E0-0266E7D15D6E}"/>
              </a:ext>
            </a:extLst>
          </p:cNvPr>
          <p:cNvSpPr txBox="1"/>
          <p:nvPr/>
        </p:nvSpPr>
        <p:spPr>
          <a:xfrm>
            <a:off x="8246850" y="2916986"/>
            <a:ext cx="2672125" cy="1231106"/>
          </a:xfrm>
          <a:prstGeom prst="rect">
            <a:avLst/>
          </a:prstGeom>
          <a:noFill/>
          <a:ln w="25400">
            <a:solidFill>
              <a:srgbClr val="C00000"/>
            </a:solidFill>
          </a:ln>
        </p:spPr>
        <p:txBody>
          <a:bodyPr wrap="square" rtlCol="0">
            <a:spAutoFit/>
          </a:bodyPr>
          <a:lstStyle/>
          <a:p>
            <a:r>
              <a:rPr lang="en-GB" dirty="0"/>
              <a:t>We also want ‘reproduce and reproduces:</a:t>
            </a:r>
          </a:p>
          <a:p>
            <a:endParaRPr lang="en-GB" dirty="0"/>
          </a:p>
          <a:p>
            <a:pPr algn="ctr"/>
            <a:r>
              <a:rPr lang="en-GB" sz="2000" b="1" dirty="0" err="1"/>
              <a:t>reproduc</a:t>
            </a:r>
            <a:r>
              <a:rPr lang="en-GB" sz="2000" b="1" dirty="0"/>
              <a:t>*</a:t>
            </a:r>
          </a:p>
        </p:txBody>
      </p:sp>
      <p:sp>
        <p:nvSpPr>
          <p:cNvPr id="31" name="TextBox 30">
            <a:extLst>
              <a:ext uri="{FF2B5EF4-FFF2-40B4-BE49-F238E27FC236}">
                <a16:creationId xmlns:a16="http://schemas.microsoft.com/office/drawing/2014/main" id="{4D4B7090-F35B-4079-BC89-41F6C52D4ADE}"/>
              </a:ext>
            </a:extLst>
          </p:cNvPr>
          <p:cNvSpPr txBox="1"/>
          <p:nvPr/>
        </p:nvSpPr>
        <p:spPr>
          <a:xfrm>
            <a:off x="746840" y="3272377"/>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33" name="TextBox 32">
            <a:extLst>
              <a:ext uri="{FF2B5EF4-FFF2-40B4-BE49-F238E27FC236}">
                <a16:creationId xmlns:a16="http://schemas.microsoft.com/office/drawing/2014/main" id="{957CBE76-33C9-4AC7-9159-83492F96A114}"/>
              </a:ext>
            </a:extLst>
          </p:cNvPr>
          <p:cNvSpPr txBox="1"/>
          <p:nvPr/>
        </p:nvSpPr>
        <p:spPr>
          <a:xfrm>
            <a:off x="746839" y="410644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35" name="TextBox 34">
            <a:extLst>
              <a:ext uri="{FF2B5EF4-FFF2-40B4-BE49-F238E27FC236}">
                <a16:creationId xmlns:a16="http://schemas.microsoft.com/office/drawing/2014/main" id="{B77A9BB8-4604-4F94-977B-289245039433}"/>
              </a:ext>
            </a:extLst>
          </p:cNvPr>
          <p:cNvSpPr txBox="1"/>
          <p:nvPr/>
        </p:nvSpPr>
        <p:spPr>
          <a:xfrm>
            <a:off x="746838" y="493758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52" name="TextBox 51">
            <a:extLst>
              <a:ext uri="{FF2B5EF4-FFF2-40B4-BE49-F238E27FC236}">
                <a16:creationId xmlns:a16="http://schemas.microsoft.com/office/drawing/2014/main" id="{39EB2D85-6D73-4A56-A7EA-0E6D2E188124}"/>
              </a:ext>
            </a:extLst>
          </p:cNvPr>
          <p:cNvSpPr txBox="1"/>
          <p:nvPr/>
        </p:nvSpPr>
        <p:spPr>
          <a:xfrm>
            <a:off x="7974372" y="1855179"/>
            <a:ext cx="3912827" cy="369332"/>
          </a:xfrm>
          <a:prstGeom prst="rect">
            <a:avLst/>
          </a:prstGeom>
          <a:noFill/>
        </p:spPr>
        <p:txBody>
          <a:bodyPr wrap="square" rtlCol="0">
            <a:spAutoFit/>
          </a:bodyPr>
          <a:lstStyle/>
          <a:p>
            <a:pPr marL="285750" indent="-285750">
              <a:buFont typeface="Arial" panose="020B0604020202020204" pitchFamily="34" charset="0"/>
              <a:buChar char="•"/>
            </a:pPr>
            <a:r>
              <a:rPr lang="en-GB" dirty="0"/>
              <a:t>Wildcards</a:t>
            </a:r>
          </a:p>
        </p:txBody>
      </p:sp>
    </p:spTree>
    <p:extLst>
      <p:ext uri="{BB962C8B-B14F-4D97-AF65-F5344CB8AC3E}">
        <p14:creationId xmlns:p14="http://schemas.microsoft.com/office/powerpoint/2010/main" val="2915961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1D82-6DA5-4052-B4D1-CDEE849A4C46}"/>
              </a:ext>
            </a:extLst>
          </p:cNvPr>
          <p:cNvSpPr>
            <a:spLocks noGrp="1"/>
          </p:cNvSpPr>
          <p:nvPr>
            <p:ph type="title"/>
          </p:nvPr>
        </p:nvSpPr>
        <p:spPr/>
        <p:txBody>
          <a:bodyPr>
            <a:normAutofit/>
          </a:bodyPr>
          <a:lstStyle/>
          <a:p>
            <a:r>
              <a:rPr lang="en-GB" sz="4000" cap="none" dirty="0"/>
              <a:t>What is a literature search?</a:t>
            </a:r>
          </a:p>
        </p:txBody>
      </p:sp>
      <p:sp>
        <p:nvSpPr>
          <p:cNvPr id="3" name="Content Placeholder 2">
            <a:extLst>
              <a:ext uri="{FF2B5EF4-FFF2-40B4-BE49-F238E27FC236}">
                <a16:creationId xmlns:a16="http://schemas.microsoft.com/office/drawing/2014/main" id="{1390E9E8-50B4-405F-865F-3EDB90229D62}"/>
              </a:ext>
            </a:extLst>
          </p:cNvPr>
          <p:cNvSpPr>
            <a:spLocks noGrp="1"/>
          </p:cNvSpPr>
          <p:nvPr>
            <p:ph idx="1"/>
          </p:nvPr>
        </p:nvSpPr>
        <p:spPr/>
        <p:txBody>
          <a:bodyPr anchor="ctr">
            <a:normAutofit/>
          </a:bodyPr>
          <a:lstStyle/>
          <a:p>
            <a:pPr marL="0" indent="0">
              <a:spcBef>
                <a:spcPts val="0"/>
              </a:spcBef>
              <a:buNone/>
            </a:pPr>
            <a:r>
              <a:rPr lang="en-GB" sz="2800" u="sng" dirty="0"/>
              <a:t>L</a:t>
            </a:r>
            <a:r>
              <a:rPr lang="en-GB" sz="2800" b="0" i="0" u="sng" dirty="0">
                <a:effectLst/>
              </a:rPr>
              <a:t>iterature search </a:t>
            </a:r>
            <a:r>
              <a:rPr lang="en-GB" sz="2800" b="0" i="0" dirty="0">
                <a:solidFill>
                  <a:srgbClr val="4A4A4A"/>
                </a:solidFill>
                <a:effectLst/>
              </a:rPr>
              <a:t>– considered and organised search to find key </a:t>
            </a:r>
          </a:p>
          <a:p>
            <a:pPr marL="0" indent="0">
              <a:spcBef>
                <a:spcPts val="0"/>
              </a:spcBef>
              <a:buNone/>
            </a:pPr>
            <a:r>
              <a:rPr lang="en-GB" sz="2800" dirty="0">
                <a:solidFill>
                  <a:srgbClr val="4A4A4A"/>
                </a:solidFill>
              </a:rPr>
              <a:t>		          </a:t>
            </a:r>
            <a:r>
              <a:rPr lang="en-GB" sz="2800" b="0" i="0" dirty="0">
                <a:solidFill>
                  <a:srgbClr val="4A4A4A"/>
                </a:solidFill>
                <a:effectLst/>
              </a:rPr>
              <a:t>literature on a topic</a:t>
            </a:r>
            <a:endParaRPr lang="en-GB" sz="2800" dirty="0"/>
          </a:p>
        </p:txBody>
      </p:sp>
    </p:spTree>
    <p:extLst>
      <p:ext uri="{BB962C8B-B14F-4D97-AF65-F5344CB8AC3E}">
        <p14:creationId xmlns:p14="http://schemas.microsoft.com/office/powerpoint/2010/main" val="101483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160979" y="2845818"/>
            <a:ext cx="1284225" cy="461665"/>
          </a:xfrm>
          <a:prstGeom prst="rect">
            <a:avLst/>
          </a:prstGeom>
          <a:noFill/>
        </p:spPr>
        <p:txBody>
          <a:bodyPr wrap="square" rtlCol="0">
            <a:spAutoFit/>
          </a:bodyPr>
          <a:lstStyle/>
          <a:p>
            <a:r>
              <a:rPr lang="en-GB" sz="2400" dirty="0">
                <a:solidFill>
                  <a:schemeClr val="tx2"/>
                </a:solidFill>
                <a:uFill>
                  <a:solidFill>
                    <a:srgbClr val="8F43FF"/>
                  </a:solidFill>
                </a:uFill>
                <a:latin typeface="+mj-lt"/>
              </a:rPr>
              <a:t>    *</a:t>
            </a: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err="1">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err="1">
                <a:solidFill>
                  <a:schemeClr val="tx2"/>
                </a:solidFill>
                <a:latin typeface="+mj-lt"/>
              </a:rPr>
              <a:t>passeri</a:t>
            </a:r>
            <a:r>
              <a:rPr lang="en-GB" sz="2400" dirty="0">
                <a:solidFill>
                  <a:schemeClr val="tx2"/>
                </a:solidFill>
                <a:latin typeface="+mj-lt"/>
              </a:rPr>
              <a:t>*</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596553" y="3661590"/>
            <a:ext cx="929272" cy="461665"/>
          </a:xfrm>
          <a:prstGeom prst="rect">
            <a:avLst/>
          </a:prstGeom>
          <a:noFill/>
        </p:spPr>
        <p:txBody>
          <a:bodyPr wrap="square" rtlCol="0">
            <a:spAutoFit/>
          </a:bodyPr>
          <a:lstStyle/>
          <a:p>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505954" y="3658358"/>
            <a:ext cx="1660741" cy="461665"/>
          </a:xfrm>
          <a:prstGeom prst="rect">
            <a:avLst/>
          </a:prstGeom>
          <a:noFill/>
        </p:spPr>
        <p:txBody>
          <a:bodyPr wrap="square" rtlCol="0">
            <a:spAutoFit/>
          </a:bodyPr>
          <a:lstStyle/>
          <a:p>
            <a:r>
              <a:rPr lang="en-GB" sz="2400" dirty="0">
                <a:solidFill>
                  <a:schemeClr val="tx2"/>
                </a:solidFill>
                <a:latin typeface="+mj-lt"/>
              </a:rPr>
              <a:t>“free 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478006" y="5291289"/>
            <a:ext cx="3826683" cy="461665"/>
          </a:xfrm>
          <a:prstGeom prst="rect">
            <a:avLst/>
          </a:prstGeom>
          <a:noFill/>
        </p:spPr>
        <p:txBody>
          <a:bodyPr wrap="square" rtlCol="0">
            <a:spAutoFit/>
          </a:bodyPr>
          <a:lstStyle/>
          <a:p>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 </a:t>
            </a:r>
            <a:r>
              <a:rPr lang="en-GB" sz="2400" dirty="0" err="1">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597440" y="4476272"/>
            <a:ext cx="1898826" cy="461665"/>
          </a:xfrm>
          <a:prstGeom prst="rect">
            <a:avLst/>
          </a:prstGeom>
          <a:noFill/>
        </p:spPr>
        <p:txBody>
          <a:bodyPr wrap="square" rtlCol="0">
            <a:spAutoFit/>
          </a:bodyPr>
          <a:lstStyle/>
          <a:p>
            <a:r>
              <a:rPr lang="en-GB" sz="2400" u="heavy" dirty="0">
                <a:solidFill>
                  <a:schemeClr val="tx2"/>
                </a:solidFill>
                <a:uFill>
                  <a:solidFill>
                    <a:srgbClr val="61FF61"/>
                  </a:solidFill>
                </a:uFill>
                <a:latin typeface="+mj-lt"/>
              </a:rPr>
              <a:t>reproduction</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595303" y="4476176"/>
            <a:ext cx="2452722"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592629" y="4476176"/>
            <a:ext cx="2452723"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15" name="TextBox 14">
            <a:extLst>
              <a:ext uri="{FF2B5EF4-FFF2-40B4-BE49-F238E27FC236}">
                <a16:creationId xmlns:a16="http://schemas.microsoft.com/office/drawing/2014/main" id="{150E9989-9B14-493F-91DC-06D0AE18CC1F}"/>
              </a:ext>
            </a:extLst>
          </p:cNvPr>
          <p:cNvSpPr txBox="1"/>
          <p:nvPr/>
        </p:nvSpPr>
        <p:spPr>
          <a:xfrm>
            <a:off x="7974373" y="806745"/>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Capitalisations are ignored</a:t>
            </a:r>
          </a:p>
        </p:txBody>
      </p:sp>
      <p:sp>
        <p:nvSpPr>
          <p:cNvPr id="17" name="TextBox 16">
            <a:extLst>
              <a:ext uri="{FF2B5EF4-FFF2-40B4-BE49-F238E27FC236}">
                <a16:creationId xmlns:a16="http://schemas.microsoft.com/office/drawing/2014/main" id="{9279E500-667B-4FA8-96ED-6D3511C97D67}"/>
              </a:ext>
            </a:extLst>
          </p:cNvPr>
          <p:cNvSpPr txBox="1"/>
          <p:nvPr/>
        </p:nvSpPr>
        <p:spPr>
          <a:xfrm>
            <a:off x="7974373" y="1082447"/>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Punctuation is ignored</a:t>
            </a:r>
          </a:p>
        </p:txBody>
      </p:sp>
      <p:sp>
        <p:nvSpPr>
          <p:cNvPr id="27" name="TextBox 26">
            <a:extLst>
              <a:ext uri="{FF2B5EF4-FFF2-40B4-BE49-F238E27FC236}">
                <a16:creationId xmlns:a16="http://schemas.microsoft.com/office/drawing/2014/main" id="{A227ECB5-BA72-4F46-AB9A-C5207DCE0462}"/>
              </a:ext>
            </a:extLst>
          </p:cNvPr>
          <p:cNvSpPr txBox="1"/>
          <p:nvPr/>
        </p:nvSpPr>
        <p:spPr>
          <a:xfrm>
            <a:off x="7974373" y="1356481"/>
            <a:ext cx="3912827" cy="646331"/>
          </a:xfrm>
          <a:prstGeom prst="rect">
            <a:avLst/>
          </a:prstGeom>
          <a:noFill/>
        </p:spPr>
        <p:txBody>
          <a:bodyPr wrap="square" rtlCol="0">
            <a:spAutoFit/>
          </a:bodyPr>
          <a:lstStyle/>
          <a:p>
            <a:pPr marL="285750" indent="-285750">
              <a:buFont typeface="Arial" panose="020B0604020202020204" pitchFamily="34" charset="0"/>
              <a:buChar char="•"/>
            </a:pPr>
            <a:r>
              <a:rPr lang="en-GB" dirty="0"/>
              <a:t>Loose phrases - phrases need to be “grouped”</a:t>
            </a:r>
          </a:p>
        </p:txBody>
      </p:sp>
      <p:sp>
        <p:nvSpPr>
          <p:cNvPr id="29" name="TextBox 28">
            <a:extLst>
              <a:ext uri="{FF2B5EF4-FFF2-40B4-BE49-F238E27FC236}">
                <a16:creationId xmlns:a16="http://schemas.microsoft.com/office/drawing/2014/main" id="{7922FDD1-1E04-4DD4-AD21-82508DF729A8}"/>
              </a:ext>
            </a:extLst>
          </p:cNvPr>
          <p:cNvSpPr txBox="1"/>
          <p:nvPr/>
        </p:nvSpPr>
        <p:spPr>
          <a:xfrm>
            <a:off x="8233608" y="535807"/>
            <a:ext cx="965873" cy="369332"/>
          </a:xfrm>
          <a:prstGeom prst="rect">
            <a:avLst/>
          </a:prstGeom>
          <a:noFill/>
        </p:spPr>
        <p:txBody>
          <a:bodyPr wrap="square" rtlCol="0">
            <a:spAutoFit/>
          </a:bodyPr>
          <a:lstStyle/>
          <a:p>
            <a:r>
              <a:rPr lang="en-GB" u="sng" dirty="0"/>
              <a:t>Notes</a:t>
            </a:r>
          </a:p>
        </p:txBody>
      </p:sp>
      <p:sp>
        <p:nvSpPr>
          <p:cNvPr id="40" name="Oval 39">
            <a:extLst>
              <a:ext uri="{FF2B5EF4-FFF2-40B4-BE49-F238E27FC236}">
                <a16:creationId xmlns:a16="http://schemas.microsoft.com/office/drawing/2014/main" id="{7131A963-0B86-41DC-84B8-9C908DA01562}"/>
              </a:ext>
            </a:extLst>
          </p:cNvPr>
          <p:cNvSpPr/>
          <p:nvPr/>
        </p:nvSpPr>
        <p:spPr>
          <a:xfrm>
            <a:off x="1530267" y="4486225"/>
            <a:ext cx="1898826" cy="51063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7B84E935-4B5F-41D3-B856-2471B086385B}"/>
              </a:ext>
            </a:extLst>
          </p:cNvPr>
          <p:cNvCxnSpPr>
            <a:cxnSpLocks/>
            <a:stCxn id="40" idx="7"/>
            <a:endCxn id="11" idx="1"/>
          </p:cNvCxnSpPr>
          <p:nvPr/>
        </p:nvCxnSpPr>
        <p:spPr>
          <a:xfrm flipV="1">
            <a:off x="3151016" y="3532539"/>
            <a:ext cx="5095834" cy="1028466"/>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56FCAA5-9675-4F85-81E0-0266E7D15D6E}"/>
              </a:ext>
            </a:extLst>
          </p:cNvPr>
          <p:cNvSpPr txBox="1"/>
          <p:nvPr/>
        </p:nvSpPr>
        <p:spPr>
          <a:xfrm>
            <a:off x="8246850" y="2916986"/>
            <a:ext cx="2672125" cy="1231106"/>
          </a:xfrm>
          <a:prstGeom prst="rect">
            <a:avLst/>
          </a:prstGeom>
          <a:noFill/>
          <a:ln w="25400">
            <a:solidFill>
              <a:srgbClr val="C00000"/>
            </a:solidFill>
          </a:ln>
        </p:spPr>
        <p:txBody>
          <a:bodyPr wrap="square" rtlCol="0">
            <a:spAutoFit/>
          </a:bodyPr>
          <a:lstStyle/>
          <a:p>
            <a:r>
              <a:rPr lang="en-GB" dirty="0"/>
              <a:t>We also want ‘reproduce and reproduces:</a:t>
            </a:r>
          </a:p>
          <a:p>
            <a:endParaRPr lang="en-GB" dirty="0"/>
          </a:p>
          <a:p>
            <a:pPr algn="ctr"/>
            <a:r>
              <a:rPr lang="en-GB" sz="2000" b="1" dirty="0" err="1"/>
              <a:t>reproduc</a:t>
            </a:r>
            <a:r>
              <a:rPr lang="en-GB" sz="2000" b="1" dirty="0"/>
              <a:t>*</a:t>
            </a:r>
          </a:p>
        </p:txBody>
      </p:sp>
      <p:sp>
        <p:nvSpPr>
          <p:cNvPr id="9" name="TextBox 8">
            <a:extLst>
              <a:ext uri="{FF2B5EF4-FFF2-40B4-BE49-F238E27FC236}">
                <a16:creationId xmlns:a16="http://schemas.microsoft.com/office/drawing/2014/main" id="{EF5F68DA-A6BA-4851-8012-40ADD8259ABD}"/>
              </a:ext>
            </a:extLst>
          </p:cNvPr>
          <p:cNvSpPr txBox="1"/>
          <p:nvPr/>
        </p:nvSpPr>
        <p:spPr>
          <a:xfrm>
            <a:off x="7974372" y="1855179"/>
            <a:ext cx="3912827" cy="369332"/>
          </a:xfrm>
          <a:prstGeom prst="rect">
            <a:avLst/>
          </a:prstGeom>
          <a:noFill/>
        </p:spPr>
        <p:txBody>
          <a:bodyPr wrap="square" rtlCol="0">
            <a:spAutoFit/>
          </a:bodyPr>
          <a:lstStyle/>
          <a:p>
            <a:pPr marL="285750" indent="-285750">
              <a:buFont typeface="Arial" panose="020B0604020202020204" pitchFamily="34" charset="0"/>
              <a:buChar char="•"/>
            </a:pPr>
            <a:r>
              <a:rPr lang="en-GB" dirty="0"/>
              <a:t>Wildcards</a:t>
            </a:r>
          </a:p>
        </p:txBody>
      </p:sp>
      <p:sp>
        <p:nvSpPr>
          <p:cNvPr id="12" name="TextBox 11">
            <a:extLst>
              <a:ext uri="{FF2B5EF4-FFF2-40B4-BE49-F238E27FC236}">
                <a16:creationId xmlns:a16="http://schemas.microsoft.com/office/drawing/2014/main" id="{49B6224B-20EF-4E8C-AB10-AE255099B575}"/>
              </a:ext>
            </a:extLst>
          </p:cNvPr>
          <p:cNvSpPr txBox="1"/>
          <p:nvPr/>
        </p:nvSpPr>
        <p:spPr>
          <a:xfrm>
            <a:off x="2073725" y="436116"/>
            <a:ext cx="4287806" cy="646331"/>
          </a:xfrm>
          <a:prstGeom prst="rect">
            <a:avLst/>
          </a:prstGeom>
          <a:noFill/>
          <a:ln w="25400">
            <a:solidFill>
              <a:srgbClr val="C00000"/>
            </a:solidFill>
          </a:ln>
        </p:spPr>
        <p:txBody>
          <a:bodyPr wrap="square" rtlCol="0">
            <a:spAutoFit/>
          </a:bodyPr>
          <a:lstStyle/>
          <a:p>
            <a:pPr lvl="1"/>
            <a:r>
              <a:rPr lang="en-GB" dirty="0"/>
              <a:t>Another wildcard is ?:</a:t>
            </a:r>
          </a:p>
          <a:p>
            <a:pPr marL="742950" lvl="1" indent="-285750">
              <a:buFont typeface="Arial" panose="020B0604020202020204" pitchFamily="34" charset="0"/>
              <a:buChar char="•"/>
            </a:pPr>
            <a:r>
              <a:rPr lang="en-GB" dirty="0"/>
              <a:t>(woman OR women) </a:t>
            </a:r>
            <a:r>
              <a:rPr lang="en-GB" dirty="0">
                <a:sym typeface="Wingdings" panose="05000000000000000000" pitchFamily="2" charset="2"/>
              </a:rPr>
              <a:t> </a:t>
            </a:r>
            <a:r>
              <a:rPr lang="en-GB" dirty="0" err="1">
                <a:sym typeface="Wingdings" panose="05000000000000000000" pitchFamily="2" charset="2"/>
              </a:rPr>
              <a:t>wom?n</a:t>
            </a:r>
            <a:endParaRPr lang="en-GB" sz="1800" dirty="0">
              <a:sym typeface="Wingdings" panose="05000000000000000000" pitchFamily="2" charset="2"/>
            </a:endParaRPr>
          </a:p>
        </p:txBody>
      </p:sp>
      <p:sp>
        <p:nvSpPr>
          <p:cNvPr id="13" name="TextBox 12">
            <a:extLst>
              <a:ext uri="{FF2B5EF4-FFF2-40B4-BE49-F238E27FC236}">
                <a16:creationId xmlns:a16="http://schemas.microsoft.com/office/drawing/2014/main" id="{46E571DB-595F-4D05-B8CB-BDE6AEFD172A}"/>
              </a:ext>
            </a:extLst>
          </p:cNvPr>
          <p:cNvSpPr txBox="1"/>
          <p:nvPr/>
        </p:nvSpPr>
        <p:spPr>
          <a:xfrm>
            <a:off x="746840" y="3272377"/>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14" name="TextBox 13">
            <a:extLst>
              <a:ext uri="{FF2B5EF4-FFF2-40B4-BE49-F238E27FC236}">
                <a16:creationId xmlns:a16="http://schemas.microsoft.com/office/drawing/2014/main" id="{BB70AE4E-8E10-458D-980F-8EA209D24C5C}"/>
              </a:ext>
            </a:extLst>
          </p:cNvPr>
          <p:cNvSpPr txBox="1"/>
          <p:nvPr/>
        </p:nvSpPr>
        <p:spPr>
          <a:xfrm>
            <a:off x="746839" y="410644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31" name="TextBox 30">
            <a:extLst>
              <a:ext uri="{FF2B5EF4-FFF2-40B4-BE49-F238E27FC236}">
                <a16:creationId xmlns:a16="http://schemas.microsoft.com/office/drawing/2014/main" id="{3F479A1D-0F68-447C-A06D-3E03B85E166C}"/>
              </a:ext>
            </a:extLst>
          </p:cNvPr>
          <p:cNvSpPr txBox="1"/>
          <p:nvPr/>
        </p:nvSpPr>
        <p:spPr>
          <a:xfrm>
            <a:off x="746838" y="493758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Tree>
    <p:extLst>
      <p:ext uri="{BB962C8B-B14F-4D97-AF65-F5344CB8AC3E}">
        <p14:creationId xmlns:p14="http://schemas.microsoft.com/office/powerpoint/2010/main" val="3883066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160979" y="2845818"/>
            <a:ext cx="1284225" cy="461665"/>
          </a:xfrm>
          <a:prstGeom prst="rect">
            <a:avLst/>
          </a:prstGeom>
          <a:noFill/>
        </p:spPr>
        <p:txBody>
          <a:bodyPr wrap="square" rtlCol="0">
            <a:spAutoFit/>
          </a:bodyPr>
          <a:lstStyle/>
          <a:p>
            <a:r>
              <a:rPr lang="en-GB" sz="2400" dirty="0">
                <a:solidFill>
                  <a:schemeClr val="tx2"/>
                </a:solidFill>
                <a:uFill>
                  <a:solidFill>
                    <a:srgbClr val="8F43FF"/>
                  </a:solidFill>
                </a:uFill>
                <a:latin typeface="+mj-lt"/>
              </a:rPr>
              <a:t>    *</a:t>
            </a: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err="1">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err="1">
                <a:solidFill>
                  <a:schemeClr val="tx2"/>
                </a:solidFill>
                <a:latin typeface="+mj-lt"/>
              </a:rPr>
              <a:t>passeri</a:t>
            </a:r>
            <a:r>
              <a:rPr lang="en-GB" sz="2400" dirty="0">
                <a:solidFill>
                  <a:schemeClr val="tx2"/>
                </a:solidFill>
                <a:latin typeface="+mj-lt"/>
              </a:rPr>
              <a:t>*</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596553" y="3661590"/>
            <a:ext cx="861990" cy="461665"/>
          </a:xfrm>
          <a:prstGeom prst="rect">
            <a:avLst/>
          </a:prstGeom>
          <a:noFill/>
        </p:spPr>
        <p:txBody>
          <a:bodyPr wrap="square" rtlCol="0">
            <a:spAutoFit/>
          </a:bodyPr>
          <a:lstStyle/>
          <a:p>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505954" y="3658358"/>
            <a:ext cx="1660741" cy="461665"/>
          </a:xfrm>
          <a:prstGeom prst="rect">
            <a:avLst/>
          </a:prstGeom>
          <a:noFill/>
        </p:spPr>
        <p:txBody>
          <a:bodyPr wrap="square" rtlCol="0">
            <a:spAutoFit/>
          </a:bodyPr>
          <a:lstStyle/>
          <a:p>
            <a:r>
              <a:rPr lang="en-GB" sz="2400" dirty="0">
                <a:solidFill>
                  <a:schemeClr val="tx2"/>
                </a:solidFill>
                <a:latin typeface="+mj-lt"/>
              </a:rPr>
              <a:t>“free 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478006" y="5291289"/>
            <a:ext cx="3826683" cy="461665"/>
          </a:xfrm>
          <a:prstGeom prst="rect">
            <a:avLst/>
          </a:prstGeom>
          <a:noFill/>
        </p:spPr>
        <p:txBody>
          <a:bodyPr wrap="square" rtlCol="0">
            <a:spAutoFit/>
          </a:bodyPr>
          <a:lstStyle/>
          <a:p>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 </a:t>
            </a:r>
            <a:r>
              <a:rPr lang="en-GB" sz="2400" dirty="0" err="1">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793188" y="4476272"/>
            <a:ext cx="1703078" cy="461665"/>
          </a:xfrm>
          <a:prstGeom prst="rect">
            <a:avLst/>
          </a:prstGeom>
          <a:noFill/>
        </p:spPr>
        <p:txBody>
          <a:bodyPr wrap="square" rtlCol="0">
            <a:spAutoFit/>
          </a:bodyPr>
          <a:lstStyle/>
          <a:p>
            <a:r>
              <a:rPr lang="en-GB" sz="2400" u="heavy" dirty="0" err="1">
                <a:solidFill>
                  <a:schemeClr val="tx2"/>
                </a:solidFill>
                <a:uFill>
                  <a:solidFill>
                    <a:srgbClr val="61FF61"/>
                  </a:solidFill>
                </a:uFill>
                <a:latin typeface="+mj-lt"/>
              </a:rPr>
              <a:t>reproduc</a:t>
            </a:r>
            <a:r>
              <a:rPr lang="en-GB" sz="2400" u="heavy" dirty="0">
                <a:solidFill>
                  <a:schemeClr val="tx2"/>
                </a:solidFill>
                <a:uFill>
                  <a:solidFill>
                    <a:srgbClr val="61FF61"/>
                  </a:solidFill>
                </a:uFill>
                <a:latin typeface="+mj-lt"/>
              </a:rPr>
              <a:t>*</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595303" y="4476176"/>
            <a:ext cx="2452722"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592629" y="4476176"/>
            <a:ext cx="2452723"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15" name="TextBox 14">
            <a:extLst>
              <a:ext uri="{FF2B5EF4-FFF2-40B4-BE49-F238E27FC236}">
                <a16:creationId xmlns:a16="http://schemas.microsoft.com/office/drawing/2014/main" id="{150E9989-9B14-493F-91DC-06D0AE18CC1F}"/>
              </a:ext>
            </a:extLst>
          </p:cNvPr>
          <p:cNvSpPr txBox="1"/>
          <p:nvPr/>
        </p:nvSpPr>
        <p:spPr>
          <a:xfrm>
            <a:off x="7974373" y="806745"/>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Capitalisations are ignored</a:t>
            </a:r>
          </a:p>
        </p:txBody>
      </p:sp>
      <p:sp>
        <p:nvSpPr>
          <p:cNvPr id="17" name="TextBox 16">
            <a:extLst>
              <a:ext uri="{FF2B5EF4-FFF2-40B4-BE49-F238E27FC236}">
                <a16:creationId xmlns:a16="http://schemas.microsoft.com/office/drawing/2014/main" id="{9279E500-667B-4FA8-96ED-6D3511C97D67}"/>
              </a:ext>
            </a:extLst>
          </p:cNvPr>
          <p:cNvSpPr txBox="1"/>
          <p:nvPr/>
        </p:nvSpPr>
        <p:spPr>
          <a:xfrm>
            <a:off x="7974373" y="1082447"/>
            <a:ext cx="3343701" cy="369332"/>
          </a:xfrm>
          <a:prstGeom prst="rect">
            <a:avLst/>
          </a:prstGeom>
          <a:noFill/>
        </p:spPr>
        <p:txBody>
          <a:bodyPr wrap="square" rtlCol="0">
            <a:spAutoFit/>
          </a:bodyPr>
          <a:lstStyle/>
          <a:p>
            <a:pPr marL="285750" indent="-285750">
              <a:buFont typeface="Arial" panose="020B0604020202020204" pitchFamily="34" charset="0"/>
              <a:buChar char="•"/>
            </a:pPr>
            <a:r>
              <a:rPr lang="en-GB" dirty="0"/>
              <a:t>Punctuation is ignored</a:t>
            </a:r>
          </a:p>
        </p:txBody>
      </p:sp>
      <p:sp>
        <p:nvSpPr>
          <p:cNvPr id="27" name="TextBox 26">
            <a:extLst>
              <a:ext uri="{FF2B5EF4-FFF2-40B4-BE49-F238E27FC236}">
                <a16:creationId xmlns:a16="http://schemas.microsoft.com/office/drawing/2014/main" id="{A227ECB5-BA72-4F46-AB9A-C5207DCE0462}"/>
              </a:ext>
            </a:extLst>
          </p:cNvPr>
          <p:cNvSpPr txBox="1"/>
          <p:nvPr/>
        </p:nvSpPr>
        <p:spPr>
          <a:xfrm>
            <a:off x="7974373" y="1356481"/>
            <a:ext cx="3912827" cy="646331"/>
          </a:xfrm>
          <a:prstGeom prst="rect">
            <a:avLst/>
          </a:prstGeom>
          <a:noFill/>
        </p:spPr>
        <p:txBody>
          <a:bodyPr wrap="square" rtlCol="0">
            <a:spAutoFit/>
          </a:bodyPr>
          <a:lstStyle/>
          <a:p>
            <a:pPr marL="285750" indent="-285750">
              <a:buFont typeface="Arial" panose="020B0604020202020204" pitchFamily="34" charset="0"/>
              <a:buChar char="•"/>
            </a:pPr>
            <a:r>
              <a:rPr lang="en-GB" dirty="0"/>
              <a:t>Loose phrases - phrases need to be “grouped”</a:t>
            </a:r>
          </a:p>
        </p:txBody>
      </p:sp>
      <p:sp>
        <p:nvSpPr>
          <p:cNvPr id="29" name="TextBox 28">
            <a:extLst>
              <a:ext uri="{FF2B5EF4-FFF2-40B4-BE49-F238E27FC236}">
                <a16:creationId xmlns:a16="http://schemas.microsoft.com/office/drawing/2014/main" id="{7922FDD1-1E04-4DD4-AD21-82508DF729A8}"/>
              </a:ext>
            </a:extLst>
          </p:cNvPr>
          <p:cNvSpPr txBox="1"/>
          <p:nvPr/>
        </p:nvSpPr>
        <p:spPr>
          <a:xfrm>
            <a:off x="8233608" y="535807"/>
            <a:ext cx="965873" cy="369332"/>
          </a:xfrm>
          <a:prstGeom prst="rect">
            <a:avLst/>
          </a:prstGeom>
          <a:noFill/>
        </p:spPr>
        <p:txBody>
          <a:bodyPr wrap="square" rtlCol="0">
            <a:spAutoFit/>
          </a:bodyPr>
          <a:lstStyle/>
          <a:p>
            <a:r>
              <a:rPr lang="en-GB" u="sng" dirty="0"/>
              <a:t>Notes</a:t>
            </a:r>
          </a:p>
        </p:txBody>
      </p:sp>
      <p:sp>
        <p:nvSpPr>
          <p:cNvPr id="9" name="TextBox 8">
            <a:extLst>
              <a:ext uri="{FF2B5EF4-FFF2-40B4-BE49-F238E27FC236}">
                <a16:creationId xmlns:a16="http://schemas.microsoft.com/office/drawing/2014/main" id="{EF5F68DA-A6BA-4851-8012-40ADD8259ABD}"/>
              </a:ext>
            </a:extLst>
          </p:cNvPr>
          <p:cNvSpPr txBox="1"/>
          <p:nvPr/>
        </p:nvSpPr>
        <p:spPr>
          <a:xfrm>
            <a:off x="7974372" y="1855179"/>
            <a:ext cx="3912827" cy="369332"/>
          </a:xfrm>
          <a:prstGeom prst="rect">
            <a:avLst/>
          </a:prstGeom>
          <a:noFill/>
        </p:spPr>
        <p:txBody>
          <a:bodyPr wrap="square" rtlCol="0">
            <a:spAutoFit/>
          </a:bodyPr>
          <a:lstStyle/>
          <a:p>
            <a:pPr marL="285750" indent="-285750">
              <a:buFont typeface="Arial" panose="020B0604020202020204" pitchFamily="34" charset="0"/>
              <a:buChar char="•"/>
            </a:pPr>
            <a:r>
              <a:rPr lang="en-GB" dirty="0"/>
              <a:t>Wildcards</a:t>
            </a:r>
          </a:p>
        </p:txBody>
      </p:sp>
      <p:sp>
        <p:nvSpPr>
          <p:cNvPr id="10" name="TextBox 9">
            <a:extLst>
              <a:ext uri="{FF2B5EF4-FFF2-40B4-BE49-F238E27FC236}">
                <a16:creationId xmlns:a16="http://schemas.microsoft.com/office/drawing/2014/main" id="{DF7DAAF6-23E0-4CB4-A242-06F276EAAA87}"/>
              </a:ext>
            </a:extLst>
          </p:cNvPr>
          <p:cNvSpPr txBox="1"/>
          <p:nvPr/>
        </p:nvSpPr>
        <p:spPr>
          <a:xfrm>
            <a:off x="7974372" y="2120232"/>
            <a:ext cx="3912827" cy="369332"/>
          </a:xfrm>
          <a:prstGeom prst="rect">
            <a:avLst/>
          </a:prstGeom>
          <a:noFill/>
        </p:spPr>
        <p:txBody>
          <a:bodyPr wrap="square" rtlCol="0">
            <a:spAutoFit/>
          </a:bodyPr>
          <a:lstStyle/>
          <a:p>
            <a:pPr marL="285750" indent="-285750">
              <a:buFont typeface="Arial" panose="020B0604020202020204" pitchFamily="34" charset="0"/>
              <a:buChar char="•"/>
            </a:pPr>
            <a:r>
              <a:rPr lang="en-GB" dirty="0"/>
              <a:t>Plurals are ignored</a:t>
            </a:r>
          </a:p>
        </p:txBody>
      </p:sp>
      <p:sp>
        <p:nvSpPr>
          <p:cNvPr id="43" name="Oval 42">
            <a:extLst>
              <a:ext uri="{FF2B5EF4-FFF2-40B4-BE49-F238E27FC236}">
                <a16:creationId xmlns:a16="http://schemas.microsoft.com/office/drawing/2014/main" id="{D05FA25A-2306-483C-B3D4-583465D69436}"/>
              </a:ext>
            </a:extLst>
          </p:cNvPr>
          <p:cNvSpPr/>
          <p:nvPr/>
        </p:nvSpPr>
        <p:spPr>
          <a:xfrm>
            <a:off x="4448901" y="2876112"/>
            <a:ext cx="941503" cy="51063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Arrow Connector 43">
            <a:extLst>
              <a:ext uri="{FF2B5EF4-FFF2-40B4-BE49-F238E27FC236}">
                <a16:creationId xmlns:a16="http://schemas.microsoft.com/office/drawing/2014/main" id="{4E5EE429-FE02-45D2-BAE0-E528D8B9F9F8}"/>
              </a:ext>
            </a:extLst>
          </p:cNvPr>
          <p:cNvCxnSpPr>
            <a:cxnSpLocks/>
            <a:stCxn id="43" idx="5"/>
            <a:endCxn id="46" idx="1"/>
          </p:cNvCxnSpPr>
          <p:nvPr/>
        </p:nvCxnSpPr>
        <p:spPr>
          <a:xfrm>
            <a:off x="5252524" y="3311964"/>
            <a:ext cx="2994326" cy="359075"/>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E2F40B7-DB7A-4E23-B2AD-BBEF15046E05}"/>
              </a:ext>
            </a:extLst>
          </p:cNvPr>
          <p:cNvSpPr txBox="1"/>
          <p:nvPr/>
        </p:nvSpPr>
        <p:spPr>
          <a:xfrm>
            <a:off x="8246850" y="2916986"/>
            <a:ext cx="2672125" cy="1508105"/>
          </a:xfrm>
          <a:prstGeom prst="rect">
            <a:avLst/>
          </a:prstGeom>
          <a:noFill/>
          <a:ln w="25400">
            <a:solidFill>
              <a:srgbClr val="C00000"/>
            </a:solidFill>
          </a:ln>
        </p:spPr>
        <p:txBody>
          <a:bodyPr wrap="square" rtlCol="0">
            <a:spAutoFit/>
          </a:bodyPr>
          <a:lstStyle/>
          <a:p>
            <a:r>
              <a:rPr lang="en-GB" dirty="0"/>
              <a:t>Seen as ‘</a:t>
            </a:r>
            <a:r>
              <a:rPr lang="en-GB" dirty="0" err="1"/>
              <a:t>ave</a:t>
            </a:r>
            <a:r>
              <a:rPr lang="en-GB" dirty="0"/>
              <a:t>’ which gave papers with ‘avenue’ and ‘avenues’</a:t>
            </a:r>
          </a:p>
          <a:p>
            <a:endParaRPr lang="en-GB" dirty="0"/>
          </a:p>
          <a:p>
            <a:pPr algn="ctr"/>
            <a:r>
              <a:rPr lang="en-GB" sz="2000" b="1" dirty="0"/>
              <a:t>{</a:t>
            </a:r>
            <a:r>
              <a:rPr lang="en-GB" sz="2000" b="1" dirty="0" err="1"/>
              <a:t>aves</a:t>
            </a:r>
            <a:r>
              <a:rPr lang="en-GB" sz="2000" b="1" dirty="0"/>
              <a:t>}</a:t>
            </a:r>
          </a:p>
        </p:txBody>
      </p:sp>
      <p:sp>
        <p:nvSpPr>
          <p:cNvPr id="13" name="TextBox 12">
            <a:extLst>
              <a:ext uri="{FF2B5EF4-FFF2-40B4-BE49-F238E27FC236}">
                <a16:creationId xmlns:a16="http://schemas.microsoft.com/office/drawing/2014/main" id="{63EBB168-0416-473E-B085-588A0CA274F1}"/>
              </a:ext>
            </a:extLst>
          </p:cNvPr>
          <p:cNvSpPr txBox="1"/>
          <p:nvPr/>
        </p:nvSpPr>
        <p:spPr>
          <a:xfrm>
            <a:off x="7974371" y="2382686"/>
            <a:ext cx="3912827" cy="369332"/>
          </a:xfrm>
          <a:prstGeom prst="rect">
            <a:avLst/>
          </a:prstGeom>
          <a:noFill/>
        </p:spPr>
        <p:txBody>
          <a:bodyPr wrap="square" rtlCol="0">
            <a:spAutoFit/>
          </a:bodyPr>
          <a:lstStyle/>
          <a:p>
            <a:pPr marL="285750" indent="-285750">
              <a:buFont typeface="Arial" panose="020B0604020202020204" pitchFamily="34" charset="0"/>
              <a:buChar char="•"/>
            </a:pPr>
            <a:r>
              <a:rPr lang="en-GB" dirty="0"/>
              <a:t>Exact word/phrase – { }</a:t>
            </a:r>
          </a:p>
        </p:txBody>
      </p:sp>
      <p:sp>
        <p:nvSpPr>
          <p:cNvPr id="33" name="TextBox 32">
            <a:extLst>
              <a:ext uri="{FF2B5EF4-FFF2-40B4-BE49-F238E27FC236}">
                <a16:creationId xmlns:a16="http://schemas.microsoft.com/office/drawing/2014/main" id="{69E651E8-BF4C-4697-BA70-E8E8C271EAD5}"/>
              </a:ext>
            </a:extLst>
          </p:cNvPr>
          <p:cNvSpPr txBox="1"/>
          <p:nvPr/>
        </p:nvSpPr>
        <p:spPr>
          <a:xfrm>
            <a:off x="746840" y="3272377"/>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35" name="TextBox 34">
            <a:extLst>
              <a:ext uri="{FF2B5EF4-FFF2-40B4-BE49-F238E27FC236}">
                <a16:creationId xmlns:a16="http://schemas.microsoft.com/office/drawing/2014/main" id="{13A317E8-2953-43F3-92B6-60FC53DD5C2C}"/>
              </a:ext>
            </a:extLst>
          </p:cNvPr>
          <p:cNvSpPr txBox="1"/>
          <p:nvPr/>
        </p:nvSpPr>
        <p:spPr>
          <a:xfrm>
            <a:off x="746839" y="410644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
        <p:nvSpPr>
          <p:cNvPr id="36" name="TextBox 35">
            <a:extLst>
              <a:ext uri="{FF2B5EF4-FFF2-40B4-BE49-F238E27FC236}">
                <a16:creationId xmlns:a16="http://schemas.microsoft.com/office/drawing/2014/main" id="{971AAE13-6FBE-414E-A346-93081FF45FED}"/>
              </a:ext>
            </a:extLst>
          </p:cNvPr>
          <p:cNvSpPr txBox="1"/>
          <p:nvPr/>
        </p:nvSpPr>
        <p:spPr>
          <a:xfrm>
            <a:off x="746838" y="4937584"/>
            <a:ext cx="925691" cy="461665"/>
          </a:xfrm>
          <a:prstGeom prst="rect">
            <a:avLst/>
          </a:prstGeom>
          <a:noFill/>
        </p:spPr>
        <p:txBody>
          <a:bodyPr wrap="square" rtlCol="0">
            <a:spAutoFit/>
          </a:bodyPr>
          <a:lstStyle/>
          <a:p>
            <a:pPr algn="ctr"/>
            <a:r>
              <a:rPr lang="en-GB" sz="2400" b="1" dirty="0">
                <a:solidFill>
                  <a:schemeClr val="tx2"/>
                </a:solidFill>
                <a:latin typeface="+mj-lt"/>
              </a:rPr>
              <a:t>AND</a:t>
            </a:r>
            <a:endParaRPr lang="en-GB" b="1" dirty="0">
              <a:solidFill>
                <a:schemeClr val="tx2"/>
              </a:solidFill>
              <a:latin typeface="+mj-lt"/>
            </a:endParaRPr>
          </a:p>
        </p:txBody>
      </p:sp>
    </p:spTree>
    <p:extLst>
      <p:ext uri="{BB962C8B-B14F-4D97-AF65-F5344CB8AC3E}">
        <p14:creationId xmlns:p14="http://schemas.microsoft.com/office/powerpoint/2010/main" val="488471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B80CE-E148-4B93-87BB-99279C52CBE2}"/>
              </a:ext>
            </a:extLst>
          </p:cNvPr>
          <p:cNvSpPr>
            <a:spLocks noGrp="1"/>
          </p:cNvSpPr>
          <p:nvPr>
            <p:ph idx="1"/>
          </p:nvPr>
        </p:nvSpPr>
        <p:spPr>
          <a:xfrm>
            <a:off x="1371599" y="2311685"/>
            <a:ext cx="9486901" cy="3860516"/>
          </a:xfrm>
        </p:spPr>
        <p:txBody>
          <a:bodyPr anchor="ctr">
            <a:noAutofit/>
          </a:bodyPr>
          <a:lstStyle/>
          <a:p>
            <a:pPr algn="l"/>
            <a:r>
              <a:rPr lang="en-GB" sz="2800" b="1" i="0" dirty="0">
                <a:effectLst/>
              </a:rPr>
              <a:t>Boolean operators order of precedence:</a:t>
            </a:r>
          </a:p>
          <a:p>
            <a:pPr marL="914400" lvl="1" indent="-457200" algn="l">
              <a:buSzPct val="85000"/>
              <a:buFont typeface="+mj-lt"/>
              <a:buAutoNum type="arabicPeriod"/>
            </a:pPr>
            <a:r>
              <a:rPr lang="en-GB" sz="2400" b="0" i="0" dirty="0">
                <a:effectLst/>
              </a:rPr>
              <a:t>OR</a:t>
            </a:r>
          </a:p>
          <a:p>
            <a:pPr marL="914400" lvl="1" indent="-457200" algn="l">
              <a:buSzPct val="85000"/>
              <a:buFont typeface="+mj-lt"/>
              <a:buAutoNum type="arabicPeriod"/>
            </a:pPr>
            <a:r>
              <a:rPr lang="en-GB" sz="2400" b="0" i="0" dirty="0">
                <a:effectLst/>
              </a:rPr>
              <a:t>AND</a:t>
            </a:r>
          </a:p>
          <a:p>
            <a:pPr marL="914400" lvl="1" indent="-457200" algn="l">
              <a:buSzPct val="85000"/>
              <a:buFont typeface="+mj-lt"/>
              <a:buAutoNum type="arabicPeriod"/>
            </a:pPr>
            <a:r>
              <a:rPr lang="en-GB" sz="2400" b="0" i="0" dirty="0">
                <a:effectLst/>
              </a:rPr>
              <a:t>AND NOT (NB. should always be used at the end of the query)</a:t>
            </a:r>
          </a:p>
          <a:p>
            <a:pPr lvl="1"/>
            <a:endParaRPr lang="en-GB" sz="2400" b="0" i="0" dirty="0">
              <a:effectLst/>
            </a:endParaRPr>
          </a:p>
          <a:p>
            <a:pPr marL="742950" lvl="1" indent="-285750"/>
            <a:r>
              <a:rPr lang="en-GB" sz="2200" dirty="0"/>
              <a:t>Example</a:t>
            </a:r>
            <a:endParaRPr lang="en-GB" sz="2200" b="0" i="0" dirty="0">
              <a:effectLst/>
            </a:endParaRPr>
          </a:p>
          <a:p>
            <a:pPr marL="1200150" lvl="2" indent="-285750"/>
            <a:r>
              <a:rPr lang="en-GB" sz="2000" b="0" i="0" dirty="0">
                <a:effectLst/>
              </a:rPr>
              <a:t>"KEY(mouse AND NOT cat OR dog)" </a:t>
            </a:r>
            <a:r>
              <a:rPr lang="en-GB" sz="2000" b="0" i="0" dirty="0">
                <a:effectLst/>
                <a:sym typeface="Wingdings" panose="05000000000000000000" pitchFamily="2" charset="2"/>
              </a:rPr>
              <a:t></a:t>
            </a:r>
            <a:r>
              <a:rPr lang="en-GB" sz="2000" b="0" i="0" dirty="0">
                <a:effectLst/>
              </a:rPr>
              <a:t>"KEY((mouse) AND NOT (cat OR dog))"</a:t>
            </a:r>
          </a:p>
        </p:txBody>
      </p:sp>
      <p:sp>
        <p:nvSpPr>
          <p:cNvPr id="5" name="Rectangle 4">
            <a:extLst>
              <a:ext uri="{FF2B5EF4-FFF2-40B4-BE49-F238E27FC236}">
                <a16:creationId xmlns:a16="http://schemas.microsoft.com/office/drawing/2014/main" id="{EB6A5626-C209-4D50-B88B-D40DC69125C8}"/>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7">
            <a:extLst>
              <a:ext uri="{FF2B5EF4-FFF2-40B4-BE49-F238E27FC236}">
                <a16:creationId xmlns:a16="http://schemas.microsoft.com/office/drawing/2014/main" id="{0ABB471E-B3CF-4BEC-AC7F-4598751DA388}"/>
              </a:ext>
            </a:extLst>
          </p:cNvPr>
          <p:cNvSpPr>
            <a:spLocks noGrp="1"/>
          </p:cNvSpPr>
          <p:nvPr>
            <p:ph type="title"/>
          </p:nvPr>
        </p:nvSpPr>
        <p:spPr>
          <a:xfrm>
            <a:off x="1371600" y="685800"/>
            <a:ext cx="9486900" cy="1371600"/>
          </a:xfrm>
        </p:spPr>
        <p:txBody>
          <a:bodyPr>
            <a:normAutofit/>
          </a:bodyPr>
          <a:lstStyle/>
          <a:p>
            <a:r>
              <a:rPr lang="en-GB" sz="4000" cap="none" dirty="0"/>
              <a:t>3. Way with words</a:t>
            </a:r>
          </a:p>
        </p:txBody>
      </p:sp>
      <p:pic>
        <p:nvPicPr>
          <p:cNvPr id="11" name="Picture 10" descr="Roger Dude">
            <a:extLst>
              <a:ext uri="{FF2B5EF4-FFF2-40B4-BE49-F238E27FC236}">
                <a16:creationId xmlns:a16="http://schemas.microsoft.com/office/drawing/2014/main" id="{C26F0357-2795-4781-B9ED-FB50886CD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2500" y="630976"/>
            <a:ext cx="1968386" cy="1968386"/>
          </a:xfrm>
          <a:prstGeom prst="rect">
            <a:avLst/>
          </a:prstGeom>
        </p:spPr>
      </p:pic>
    </p:spTree>
    <p:extLst>
      <p:ext uri="{BB962C8B-B14F-4D97-AF65-F5344CB8AC3E}">
        <p14:creationId xmlns:p14="http://schemas.microsoft.com/office/powerpoint/2010/main" val="266850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AA4EA-1F26-4887-AABC-8A35F209C80B}"/>
              </a:ext>
            </a:extLst>
          </p:cNvPr>
          <p:cNvSpPr>
            <a:spLocks noGrp="1"/>
          </p:cNvSpPr>
          <p:nvPr>
            <p:ph type="title"/>
          </p:nvPr>
        </p:nvSpPr>
        <p:spPr/>
        <p:txBody>
          <a:bodyPr>
            <a:normAutofit/>
          </a:bodyPr>
          <a:lstStyle/>
          <a:p>
            <a:r>
              <a:rPr lang="en-GB" sz="4000" cap="none" dirty="0"/>
              <a:t>3. Way with words</a:t>
            </a:r>
          </a:p>
        </p:txBody>
      </p:sp>
      <p:sp>
        <p:nvSpPr>
          <p:cNvPr id="7" name="Rectangle 6">
            <a:extLst>
              <a:ext uri="{FF2B5EF4-FFF2-40B4-BE49-F238E27FC236}">
                <a16:creationId xmlns:a16="http://schemas.microsoft.com/office/drawing/2014/main" id="{77DB5E8C-BFF0-42AE-9925-412BD77C6FF2}"/>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723C5E7-67F1-47B1-85B9-6543B371DC05}"/>
              </a:ext>
            </a:extLst>
          </p:cNvPr>
          <p:cNvSpPr txBox="1"/>
          <p:nvPr/>
        </p:nvSpPr>
        <p:spPr>
          <a:xfrm>
            <a:off x="1160979" y="2845818"/>
            <a:ext cx="1284225" cy="461665"/>
          </a:xfrm>
          <a:prstGeom prst="rect">
            <a:avLst/>
          </a:prstGeom>
          <a:noFill/>
        </p:spPr>
        <p:txBody>
          <a:bodyPr wrap="square" rtlCol="0">
            <a:spAutoFit/>
          </a:bodyPr>
          <a:lstStyle/>
          <a:p>
            <a:r>
              <a:rPr lang="en-GB" sz="2400" dirty="0">
                <a:solidFill>
                  <a:schemeClr val="tx2"/>
                </a:solidFill>
                <a:uFill>
                  <a:solidFill>
                    <a:srgbClr val="8F43FF"/>
                  </a:solidFill>
                </a:uFill>
                <a:latin typeface="+mj-lt"/>
              </a:rPr>
              <a:t>    *</a:t>
            </a:r>
            <a:r>
              <a:rPr lang="en-GB" sz="2400" u="heavy" dirty="0">
                <a:solidFill>
                  <a:schemeClr val="tx2"/>
                </a:solidFill>
                <a:uFill>
                  <a:solidFill>
                    <a:srgbClr val="8F43FF"/>
                  </a:solidFill>
                </a:uFill>
                <a:latin typeface="+mj-lt"/>
              </a:rPr>
              <a:t>bird</a:t>
            </a:r>
            <a:endParaRPr lang="en-GB" u="heavy" dirty="0">
              <a:solidFill>
                <a:schemeClr val="tx2"/>
              </a:solidFill>
              <a:uFill>
                <a:solidFill>
                  <a:srgbClr val="8F43FF"/>
                </a:solidFill>
              </a:uFill>
              <a:latin typeface="+mj-lt"/>
            </a:endParaRPr>
          </a:p>
        </p:txBody>
      </p:sp>
      <p:sp>
        <p:nvSpPr>
          <p:cNvPr id="3" name="TextBox 2">
            <a:extLst>
              <a:ext uri="{FF2B5EF4-FFF2-40B4-BE49-F238E27FC236}">
                <a16:creationId xmlns:a16="http://schemas.microsoft.com/office/drawing/2014/main" id="{8672E8EB-ADC8-4701-8FB6-395ABF8E6F77}"/>
              </a:ext>
            </a:extLst>
          </p:cNvPr>
          <p:cNvSpPr txBox="1"/>
          <p:nvPr/>
        </p:nvSpPr>
        <p:spPr>
          <a:xfrm>
            <a:off x="3003649" y="2845669"/>
            <a:ext cx="941503" cy="461665"/>
          </a:xfrm>
          <a:prstGeom prst="rect">
            <a:avLst/>
          </a:prstGeom>
          <a:noFill/>
        </p:spPr>
        <p:txBody>
          <a:bodyPr wrap="square" rtlCol="0">
            <a:spAutoFit/>
          </a:bodyPr>
          <a:lstStyle/>
          <a:p>
            <a:r>
              <a:rPr lang="en-GB" sz="2400" dirty="0">
                <a:solidFill>
                  <a:schemeClr val="tx2"/>
                </a:solidFill>
                <a:latin typeface="+mj-lt"/>
              </a:rPr>
              <a:t>avian</a:t>
            </a:r>
            <a:endParaRPr lang="en-GB" dirty="0">
              <a:solidFill>
                <a:schemeClr val="tx2"/>
              </a:solidFill>
              <a:latin typeface="+mj-lt"/>
            </a:endParaRPr>
          </a:p>
        </p:txBody>
      </p:sp>
      <p:sp>
        <p:nvSpPr>
          <p:cNvPr id="4" name="TextBox 3">
            <a:extLst>
              <a:ext uri="{FF2B5EF4-FFF2-40B4-BE49-F238E27FC236}">
                <a16:creationId xmlns:a16="http://schemas.microsoft.com/office/drawing/2014/main" id="{0BDD77D8-2C8C-47E2-B58E-0C5818BFEFD5}"/>
              </a:ext>
            </a:extLst>
          </p:cNvPr>
          <p:cNvSpPr txBox="1"/>
          <p:nvPr/>
        </p:nvSpPr>
        <p:spPr>
          <a:xfrm>
            <a:off x="4589466" y="2845669"/>
            <a:ext cx="740164" cy="461665"/>
          </a:xfrm>
          <a:prstGeom prst="rect">
            <a:avLst/>
          </a:prstGeom>
          <a:noFill/>
        </p:spPr>
        <p:txBody>
          <a:bodyPr wrap="square" rtlCol="0">
            <a:spAutoFit/>
          </a:bodyPr>
          <a:lstStyle/>
          <a:p>
            <a:r>
              <a:rPr lang="en-GB" sz="2400" dirty="0" err="1">
                <a:solidFill>
                  <a:schemeClr val="tx2"/>
                </a:solidFill>
                <a:latin typeface="+mj-lt"/>
              </a:rPr>
              <a:t>aves</a:t>
            </a:r>
            <a:endParaRPr lang="en-GB" sz="1600" dirty="0">
              <a:solidFill>
                <a:schemeClr val="tx2"/>
              </a:solidFill>
              <a:latin typeface="+mj-lt"/>
            </a:endParaRPr>
          </a:p>
        </p:txBody>
      </p:sp>
      <p:sp>
        <p:nvSpPr>
          <p:cNvPr id="5" name="TextBox 4">
            <a:extLst>
              <a:ext uri="{FF2B5EF4-FFF2-40B4-BE49-F238E27FC236}">
                <a16:creationId xmlns:a16="http://schemas.microsoft.com/office/drawing/2014/main" id="{ADEE38A8-B9EB-4602-8A22-7885E4EA2794}"/>
              </a:ext>
            </a:extLst>
          </p:cNvPr>
          <p:cNvSpPr txBox="1"/>
          <p:nvPr/>
        </p:nvSpPr>
        <p:spPr>
          <a:xfrm>
            <a:off x="6215601" y="2841874"/>
            <a:ext cx="1291361" cy="461665"/>
          </a:xfrm>
          <a:prstGeom prst="rect">
            <a:avLst/>
          </a:prstGeom>
          <a:noFill/>
        </p:spPr>
        <p:txBody>
          <a:bodyPr wrap="square" rtlCol="0">
            <a:spAutoFit/>
          </a:bodyPr>
          <a:lstStyle/>
          <a:p>
            <a:r>
              <a:rPr lang="en-GB" sz="2400" dirty="0" err="1">
                <a:solidFill>
                  <a:schemeClr val="tx2"/>
                </a:solidFill>
                <a:latin typeface="+mj-lt"/>
              </a:rPr>
              <a:t>passeri</a:t>
            </a:r>
            <a:r>
              <a:rPr lang="en-GB" sz="2400" dirty="0">
                <a:solidFill>
                  <a:schemeClr val="tx2"/>
                </a:solidFill>
                <a:latin typeface="+mj-lt"/>
              </a:rPr>
              <a:t>*</a:t>
            </a:r>
            <a:endParaRPr lang="en-GB" sz="1600" dirty="0">
              <a:solidFill>
                <a:schemeClr val="tx2"/>
              </a:solidFill>
              <a:latin typeface="+mj-lt"/>
            </a:endParaRPr>
          </a:p>
        </p:txBody>
      </p:sp>
      <p:sp>
        <p:nvSpPr>
          <p:cNvPr id="6" name="TextBox 5">
            <a:extLst>
              <a:ext uri="{FF2B5EF4-FFF2-40B4-BE49-F238E27FC236}">
                <a16:creationId xmlns:a16="http://schemas.microsoft.com/office/drawing/2014/main" id="{77614405-0095-432E-AB1D-9C1D99C548FB}"/>
              </a:ext>
            </a:extLst>
          </p:cNvPr>
          <p:cNvSpPr txBox="1"/>
          <p:nvPr/>
        </p:nvSpPr>
        <p:spPr>
          <a:xfrm>
            <a:off x="1596553" y="3661590"/>
            <a:ext cx="861990" cy="461665"/>
          </a:xfrm>
          <a:prstGeom prst="rect">
            <a:avLst/>
          </a:prstGeom>
          <a:noFill/>
        </p:spPr>
        <p:txBody>
          <a:bodyPr wrap="square" rtlCol="0">
            <a:spAutoFit/>
          </a:bodyPr>
          <a:lstStyle/>
          <a:p>
            <a:r>
              <a:rPr lang="en-GB" sz="2400" u="heavy" dirty="0">
                <a:solidFill>
                  <a:schemeClr val="tx2"/>
                </a:solidFill>
                <a:uFill>
                  <a:solidFill>
                    <a:srgbClr val="2F83FF"/>
                  </a:solidFill>
                </a:uFill>
                <a:latin typeface="+mj-lt"/>
              </a:rPr>
              <a:t>wild*</a:t>
            </a:r>
            <a:endParaRPr lang="en-GB" u="heavy" dirty="0">
              <a:solidFill>
                <a:schemeClr val="tx2"/>
              </a:solidFill>
              <a:uFill>
                <a:solidFill>
                  <a:srgbClr val="2F83FF"/>
                </a:solidFill>
              </a:uFill>
              <a:latin typeface="+mj-lt"/>
            </a:endParaRPr>
          </a:p>
        </p:txBody>
      </p:sp>
      <p:sp>
        <p:nvSpPr>
          <p:cNvPr id="16" name="TextBox 15">
            <a:extLst>
              <a:ext uri="{FF2B5EF4-FFF2-40B4-BE49-F238E27FC236}">
                <a16:creationId xmlns:a16="http://schemas.microsoft.com/office/drawing/2014/main" id="{3FBCF0B2-1540-40F1-9258-CBA0DD2328BA}"/>
              </a:ext>
            </a:extLst>
          </p:cNvPr>
          <p:cNvSpPr txBox="1"/>
          <p:nvPr/>
        </p:nvSpPr>
        <p:spPr>
          <a:xfrm>
            <a:off x="4505954" y="3658358"/>
            <a:ext cx="1660741" cy="461665"/>
          </a:xfrm>
          <a:prstGeom prst="rect">
            <a:avLst/>
          </a:prstGeom>
          <a:noFill/>
        </p:spPr>
        <p:txBody>
          <a:bodyPr wrap="square" rtlCol="0">
            <a:spAutoFit/>
          </a:bodyPr>
          <a:lstStyle/>
          <a:p>
            <a:r>
              <a:rPr lang="en-GB" sz="2400" dirty="0">
                <a:solidFill>
                  <a:schemeClr val="tx2"/>
                </a:solidFill>
                <a:latin typeface="+mj-lt"/>
              </a:rPr>
              <a:t>“free living”</a:t>
            </a:r>
            <a:endParaRPr lang="en-GB" dirty="0">
              <a:solidFill>
                <a:schemeClr val="tx2"/>
              </a:solidFill>
              <a:latin typeface="+mj-lt"/>
            </a:endParaRPr>
          </a:p>
        </p:txBody>
      </p:sp>
      <p:sp>
        <p:nvSpPr>
          <p:cNvPr id="18" name="TextBox 17">
            <a:extLst>
              <a:ext uri="{FF2B5EF4-FFF2-40B4-BE49-F238E27FC236}">
                <a16:creationId xmlns:a16="http://schemas.microsoft.com/office/drawing/2014/main" id="{24F7BCBB-E6AB-434F-AEF1-AB665DF732EC}"/>
              </a:ext>
            </a:extLst>
          </p:cNvPr>
          <p:cNvSpPr txBox="1"/>
          <p:nvPr/>
        </p:nvSpPr>
        <p:spPr>
          <a:xfrm>
            <a:off x="3051216" y="3663019"/>
            <a:ext cx="861990" cy="461665"/>
          </a:xfrm>
          <a:prstGeom prst="rect">
            <a:avLst/>
          </a:prstGeom>
          <a:noFill/>
        </p:spPr>
        <p:txBody>
          <a:bodyPr wrap="square" rtlCol="0">
            <a:spAutoFit/>
          </a:bodyPr>
          <a:lstStyle/>
          <a:p>
            <a:r>
              <a:rPr lang="en-GB" sz="2400" dirty="0">
                <a:solidFill>
                  <a:schemeClr val="tx2"/>
                </a:solidFill>
                <a:latin typeface="+mj-lt"/>
              </a:rPr>
              <a:t>field</a:t>
            </a:r>
            <a:endParaRPr lang="en-GB" sz="1600" dirty="0">
              <a:solidFill>
                <a:schemeClr val="tx2"/>
              </a:solidFill>
              <a:latin typeface="+mj-lt"/>
            </a:endParaRPr>
          </a:p>
        </p:txBody>
      </p:sp>
      <p:sp>
        <p:nvSpPr>
          <p:cNvPr id="20" name="TextBox 19">
            <a:extLst>
              <a:ext uri="{FF2B5EF4-FFF2-40B4-BE49-F238E27FC236}">
                <a16:creationId xmlns:a16="http://schemas.microsoft.com/office/drawing/2014/main" id="{CEEBF91F-D3A1-4E38-AF26-35398788A5A4}"/>
              </a:ext>
            </a:extLst>
          </p:cNvPr>
          <p:cNvSpPr txBox="1"/>
          <p:nvPr/>
        </p:nvSpPr>
        <p:spPr>
          <a:xfrm>
            <a:off x="1478006" y="5291289"/>
            <a:ext cx="3826683" cy="461665"/>
          </a:xfrm>
          <a:prstGeom prst="rect">
            <a:avLst/>
          </a:prstGeom>
          <a:noFill/>
        </p:spPr>
        <p:txBody>
          <a:bodyPr wrap="square" rtlCol="0">
            <a:spAutoFit/>
          </a:bodyPr>
          <a:lstStyle/>
          <a:p>
            <a:r>
              <a:rPr lang="en-GB" sz="2400" u="heavy" dirty="0">
                <a:solidFill>
                  <a:schemeClr val="tx2"/>
                </a:solidFill>
                <a:uFill>
                  <a:solidFill>
                    <a:srgbClr val="FF3386"/>
                  </a:solidFill>
                </a:uFill>
                <a:latin typeface="+mj-lt"/>
              </a:rPr>
              <a:t>“persistent organic pollutant”</a:t>
            </a:r>
            <a:endParaRPr lang="en-GB" u="heavy" dirty="0">
              <a:solidFill>
                <a:schemeClr val="tx2"/>
              </a:solidFill>
              <a:uFill>
                <a:solidFill>
                  <a:srgbClr val="FF3386"/>
                </a:solidFill>
              </a:uFill>
              <a:latin typeface="+mj-lt"/>
            </a:endParaRPr>
          </a:p>
        </p:txBody>
      </p:sp>
      <p:sp>
        <p:nvSpPr>
          <p:cNvPr id="22" name="TextBox 21">
            <a:extLst>
              <a:ext uri="{FF2B5EF4-FFF2-40B4-BE49-F238E27FC236}">
                <a16:creationId xmlns:a16="http://schemas.microsoft.com/office/drawing/2014/main" id="{803E7417-6884-4589-AAE8-F8EA6ACDB899}"/>
              </a:ext>
            </a:extLst>
          </p:cNvPr>
          <p:cNvSpPr txBox="1"/>
          <p:nvPr/>
        </p:nvSpPr>
        <p:spPr>
          <a:xfrm>
            <a:off x="5806847" y="5293994"/>
            <a:ext cx="876572" cy="461665"/>
          </a:xfrm>
          <a:prstGeom prst="rect">
            <a:avLst/>
          </a:prstGeom>
          <a:noFill/>
        </p:spPr>
        <p:txBody>
          <a:bodyPr wrap="square" rtlCol="0">
            <a:spAutoFit/>
          </a:bodyPr>
          <a:lstStyle/>
          <a:p>
            <a:r>
              <a:rPr lang="en-GB" sz="2400" dirty="0">
                <a:solidFill>
                  <a:schemeClr val="tx2"/>
                </a:solidFill>
                <a:latin typeface="+mj-lt"/>
              </a:rPr>
              <a:t> </a:t>
            </a:r>
            <a:r>
              <a:rPr lang="en-GB" sz="2400" dirty="0" err="1">
                <a:solidFill>
                  <a:schemeClr val="tx2"/>
                </a:solidFill>
                <a:latin typeface="+mj-lt"/>
              </a:rPr>
              <a:t>ddt</a:t>
            </a:r>
            <a:endParaRPr lang="en-GB" dirty="0">
              <a:solidFill>
                <a:schemeClr val="tx2"/>
              </a:solidFill>
              <a:latin typeface="+mj-lt"/>
            </a:endParaRPr>
          </a:p>
        </p:txBody>
      </p:sp>
      <p:sp>
        <p:nvSpPr>
          <p:cNvPr id="24" name="TextBox 23">
            <a:extLst>
              <a:ext uri="{FF2B5EF4-FFF2-40B4-BE49-F238E27FC236}">
                <a16:creationId xmlns:a16="http://schemas.microsoft.com/office/drawing/2014/main" id="{8CF7A2AD-445A-4A3A-8E50-875783CACF6D}"/>
              </a:ext>
            </a:extLst>
          </p:cNvPr>
          <p:cNvSpPr txBox="1"/>
          <p:nvPr/>
        </p:nvSpPr>
        <p:spPr>
          <a:xfrm>
            <a:off x="7390149" y="5291289"/>
            <a:ext cx="1091258" cy="461665"/>
          </a:xfrm>
          <a:prstGeom prst="rect">
            <a:avLst/>
          </a:prstGeom>
          <a:noFill/>
        </p:spPr>
        <p:txBody>
          <a:bodyPr wrap="square" rtlCol="0">
            <a:spAutoFit/>
          </a:bodyPr>
          <a:lstStyle/>
          <a:p>
            <a:r>
              <a:rPr lang="en-GB" sz="2400" dirty="0">
                <a:solidFill>
                  <a:schemeClr val="tx2"/>
                </a:solidFill>
                <a:latin typeface="+mj-lt"/>
              </a:rPr>
              <a:t>endrin</a:t>
            </a:r>
            <a:endParaRPr lang="en-GB" dirty="0">
              <a:solidFill>
                <a:schemeClr val="tx2"/>
              </a:solidFill>
              <a:latin typeface="+mj-lt"/>
            </a:endParaRPr>
          </a:p>
        </p:txBody>
      </p:sp>
      <p:sp>
        <p:nvSpPr>
          <p:cNvPr id="26" name="TextBox 25">
            <a:extLst>
              <a:ext uri="{FF2B5EF4-FFF2-40B4-BE49-F238E27FC236}">
                <a16:creationId xmlns:a16="http://schemas.microsoft.com/office/drawing/2014/main" id="{D2AE362F-0CB7-4BA3-BE3C-12373D753354}"/>
              </a:ext>
            </a:extLst>
          </p:cNvPr>
          <p:cNvSpPr txBox="1"/>
          <p:nvPr/>
        </p:nvSpPr>
        <p:spPr>
          <a:xfrm>
            <a:off x="9143669" y="5293133"/>
            <a:ext cx="1028967" cy="461665"/>
          </a:xfrm>
          <a:prstGeom prst="rect">
            <a:avLst/>
          </a:prstGeom>
          <a:noFill/>
        </p:spPr>
        <p:txBody>
          <a:bodyPr wrap="square" rtlCol="0">
            <a:spAutoFit/>
          </a:bodyPr>
          <a:lstStyle/>
          <a:p>
            <a:r>
              <a:rPr lang="en-GB" sz="2400" dirty="0">
                <a:solidFill>
                  <a:schemeClr val="tx2"/>
                </a:solidFill>
                <a:latin typeface="+mj-lt"/>
              </a:rPr>
              <a:t>aldrin</a:t>
            </a:r>
            <a:endParaRPr lang="en-GB" dirty="0">
              <a:solidFill>
                <a:schemeClr val="tx2"/>
              </a:solidFill>
              <a:latin typeface="+mj-lt"/>
            </a:endParaRPr>
          </a:p>
        </p:txBody>
      </p:sp>
      <p:sp>
        <p:nvSpPr>
          <p:cNvPr id="28" name="TextBox 27">
            <a:extLst>
              <a:ext uri="{FF2B5EF4-FFF2-40B4-BE49-F238E27FC236}">
                <a16:creationId xmlns:a16="http://schemas.microsoft.com/office/drawing/2014/main" id="{A645F7AF-6C0C-4898-BA70-3084F464217B}"/>
              </a:ext>
            </a:extLst>
          </p:cNvPr>
          <p:cNvSpPr txBox="1"/>
          <p:nvPr/>
        </p:nvSpPr>
        <p:spPr>
          <a:xfrm>
            <a:off x="1793188" y="4476272"/>
            <a:ext cx="1703078" cy="461665"/>
          </a:xfrm>
          <a:prstGeom prst="rect">
            <a:avLst/>
          </a:prstGeom>
          <a:noFill/>
        </p:spPr>
        <p:txBody>
          <a:bodyPr wrap="square" rtlCol="0">
            <a:spAutoFit/>
          </a:bodyPr>
          <a:lstStyle/>
          <a:p>
            <a:r>
              <a:rPr lang="en-GB" sz="2400" u="heavy" dirty="0" err="1">
                <a:solidFill>
                  <a:schemeClr val="tx2"/>
                </a:solidFill>
                <a:uFill>
                  <a:solidFill>
                    <a:srgbClr val="61FF61"/>
                  </a:solidFill>
                </a:uFill>
                <a:latin typeface="+mj-lt"/>
              </a:rPr>
              <a:t>reproduc</a:t>
            </a:r>
            <a:r>
              <a:rPr lang="en-GB" sz="2400" u="heavy" dirty="0">
                <a:solidFill>
                  <a:schemeClr val="tx2"/>
                </a:solidFill>
                <a:uFill>
                  <a:solidFill>
                    <a:srgbClr val="61FF61"/>
                  </a:solidFill>
                </a:uFill>
                <a:latin typeface="+mj-lt"/>
              </a:rPr>
              <a:t>*</a:t>
            </a:r>
            <a:endParaRPr lang="en-GB" u="heavy" dirty="0">
              <a:solidFill>
                <a:schemeClr val="tx2"/>
              </a:solidFill>
              <a:uFill>
                <a:solidFill>
                  <a:srgbClr val="61FF61"/>
                </a:solidFill>
              </a:uFill>
              <a:latin typeface="+mj-lt"/>
            </a:endParaRPr>
          </a:p>
        </p:txBody>
      </p:sp>
      <p:sp>
        <p:nvSpPr>
          <p:cNvPr id="30" name="TextBox 29">
            <a:extLst>
              <a:ext uri="{FF2B5EF4-FFF2-40B4-BE49-F238E27FC236}">
                <a16:creationId xmlns:a16="http://schemas.microsoft.com/office/drawing/2014/main" id="{9DCB3F75-AE03-4457-8763-D9AB1944AE42}"/>
              </a:ext>
            </a:extLst>
          </p:cNvPr>
          <p:cNvSpPr txBox="1"/>
          <p:nvPr/>
        </p:nvSpPr>
        <p:spPr>
          <a:xfrm>
            <a:off x="4021657" y="4480645"/>
            <a:ext cx="1130463" cy="461665"/>
          </a:xfrm>
          <a:prstGeom prst="rect">
            <a:avLst/>
          </a:prstGeom>
          <a:noFill/>
        </p:spPr>
        <p:txBody>
          <a:bodyPr wrap="square" rtlCol="0">
            <a:spAutoFit/>
          </a:bodyPr>
          <a:lstStyle/>
          <a:p>
            <a:r>
              <a:rPr lang="en-GB" sz="2400" dirty="0">
                <a:solidFill>
                  <a:schemeClr val="tx2"/>
                </a:solidFill>
                <a:latin typeface="+mj-lt"/>
              </a:rPr>
              <a:t>breed*</a:t>
            </a:r>
            <a:endParaRPr lang="en-GB" dirty="0">
              <a:solidFill>
                <a:schemeClr val="tx2"/>
              </a:solidFill>
              <a:latin typeface="+mj-lt"/>
            </a:endParaRPr>
          </a:p>
        </p:txBody>
      </p:sp>
      <p:sp>
        <p:nvSpPr>
          <p:cNvPr id="32" name="TextBox 31">
            <a:extLst>
              <a:ext uri="{FF2B5EF4-FFF2-40B4-BE49-F238E27FC236}">
                <a16:creationId xmlns:a16="http://schemas.microsoft.com/office/drawing/2014/main" id="{BC1228C7-EA4D-47DB-98F2-3EE5E68E5134}"/>
              </a:ext>
            </a:extLst>
          </p:cNvPr>
          <p:cNvSpPr txBox="1"/>
          <p:nvPr/>
        </p:nvSpPr>
        <p:spPr>
          <a:xfrm>
            <a:off x="8595303" y="4476176"/>
            <a:ext cx="2452722" cy="461665"/>
          </a:xfrm>
          <a:prstGeom prst="rect">
            <a:avLst/>
          </a:prstGeom>
          <a:noFill/>
        </p:spPr>
        <p:txBody>
          <a:bodyPr wrap="square" rtlCol="0">
            <a:spAutoFit/>
          </a:bodyPr>
          <a:lstStyle/>
          <a:p>
            <a:r>
              <a:rPr lang="en-GB" sz="2400" dirty="0">
                <a:solidFill>
                  <a:schemeClr val="tx2"/>
                </a:solidFill>
                <a:latin typeface="+mj-lt"/>
              </a:rPr>
              <a:t>“fledging success”</a:t>
            </a:r>
            <a:endParaRPr lang="en-GB" dirty="0">
              <a:solidFill>
                <a:schemeClr val="tx2"/>
              </a:solidFill>
              <a:latin typeface="+mj-lt"/>
            </a:endParaRPr>
          </a:p>
        </p:txBody>
      </p:sp>
      <p:sp>
        <p:nvSpPr>
          <p:cNvPr id="34" name="TextBox 33">
            <a:extLst>
              <a:ext uri="{FF2B5EF4-FFF2-40B4-BE49-F238E27FC236}">
                <a16:creationId xmlns:a16="http://schemas.microsoft.com/office/drawing/2014/main" id="{FAEE0D28-9874-4183-8F02-B613704F6999}"/>
              </a:ext>
            </a:extLst>
          </p:cNvPr>
          <p:cNvSpPr txBox="1"/>
          <p:nvPr/>
        </p:nvSpPr>
        <p:spPr>
          <a:xfrm>
            <a:off x="5592629" y="4476176"/>
            <a:ext cx="2452723" cy="461665"/>
          </a:xfrm>
          <a:prstGeom prst="rect">
            <a:avLst/>
          </a:prstGeom>
          <a:noFill/>
        </p:spPr>
        <p:txBody>
          <a:bodyPr wrap="square" rtlCol="0">
            <a:spAutoFit/>
          </a:bodyPr>
          <a:lstStyle/>
          <a:p>
            <a:r>
              <a:rPr lang="en-GB" sz="2400" dirty="0">
                <a:solidFill>
                  <a:schemeClr val="tx2"/>
                </a:solidFill>
                <a:latin typeface="+mj-lt"/>
              </a:rPr>
              <a:t>“hatching success”</a:t>
            </a:r>
            <a:endParaRPr lang="en-GB" dirty="0">
              <a:solidFill>
                <a:schemeClr val="tx2"/>
              </a:solidFill>
              <a:latin typeface="+mj-lt"/>
            </a:endParaRPr>
          </a:p>
        </p:txBody>
      </p:sp>
      <p:sp>
        <p:nvSpPr>
          <p:cNvPr id="19" name="TextBox 18">
            <a:extLst>
              <a:ext uri="{FF2B5EF4-FFF2-40B4-BE49-F238E27FC236}">
                <a16:creationId xmlns:a16="http://schemas.microsoft.com/office/drawing/2014/main" id="{2715077B-6833-4FCB-B9BA-0233DCCD041D}"/>
              </a:ext>
            </a:extLst>
          </p:cNvPr>
          <p:cNvSpPr txBox="1"/>
          <p:nvPr/>
        </p:nvSpPr>
        <p:spPr>
          <a:xfrm>
            <a:off x="2355726" y="2846211"/>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1" name="TextBox 20">
            <a:extLst>
              <a:ext uri="{FF2B5EF4-FFF2-40B4-BE49-F238E27FC236}">
                <a16:creationId xmlns:a16="http://schemas.microsoft.com/office/drawing/2014/main" id="{3BC833AB-C54E-4904-AC8F-E338D5BFB672}"/>
              </a:ext>
            </a:extLst>
          </p:cNvPr>
          <p:cNvSpPr txBox="1"/>
          <p:nvPr/>
        </p:nvSpPr>
        <p:spPr>
          <a:xfrm>
            <a:off x="3830266" y="284512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3" name="TextBox 22">
            <a:extLst>
              <a:ext uri="{FF2B5EF4-FFF2-40B4-BE49-F238E27FC236}">
                <a16:creationId xmlns:a16="http://schemas.microsoft.com/office/drawing/2014/main" id="{95DE4266-E481-48DE-84A3-95F81C429FBD}"/>
              </a:ext>
            </a:extLst>
          </p:cNvPr>
          <p:cNvSpPr txBox="1"/>
          <p:nvPr/>
        </p:nvSpPr>
        <p:spPr>
          <a:xfrm>
            <a:off x="5430211" y="2841550"/>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25" name="TextBox 24">
            <a:extLst>
              <a:ext uri="{FF2B5EF4-FFF2-40B4-BE49-F238E27FC236}">
                <a16:creationId xmlns:a16="http://schemas.microsoft.com/office/drawing/2014/main" id="{4B7F070D-B6C1-4D18-B057-9AA6ADA07903}"/>
              </a:ext>
            </a:extLst>
          </p:cNvPr>
          <p:cNvSpPr txBox="1"/>
          <p:nvPr/>
        </p:nvSpPr>
        <p:spPr>
          <a:xfrm>
            <a:off x="2368993" y="3662132"/>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7" name="TextBox 36">
            <a:extLst>
              <a:ext uri="{FF2B5EF4-FFF2-40B4-BE49-F238E27FC236}">
                <a16:creationId xmlns:a16="http://schemas.microsoft.com/office/drawing/2014/main" id="{BA721D1A-59BA-4189-BF5E-EBCA155121FD}"/>
              </a:ext>
            </a:extLst>
          </p:cNvPr>
          <p:cNvSpPr txBox="1"/>
          <p:nvPr/>
        </p:nvSpPr>
        <p:spPr>
          <a:xfrm>
            <a:off x="3865907" y="3658357"/>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39" name="TextBox 38">
            <a:extLst>
              <a:ext uri="{FF2B5EF4-FFF2-40B4-BE49-F238E27FC236}">
                <a16:creationId xmlns:a16="http://schemas.microsoft.com/office/drawing/2014/main" id="{420ABE9A-EF7B-49C5-9B24-C008FD7A52B0}"/>
              </a:ext>
            </a:extLst>
          </p:cNvPr>
          <p:cNvSpPr txBox="1"/>
          <p:nvPr/>
        </p:nvSpPr>
        <p:spPr>
          <a:xfrm>
            <a:off x="3355825"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5" name="TextBox 44">
            <a:extLst>
              <a:ext uri="{FF2B5EF4-FFF2-40B4-BE49-F238E27FC236}">
                <a16:creationId xmlns:a16="http://schemas.microsoft.com/office/drawing/2014/main" id="{0C3F929B-E7B1-4F43-A3A1-C99DA2E63A0B}"/>
              </a:ext>
            </a:extLst>
          </p:cNvPr>
          <p:cNvSpPr txBox="1"/>
          <p:nvPr/>
        </p:nvSpPr>
        <p:spPr>
          <a:xfrm>
            <a:off x="4959714" y="4480295"/>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7" name="TextBox 46">
            <a:extLst>
              <a:ext uri="{FF2B5EF4-FFF2-40B4-BE49-F238E27FC236}">
                <a16:creationId xmlns:a16="http://schemas.microsoft.com/office/drawing/2014/main" id="{3835FF29-C564-40D2-B54C-FAA521B53AC3}"/>
              </a:ext>
            </a:extLst>
          </p:cNvPr>
          <p:cNvSpPr txBox="1"/>
          <p:nvPr/>
        </p:nvSpPr>
        <p:spPr>
          <a:xfrm>
            <a:off x="7974373" y="4476176"/>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49" name="TextBox 48">
            <a:extLst>
              <a:ext uri="{FF2B5EF4-FFF2-40B4-BE49-F238E27FC236}">
                <a16:creationId xmlns:a16="http://schemas.microsoft.com/office/drawing/2014/main" id="{6A1BF2D4-D9C0-4ABF-B09D-A9D7C01F4AA6}"/>
              </a:ext>
            </a:extLst>
          </p:cNvPr>
          <p:cNvSpPr txBox="1"/>
          <p:nvPr/>
        </p:nvSpPr>
        <p:spPr>
          <a:xfrm>
            <a:off x="5175474"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1" name="TextBox 50">
            <a:extLst>
              <a:ext uri="{FF2B5EF4-FFF2-40B4-BE49-F238E27FC236}">
                <a16:creationId xmlns:a16="http://schemas.microsoft.com/office/drawing/2014/main" id="{38298BDF-4100-4C45-85E2-BE5CD6C6D93B}"/>
              </a:ext>
            </a:extLst>
          </p:cNvPr>
          <p:cNvSpPr txBox="1"/>
          <p:nvPr/>
        </p:nvSpPr>
        <p:spPr>
          <a:xfrm>
            <a:off x="6615930" y="5291289"/>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53" name="TextBox 52">
            <a:extLst>
              <a:ext uri="{FF2B5EF4-FFF2-40B4-BE49-F238E27FC236}">
                <a16:creationId xmlns:a16="http://schemas.microsoft.com/office/drawing/2014/main" id="{F7EA9B64-5353-4459-896F-6299A3C22913}"/>
              </a:ext>
            </a:extLst>
          </p:cNvPr>
          <p:cNvSpPr txBox="1"/>
          <p:nvPr/>
        </p:nvSpPr>
        <p:spPr>
          <a:xfrm>
            <a:off x="8390136" y="5291288"/>
            <a:ext cx="674167" cy="461665"/>
          </a:xfrm>
          <a:prstGeom prst="rect">
            <a:avLst/>
          </a:prstGeom>
          <a:noFill/>
        </p:spPr>
        <p:txBody>
          <a:bodyPr wrap="square" rtlCol="0">
            <a:spAutoFit/>
          </a:bodyPr>
          <a:lstStyle/>
          <a:p>
            <a:pPr algn="ctr"/>
            <a:r>
              <a:rPr lang="en-GB" sz="2400" b="1" dirty="0">
                <a:solidFill>
                  <a:schemeClr val="tx2"/>
                </a:solidFill>
                <a:latin typeface="+mj-lt"/>
              </a:rPr>
              <a:t>OR</a:t>
            </a:r>
            <a:endParaRPr lang="en-GB" b="1" dirty="0">
              <a:solidFill>
                <a:schemeClr val="tx2"/>
              </a:solidFill>
              <a:latin typeface="+mj-lt"/>
            </a:endParaRPr>
          </a:p>
        </p:txBody>
      </p:sp>
      <p:sp>
        <p:nvSpPr>
          <p:cNvPr id="69" name="TextBox 68">
            <a:extLst>
              <a:ext uri="{FF2B5EF4-FFF2-40B4-BE49-F238E27FC236}">
                <a16:creationId xmlns:a16="http://schemas.microsoft.com/office/drawing/2014/main" id="{2F02524A-9824-4FAE-909E-28CB0DEC26DF}"/>
              </a:ext>
            </a:extLst>
          </p:cNvPr>
          <p:cNvSpPr txBox="1"/>
          <p:nvPr/>
        </p:nvSpPr>
        <p:spPr>
          <a:xfrm>
            <a:off x="700753" y="3297284"/>
            <a:ext cx="826307" cy="369332"/>
          </a:xfrm>
          <a:prstGeom prst="rect">
            <a:avLst/>
          </a:prstGeom>
          <a:noFill/>
        </p:spPr>
        <p:txBody>
          <a:bodyPr wrap="square" rtlCol="0">
            <a:spAutoFit/>
          </a:bodyPr>
          <a:lstStyle/>
          <a:p>
            <a:pPr algn="ctr"/>
            <a:r>
              <a:rPr lang="en-GB" b="1" dirty="0">
                <a:solidFill>
                  <a:schemeClr val="tx2"/>
                </a:solidFill>
                <a:latin typeface="+mj-lt"/>
              </a:rPr>
              <a:t>AND</a:t>
            </a:r>
          </a:p>
        </p:txBody>
      </p:sp>
      <p:sp>
        <p:nvSpPr>
          <p:cNvPr id="71" name="TextBox 70">
            <a:extLst>
              <a:ext uri="{FF2B5EF4-FFF2-40B4-BE49-F238E27FC236}">
                <a16:creationId xmlns:a16="http://schemas.microsoft.com/office/drawing/2014/main" id="{F3E1E4EB-4028-42A3-A079-4E59A6220C1C}"/>
              </a:ext>
            </a:extLst>
          </p:cNvPr>
          <p:cNvSpPr txBox="1"/>
          <p:nvPr/>
        </p:nvSpPr>
        <p:spPr>
          <a:xfrm>
            <a:off x="701950" y="4116893"/>
            <a:ext cx="826307" cy="369332"/>
          </a:xfrm>
          <a:prstGeom prst="rect">
            <a:avLst/>
          </a:prstGeom>
          <a:noFill/>
        </p:spPr>
        <p:txBody>
          <a:bodyPr wrap="square" rtlCol="0">
            <a:spAutoFit/>
          </a:bodyPr>
          <a:lstStyle/>
          <a:p>
            <a:pPr algn="ctr"/>
            <a:r>
              <a:rPr lang="en-GB" b="1" dirty="0">
                <a:solidFill>
                  <a:schemeClr val="tx2"/>
                </a:solidFill>
                <a:latin typeface="+mj-lt"/>
              </a:rPr>
              <a:t>AND</a:t>
            </a:r>
          </a:p>
        </p:txBody>
      </p:sp>
      <p:sp>
        <p:nvSpPr>
          <p:cNvPr id="73" name="TextBox 72">
            <a:extLst>
              <a:ext uri="{FF2B5EF4-FFF2-40B4-BE49-F238E27FC236}">
                <a16:creationId xmlns:a16="http://schemas.microsoft.com/office/drawing/2014/main" id="{B0BAF727-FF96-4AF7-A53C-690834BFD63F}"/>
              </a:ext>
            </a:extLst>
          </p:cNvPr>
          <p:cNvSpPr txBox="1"/>
          <p:nvPr/>
        </p:nvSpPr>
        <p:spPr>
          <a:xfrm>
            <a:off x="700736" y="4936502"/>
            <a:ext cx="826307" cy="369332"/>
          </a:xfrm>
          <a:prstGeom prst="rect">
            <a:avLst/>
          </a:prstGeom>
          <a:noFill/>
        </p:spPr>
        <p:txBody>
          <a:bodyPr wrap="square" rtlCol="0">
            <a:spAutoFit/>
          </a:bodyPr>
          <a:lstStyle/>
          <a:p>
            <a:pPr algn="ctr"/>
            <a:r>
              <a:rPr lang="en-GB" b="1" dirty="0">
                <a:solidFill>
                  <a:schemeClr val="tx2"/>
                </a:solidFill>
                <a:latin typeface="+mj-lt"/>
              </a:rPr>
              <a:t>AND</a:t>
            </a:r>
          </a:p>
        </p:txBody>
      </p:sp>
      <p:graphicFrame>
        <p:nvGraphicFramePr>
          <p:cNvPr id="11" name="Diagram 10">
            <a:extLst>
              <a:ext uri="{FF2B5EF4-FFF2-40B4-BE49-F238E27FC236}">
                <a16:creationId xmlns:a16="http://schemas.microsoft.com/office/drawing/2014/main" id="{0613E474-E466-49EF-A737-7D7E7913AD5F}"/>
              </a:ext>
            </a:extLst>
          </p:cNvPr>
          <p:cNvGraphicFramePr/>
          <p:nvPr>
            <p:extLst>
              <p:ext uri="{D42A27DB-BD31-4B8C-83A1-F6EECF244321}">
                <p14:modId xmlns:p14="http://schemas.microsoft.com/office/powerpoint/2010/main" val="2350971658"/>
              </p:ext>
            </p:extLst>
          </p:nvPr>
        </p:nvGraphicFramePr>
        <p:xfrm>
          <a:off x="7697911" y="410852"/>
          <a:ext cx="4276725" cy="2813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Oval 11">
            <a:extLst>
              <a:ext uri="{FF2B5EF4-FFF2-40B4-BE49-F238E27FC236}">
                <a16:creationId xmlns:a16="http://schemas.microsoft.com/office/drawing/2014/main" id="{4A0C4D0C-69E4-44ED-9989-7C0C923D1E9D}"/>
              </a:ext>
            </a:extLst>
          </p:cNvPr>
          <p:cNvSpPr/>
          <p:nvPr/>
        </p:nvSpPr>
        <p:spPr>
          <a:xfrm>
            <a:off x="9622789" y="1615808"/>
            <a:ext cx="426968" cy="403261"/>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2CD5911F-8F6E-4F70-980A-5E1664C6891B}"/>
              </a:ext>
            </a:extLst>
          </p:cNvPr>
          <p:cNvSpPr txBox="1"/>
          <p:nvPr/>
        </p:nvSpPr>
        <p:spPr>
          <a:xfrm>
            <a:off x="1322323" y="2764582"/>
            <a:ext cx="341140" cy="584775"/>
          </a:xfrm>
          <a:prstGeom prst="rect">
            <a:avLst/>
          </a:prstGeom>
          <a:noFill/>
        </p:spPr>
        <p:txBody>
          <a:bodyPr wrap="square" rtlCol="0">
            <a:spAutoFit/>
          </a:bodyPr>
          <a:lstStyle/>
          <a:p>
            <a:r>
              <a:rPr lang="en-GB" sz="3200" dirty="0"/>
              <a:t>(</a:t>
            </a:r>
          </a:p>
        </p:txBody>
      </p:sp>
      <p:sp>
        <p:nvSpPr>
          <p:cNvPr id="31" name="TextBox 30">
            <a:extLst>
              <a:ext uri="{FF2B5EF4-FFF2-40B4-BE49-F238E27FC236}">
                <a16:creationId xmlns:a16="http://schemas.microsoft.com/office/drawing/2014/main" id="{83E96186-49C7-4CF1-912C-72559DA5FA4D}"/>
              </a:ext>
            </a:extLst>
          </p:cNvPr>
          <p:cNvSpPr txBox="1"/>
          <p:nvPr/>
        </p:nvSpPr>
        <p:spPr>
          <a:xfrm>
            <a:off x="7199221" y="2764597"/>
            <a:ext cx="381856" cy="584775"/>
          </a:xfrm>
          <a:prstGeom prst="rect">
            <a:avLst/>
          </a:prstGeom>
          <a:noFill/>
        </p:spPr>
        <p:txBody>
          <a:bodyPr wrap="square" rtlCol="0">
            <a:spAutoFit/>
          </a:bodyPr>
          <a:lstStyle/>
          <a:p>
            <a:r>
              <a:rPr lang="en-GB" sz="3200" dirty="0"/>
              <a:t>)</a:t>
            </a:r>
          </a:p>
        </p:txBody>
      </p:sp>
      <p:sp>
        <p:nvSpPr>
          <p:cNvPr id="33" name="TextBox 32">
            <a:extLst>
              <a:ext uri="{FF2B5EF4-FFF2-40B4-BE49-F238E27FC236}">
                <a16:creationId xmlns:a16="http://schemas.microsoft.com/office/drawing/2014/main" id="{614CCBC9-6C07-427E-BFCF-A581E91A6C51}"/>
              </a:ext>
            </a:extLst>
          </p:cNvPr>
          <p:cNvSpPr txBox="1"/>
          <p:nvPr/>
        </p:nvSpPr>
        <p:spPr>
          <a:xfrm>
            <a:off x="1322323" y="3595274"/>
            <a:ext cx="341140" cy="584775"/>
          </a:xfrm>
          <a:prstGeom prst="rect">
            <a:avLst/>
          </a:prstGeom>
          <a:noFill/>
        </p:spPr>
        <p:txBody>
          <a:bodyPr wrap="square" rtlCol="0">
            <a:spAutoFit/>
          </a:bodyPr>
          <a:lstStyle/>
          <a:p>
            <a:r>
              <a:rPr lang="en-GB" sz="3200" dirty="0"/>
              <a:t>(</a:t>
            </a:r>
          </a:p>
        </p:txBody>
      </p:sp>
      <p:sp>
        <p:nvSpPr>
          <p:cNvPr id="35" name="TextBox 34">
            <a:extLst>
              <a:ext uri="{FF2B5EF4-FFF2-40B4-BE49-F238E27FC236}">
                <a16:creationId xmlns:a16="http://schemas.microsoft.com/office/drawing/2014/main" id="{DE5743B6-2393-44EA-B637-A38E1F02FB3D}"/>
              </a:ext>
            </a:extLst>
          </p:cNvPr>
          <p:cNvSpPr txBox="1"/>
          <p:nvPr/>
        </p:nvSpPr>
        <p:spPr>
          <a:xfrm>
            <a:off x="6058792" y="3595289"/>
            <a:ext cx="381856" cy="584775"/>
          </a:xfrm>
          <a:prstGeom prst="rect">
            <a:avLst/>
          </a:prstGeom>
          <a:noFill/>
        </p:spPr>
        <p:txBody>
          <a:bodyPr wrap="square" rtlCol="0">
            <a:spAutoFit/>
          </a:bodyPr>
          <a:lstStyle/>
          <a:p>
            <a:r>
              <a:rPr lang="en-GB" sz="3200" dirty="0"/>
              <a:t>)</a:t>
            </a:r>
          </a:p>
        </p:txBody>
      </p:sp>
      <p:sp>
        <p:nvSpPr>
          <p:cNvPr id="36" name="TextBox 35">
            <a:extLst>
              <a:ext uri="{FF2B5EF4-FFF2-40B4-BE49-F238E27FC236}">
                <a16:creationId xmlns:a16="http://schemas.microsoft.com/office/drawing/2014/main" id="{EC83BC61-BC27-4E55-9BA6-78C29F80D651}"/>
              </a:ext>
            </a:extLst>
          </p:cNvPr>
          <p:cNvSpPr txBox="1"/>
          <p:nvPr/>
        </p:nvSpPr>
        <p:spPr>
          <a:xfrm>
            <a:off x="1322323" y="4425951"/>
            <a:ext cx="341140" cy="584775"/>
          </a:xfrm>
          <a:prstGeom prst="rect">
            <a:avLst/>
          </a:prstGeom>
          <a:noFill/>
        </p:spPr>
        <p:txBody>
          <a:bodyPr wrap="square" rtlCol="0">
            <a:spAutoFit/>
          </a:bodyPr>
          <a:lstStyle/>
          <a:p>
            <a:r>
              <a:rPr lang="en-GB" sz="3200" dirty="0"/>
              <a:t>(</a:t>
            </a:r>
          </a:p>
        </p:txBody>
      </p:sp>
      <p:sp>
        <p:nvSpPr>
          <p:cNvPr id="38" name="TextBox 37">
            <a:extLst>
              <a:ext uri="{FF2B5EF4-FFF2-40B4-BE49-F238E27FC236}">
                <a16:creationId xmlns:a16="http://schemas.microsoft.com/office/drawing/2014/main" id="{054433A3-43FA-43BA-9148-685CF2806C42}"/>
              </a:ext>
            </a:extLst>
          </p:cNvPr>
          <p:cNvSpPr txBox="1"/>
          <p:nvPr/>
        </p:nvSpPr>
        <p:spPr>
          <a:xfrm>
            <a:off x="10764350" y="4425966"/>
            <a:ext cx="381856" cy="584775"/>
          </a:xfrm>
          <a:prstGeom prst="rect">
            <a:avLst/>
          </a:prstGeom>
          <a:noFill/>
        </p:spPr>
        <p:txBody>
          <a:bodyPr wrap="square" rtlCol="0">
            <a:spAutoFit/>
          </a:bodyPr>
          <a:lstStyle/>
          <a:p>
            <a:r>
              <a:rPr lang="en-GB" sz="3200" dirty="0"/>
              <a:t>)</a:t>
            </a:r>
          </a:p>
        </p:txBody>
      </p:sp>
      <p:sp>
        <p:nvSpPr>
          <p:cNvPr id="40" name="TextBox 39">
            <a:extLst>
              <a:ext uri="{FF2B5EF4-FFF2-40B4-BE49-F238E27FC236}">
                <a16:creationId xmlns:a16="http://schemas.microsoft.com/office/drawing/2014/main" id="{8B05E30E-AB74-45A4-9CD8-E8D59956D39A}"/>
              </a:ext>
            </a:extLst>
          </p:cNvPr>
          <p:cNvSpPr txBox="1"/>
          <p:nvPr/>
        </p:nvSpPr>
        <p:spPr>
          <a:xfrm>
            <a:off x="1322323" y="5227311"/>
            <a:ext cx="341140" cy="584775"/>
          </a:xfrm>
          <a:prstGeom prst="rect">
            <a:avLst/>
          </a:prstGeom>
          <a:noFill/>
        </p:spPr>
        <p:txBody>
          <a:bodyPr wrap="square" rtlCol="0">
            <a:spAutoFit/>
          </a:bodyPr>
          <a:lstStyle/>
          <a:p>
            <a:r>
              <a:rPr lang="en-GB" sz="3200" dirty="0"/>
              <a:t>(</a:t>
            </a:r>
          </a:p>
        </p:txBody>
      </p:sp>
      <p:sp>
        <p:nvSpPr>
          <p:cNvPr id="41" name="TextBox 40">
            <a:extLst>
              <a:ext uri="{FF2B5EF4-FFF2-40B4-BE49-F238E27FC236}">
                <a16:creationId xmlns:a16="http://schemas.microsoft.com/office/drawing/2014/main" id="{E2D0C25E-DD73-4AED-A6A8-64EB12247BD5}"/>
              </a:ext>
            </a:extLst>
          </p:cNvPr>
          <p:cNvSpPr txBox="1"/>
          <p:nvPr/>
        </p:nvSpPr>
        <p:spPr>
          <a:xfrm>
            <a:off x="9870501" y="5227326"/>
            <a:ext cx="381856" cy="584775"/>
          </a:xfrm>
          <a:prstGeom prst="rect">
            <a:avLst/>
          </a:prstGeom>
          <a:noFill/>
        </p:spPr>
        <p:txBody>
          <a:bodyPr wrap="square" rtlCol="0">
            <a:spAutoFit/>
          </a:bodyPr>
          <a:lstStyle/>
          <a:p>
            <a:r>
              <a:rPr lang="en-GB" sz="3200" dirty="0"/>
              <a:t>)</a:t>
            </a:r>
          </a:p>
        </p:txBody>
      </p:sp>
    </p:spTree>
    <p:extLst>
      <p:ext uri="{BB962C8B-B14F-4D97-AF65-F5344CB8AC3E}">
        <p14:creationId xmlns:p14="http://schemas.microsoft.com/office/powerpoint/2010/main" val="1465434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B80CE-E148-4B93-87BB-99279C52CBE2}"/>
              </a:ext>
            </a:extLst>
          </p:cNvPr>
          <p:cNvSpPr>
            <a:spLocks noGrp="1"/>
          </p:cNvSpPr>
          <p:nvPr>
            <p:ph idx="1"/>
          </p:nvPr>
        </p:nvSpPr>
        <p:spPr>
          <a:xfrm>
            <a:off x="1371599" y="2311685"/>
            <a:ext cx="9486901" cy="3860516"/>
          </a:xfrm>
        </p:spPr>
        <p:txBody>
          <a:bodyPr anchor="ctr">
            <a:noAutofit/>
          </a:bodyPr>
          <a:lstStyle/>
          <a:p>
            <a:r>
              <a:rPr lang="en-GB" b="1" dirty="0"/>
              <a:t>P</a:t>
            </a:r>
            <a:r>
              <a:rPr lang="en-GB" b="1" i="0" dirty="0">
                <a:effectLst/>
              </a:rPr>
              <a:t>roximity operators:</a:t>
            </a:r>
          </a:p>
          <a:p>
            <a:pPr lvl="1"/>
            <a:r>
              <a:rPr lang="en-GB" sz="2400" b="1" i="0" dirty="0">
                <a:effectLst/>
              </a:rPr>
              <a:t>W/n:</a:t>
            </a:r>
            <a:r>
              <a:rPr lang="en-GB" sz="2400" b="0" i="0" dirty="0">
                <a:effectLst/>
              </a:rPr>
              <a:t> </a:t>
            </a:r>
            <a:r>
              <a:rPr lang="en-GB" sz="2000" b="0" i="0" dirty="0">
                <a:effectLst/>
              </a:rPr>
              <a:t>Indicates distance between words, but not the order</a:t>
            </a:r>
          </a:p>
          <a:p>
            <a:pPr lvl="1"/>
            <a:r>
              <a:rPr lang="en-GB" sz="2400" b="1" i="0" dirty="0">
                <a:effectLst/>
              </a:rPr>
              <a:t>Pre/</a:t>
            </a:r>
            <a:r>
              <a:rPr lang="en-GB" sz="2400" b="1" dirty="0">
                <a:effectLst/>
              </a:rPr>
              <a:t>n:</a:t>
            </a:r>
            <a:r>
              <a:rPr lang="en-GB" sz="2400" b="1" i="1" dirty="0">
                <a:effectLst/>
              </a:rPr>
              <a:t> </a:t>
            </a:r>
            <a:r>
              <a:rPr lang="en-GB" sz="2000" b="0" i="0" dirty="0">
                <a:effectLst/>
              </a:rPr>
              <a:t>Terms must appear in a specific order between words</a:t>
            </a:r>
          </a:p>
          <a:p>
            <a:pPr lvl="1"/>
            <a:endParaRPr lang="en-GB" sz="2000" b="0" i="0" dirty="0">
              <a:effectLst/>
            </a:endParaRPr>
          </a:p>
          <a:p>
            <a:pPr lvl="1"/>
            <a:r>
              <a:rPr lang="en-GB" sz="2200" dirty="0"/>
              <a:t>Examples</a:t>
            </a:r>
          </a:p>
          <a:p>
            <a:pPr lvl="2"/>
            <a:r>
              <a:rPr lang="en-GB" sz="2000" dirty="0"/>
              <a:t>‘</a:t>
            </a:r>
            <a:r>
              <a:rPr lang="en-GB" sz="2000" b="1" i="0" dirty="0">
                <a:effectLst/>
              </a:rPr>
              <a:t>zika Pre/2 virus</a:t>
            </a:r>
            <a:r>
              <a:rPr lang="en-GB" sz="2000" b="0" i="0" dirty="0">
                <a:effectLst/>
              </a:rPr>
              <a:t>’: find ‘zika virus’ but also ‘zika and dengue virus’</a:t>
            </a:r>
          </a:p>
          <a:p>
            <a:pPr lvl="2"/>
            <a:r>
              <a:rPr lang="en-GB" sz="2000" b="0" i="0" dirty="0">
                <a:effectLst/>
              </a:rPr>
              <a:t>‘</a:t>
            </a:r>
            <a:r>
              <a:rPr lang="en-GB" sz="2000" b="1" i="0" dirty="0">
                <a:effectLst/>
              </a:rPr>
              <a:t>zika W/2 virus</a:t>
            </a:r>
            <a:r>
              <a:rPr lang="en-GB" sz="2000" b="0" i="0" dirty="0">
                <a:effectLst/>
              </a:rPr>
              <a:t>’ would look for ‘virus infection with zika,’ ‘Virus like zika,’ ‘virus, zika,’ ‘zika virus,’ etc.</a:t>
            </a:r>
            <a:endParaRPr lang="en-GB" sz="2000" dirty="0"/>
          </a:p>
        </p:txBody>
      </p:sp>
      <p:sp>
        <p:nvSpPr>
          <p:cNvPr id="5" name="Rectangle 4">
            <a:extLst>
              <a:ext uri="{FF2B5EF4-FFF2-40B4-BE49-F238E27FC236}">
                <a16:creationId xmlns:a16="http://schemas.microsoft.com/office/drawing/2014/main" id="{EB6A5626-C209-4D50-B88B-D40DC69125C8}"/>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7">
            <a:extLst>
              <a:ext uri="{FF2B5EF4-FFF2-40B4-BE49-F238E27FC236}">
                <a16:creationId xmlns:a16="http://schemas.microsoft.com/office/drawing/2014/main" id="{0ABB471E-B3CF-4BEC-AC7F-4598751DA388}"/>
              </a:ext>
            </a:extLst>
          </p:cNvPr>
          <p:cNvSpPr>
            <a:spLocks noGrp="1"/>
          </p:cNvSpPr>
          <p:nvPr>
            <p:ph type="title"/>
          </p:nvPr>
        </p:nvSpPr>
        <p:spPr>
          <a:xfrm>
            <a:off x="1371600" y="685800"/>
            <a:ext cx="9486900" cy="1371600"/>
          </a:xfrm>
        </p:spPr>
        <p:txBody>
          <a:bodyPr>
            <a:normAutofit/>
          </a:bodyPr>
          <a:lstStyle/>
          <a:p>
            <a:r>
              <a:rPr lang="en-GB" sz="4000" cap="none" dirty="0"/>
              <a:t>3. Way with words</a:t>
            </a:r>
          </a:p>
        </p:txBody>
      </p:sp>
      <p:sp>
        <p:nvSpPr>
          <p:cNvPr id="2" name="TextBox 1">
            <a:extLst>
              <a:ext uri="{FF2B5EF4-FFF2-40B4-BE49-F238E27FC236}">
                <a16:creationId xmlns:a16="http://schemas.microsoft.com/office/drawing/2014/main" id="{D0888BDF-54AE-4B05-A9DA-034CB2188F74}"/>
              </a:ext>
            </a:extLst>
          </p:cNvPr>
          <p:cNvSpPr txBox="1"/>
          <p:nvPr/>
        </p:nvSpPr>
        <p:spPr>
          <a:xfrm>
            <a:off x="6719298" y="811048"/>
            <a:ext cx="4880225" cy="707886"/>
          </a:xfrm>
          <a:prstGeom prst="rect">
            <a:avLst/>
          </a:prstGeom>
          <a:noFill/>
          <a:ln w="25400">
            <a:solidFill>
              <a:srgbClr val="C00000"/>
            </a:solidFill>
          </a:ln>
        </p:spPr>
        <p:txBody>
          <a:bodyPr wrap="square" rtlCol="0">
            <a:spAutoFit/>
          </a:bodyPr>
          <a:lstStyle/>
          <a:p>
            <a:r>
              <a:rPr lang="en-GB" sz="2000" dirty="0">
                <a:latin typeface="+mj-lt"/>
              </a:rPr>
              <a:t>“hatching success” </a:t>
            </a:r>
            <a:r>
              <a:rPr lang="en-GB" sz="2000" dirty="0">
                <a:latin typeface="+mj-lt"/>
                <a:sym typeface="Wingdings" panose="05000000000000000000" pitchFamily="2" charset="2"/>
              </a:rPr>
              <a:t> </a:t>
            </a:r>
            <a:r>
              <a:rPr lang="en-GB" sz="2000" dirty="0">
                <a:latin typeface="+mj-lt"/>
              </a:rPr>
              <a:t>“hatching W/2 success” </a:t>
            </a:r>
          </a:p>
          <a:p>
            <a:r>
              <a:rPr lang="en-GB" sz="2000" dirty="0">
                <a:latin typeface="+mj-lt"/>
              </a:rPr>
              <a:t>to include ‘success at hatching’</a:t>
            </a:r>
            <a:endParaRPr lang="en-GB" sz="2400" b="1" dirty="0">
              <a:latin typeface="+mj-lt"/>
            </a:endParaRPr>
          </a:p>
        </p:txBody>
      </p:sp>
    </p:spTree>
    <p:extLst>
      <p:ext uri="{BB962C8B-B14F-4D97-AF65-F5344CB8AC3E}">
        <p14:creationId xmlns:p14="http://schemas.microsoft.com/office/powerpoint/2010/main" val="4062971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9D92AB-25E7-4E3A-819D-EE1CF09EDF22}"/>
              </a:ext>
            </a:extLst>
          </p:cNvPr>
          <p:cNvSpPr>
            <a:spLocks noGrp="1"/>
          </p:cNvSpPr>
          <p:nvPr>
            <p:ph type="title"/>
          </p:nvPr>
        </p:nvSpPr>
        <p:spPr/>
        <p:txBody>
          <a:bodyPr/>
          <a:lstStyle/>
          <a:p>
            <a:r>
              <a:rPr lang="en-GB" dirty="0"/>
              <a:t>4. Inputting your search</a:t>
            </a:r>
          </a:p>
        </p:txBody>
      </p:sp>
      <p:sp>
        <p:nvSpPr>
          <p:cNvPr id="6" name="Text Placeholder 5">
            <a:extLst>
              <a:ext uri="{FF2B5EF4-FFF2-40B4-BE49-F238E27FC236}">
                <a16:creationId xmlns:a16="http://schemas.microsoft.com/office/drawing/2014/main" id="{0E21B98A-6F25-4861-8159-03F76573ECF7}"/>
              </a:ext>
            </a:extLst>
          </p:cNvPr>
          <p:cNvSpPr>
            <a:spLocks noGrp="1"/>
          </p:cNvSpPr>
          <p:nvPr>
            <p:ph type="body" idx="1"/>
          </p:nvPr>
        </p:nvSpPr>
        <p:spPr/>
        <p:txBody>
          <a:bodyPr/>
          <a:lstStyle/>
          <a:p>
            <a:endParaRPr lang="en-GB"/>
          </a:p>
        </p:txBody>
      </p:sp>
      <p:sp>
        <p:nvSpPr>
          <p:cNvPr id="5" name="Rectangle 4">
            <a:extLst>
              <a:ext uri="{FF2B5EF4-FFF2-40B4-BE49-F238E27FC236}">
                <a16:creationId xmlns:a16="http://schemas.microsoft.com/office/drawing/2014/main" id="{EB6A5626-C209-4D50-B88B-D40DC69125C8}"/>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2537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6A5626-C209-4D50-B88B-D40DC69125C8}"/>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0E061C94-54FC-4BEC-A7DB-FF1C88BF7E53}"/>
              </a:ext>
            </a:extLst>
          </p:cNvPr>
          <p:cNvPicPr>
            <a:picLocks noChangeAspect="1"/>
          </p:cNvPicPr>
          <p:nvPr/>
        </p:nvPicPr>
        <p:blipFill>
          <a:blip r:embed="rId3"/>
          <a:stretch>
            <a:fillRect/>
          </a:stretch>
        </p:blipFill>
        <p:spPr>
          <a:xfrm>
            <a:off x="238706" y="2183047"/>
            <a:ext cx="11714585" cy="3295504"/>
          </a:xfrm>
          <a:prstGeom prst="rect">
            <a:avLst/>
          </a:prstGeom>
        </p:spPr>
      </p:pic>
      <p:sp>
        <p:nvSpPr>
          <p:cNvPr id="4" name="Oval 3">
            <a:extLst>
              <a:ext uri="{FF2B5EF4-FFF2-40B4-BE49-F238E27FC236}">
                <a16:creationId xmlns:a16="http://schemas.microsoft.com/office/drawing/2014/main" id="{127EB125-23E2-4877-9721-7E3BFB01E368}"/>
              </a:ext>
            </a:extLst>
          </p:cNvPr>
          <p:cNvSpPr/>
          <p:nvPr/>
        </p:nvSpPr>
        <p:spPr>
          <a:xfrm>
            <a:off x="6096000" y="3637052"/>
            <a:ext cx="2297987" cy="65754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B81CCA10-7D75-46C8-92D5-C85AB416D62E}"/>
              </a:ext>
            </a:extLst>
          </p:cNvPr>
          <p:cNvCxnSpPr>
            <a:cxnSpLocks/>
            <a:stCxn id="11" idx="2"/>
            <a:endCxn id="4" idx="7"/>
          </p:cNvCxnSpPr>
          <p:nvPr/>
        </p:nvCxnSpPr>
        <p:spPr>
          <a:xfrm flipH="1">
            <a:off x="8057455" y="1518934"/>
            <a:ext cx="1101956" cy="2214413"/>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B24195-ECB6-443E-AEFD-91B8A4DEF475}"/>
              </a:ext>
            </a:extLst>
          </p:cNvPr>
          <p:cNvSpPr txBox="1"/>
          <p:nvPr/>
        </p:nvSpPr>
        <p:spPr>
          <a:xfrm>
            <a:off x="6719298" y="811048"/>
            <a:ext cx="4880225" cy="707886"/>
          </a:xfrm>
          <a:prstGeom prst="rect">
            <a:avLst/>
          </a:prstGeom>
          <a:noFill/>
          <a:ln w="25400">
            <a:solidFill>
              <a:srgbClr val="C00000"/>
            </a:solidFill>
          </a:ln>
        </p:spPr>
        <p:txBody>
          <a:bodyPr wrap="square" rtlCol="0">
            <a:spAutoFit/>
          </a:bodyPr>
          <a:lstStyle/>
          <a:p>
            <a:r>
              <a:rPr lang="en-GB" sz="2000" b="1" dirty="0">
                <a:latin typeface="+mj-lt"/>
              </a:rPr>
              <a:t>Change what you are searching within – for a literature search, stick with this</a:t>
            </a:r>
          </a:p>
        </p:txBody>
      </p:sp>
      <p:cxnSp>
        <p:nvCxnSpPr>
          <p:cNvPr id="15" name="Straight Arrow Connector 14">
            <a:extLst>
              <a:ext uri="{FF2B5EF4-FFF2-40B4-BE49-F238E27FC236}">
                <a16:creationId xmlns:a16="http://schemas.microsoft.com/office/drawing/2014/main" id="{269757F2-62D4-4B22-AEEE-1520C1D512C5}"/>
              </a:ext>
            </a:extLst>
          </p:cNvPr>
          <p:cNvCxnSpPr>
            <a:cxnSpLocks/>
          </p:cNvCxnSpPr>
          <p:nvPr/>
        </p:nvCxnSpPr>
        <p:spPr>
          <a:xfrm>
            <a:off x="1633591" y="1797978"/>
            <a:ext cx="1398998" cy="2032821"/>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527BD82-7519-4C0E-9F18-C9D2AF7D645E}"/>
              </a:ext>
            </a:extLst>
          </p:cNvPr>
          <p:cNvSpPr txBox="1"/>
          <p:nvPr/>
        </p:nvSpPr>
        <p:spPr>
          <a:xfrm>
            <a:off x="494762" y="1397868"/>
            <a:ext cx="2277657" cy="400110"/>
          </a:xfrm>
          <a:prstGeom prst="rect">
            <a:avLst/>
          </a:prstGeom>
          <a:noFill/>
          <a:ln w="25400">
            <a:solidFill>
              <a:srgbClr val="C00000"/>
            </a:solidFill>
          </a:ln>
        </p:spPr>
        <p:txBody>
          <a:bodyPr wrap="square" rtlCol="0">
            <a:spAutoFit/>
          </a:bodyPr>
          <a:lstStyle/>
          <a:p>
            <a:r>
              <a:rPr lang="en-GB" sz="2000" b="1" dirty="0">
                <a:latin typeface="+mj-lt"/>
              </a:rPr>
              <a:t>Search goes in here</a:t>
            </a:r>
          </a:p>
        </p:txBody>
      </p:sp>
      <p:sp>
        <p:nvSpPr>
          <p:cNvPr id="21" name="Oval 20">
            <a:extLst>
              <a:ext uri="{FF2B5EF4-FFF2-40B4-BE49-F238E27FC236}">
                <a16:creationId xmlns:a16="http://schemas.microsoft.com/office/drawing/2014/main" id="{50FC52A5-B1A1-4262-B81A-7B609F5A93CD}"/>
              </a:ext>
            </a:extLst>
          </p:cNvPr>
          <p:cNvSpPr/>
          <p:nvPr/>
        </p:nvSpPr>
        <p:spPr>
          <a:xfrm>
            <a:off x="8317625" y="3733346"/>
            <a:ext cx="384586" cy="38506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DCCE3F40-411D-4401-A034-0DA0602644F0}"/>
              </a:ext>
            </a:extLst>
          </p:cNvPr>
          <p:cNvCxnSpPr>
            <a:cxnSpLocks/>
            <a:endCxn id="21" idx="4"/>
          </p:cNvCxnSpPr>
          <p:nvPr/>
        </p:nvCxnSpPr>
        <p:spPr>
          <a:xfrm flipH="1" flipV="1">
            <a:off x="8509918" y="4118415"/>
            <a:ext cx="452463" cy="1450178"/>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49796B7-6398-45ED-8D8D-71814BF3606C}"/>
              </a:ext>
            </a:extLst>
          </p:cNvPr>
          <p:cNvSpPr txBox="1"/>
          <p:nvPr/>
        </p:nvSpPr>
        <p:spPr>
          <a:xfrm>
            <a:off x="6645667" y="5544691"/>
            <a:ext cx="4880225" cy="707886"/>
          </a:xfrm>
          <a:prstGeom prst="rect">
            <a:avLst/>
          </a:prstGeom>
          <a:noFill/>
          <a:ln w="25400">
            <a:solidFill>
              <a:srgbClr val="C00000"/>
            </a:solidFill>
          </a:ln>
        </p:spPr>
        <p:txBody>
          <a:bodyPr wrap="square" rtlCol="0">
            <a:spAutoFit/>
          </a:bodyPr>
          <a:lstStyle/>
          <a:p>
            <a:r>
              <a:rPr lang="en-GB" sz="2000" b="1" dirty="0">
                <a:latin typeface="+mj-lt"/>
              </a:rPr>
              <a:t>If your search is too long, click this and more space will be added</a:t>
            </a:r>
          </a:p>
        </p:txBody>
      </p:sp>
    </p:spTree>
    <p:extLst>
      <p:ext uri="{BB962C8B-B14F-4D97-AF65-F5344CB8AC3E}">
        <p14:creationId xmlns:p14="http://schemas.microsoft.com/office/powerpoint/2010/main" val="340670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9" grpId="0" animBg="1"/>
      <p:bldP spid="21"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7A0FF4-4386-4B34-A023-BCCF1815387B}"/>
              </a:ext>
            </a:extLst>
          </p:cNvPr>
          <p:cNvPicPr>
            <a:picLocks noChangeAspect="1"/>
          </p:cNvPicPr>
          <p:nvPr/>
        </p:nvPicPr>
        <p:blipFill rotWithShape="1">
          <a:blip r:embed="rId3"/>
          <a:srcRect l="10955" t="10001" b="305"/>
          <a:stretch/>
        </p:blipFill>
        <p:spPr>
          <a:xfrm>
            <a:off x="669532" y="1479479"/>
            <a:ext cx="10856360" cy="5044401"/>
          </a:xfrm>
          <a:prstGeom prst="rect">
            <a:avLst/>
          </a:prstGeom>
        </p:spPr>
      </p:pic>
      <p:sp>
        <p:nvSpPr>
          <p:cNvPr id="5" name="Rectangle 4">
            <a:extLst>
              <a:ext uri="{FF2B5EF4-FFF2-40B4-BE49-F238E27FC236}">
                <a16:creationId xmlns:a16="http://schemas.microsoft.com/office/drawing/2014/main" id="{EB6A5626-C209-4D50-B88B-D40DC69125C8}"/>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0FC52A5-B1A1-4262-B81A-7B609F5A93CD}"/>
              </a:ext>
            </a:extLst>
          </p:cNvPr>
          <p:cNvSpPr/>
          <p:nvPr/>
        </p:nvSpPr>
        <p:spPr>
          <a:xfrm>
            <a:off x="4859676" y="4345970"/>
            <a:ext cx="3154167" cy="226010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DCCE3F40-411D-4401-A034-0DA0602644F0}"/>
              </a:ext>
            </a:extLst>
          </p:cNvPr>
          <p:cNvCxnSpPr>
            <a:cxnSpLocks/>
            <a:stCxn id="26" idx="2"/>
            <a:endCxn id="21" idx="7"/>
          </p:cNvCxnSpPr>
          <p:nvPr/>
        </p:nvCxnSpPr>
        <p:spPr>
          <a:xfrm flipH="1">
            <a:off x="7551926" y="1084440"/>
            <a:ext cx="1533854" cy="3592515"/>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49796B7-6398-45ED-8D8D-71814BF3606C}"/>
              </a:ext>
            </a:extLst>
          </p:cNvPr>
          <p:cNvSpPr txBox="1"/>
          <p:nvPr/>
        </p:nvSpPr>
        <p:spPr>
          <a:xfrm>
            <a:off x="6645667" y="376554"/>
            <a:ext cx="4880225" cy="707886"/>
          </a:xfrm>
          <a:prstGeom prst="rect">
            <a:avLst/>
          </a:prstGeom>
          <a:noFill/>
          <a:ln w="25400">
            <a:solidFill>
              <a:srgbClr val="C00000"/>
            </a:solidFill>
          </a:ln>
        </p:spPr>
        <p:txBody>
          <a:bodyPr wrap="square" rtlCol="0">
            <a:spAutoFit/>
          </a:bodyPr>
          <a:lstStyle/>
          <a:p>
            <a:r>
              <a:rPr lang="en-GB" sz="2000" b="1" dirty="0">
                <a:latin typeface="+mj-lt"/>
              </a:rPr>
              <a:t>If you want to mix and match what you search within, this is how you do it</a:t>
            </a:r>
          </a:p>
        </p:txBody>
      </p:sp>
    </p:spTree>
    <p:extLst>
      <p:ext uri="{BB962C8B-B14F-4D97-AF65-F5344CB8AC3E}">
        <p14:creationId xmlns:p14="http://schemas.microsoft.com/office/powerpoint/2010/main" val="410833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B8A6C5-13DA-4611-B5DB-ECA4833810D5}"/>
              </a:ext>
            </a:extLst>
          </p:cNvPr>
          <p:cNvPicPr>
            <a:picLocks noChangeAspect="1"/>
          </p:cNvPicPr>
          <p:nvPr/>
        </p:nvPicPr>
        <p:blipFill rotWithShape="1">
          <a:blip r:embed="rId3"/>
          <a:srcRect b="18413"/>
          <a:stretch/>
        </p:blipFill>
        <p:spPr>
          <a:xfrm>
            <a:off x="1801649" y="1912501"/>
            <a:ext cx="8535581" cy="4006248"/>
          </a:xfrm>
          <a:prstGeom prst="rect">
            <a:avLst/>
          </a:prstGeom>
        </p:spPr>
      </p:pic>
      <p:sp>
        <p:nvSpPr>
          <p:cNvPr id="5" name="Oval 4">
            <a:extLst>
              <a:ext uri="{FF2B5EF4-FFF2-40B4-BE49-F238E27FC236}">
                <a16:creationId xmlns:a16="http://schemas.microsoft.com/office/drawing/2014/main" id="{B7DB8EA9-CD7A-4CED-B46F-87AC3CB7EF8A}"/>
              </a:ext>
            </a:extLst>
          </p:cNvPr>
          <p:cNvSpPr/>
          <p:nvPr/>
        </p:nvSpPr>
        <p:spPr>
          <a:xfrm>
            <a:off x="2465798" y="3211843"/>
            <a:ext cx="760287" cy="43431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E227007E-94A5-439A-BC09-D22C223ADB0D}"/>
              </a:ext>
            </a:extLst>
          </p:cNvPr>
          <p:cNvCxnSpPr>
            <a:cxnSpLocks/>
            <a:stCxn id="7" idx="2"/>
            <a:endCxn id="5" idx="7"/>
          </p:cNvCxnSpPr>
          <p:nvPr/>
        </p:nvCxnSpPr>
        <p:spPr>
          <a:xfrm flipH="1">
            <a:off x="3114744" y="1912501"/>
            <a:ext cx="6310084" cy="1362946"/>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3807268-DA84-4A8F-958F-3A71E36B5092}"/>
              </a:ext>
            </a:extLst>
          </p:cNvPr>
          <p:cNvSpPr txBox="1"/>
          <p:nvPr/>
        </p:nvSpPr>
        <p:spPr>
          <a:xfrm>
            <a:off x="6984715" y="281285"/>
            <a:ext cx="4880225" cy="1631216"/>
          </a:xfrm>
          <a:prstGeom prst="rect">
            <a:avLst/>
          </a:prstGeom>
          <a:noFill/>
          <a:ln w="25400">
            <a:solidFill>
              <a:srgbClr val="C00000"/>
            </a:solidFill>
          </a:ln>
        </p:spPr>
        <p:txBody>
          <a:bodyPr wrap="square" rtlCol="0">
            <a:spAutoFit/>
          </a:bodyPr>
          <a:lstStyle/>
          <a:p>
            <a:r>
              <a:rPr lang="en-GB" sz="2000" b="1" dirty="0">
                <a:latin typeface="+mj-lt"/>
              </a:rPr>
              <a:t>Can limit:</a:t>
            </a:r>
          </a:p>
          <a:p>
            <a:r>
              <a:rPr lang="en-GB" sz="2000" dirty="0">
                <a:latin typeface="+mj-lt"/>
              </a:rPr>
              <a:t>Publication year</a:t>
            </a:r>
          </a:p>
          <a:p>
            <a:r>
              <a:rPr lang="en-GB" sz="2000" dirty="0">
                <a:latin typeface="+mj-lt"/>
              </a:rPr>
              <a:t>Time since added to Scopus</a:t>
            </a:r>
          </a:p>
          <a:p>
            <a:r>
              <a:rPr lang="en-GB" sz="2000" dirty="0">
                <a:latin typeface="+mj-lt"/>
              </a:rPr>
              <a:t>Document type (helpful to limit to journals or reviews)</a:t>
            </a:r>
          </a:p>
        </p:txBody>
      </p:sp>
      <p:sp>
        <p:nvSpPr>
          <p:cNvPr id="14" name="Rectangle 13">
            <a:extLst>
              <a:ext uri="{FF2B5EF4-FFF2-40B4-BE49-F238E27FC236}">
                <a16:creationId xmlns:a16="http://schemas.microsoft.com/office/drawing/2014/main" id="{D6213A83-D089-494C-8C23-CC7888DA5384}"/>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3966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1AA3DC1A-A9D8-4B0A-84C4-25DA12660511}"/>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D4E8C066-7A64-4FF0-95E2-93F3B9DDC353}"/>
              </a:ext>
            </a:extLst>
          </p:cNvPr>
          <p:cNvPicPr>
            <a:picLocks noChangeAspect="1"/>
          </p:cNvPicPr>
          <p:nvPr/>
        </p:nvPicPr>
        <p:blipFill>
          <a:blip r:embed="rId3"/>
          <a:stretch>
            <a:fillRect/>
          </a:stretch>
        </p:blipFill>
        <p:spPr>
          <a:xfrm>
            <a:off x="1078786" y="1080030"/>
            <a:ext cx="10548135" cy="4737626"/>
          </a:xfrm>
          <a:prstGeom prst="rect">
            <a:avLst/>
          </a:prstGeom>
        </p:spPr>
      </p:pic>
      <p:sp>
        <p:nvSpPr>
          <p:cNvPr id="4" name="Oval 3">
            <a:extLst>
              <a:ext uri="{FF2B5EF4-FFF2-40B4-BE49-F238E27FC236}">
                <a16:creationId xmlns:a16="http://schemas.microsoft.com/office/drawing/2014/main" id="{92C458ED-5F6B-4959-ADDB-13454CDA6ADA}"/>
              </a:ext>
            </a:extLst>
          </p:cNvPr>
          <p:cNvSpPr/>
          <p:nvPr/>
        </p:nvSpPr>
        <p:spPr>
          <a:xfrm>
            <a:off x="1210637" y="1763187"/>
            <a:ext cx="3032590" cy="43431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3703287A-C77D-4A57-B356-2DA4E055546A}"/>
              </a:ext>
            </a:extLst>
          </p:cNvPr>
          <p:cNvCxnSpPr>
            <a:cxnSpLocks/>
            <a:stCxn id="6" idx="2"/>
            <a:endCxn id="4" idx="7"/>
          </p:cNvCxnSpPr>
          <p:nvPr/>
        </p:nvCxnSpPr>
        <p:spPr>
          <a:xfrm flipH="1">
            <a:off x="3799114" y="580660"/>
            <a:ext cx="327886" cy="1246131"/>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D0B086-5659-418D-A662-AB947CA2473E}"/>
              </a:ext>
            </a:extLst>
          </p:cNvPr>
          <p:cNvSpPr txBox="1"/>
          <p:nvPr/>
        </p:nvSpPr>
        <p:spPr>
          <a:xfrm>
            <a:off x="3019103" y="180550"/>
            <a:ext cx="2215793" cy="400110"/>
          </a:xfrm>
          <a:prstGeom prst="rect">
            <a:avLst/>
          </a:prstGeom>
          <a:noFill/>
          <a:ln w="25400">
            <a:solidFill>
              <a:srgbClr val="C00000"/>
            </a:solidFill>
          </a:ln>
        </p:spPr>
        <p:txBody>
          <a:bodyPr wrap="square" rtlCol="0">
            <a:spAutoFit/>
          </a:bodyPr>
          <a:lstStyle/>
          <a:p>
            <a:pPr algn="ctr"/>
            <a:r>
              <a:rPr lang="en-GB" sz="2000" b="1" dirty="0">
                <a:latin typeface="+mj-lt"/>
              </a:rPr>
              <a:t>Number of results</a:t>
            </a:r>
            <a:endParaRPr lang="en-GB" sz="2000" dirty="0">
              <a:latin typeface="+mj-lt"/>
            </a:endParaRPr>
          </a:p>
        </p:txBody>
      </p:sp>
      <p:sp>
        <p:nvSpPr>
          <p:cNvPr id="13" name="Oval 12">
            <a:extLst>
              <a:ext uri="{FF2B5EF4-FFF2-40B4-BE49-F238E27FC236}">
                <a16:creationId xmlns:a16="http://schemas.microsoft.com/office/drawing/2014/main" id="{9EFD2A17-181A-4989-AC3B-E3E45BB16900}"/>
              </a:ext>
            </a:extLst>
          </p:cNvPr>
          <p:cNvSpPr/>
          <p:nvPr/>
        </p:nvSpPr>
        <p:spPr>
          <a:xfrm>
            <a:off x="1417833" y="2758380"/>
            <a:ext cx="645559" cy="334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23B70FDF-824B-4794-8C1A-18D291C703BB}"/>
              </a:ext>
            </a:extLst>
          </p:cNvPr>
          <p:cNvCxnSpPr>
            <a:cxnSpLocks/>
            <a:endCxn id="13" idx="1"/>
          </p:cNvCxnSpPr>
          <p:nvPr/>
        </p:nvCxnSpPr>
        <p:spPr>
          <a:xfrm>
            <a:off x="734174" y="1080030"/>
            <a:ext cx="778199" cy="1727284"/>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6917312-7073-4565-AECC-7D6E24D5A00D}"/>
              </a:ext>
            </a:extLst>
          </p:cNvPr>
          <p:cNvSpPr txBox="1"/>
          <p:nvPr/>
        </p:nvSpPr>
        <p:spPr>
          <a:xfrm>
            <a:off x="511139" y="372144"/>
            <a:ext cx="2215793" cy="707886"/>
          </a:xfrm>
          <a:prstGeom prst="rect">
            <a:avLst/>
          </a:prstGeom>
          <a:noFill/>
          <a:ln w="25400">
            <a:solidFill>
              <a:srgbClr val="C00000"/>
            </a:solidFill>
          </a:ln>
        </p:spPr>
        <p:txBody>
          <a:bodyPr wrap="square" rtlCol="0">
            <a:spAutoFit/>
          </a:bodyPr>
          <a:lstStyle/>
          <a:p>
            <a:pPr algn="ctr"/>
            <a:r>
              <a:rPr lang="en-GB" sz="2000" b="1" dirty="0">
                <a:latin typeface="+mj-lt"/>
              </a:rPr>
              <a:t>Edit your search if you are not happy</a:t>
            </a:r>
            <a:endParaRPr lang="en-GB" sz="2000" dirty="0">
              <a:latin typeface="+mj-lt"/>
            </a:endParaRPr>
          </a:p>
        </p:txBody>
      </p:sp>
      <p:sp>
        <p:nvSpPr>
          <p:cNvPr id="26" name="Oval 25">
            <a:extLst>
              <a:ext uri="{FF2B5EF4-FFF2-40B4-BE49-F238E27FC236}">
                <a16:creationId xmlns:a16="http://schemas.microsoft.com/office/drawing/2014/main" id="{BB00775C-60E4-4B95-B8B4-27EF8C9A207A}"/>
              </a:ext>
            </a:extLst>
          </p:cNvPr>
          <p:cNvSpPr/>
          <p:nvPr/>
        </p:nvSpPr>
        <p:spPr>
          <a:xfrm>
            <a:off x="1952855" y="2758380"/>
            <a:ext cx="645559" cy="334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a:extLst>
              <a:ext uri="{FF2B5EF4-FFF2-40B4-BE49-F238E27FC236}">
                <a16:creationId xmlns:a16="http://schemas.microsoft.com/office/drawing/2014/main" id="{D73FAF03-E28B-4E3C-A55C-DE64293576DD}"/>
              </a:ext>
            </a:extLst>
          </p:cNvPr>
          <p:cNvCxnSpPr>
            <a:cxnSpLocks/>
            <a:stCxn id="28" idx="2"/>
            <a:endCxn id="26" idx="0"/>
          </p:cNvCxnSpPr>
          <p:nvPr/>
        </p:nvCxnSpPr>
        <p:spPr>
          <a:xfrm flipH="1">
            <a:off x="2275635" y="1038159"/>
            <a:ext cx="6363851" cy="1720221"/>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949D63-C9C7-4EF0-8A49-3E7D2BAD3C3C}"/>
              </a:ext>
            </a:extLst>
          </p:cNvPr>
          <p:cNvSpPr txBox="1"/>
          <p:nvPr/>
        </p:nvSpPr>
        <p:spPr>
          <a:xfrm>
            <a:off x="6483144" y="330273"/>
            <a:ext cx="4312684" cy="707886"/>
          </a:xfrm>
          <a:prstGeom prst="rect">
            <a:avLst/>
          </a:prstGeom>
          <a:noFill/>
          <a:ln w="25400">
            <a:solidFill>
              <a:srgbClr val="C00000"/>
            </a:solidFill>
          </a:ln>
        </p:spPr>
        <p:txBody>
          <a:bodyPr wrap="square" rtlCol="0">
            <a:spAutoFit/>
          </a:bodyPr>
          <a:lstStyle/>
          <a:p>
            <a:pPr algn="ctr"/>
            <a:r>
              <a:rPr lang="en-GB" sz="2000" b="1" dirty="0">
                <a:latin typeface="+mj-lt"/>
              </a:rPr>
              <a:t>Save your search for later (will add any new papers)</a:t>
            </a:r>
            <a:endParaRPr lang="en-GB" sz="2000" dirty="0">
              <a:latin typeface="+mj-lt"/>
            </a:endParaRPr>
          </a:p>
        </p:txBody>
      </p:sp>
      <p:sp>
        <p:nvSpPr>
          <p:cNvPr id="32" name="Oval 31">
            <a:extLst>
              <a:ext uri="{FF2B5EF4-FFF2-40B4-BE49-F238E27FC236}">
                <a16:creationId xmlns:a16="http://schemas.microsoft.com/office/drawing/2014/main" id="{CBF98890-2FA2-40BF-898E-C6CC136BBA7E}"/>
              </a:ext>
            </a:extLst>
          </p:cNvPr>
          <p:cNvSpPr/>
          <p:nvPr/>
        </p:nvSpPr>
        <p:spPr>
          <a:xfrm>
            <a:off x="2628368" y="2778982"/>
            <a:ext cx="645559" cy="334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F62BF099-51E9-4433-B98C-A563CDDCAA22}"/>
              </a:ext>
            </a:extLst>
          </p:cNvPr>
          <p:cNvCxnSpPr>
            <a:cxnSpLocks/>
            <a:stCxn id="38" idx="0"/>
            <a:endCxn id="32" idx="6"/>
          </p:cNvCxnSpPr>
          <p:nvPr/>
        </p:nvCxnSpPr>
        <p:spPr>
          <a:xfrm flipH="1" flipV="1">
            <a:off x="3273927" y="2946053"/>
            <a:ext cx="6938479" cy="2816405"/>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14C981A-A40A-49B3-A9F3-846AB212F446}"/>
              </a:ext>
            </a:extLst>
          </p:cNvPr>
          <p:cNvSpPr txBox="1"/>
          <p:nvPr/>
        </p:nvSpPr>
        <p:spPr>
          <a:xfrm>
            <a:off x="8870022" y="5762458"/>
            <a:ext cx="2684767" cy="707886"/>
          </a:xfrm>
          <a:prstGeom prst="rect">
            <a:avLst/>
          </a:prstGeom>
          <a:noFill/>
          <a:ln w="25400">
            <a:solidFill>
              <a:srgbClr val="C00000"/>
            </a:solidFill>
          </a:ln>
        </p:spPr>
        <p:txBody>
          <a:bodyPr wrap="square" rtlCol="0">
            <a:spAutoFit/>
          </a:bodyPr>
          <a:lstStyle/>
          <a:p>
            <a:pPr algn="ctr"/>
            <a:r>
              <a:rPr lang="en-GB" sz="2000" b="1" dirty="0">
                <a:latin typeface="+mj-lt"/>
              </a:rPr>
              <a:t>Set alert for new papers added to Scopus</a:t>
            </a:r>
            <a:endParaRPr lang="en-GB" sz="2000" dirty="0">
              <a:latin typeface="+mj-lt"/>
            </a:endParaRPr>
          </a:p>
        </p:txBody>
      </p:sp>
      <p:sp>
        <p:nvSpPr>
          <p:cNvPr id="41" name="Rectangle: Rounded Corners 40">
            <a:extLst>
              <a:ext uri="{FF2B5EF4-FFF2-40B4-BE49-F238E27FC236}">
                <a16:creationId xmlns:a16="http://schemas.microsoft.com/office/drawing/2014/main" id="{E3C6EA8A-7287-4705-90C3-D863318D7537}"/>
              </a:ext>
            </a:extLst>
          </p:cNvPr>
          <p:cNvSpPr/>
          <p:nvPr/>
        </p:nvSpPr>
        <p:spPr>
          <a:xfrm>
            <a:off x="1313729" y="3731872"/>
            <a:ext cx="2485385" cy="229272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1D0AA1D7-7EF2-49A3-9300-17E8AE06991A}"/>
              </a:ext>
            </a:extLst>
          </p:cNvPr>
          <p:cNvSpPr txBox="1"/>
          <p:nvPr/>
        </p:nvSpPr>
        <p:spPr>
          <a:xfrm>
            <a:off x="4304869" y="5551750"/>
            <a:ext cx="2766242" cy="1015663"/>
          </a:xfrm>
          <a:prstGeom prst="rect">
            <a:avLst/>
          </a:prstGeom>
          <a:solidFill>
            <a:schemeClr val="bg1"/>
          </a:solidFill>
          <a:ln w="25400">
            <a:solidFill>
              <a:srgbClr val="C00000"/>
            </a:solidFill>
          </a:ln>
        </p:spPr>
        <p:txBody>
          <a:bodyPr wrap="square" rtlCol="0">
            <a:spAutoFit/>
          </a:bodyPr>
          <a:lstStyle/>
          <a:p>
            <a:pPr algn="ctr"/>
            <a:r>
              <a:rPr lang="en-GB" sz="2000" b="1" dirty="0">
                <a:latin typeface="+mj-lt"/>
              </a:rPr>
              <a:t>Refine by all sorts – my favourites are key words, journals and subject type</a:t>
            </a:r>
            <a:endParaRPr lang="en-GB" sz="2000" dirty="0">
              <a:latin typeface="+mj-lt"/>
            </a:endParaRPr>
          </a:p>
        </p:txBody>
      </p:sp>
      <p:cxnSp>
        <p:nvCxnSpPr>
          <p:cNvPr id="47" name="Straight Arrow Connector 46">
            <a:extLst>
              <a:ext uri="{FF2B5EF4-FFF2-40B4-BE49-F238E27FC236}">
                <a16:creationId xmlns:a16="http://schemas.microsoft.com/office/drawing/2014/main" id="{B0E31EB2-E762-44C6-8A86-916B11586E3F}"/>
              </a:ext>
            </a:extLst>
          </p:cNvPr>
          <p:cNvCxnSpPr>
            <a:cxnSpLocks/>
            <a:stCxn id="46" idx="1"/>
          </p:cNvCxnSpPr>
          <p:nvPr/>
        </p:nvCxnSpPr>
        <p:spPr>
          <a:xfrm flipH="1" flipV="1">
            <a:off x="3799114" y="5777970"/>
            <a:ext cx="505755" cy="281612"/>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3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3" grpId="0" animBg="1"/>
      <p:bldP spid="15" grpId="0" animBg="1"/>
      <p:bldP spid="26" grpId="0" animBg="1"/>
      <p:bldP spid="28" grpId="0" animBg="1"/>
      <p:bldP spid="32" grpId="0" animBg="1"/>
      <p:bldP spid="38" grpId="0" animBg="1"/>
      <p:bldP spid="41"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60D1-F8FF-4EDD-88D3-27C3B0BEA3E4}"/>
              </a:ext>
            </a:extLst>
          </p:cNvPr>
          <p:cNvSpPr>
            <a:spLocks noGrp="1"/>
          </p:cNvSpPr>
          <p:nvPr>
            <p:ph type="title"/>
          </p:nvPr>
        </p:nvSpPr>
        <p:spPr/>
        <p:txBody>
          <a:bodyPr anchor="b">
            <a:normAutofit/>
          </a:bodyPr>
          <a:lstStyle/>
          <a:p>
            <a:pPr algn="ctr"/>
            <a:r>
              <a:rPr lang="en-GB" sz="3600" cap="none" dirty="0"/>
              <a:t>What is Scopus?</a:t>
            </a:r>
          </a:p>
        </p:txBody>
      </p:sp>
      <p:sp>
        <p:nvSpPr>
          <p:cNvPr id="3" name="Content Placeholder 2">
            <a:extLst>
              <a:ext uri="{FF2B5EF4-FFF2-40B4-BE49-F238E27FC236}">
                <a16:creationId xmlns:a16="http://schemas.microsoft.com/office/drawing/2014/main" id="{85EB6D3F-58F3-46BF-98F0-E543FFC4434E}"/>
              </a:ext>
            </a:extLst>
          </p:cNvPr>
          <p:cNvSpPr>
            <a:spLocks noGrp="1"/>
          </p:cNvSpPr>
          <p:nvPr>
            <p:ph idx="1"/>
          </p:nvPr>
        </p:nvSpPr>
        <p:spPr/>
        <p:txBody>
          <a:bodyPr anchor="ctr">
            <a:normAutofit/>
          </a:bodyPr>
          <a:lstStyle/>
          <a:p>
            <a:pPr>
              <a:lnSpc>
                <a:spcPct val="150000"/>
              </a:lnSpc>
            </a:pPr>
            <a:r>
              <a:rPr lang="en-GB" sz="2800" b="0" dirty="0">
                <a:solidFill>
                  <a:schemeClr val="tx1">
                    <a:lumMod val="75000"/>
                    <a:lumOff val="25000"/>
                  </a:schemeClr>
                </a:solidFill>
                <a:effectLst/>
              </a:rPr>
              <a:t>Elsevier’s abstract and citation database</a:t>
            </a:r>
          </a:p>
          <a:p>
            <a:pPr>
              <a:lnSpc>
                <a:spcPct val="150000"/>
              </a:lnSpc>
            </a:pPr>
            <a:r>
              <a:rPr lang="en-GB" sz="2800" b="1" dirty="0">
                <a:solidFill>
                  <a:schemeClr val="tx1">
                    <a:lumMod val="75000"/>
                    <a:lumOff val="25000"/>
                  </a:schemeClr>
                </a:solidFill>
                <a:effectLst/>
              </a:rPr>
              <a:t>Multidisciplinary</a:t>
            </a:r>
            <a:endParaRPr lang="en-GB" sz="2800" dirty="0">
              <a:solidFill>
                <a:schemeClr val="tx1">
                  <a:lumMod val="75000"/>
                  <a:lumOff val="25000"/>
                </a:schemeClr>
              </a:solidFill>
            </a:endParaRPr>
          </a:p>
          <a:p>
            <a:pPr>
              <a:lnSpc>
                <a:spcPct val="150000"/>
              </a:lnSpc>
            </a:pPr>
            <a:r>
              <a:rPr lang="en-GB" sz="2800" dirty="0">
                <a:solidFill>
                  <a:schemeClr val="tx1">
                    <a:lumMod val="75000"/>
                    <a:lumOff val="25000"/>
                  </a:schemeClr>
                </a:solidFill>
              </a:rPr>
              <a:t>Good alternative to Web of Science </a:t>
            </a:r>
          </a:p>
          <a:p>
            <a:pPr marL="0" indent="0">
              <a:spcBef>
                <a:spcPts val="0"/>
              </a:spcBef>
              <a:buNone/>
            </a:pPr>
            <a:r>
              <a:rPr lang="en-GB" sz="1800" dirty="0">
                <a:solidFill>
                  <a:schemeClr val="tx1">
                    <a:lumMod val="75000"/>
                    <a:lumOff val="25000"/>
                  </a:schemeClr>
                </a:solidFill>
              </a:rPr>
              <a:t>    (which is better? Depends on what you want and who you ask!)</a:t>
            </a:r>
            <a:endParaRPr lang="en-GB" sz="2400" dirty="0">
              <a:solidFill>
                <a:schemeClr val="tx1">
                  <a:lumMod val="75000"/>
                  <a:lumOff val="25000"/>
                </a:schemeClr>
              </a:solidFill>
            </a:endParaRPr>
          </a:p>
        </p:txBody>
      </p:sp>
      <p:pic>
        <p:nvPicPr>
          <p:cNvPr id="1026" name="Picture 2" descr="Scopus and Research Evaluation - Citation Analysis and Research Impact -  LibGuides at Rhodes University Library">
            <a:extLst>
              <a:ext uri="{FF2B5EF4-FFF2-40B4-BE49-F238E27FC236}">
                <a16:creationId xmlns:a16="http://schemas.microsoft.com/office/drawing/2014/main" id="{D75680A1-10C6-46B9-AFED-2165289BF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6" y="714832"/>
            <a:ext cx="2519218" cy="8815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9E26C27-E852-42DF-AA68-8FEF4FA37163}"/>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5D05EF9C-3224-48AF-B2C4-D1BC3213B15E}"/>
              </a:ext>
            </a:extLst>
          </p:cNvPr>
          <p:cNvPicPr>
            <a:picLocks noChangeAspect="1"/>
          </p:cNvPicPr>
          <p:nvPr/>
        </p:nvPicPr>
        <p:blipFill>
          <a:blip r:embed="rId4"/>
          <a:stretch>
            <a:fillRect/>
          </a:stretch>
        </p:blipFill>
        <p:spPr>
          <a:xfrm>
            <a:off x="8003570" y="2781148"/>
            <a:ext cx="3781981" cy="2312266"/>
          </a:xfrm>
          <a:prstGeom prst="rect">
            <a:avLst/>
          </a:prstGeom>
        </p:spPr>
      </p:pic>
    </p:spTree>
    <p:extLst>
      <p:ext uri="{BB962C8B-B14F-4D97-AF65-F5344CB8AC3E}">
        <p14:creationId xmlns:p14="http://schemas.microsoft.com/office/powerpoint/2010/main" val="1835691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E8C066-7A64-4FF0-95E2-93F3B9DDC353}"/>
              </a:ext>
            </a:extLst>
          </p:cNvPr>
          <p:cNvPicPr>
            <a:picLocks noChangeAspect="1"/>
          </p:cNvPicPr>
          <p:nvPr/>
        </p:nvPicPr>
        <p:blipFill>
          <a:blip r:embed="rId3"/>
          <a:stretch>
            <a:fillRect/>
          </a:stretch>
        </p:blipFill>
        <p:spPr>
          <a:xfrm>
            <a:off x="821932" y="1316336"/>
            <a:ext cx="10548135" cy="4737626"/>
          </a:xfrm>
          <a:prstGeom prst="rect">
            <a:avLst/>
          </a:prstGeom>
        </p:spPr>
      </p:pic>
      <p:sp>
        <p:nvSpPr>
          <p:cNvPr id="26" name="Oval 25">
            <a:extLst>
              <a:ext uri="{FF2B5EF4-FFF2-40B4-BE49-F238E27FC236}">
                <a16:creationId xmlns:a16="http://schemas.microsoft.com/office/drawing/2014/main" id="{BB00775C-60E4-4B95-B8B4-27EF8C9A207A}"/>
              </a:ext>
            </a:extLst>
          </p:cNvPr>
          <p:cNvSpPr/>
          <p:nvPr/>
        </p:nvSpPr>
        <p:spPr>
          <a:xfrm>
            <a:off x="1696001" y="2994686"/>
            <a:ext cx="645559" cy="334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a:extLst>
              <a:ext uri="{FF2B5EF4-FFF2-40B4-BE49-F238E27FC236}">
                <a16:creationId xmlns:a16="http://schemas.microsoft.com/office/drawing/2014/main" id="{D73FAF03-E28B-4E3C-A55C-DE64293576DD}"/>
              </a:ext>
            </a:extLst>
          </p:cNvPr>
          <p:cNvCxnSpPr>
            <a:cxnSpLocks/>
            <a:stCxn id="28" idx="1"/>
            <a:endCxn id="26" idx="5"/>
          </p:cNvCxnSpPr>
          <p:nvPr/>
        </p:nvCxnSpPr>
        <p:spPr>
          <a:xfrm flipH="1" flipV="1">
            <a:off x="2247020" y="3279893"/>
            <a:ext cx="1824008" cy="294114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949D63-C9C7-4EF0-8A49-3E7D2BAD3C3C}"/>
              </a:ext>
            </a:extLst>
          </p:cNvPr>
          <p:cNvSpPr txBox="1"/>
          <p:nvPr/>
        </p:nvSpPr>
        <p:spPr>
          <a:xfrm>
            <a:off x="4071028" y="5867090"/>
            <a:ext cx="4312684" cy="707886"/>
          </a:xfrm>
          <a:prstGeom prst="rect">
            <a:avLst/>
          </a:prstGeom>
          <a:noFill/>
          <a:ln w="25400">
            <a:solidFill>
              <a:srgbClr val="C00000"/>
            </a:solidFill>
          </a:ln>
        </p:spPr>
        <p:txBody>
          <a:bodyPr wrap="square" rtlCol="0">
            <a:spAutoFit/>
          </a:bodyPr>
          <a:lstStyle/>
          <a:p>
            <a:pPr algn="ctr"/>
            <a:r>
              <a:rPr lang="en-GB" sz="2000" b="1" dirty="0">
                <a:latin typeface="+mj-lt"/>
              </a:rPr>
              <a:t>Save your search for later (will add any new papers)</a:t>
            </a:r>
            <a:endParaRPr lang="en-GB" sz="2000" dirty="0">
              <a:latin typeface="+mj-lt"/>
            </a:endParaRPr>
          </a:p>
        </p:txBody>
      </p:sp>
      <p:sp>
        <p:nvSpPr>
          <p:cNvPr id="12" name="Oval 11">
            <a:extLst>
              <a:ext uri="{FF2B5EF4-FFF2-40B4-BE49-F238E27FC236}">
                <a16:creationId xmlns:a16="http://schemas.microsoft.com/office/drawing/2014/main" id="{A26018DD-DD49-418E-84EC-045C671C9D9A}"/>
              </a:ext>
            </a:extLst>
          </p:cNvPr>
          <p:cNvSpPr/>
          <p:nvPr/>
        </p:nvSpPr>
        <p:spPr>
          <a:xfrm>
            <a:off x="7718000" y="4355290"/>
            <a:ext cx="747906" cy="334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A75DDBD5-56E7-497E-A5E3-344D981A5540}"/>
              </a:ext>
            </a:extLst>
          </p:cNvPr>
          <p:cNvCxnSpPr>
            <a:cxnSpLocks/>
            <a:stCxn id="17" idx="2"/>
            <a:endCxn id="12" idx="0"/>
          </p:cNvCxnSpPr>
          <p:nvPr/>
        </p:nvCxnSpPr>
        <p:spPr>
          <a:xfrm>
            <a:off x="7900346" y="1329264"/>
            <a:ext cx="191607" cy="3026026"/>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2AD038-9DB1-42B6-B61D-ADF52FB22380}"/>
              </a:ext>
            </a:extLst>
          </p:cNvPr>
          <p:cNvSpPr txBox="1"/>
          <p:nvPr/>
        </p:nvSpPr>
        <p:spPr>
          <a:xfrm>
            <a:off x="5744004" y="313601"/>
            <a:ext cx="4312684" cy="1015663"/>
          </a:xfrm>
          <a:prstGeom prst="rect">
            <a:avLst/>
          </a:prstGeom>
          <a:noFill/>
          <a:ln w="25400">
            <a:solidFill>
              <a:srgbClr val="C00000"/>
            </a:solidFill>
          </a:ln>
        </p:spPr>
        <p:txBody>
          <a:bodyPr wrap="square" rtlCol="0">
            <a:spAutoFit/>
          </a:bodyPr>
          <a:lstStyle/>
          <a:p>
            <a:pPr algn="ctr"/>
            <a:r>
              <a:rPr lang="en-GB" sz="2000" b="1" dirty="0">
                <a:latin typeface="+mj-lt"/>
              </a:rPr>
              <a:t>Do not want new papers added when you come back? Save to list (need to select all first)</a:t>
            </a:r>
            <a:endParaRPr lang="en-GB" sz="2000" dirty="0">
              <a:latin typeface="+mj-lt"/>
            </a:endParaRPr>
          </a:p>
        </p:txBody>
      </p:sp>
      <p:cxnSp>
        <p:nvCxnSpPr>
          <p:cNvPr id="18" name="Straight Arrow Connector 17">
            <a:extLst>
              <a:ext uri="{FF2B5EF4-FFF2-40B4-BE49-F238E27FC236}">
                <a16:creationId xmlns:a16="http://schemas.microsoft.com/office/drawing/2014/main" id="{996006BE-FE44-4E5C-B853-04BC1324C3F5}"/>
              </a:ext>
            </a:extLst>
          </p:cNvPr>
          <p:cNvCxnSpPr>
            <a:cxnSpLocks/>
            <a:stCxn id="17" idx="2"/>
          </p:cNvCxnSpPr>
          <p:nvPr/>
        </p:nvCxnSpPr>
        <p:spPr>
          <a:xfrm flipH="1">
            <a:off x="3952946" y="1329264"/>
            <a:ext cx="3947400" cy="3109172"/>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017AE4B-DD46-410B-8B1F-0B2B323CF843}"/>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9341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E8C066-7A64-4FF0-95E2-93F3B9DDC353}"/>
              </a:ext>
            </a:extLst>
          </p:cNvPr>
          <p:cNvPicPr>
            <a:picLocks noChangeAspect="1"/>
          </p:cNvPicPr>
          <p:nvPr/>
        </p:nvPicPr>
        <p:blipFill>
          <a:blip r:embed="rId3"/>
          <a:stretch>
            <a:fillRect/>
          </a:stretch>
        </p:blipFill>
        <p:spPr>
          <a:xfrm>
            <a:off x="821932" y="1316336"/>
            <a:ext cx="10548135" cy="4737626"/>
          </a:xfrm>
          <a:prstGeom prst="rect">
            <a:avLst/>
          </a:prstGeom>
        </p:spPr>
      </p:pic>
      <p:sp>
        <p:nvSpPr>
          <p:cNvPr id="12" name="Oval 11">
            <a:extLst>
              <a:ext uri="{FF2B5EF4-FFF2-40B4-BE49-F238E27FC236}">
                <a16:creationId xmlns:a16="http://schemas.microsoft.com/office/drawing/2014/main" id="{A26018DD-DD49-418E-84EC-045C671C9D9A}"/>
              </a:ext>
            </a:extLst>
          </p:cNvPr>
          <p:cNvSpPr/>
          <p:nvPr/>
        </p:nvSpPr>
        <p:spPr>
          <a:xfrm>
            <a:off x="7718000" y="4355290"/>
            <a:ext cx="747906" cy="334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A75DDBD5-56E7-497E-A5E3-344D981A5540}"/>
              </a:ext>
            </a:extLst>
          </p:cNvPr>
          <p:cNvCxnSpPr>
            <a:cxnSpLocks/>
            <a:stCxn id="17" idx="2"/>
            <a:endCxn id="12" idx="0"/>
          </p:cNvCxnSpPr>
          <p:nvPr/>
        </p:nvCxnSpPr>
        <p:spPr>
          <a:xfrm>
            <a:off x="4448229" y="1320234"/>
            <a:ext cx="3643724" cy="3035056"/>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2AD038-9DB1-42B6-B61D-ADF52FB22380}"/>
              </a:ext>
            </a:extLst>
          </p:cNvPr>
          <p:cNvSpPr txBox="1"/>
          <p:nvPr/>
        </p:nvSpPr>
        <p:spPr>
          <a:xfrm>
            <a:off x="2291887" y="304571"/>
            <a:ext cx="4312684" cy="1015663"/>
          </a:xfrm>
          <a:prstGeom prst="rect">
            <a:avLst/>
          </a:prstGeom>
          <a:noFill/>
          <a:ln w="25400">
            <a:solidFill>
              <a:srgbClr val="C00000"/>
            </a:solidFill>
          </a:ln>
        </p:spPr>
        <p:txBody>
          <a:bodyPr wrap="square" rtlCol="0">
            <a:spAutoFit/>
          </a:bodyPr>
          <a:lstStyle/>
          <a:p>
            <a:pPr algn="ctr"/>
            <a:r>
              <a:rPr lang="en-GB" sz="2000" b="1" dirty="0">
                <a:latin typeface="+mj-lt"/>
              </a:rPr>
              <a:t>Do not want new papers added when you come back? Save to list (need to select all first)</a:t>
            </a:r>
            <a:endParaRPr lang="en-GB" sz="2000" dirty="0">
              <a:latin typeface="+mj-lt"/>
            </a:endParaRPr>
          </a:p>
        </p:txBody>
      </p:sp>
      <p:cxnSp>
        <p:nvCxnSpPr>
          <p:cNvPr id="18" name="Straight Arrow Connector 17">
            <a:extLst>
              <a:ext uri="{FF2B5EF4-FFF2-40B4-BE49-F238E27FC236}">
                <a16:creationId xmlns:a16="http://schemas.microsoft.com/office/drawing/2014/main" id="{996006BE-FE44-4E5C-B853-04BC1324C3F5}"/>
              </a:ext>
            </a:extLst>
          </p:cNvPr>
          <p:cNvCxnSpPr>
            <a:cxnSpLocks/>
            <a:stCxn id="17" idx="2"/>
            <a:endCxn id="2" idx="7"/>
          </p:cNvCxnSpPr>
          <p:nvPr/>
        </p:nvCxnSpPr>
        <p:spPr>
          <a:xfrm flipH="1">
            <a:off x="4217371" y="1320234"/>
            <a:ext cx="230858" cy="3083989"/>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CB7975BC-98D1-4ECC-BC68-16EC9AD3E077}"/>
              </a:ext>
            </a:extLst>
          </p:cNvPr>
          <p:cNvSpPr/>
          <p:nvPr/>
        </p:nvSpPr>
        <p:spPr>
          <a:xfrm>
            <a:off x="3578993" y="4355289"/>
            <a:ext cx="747906" cy="334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0DC2E80-EAB5-4263-A3C8-B4F889D8B1E4}"/>
              </a:ext>
            </a:extLst>
          </p:cNvPr>
          <p:cNvSpPr txBox="1"/>
          <p:nvPr/>
        </p:nvSpPr>
        <p:spPr>
          <a:xfrm>
            <a:off x="3952946" y="6028341"/>
            <a:ext cx="6960650" cy="707886"/>
          </a:xfrm>
          <a:prstGeom prst="rect">
            <a:avLst/>
          </a:prstGeom>
          <a:noFill/>
          <a:ln w="25400">
            <a:solidFill>
              <a:srgbClr val="C00000"/>
            </a:solidFill>
          </a:ln>
        </p:spPr>
        <p:txBody>
          <a:bodyPr wrap="square" rtlCol="0">
            <a:spAutoFit/>
          </a:bodyPr>
          <a:lstStyle/>
          <a:p>
            <a:pPr algn="ctr"/>
            <a:r>
              <a:rPr lang="en-GB" sz="2000" b="1" dirty="0">
                <a:latin typeface="+mj-lt"/>
              </a:rPr>
              <a:t>NB: Can only do this for 2000 papers at a time… that is okay though as you can combine lists if need be</a:t>
            </a:r>
            <a:endParaRPr lang="en-GB" sz="2000" dirty="0">
              <a:latin typeface="+mj-lt"/>
            </a:endParaRPr>
          </a:p>
        </p:txBody>
      </p:sp>
      <p:sp>
        <p:nvSpPr>
          <p:cNvPr id="6" name="TextBox 5">
            <a:extLst>
              <a:ext uri="{FF2B5EF4-FFF2-40B4-BE49-F238E27FC236}">
                <a16:creationId xmlns:a16="http://schemas.microsoft.com/office/drawing/2014/main" id="{9505C512-C17F-4DAD-B1F2-CA4610FA0A1C}"/>
              </a:ext>
            </a:extLst>
          </p:cNvPr>
          <p:cNvSpPr txBox="1"/>
          <p:nvPr/>
        </p:nvSpPr>
        <p:spPr>
          <a:xfrm>
            <a:off x="9302885" y="280128"/>
            <a:ext cx="2115577" cy="707886"/>
          </a:xfrm>
          <a:prstGeom prst="rect">
            <a:avLst/>
          </a:prstGeom>
          <a:noFill/>
          <a:ln w="25400">
            <a:solidFill>
              <a:srgbClr val="C00000"/>
            </a:solidFill>
          </a:ln>
        </p:spPr>
        <p:txBody>
          <a:bodyPr wrap="square" rtlCol="0">
            <a:spAutoFit/>
          </a:bodyPr>
          <a:lstStyle/>
          <a:p>
            <a:pPr algn="ctr"/>
            <a:r>
              <a:rPr lang="en-GB" sz="2000" b="1" dirty="0">
                <a:latin typeface="+mj-lt"/>
              </a:rPr>
              <a:t>Access saved lists and searches here</a:t>
            </a:r>
            <a:endParaRPr lang="en-GB" sz="2000" dirty="0">
              <a:latin typeface="+mj-lt"/>
            </a:endParaRPr>
          </a:p>
        </p:txBody>
      </p:sp>
      <p:sp>
        <p:nvSpPr>
          <p:cNvPr id="19" name="Oval 18">
            <a:extLst>
              <a:ext uri="{FF2B5EF4-FFF2-40B4-BE49-F238E27FC236}">
                <a16:creationId xmlns:a16="http://schemas.microsoft.com/office/drawing/2014/main" id="{66ED6A2D-5413-4D9C-9A28-CC9282F796F2}"/>
              </a:ext>
            </a:extLst>
          </p:cNvPr>
          <p:cNvSpPr/>
          <p:nvPr/>
        </p:nvSpPr>
        <p:spPr>
          <a:xfrm>
            <a:off x="10994584" y="1394987"/>
            <a:ext cx="452396" cy="43381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BFE4623B-4606-4C5B-B4FF-18CA9B1D496C}"/>
              </a:ext>
            </a:extLst>
          </p:cNvPr>
          <p:cNvCxnSpPr>
            <a:cxnSpLocks/>
            <a:stCxn id="6" idx="2"/>
            <a:endCxn id="19" idx="0"/>
          </p:cNvCxnSpPr>
          <p:nvPr/>
        </p:nvCxnSpPr>
        <p:spPr>
          <a:xfrm>
            <a:off x="10360674" y="988014"/>
            <a:ext cx="860108" cy="406973"/>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382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BF76AA-D2C4-4BE6-B0F8-AD6214717A51}"/>
              </a:ext>
            </a:extLst>
          </p:cNvPr>
          <p:cNvPicPr>
            <a:picLocks noChangeAspect="1"/>
          </p:cNvPicPr>
          <p:nvPr/>
        </p:nvPicPr>
        <p:blipFill>
          <a:blip r:embed="rId3"/>
          <a:stretch>
            <a:fillRect/>
          </a:stretch>
        </p:blipFill>
        <p:spPr>
          <a:xfrm>
            <a:off x="821932" y="1316336"/>
            <a:ext cx="10548135" cy="4737626"/>
          </a:xfrm>
          <a:prstGeom prst="rect">
            <a:avLst/>
          </a:prstGeom>
        </p:spPr>
      </p:pic>
      <p:pic>
        <p:nvPicPr>
          <p:cNvPr id="4" name="Picture 3">
            <a:extLst>
              <a:ext uri="{FF2B5EF4-FFF2-40B4-BE49-F238E27FC236}">
                <a16:creationId xmlns:a16="http://schemas.microsoft.com/office/drawing/2014/main" id="{8BD335CD-3A87-4E75-AB5D-0164DA7BF014}"/>
              </a:ext>
            </a:extLst>
          </p:cNvPr>
          <p:cNvPicPr>
            <a:picLocks noChangeAspect="1"/>
          </p:cNvPicPr>
          <p:nvPr/>
        </p:nvPicPr>
        <p:blipFill rotWithShape="1">
          <a:blip r:embed="rId4"/>
          <a:srcRect l="1795" t="19986" r="45875" b="69251"/>
          <a:stretch/>
        </p:blipFill>
        <p:spPr>
          <a:xfrm>
            <a:off x="116440" y="362249"/>
            <a:ext cx="5553047" cy="552152"/>
          </a:xfrm>
          <a:prstGeom prst="rect">
            <a:avLst/>
          </a:prstGeom>
          <a:ln w="19050">
            <a:solidFill>
              <a:srgbClr val="C00000"/>
            </a:solidFill>
          </a:ln>
        </p:spPr>
      </p:pic>
      <p:cxnSp>
        <p:nvCxnSpPr>
          <p:cNvPr id="5" name="Straight Arrow Connector 4">
            <a:extLst>
              <a:ext uri="{FF2B5EF4-FFF2-40B4-BE49-F238E27FC236}">
                <a16:creationId xmlns:a16="http://schemas.microsoft.com/office/drawing/2014/main" id="{53275AC1-8EA4-4206-852D-618C585A6ABA}"/>
              </a:ext>
            </a:extLst>
          </p:cNvPr>
          <p:cNvCxnSpPr>
            <a:cxnSpLocks/>
            <a:stCxn id="4" idx="2"/>
            <a:endCxn id="10" idx="1"/>
          </p:cNvCxnSpPr>
          <p:nvPr/>
        </p:nvCxnSpPr>
        <p:spPr>
          <a:xfrm>
            <a:off x="2892964" y="914401"/>
            <a:ext cx="1452875" cy="350105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DADC3EC-87BE-4F17-9E7D-3FF7188A5339}"/>
              </a:ext>
            </a:extLst>
          </p:cNvPr>
          <p:cNvSpPr/>
          <p:nvPr/>
        </p:nvSpPr>
        <p:spPr>
          <a:xfrm>
            <a:off x="4208321" y="4366517"/>
            <a:ext cx="939032" cy="334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BB10F555-7DE5-45DC-8124-81737EB7496E}"/>
              </a:ext>
            </a:extLst>
          </p:cNvPr>
          <p:cNvPicPr>
            <a:picLocks noChangeAspect="1"/>
          </p:cNvPicPr>
          <p:nvPr/>
        </p:nvPicPr>
        <p:blipFill>
          <a:blip r:embed="rId5"/>
          <a:stretch>
            <a:fillRect/>
          </a:stretch>
        </p:blipFill>
        <p:spPr>
          <a:xfrm>
            <a:off x="9299036" y="362249"/>
            <a:ext cx="2603711" cy="2255984"/>
          </a:xfrm>
          <a:prstGeom prst="rect">
            <a:avLst/>
          </a:prstGeom>
          <a:ln w="19050">
            <a:solidFill>
              <a:srgbClr val="C00000"/>
            </a:solidFill>
          </a:ln>
        </p:spPr>
      </p:pic>
      <p:cxnSp>
        <p:nvCxnSpPr>
          <p:cNvPr id="13" name="Straight Arrow Connector 12">
            <a:extLst>
              <a:ext uri="{FF2B5EF4-FFF2-40B4-BE49-F238E27FC236}">
                <a16:creationId xmlns:a16="http://schemas.microsoft.com/office/drawing/2014/main" id="{2D9117D4-EB35-4757-AAEE-5315D6D1310A}"/>
              </a:ext>
            </a:extLst>
          </p:cNvPr>
          <p:cNvCxnSpPr>
            <a:cxnSpLocks/>
            <a:stCxn id="12" idx="1"/>
            <a:endCxn id="14" idx="7"/>
          </p:cNvCxnSpPr>
          <p:nvPr/>
        </p:nvCxnSpPr>
        <p:spPr>
          <a:xfrm flipH="1">
            <a:off x="6791344" y="1490241"/>
            <a:ext cx="2507692" cy="293914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2B4C11E-3F81-439C-AEEF-0C946E859CF0}"/>
              </a:ext>
            </a:extLst>
          </p:cNvPr>
          <p:cNvSpPr/>
          <p:nvPr/>
        </p:nvSpPr>
        <p:spPr>
          <a:xfrm>
            <a:off x="5774076" y="4380447"/>
            <a:ext cx="1191804" cy="334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3DFA771-5977-47F3-B3EC-6AA5ECE3DEBE}"/>
              </a:ext>
            </a:extLst>
          </p:cNvPr>
          <p:cNvSpPr txBox="1"/>
          <p:nvPr/>
        </p:nvSpPr>
        <p:spPr>
          <a:xfrm>
            <a:off x="9606862" y="6053962"/>
            <a:ext cx="2343831" cy="707886"/>
          </a:xfrm>
          <a:prstGeom prst="rect">
            <a:avLst/>
          </a:prstGeom>
          <a:noFill/>
          <a:ln w="25400">
            <a:solidFill>
              <a:srgbClr val="C00000"/>
            </a:solidFill>
          </a:ln>
        </p:spPr>
        <p:txBody>
          <a:bodyPr wrap="square" rtlCol="0">
            <a:spAutoFit/>
          </a:bodyPr>
          <a:lstStyle/>
          <a:p>
            <a:pPr algn="ctr"/>
            <a:r>
              <a:rPr lang="en-GB" sz="2000" b="1" dirty="0">
                <a:latin typeface="+mj-lt"/>
              </a:rPr>
              <a:t>‘View references” = Snowballing</a:t>
            </a:r>
            <a:endParaRPr lang="en-GB" sz="2000" dirty="0">
              <a:latin typeface="+mj-lt"/>
            </a:endParaRPr>
          </a:p>
        </p:txBody>
      </p:sp>
      <p:sp>
        <p:nvSpPr>
          <p:cNvPr id="26" name="TextBox 25">
            <a:extLst>
              <a:ext uri="{FF2B5EF4-FFF2-40B4-BE49-F238E27FC236}">
                <a16:creationId xmlns:a16="http://schemas.microsoft.com/office/drawing/2014/main" id="{02D97EFB-2832-4FFF-94E7-03A38BD9CD34}"/>
              </a:ext>
            </a:extLst>
          </p:cNvPr>
          <p:cNvSpPr txBox="1"/>
          <p:nvPr/>
        </p:nvSpPr>
        <p:spPr>
          <a:xfrm>
            <a:off x="5701359" y="6123484"/>
            <a:ext cx="2343831" cy="400110"/>
          </a:xfrm>
          <a:prstGeom prst="rect">
            <a:avLst/>
          </a:prstGeom>
          <a:noFill/>
          <a:ln w="25400">
            <a:solidFill>
              <a:srgbClr val="C00000"/>
            </a:solidFill>
          </a:ln>
        </p:spPr>
        <p:txBody>
          <a:bodyPr wrap="square" rtlCol="0">
            <a:spAutoFit/>
          </a:bodyPr>
          <a:lstStyle/>
          <a:p>
            <a:pPr algn="ctr"/>
            <a:r>
              <a:rPr lang="en-GB" sz="2000" b="1" dirty="0">
                <a:latin typeface="+mj-lt"/>
              </a:rPr>
              <a:t>Reverse snowballing</a:t>
            </a:r>
            <a:endParaRPr lang="en-GB" sz="2000" dirty="0">
              <a:latin typeface="+mj-lt"/>
            </a:endParaRPr>
          </a:p>
        </p:txBody>
      </p:sp>
      <p:cxnSp>
        <p:nvCxnSpPr>
          <p:cNvPr id="27" name="Straight Arrow Connector 26">
            <a:extLst>
              <a:ext uri="{FF2B5EF4-FFF2-40B4-BE49-F238E27FC236}">
                <a16:creationId xmlns:a16="http://schemas.microsoft.com/office/drawing/2014/main" id="{82049EB9-468E-4616-89E0-2BB103927302}"/>
              </a:ext>
            </a:extLst>
          </p:cNvPr>
          <p:cNvCxnSpPr>
            <a:cxnSpLocks/>
            <a:stCxn id="24" idx="0"/>
            <a:endCxn id="31" idx="5"/>
          </p:cNvCxnSpPr>
          <p:nvPr/>
        </p:nvCxnSpPr>
        <p:spPr>
          <a:xfrm flipH="1" flipV="1">
            <a:off x="8691219" y="4658134"/>
            <a:ext cx="2087559" cy="1395828"/>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7444FBF-1FC1-4458-B063-B02D34F1DCFE}"/>
              </a:ext>
            </a:extLst>
          </p:cNvPr>
          <p:cNvSpPr/>
          <p:nvPr/>
        </p:nvSpPr>
        <p:spPr>
          <a:xfrm>
            <a:off x="8387625" y="4410283"/>
            <a:ext cx="355683" cy="29037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EFC7B89-3DD9-4128-826F-72A8888D30DA}"/>
              </a:ext>
            </a:extLst>
          </p:cNvPr>
          <p:cNvSpPr/>
          <p:nvPr/>
        </p:nvSpPr>
        <p:spPr>
          <a:xfrm>
            <a:off x="7001537" y="4389508"/>
            <a:ext cx="730691" cy="31601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24CE490A-9D15-4CFE-9E36-34ECBA4C9117}"/>
              </a:ext>
            </a:extLst>
          </p:cNvPr>
          <p:cNvCxnSpPr>
            <a:cxnSpLocks/>
            <a:stCxn id="26" idx="0"/>
            <a:endCxn id="40" idx="4"/>
          </p:cNvCxnSpPr>
          <p:nvPr/>
        </p:nvCxnSpPr>
        <p:spPr>
          <a:xfrm flipV="1">
            <a:off x="6873275" y="4705526"/>
            <a:ext cx="493608" cy="1417958"/>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9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9ADE88-5460-4580-A6BB-09954FADF085}"/>
              </a:ext>
            </a:extLst>
          </p:cNvPr>
          <p:cNvPicPr>
            <a:picLocks noChangeAspect="1"/>
          </p:cNvPicPr>
          <p:nvPr/>
        </p:nvPicPr>
        <p:blipFill>
          <a:blip r:embed="rId3"/>
          <a:stretch>
            <a:fillRect/>
          </a:stretch>
        </p:blipFill>
        <p:spPr>
          <a:xfrm>
            <a:off x="821932" y="1316336"/>
            <a:ext cx="10548135" cy="4737626"/>
          </a:xfrm>
          <a:prstGeom prst="rect">
            <a:avLst/>
          </a:prstGeom>
        </p:spPr>
      </p:pic>
      <p:sp>
        <p:nvSpPr>
          <p:cNvPr id="5" name="Oval 4">
            <a:extLst>
              <a:ext uri="{FF2B5EF4-FFF2-40B4-BE49-F238E27FC236}">
                <a16:creationId xmlns:a16="http://schemas.microsoft.com/office/drawing/2014/main" id="{2D7AC84A-EE61-4E18-B621-56DA2ABC6647}"/>
              </a:ext>
            </a:extLst>
          </p:cNvPr>
          <p:cNvSpPr/>
          <p:nvPr/>
        </p:nvSpPr>
        <p:spPr>
          <a:xfrm>
            <a:off x="7725013" y="3874311"/>
            <a:ext cx="1131311" cy="4664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DE0B056C-E8D9-4E0D-8B0E-0E7E4C621D1C}"/>
              </a:ext>
            </a:extLst>
          </p:cNvPr>
          <p:cNvCxnSpPr>
            <a:cxnSpLocks/>
            <a:stCxn id="7" idx="2"/>
            <a:endCxn id="5" idx="1"/>
          </p:cNvCxnSpPr>
          <p:nvPr/>
        </p:nvCxnSpPr>
        <p:spPr>
          <a:xfrm>
            <a:off x="3939657" y="1157981"/>
            <a:ext cx="3951033" cy="278464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6FA9032-76F6-4FD9-93A2-1788D3AAAC4E}"/>
              </a:ext>
            </a:extLst>
          </p:cNvPr>
          <p:cNvSpPr txBox="1"/>
          <p:nvPr/>
        </p:nvSpPr>
        <p:spPr>
          <a:xfrm>
            <a:off x="1783315" y="450095"/>
            <a:ext cx="4312684" cy="707886"/>
          </a:xfrm>
          <a:prstGeom prst="rect">
            <a:avLst/>
          </a:prstGeom>
          <a:noFill/>
          <a:ln w="25400">
            <a:solidFill>
              <a:srgbClr val="C00000"/>
            </a:solidFill>
          </a:ln>
        </p:spPr>
        <p:txBody>
          <a:bodyPr wrap="square" rtlCol="0">
            <a:spAutoFit/>
          </a:bodyPr>
          <a:lstStyle/>
          <a:p>
            <a:pPr algn="ctr"/>
            <a:r>
              <a:rPr lang="en-GB" sz="2000" b="1" dirty="0">
                <a:latin typeface="+mj-lt"/>
              </a:rPr>
              <a:t>Allows you to accept or reject a paper within Scopus</a:t>
            </a:r>
            <a:endParaRPr lang="en-GB" sz="2000" dirty="0">
              <a:latin typeface="+mj-lt"/>
            </a:endParaRPr>
          </a:p>
        </p:txBody>
      </p:sp>
      <p:sp>
        <p:nvSpPr>
          <p:cNvPr id="11" name="Oval 10">
            <a:extLst>
              <a:ext uri="{FF2B5EF4-FFF2-40B4-BE49-F238E27FC236}">
                <a16:creationId xmlns:a16="http://schemas.microsoft.com/office/drawing/2014/main" id="{9D391541-4CEE-4EF0-AA99-EE6697AF522B}"/>
              </a:ext>
            </a:extLst>
          </p:cNvPr>
          <p:cNvSpPr/>
          <p:nvPr/>
        </p:nvSpPr>
        <p:spPr>
          <a:xfrm>
            <a:off x="8966474" y="3874311"/>
            <a:ext cx="2294002" cy="4664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D6A88233-4E0D-48B8-87F2-72DAF025DADD}"/>
              </a:ext>
            </a:extLst>
          </p:cNvPr>
          <p:cNvCxnSpPr>
            <a:cxnSpLocks/>
            <a:stCxn id="13" idx="2"/>
            <a:endCxn id="11" idx="0"/>
          </p:cNvCxnSpPr>
          <p:nvPr/>
        </p:nvCxnSpPr>
        <p:spPr>
          <a:xfrm>
            <a:off x="9630379" y="1157981"/>
            <a:ext cx="483096" cy="271633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9FF127-8ED0-4F7B-B542-C407C6AC35B9}"/>
              </a:ext>
            </a:extLst>
          </p:cNvPr>
          <p:cNvSpPr txBox="1"/>
          <p:nvPr/>
        </p:nvSpPr>
        <p:spPr>
          <a:xfrm>
            <a:off x="7280260" y="450095"/>
            <a:ext cx="4700237" cy="707886"/>
          </a:xfrm>
          <a:prstGeom prst="rect">
            <a:avLst/>
          </a:prstGeom>
          <a:noFill/>
          <a:ln w="25400">
            <a:solidFill>
              <a:srgbClr val="C00000"/>
            </a:solidFill>
          </a:ln>
        </p:spPr>
        <p:txBody>
          <a:bodyPr wrap="square" rtlCol="0">
            <a:spAutoFit/>
          </a:bodyPr>
          <a:lstStyle/>
          <a:p>
            <a:pPr algn="ctr"/>
            <a:r>
              <a:rPr lang="en-GB" sz="2000" b="1" dirty="0">
                <a:latin typeface="+mj-lt"/>
              </a:rPr>
              <a:t>Sort list: typically either by author or year but there are others</a:t>
            </a:r>
            <a:endParaRPr lang="en-GB" sz="2000" dirty="0">
              <a:latin typeface="+mj-lt"/>
            </a:endParaRPr>
          </a:p>
        </p:txBody>
      </p:sp>
    </p:spTree>
    <p:extLst>
      <p:ext uri="{BB962C8B-B14F-4D97-AF65-F5344CB8AC3E}">
        <p14:creationId xmlns:p14="http://schemas.microsoft.com/office/powerpoint/2010/main" val="612964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F61E-8AC7-46F7-A69C-4FA835D5D1F8}"/>
              </a:ext>
            </a:extLst>
          </p:cNvPr>
          <p:cNvSpPr>
            <a:spLocks noGrp="1"/>
          </p:cNvSpPr>
          <p:nvPr>
            <p:ph type="title"/>
          </p:nvPr>
        </p:nvSpPr>
        <p:spPr/>
        <p:txBody>
          <a:bodyPr/>
          <a:lstStyle/>
          <a:p>
            <a:r>
              <a:rPr lang="en-GB" dirty="0"/>
              <a:t>Done!</a:t>
            </a:r>
          </a:p>
        </p:txBody>
      </p:sp>
      <p:sp>
        <p:nvSpPr>
          <p:cNvPr id="3" name="Text Placeholder 2">
            <a:extLst>
              <a:ext uri="{FF2B5EF4-FFF2-40B4-BE49-F238E27FC236}">
                <a16:creationId xmlns:a16="http://schemas.microsoft.com/office/drawing/2014/main" id="{09BB77EC-C0A2-4BEE-9674-0E2E1A1E71DF}"/>
              </a:ext>
            </a:extLst>
          </p:cNvPr>
          <p:cNvSpPr>
            <a:spLocks noGrp="1"/>
          </p:cNvSpPr>
          <p:nvPr>
            <p:ph type="body" idx="1"/>
          </p:nvPr>
        </p:nvSpPr>
        <p:spPr/>
        <p:txBody>
          <a:bodyPr/>
          <a:lstStyle/>
          <a:p>
            <a:r>
              <a:rPr lang="en-GB" dirty="0">
                <a:solidFill>
                  <a:schemeClr val="tx1">
                    <a:lumMod val="75000"/>
                    <a:lumOff val="25000"/>
                  </a:schemeClr>
                </a:solidFill>
              </a:rPr>
              <a:t>Questions?</a:t>
            </a:r>
          </a:p>
        </p:txBody>
      </p:sp>
      <p:pic>
        <p:nvPicPr>
          <p:cNvPr id="5" name="Picture 4" descr="Thank You Teodor Cat">
            <a:extLst>
              <a:ext uri="{FF2B5EF4-FFF2-40B4-BE49-F238E27FC236}">
                <a16:creationId xmlns:a16="http://schemas.microsoft.com/office/drawing/2014/main" id="{A7366C7E-97C2-4412-9D39-57F51E2F7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562" y="1157160"/>
            <a:ext cx="1939613" cy="1939613"/>
          </a:xfrm>
          <a:prstGeom prst="rect">
            <a:avLst/>
          </a:prstGeom>
        </p:spPr>
      </p:pic>
      <p:pic>
        <p:nvPicPr>
          <p:cNvPr id="7" name="Picture 6" descr="Break Time O Fox">
            <a:extLst>
              <a:ext uri="{FF2B5EF4-FFF2-40B4-BE49-F238E27FC236}">
                <a16:creationId xmlns:a16="http://schemas.microsoft.com/office/drawing/2014/main" id="{DA7E2D14-6B5C-4A11-BBFC-03D7368CB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0275" y="4704415"/>
            <a:ext cx="2152650" cy="2152650"/>
          </a:xfrm>
          <a:prstGeom prst="rect">
            <a:avLst/>
          </a:prstGeom>
        </p:spPr>
      </p:pic>
    </p:spTree>
    <p:extLst>
      <p:ext uri="{BB962C8B-B14F-4D97-AF65-F5344CB8AC3E}">
        <p14:creationId xmlns:p14="http://schemas.microsoft.com/office/powerpoint/2010/main" val="1949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759C6-5CAB-49FA-96C8-00CF63A8A4C8}"/>
              </a:ext>
            </a:extLst>
          </p:cNvPr>
          <p:cNvSpPr>
            <a:spLocks noGrp="1"/>
          </p:cNvSpPr>
          <p:nvPr>
            <p:ph type="title"/>
          </p:nvPr>
        </p:nvSpPr>
        <p:spPr/>
        <p:txBody>
          <a:bodyPr/>
          <a:lstStyle/>
          <a:p>
            <a:r>
              <a:rPr lang="en-GB" spc="300" dirty="0"/>
              <a:t>1. Login</a:t>
            </a:r>
          </a:p>
        </p:txBody>
      </p:sp>
      <p:sp>
        <p:nvSpPr>
          <p:cNvPr id="3" name="Content Placeholder 2">
            <a:extLst>
              <a:ext uri="{FF2B5EF4-FFF2-40B4-BE49-F238E27FC236}">
                <a16:creationId xmlns:a16="http://schemas.microsoft.com/office/drawing/2014/main" id="{85EB6D3F-58F3-46BF-98F0-E543FFC4434E}"/>
              </a:ext>
            </a:extLst>
          </p:cNvPr>
          <p:cNvSpPr>
            <a:spLocks noGrp="1"/>
          </p:cNvSpPr>
          <p:nvPr>
            <p:ph type="body" idx="1"/>
          </p:nvPr>
        </p:nvSpPr>
        <p:spPr/>
        <p:txBody>
          <a:bodyPr anchor="ctr">
            <a:normAutofit/>
          </a:bodyPr>
          <a:lstStyle/>
          <a:p>
            <a:pPr>
              <a:lnSpc>
                <a:spcPct val="150000"/>
              </a:lnSpc>
            </a:pPr>
            <a:r>
              <a:rPr lang="en-GB" sz="2400" dirty="0">
                <a:solidFill>
                  <a:schemeClr val="tx1">
                    <a:lumMod val="75000"/>
                    <a:lumOff val="25000"/>
                  </a:schemeClr>
                </a:solidFill>
                <a:sym typeface="Wingdings" panose="05000000000000000000" pitchFamily="2" charset="2"/>
              </a:rPr>
              <a:t>Bit obvious but important!</a:t>
            </a:r>
          </a:p>
          <a:p>
            <a:pPr>
              <a:lnSpc>
                <a:spcPct val="150000"/>
              </a:lnSpc>
            </a:pPr>
            <a:endParaRPr lang="en-GB" sz="2400" dirty="0">
              <a:solidFill>
                <a:schemeClr val="tx1">
                  <a:lumMod val="75000"/>
                  <a:lumOff val="25000"/>
                </a:schemeClr>
              </a:solidFill>
            </a:endParaRPr>
          </a:p>
        </p:txBody>
      </p:sp>
      <p:sp>
        <p:nvSpPr>
          <p:cNvPr id="5" name="Rectangle 4">
            <a:extLst>
              <a:ext uri="{FF2B5EF4-FFF2-40B4-BE49-F238E27FC236}">
                <a16:creationId xmlns:a16="http://schemas.microsoft.com/office/drawing/2014/main" id="{39920551-9208-4014-B66B-93B1AB00624F}"/>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Like Panda">
            <a:extLst>
              <a:ext uri="{FF2B5EF4-FFF2-40B4-BE49-F238E27FC236}">
                <a16:creationId xmlns:a16="http://schemas.microsoft.com/office/drawing/2014/main" id="{F8C86027-2EA2-4D7D-B684-CDCD12482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6156" y="5103925"/>
            <a:ext cx="1754075" cy="1754075"/>
          </a:xfrm>
          <a:prstGeom prst="rect">
            <a:avLst/>
          </a:prstGeom>
        </p:spPr>
      </p:pic>
    </p:spTree>
    <p:extLst>
      <p:ext uri="{BB962C8B-B14F-4D97-AF65-F5344CB8AC3E}">
        <p14:creationId xmlns:p14="http://schemas.microsoft.com/office/powerpoint/2010/main" val="373619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759C6-5CAB-49FA-96C8-00CF63A8A4C8}"/>
              </a:ext>
            </a:extLst>
          </p:cNvPr>
          <p:cNvSpPr>
            <a:spLocks noGrp="1"/>
          </p:cNvSpPr>
          <p:nvPr>
            <p:ph type="title"/>
          </p:nvPr>
        </p:nvSpPr>
        <p:spPr>
          <a:xfrm>
            <a:off x="831850" y="933062"/>
            <a:ext cx="10515600" cy="1147665"/>
          </a:xfrm>
        </p:spPr>
        <p:txBody>
          <a:bodyPr>
            <a:normAutofit/>
          </a:bodyPr>
          <a:lstStyle/>
          <a:p>
            <a:r>
              <a:rPr lang="en-GB" spc="300" dirty="0"/>
              <a:t>1. Login</a:t>
            </a:r>
          </a:p>
        </p:txBody>
      </p:sp>
      <p:pic>
        <p:nvPicPr>
          <p:cNvPr id="6" name="Picture 5">
            <a:extLst>
              <a:ext uri="{FF2B5EF4-FFF2-40B4-BE49-F238E27FC236}">
                <a16:creationId xmlns:a16="http://schemas.microsoft.com/office/drawing/2014/main" id="{5237DF91-2565-4EB2-813D-A0E26CCFB9D9}"/>
              </a:ext>
            </a:extLst>
          </p:cNvPr>
          <p:cNvPicPr>
            <a:picLocks noChangeAspect="1"/>
          </p:cNvPicPr>
          <p:nvPr/>
        </p:nvPicPr>
        <p:blipFill rotWithShape="1">
          <a:blip r:embed="rId3"/>
          <a:srcRect l="153"/>
          <a:stretch/>
        </p:blipFill>
        <p:spPr>
          <a:xfrm>
            <a:off x="680203" y="2759068"/>
            <a:ext cx="10831594" cy="2455543"/>
          </a:xfrm>
          <a:prstGeom prst="rect">
            <a:avLst/>
          </a:prstGeom>
        </p:spPr>
      </p:pic>
      <p:sp>
        <p:nvSpPr>
          <p:cNvPr id="8" name="Oval 7">
            <a:extLst>
              <a:ext uri="{FF2B5EF4-FFF2-40B4-BE49-F238E27FC236}">
                <a16:creationId xmlns:a16="http://schemas.microsoft.com/office/drawing/2014/main" id="{0E945E7D-E699-48E8-8F78-049207F50583}"/>
              </a:ext>
            </a:extLst>
          </p:cNvPr>
          <p:cNvSpPr/>
          <p:nvPr/>
        </p:nvSpPr>
        <p:spPr>
          <a:xfrm>
            <a:off x="1996751" y="4848224"/>
            <a:ext cx="1660849" cy="36638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A7F496F2-28E2-414A-AF18-3E5CB3437DFC}"/>
              </a:ext>
            </a:extLst>
          </p:cNvPr>
          <p:cNvSpPr/>
          <p:nvPr/>
        </p:nvSpPr>
        <p:spPr>
          <a:xfrm>
            <a:off x="10839450" y="2759067"/>
            <a:ext cx="800100" cy="38418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60B6809B-4F09-4C1A-8591-89485ED20424}"/>
              </a:ext>
            </a:extLst>
          </p:cNvPr>
          <p:cNvCxnSpPr>
            <a:cxnSpLocks/>
            <a:endCxn id="8" idx="7"/>
          </p:cNvCxnSpPr>
          <p:nvPr/>
        </p:nvCxnSpPr>
        <p:spPr>
          <a:xfrm flipH="1">
            <a:off x="3414374" y="2080727"/>
            <a:ext cx="2100018" cy="2821153"/>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5422B4-A03A-49D0-8C9A-F432C9E5B117}"/>
              </a:ext>
            </a:extLst>
          </p:cNvPr>
          <p:cNvCxnSpPr>
            <a:cxnSpLocks/>
            <a:endCxn id="9" idx="2"/>
          </p:cNvCxnSpPr>
          <p:nvPr/>
        </p:nvCxnSpPr>
        <p:spPr>
          <a:xfrm>
            <a:off x="7399176" y="1744824"/>
            <a:ext cx="3440274" cy="1206335"/>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26B9DB3-9621-477C-BCBA-2D38B1DCF32B}"/>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304D0945-5504-43B0-A0D9-82C25B4AD5A2}"/>
              </a:ext>
            </a:extLst>
          </p:cNvPr>
          <p:cNvSpPr txBox="1"/>
          <p:nvPr/>
        </p:nvSpPr>
        <p:spPr>
          <a:xfrm>
            <a:off x="8401050" y="5677663"/>
            <a:ext cx="3438525" cy="369332"/>
          </a:xfrm>
          <a:prstGeom prst="rect">
            <a:avLst/>
          </a:prstGeom>
          <a:noFill/>
        </p:spPr>
        <p:txBody>
          <a:bodyPr wrap="square" rtlCol="0">
            <a:spAutoFit/>
          </a:bodyPr>
          <a:lstStyle/>
          <a:p>
            <a:r>
              <a:rPr lang="en-GB" dirty="0">
                <a:solidFill>
                  <a:srgbClr val="557272"/>
                </a:solidFill>
                <a:hlinkClick r:id="rId4">
                  <a:extLst>
                    <a:ext uri="{A12FA001-AC4F-418D-AE19-62706E023703}">
                      <ahyp:hlinkClr xmlns:ahyp="http://schemas.microsoft.com/office/drawing/2018/hyperlinkcolor" val="tx"/>
                    </a:ext>
                  </a:extLst>
                </a:hlinkClick>
              </a:rPr>
              <a:t>https://www.scopus.com/home.uri</a:t>
            </a:r>
            <a:r>
              <a:rPr lang="en-GB" dirty="0">
                <a:solidFill>
                  <a:srgbClr val="557272"/>
                </a:solidFill>
              </a:rPr>
              <a:t> </a:t>
            </a:r>
          </a:p>
        </p:txBody>
      </p:sp>
    </p:spTree>
    <p:extLst>
      <p:ext uri="{BB962C8B-B14F-4D97-AF65-F5344CB8AC3E}">
        <p14:creationId xmlns:p14="http://schemas.microsoft.com/office/powerpoint/2010/main" val="82053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759C6-5CAB-49FA-96C8-00CF63A8A4C8}"/>
              </a:ext>
            </a:extLst>
          </p:cNvPr>
          <p:cNvSpPr>
            <a:spLocks noGrp="1"/>
          </p:cNvSpPr>
          <p:nvPr>
            <p:ph type="title"/>
          </p:nvPr>
        </p:nvSpPr>
        <p:spPr>
          <a:xfrm>
            <a:off x="831850" y="933062"/>
            <a:ext cx="10515600" cy="1147665"/>
          </a:xfrm>
        </p:spPr>
        <p:txBody>
          <a:bodyPr>
            <a:normAutofit/>
          </a:bodyPr>
          <a:lstStyle/>
          <a:p>
            <a:r>
              <a:rPr lang="en-GB" spc="300" dirty="0"/>
              <a:t>1. Login</a:t>
            </a:r>
          </a:p>
        </p:txBody>
      </p:sp>
      <p:sp>
        <p:nvSpPr>
          <p:cNvPr id="21" name="Rectangle 20">
            <a:extLst>
              <a:ext uri="{FF2B5EF4-FFF2-40B4-BE49-F238E27FC236}">
                <a16:creationId xmlns:a16="http://schemas.microsoft.com/office/drawing/2014/main" id="{F26B9DB3-9621-477C-BCBA-2D38B1DCF32B}"/>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E99040FC-EE45-4FC4-9CFC-BF52302382B6}"/>
              </a:ext>
            </a:extLst>
          </p:cNvPr>
          <p:cNvPicPr>
            <a:picLocks noChangeAspect="1"/>
          </p:cNvPicPr>
          <p:nvPr/>
        </p:nvPicPr>
        <p:blipFill>
          <a:blip r:embed="rId3"/>
          <a:stretch>
            <a:fillRect/>
          </a:stretch>
        </p:blipFill>
        <p:spPr>
          <a:xfrm>
            <a:off x="238927" y="2080727"/>
            <a:ext cx="11714585" cy="3295504"/>
          </a:xfrm>
          <a:prstGeom prst="rect">
            <a:avLst/>
          </a:prstGeom>
        </p:spPr>
      </p:pic>
    </p:spTree>
    <p:extLst>
      <p:ext uri="{BB962C8B-B14F-4D97-AF65-F5344CB8AC3E}">
        <p14:creationId xmlns:p14="http://schemas.microsoft.com/office/powerpoint/2010/main" val="42969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F8A2-AF81-4C20-BA69-CE7BD510CC10}"/>
              </a:ext>
            </a:extLst>
          </p:cNvPr>
          <p:cNvSpPr>
            <a:spLocks noGrp="1"/>
          </p:cNvSpPr>
          <p:nvPr>
            <p:ph type="title"/>
          </p:nvPr>
        </p:nvSpPr>
        <p:spPr/>
        <p:txBody>
          <a:bodyPr/>
          <a:lstStyle/>
          <a:p>
            <a:r>
              <a:rPr lang="en-GB" dirty="0"/>
              <a:t>2. Frame your research question</a:t>
            </a:r>
          </a:p>
        </p:txBody>
      </p:sp>
      <p:sp>
        <p:nvSpPr>
          <p:cNvPr id="3" name="Text Placeholder 2">
            <a:extLst>
              <a:ext uri="{FF2B5EF4-FFF2-40B4-BE49-F238E27FC236}">
                <a16:creationId xmlns:a16="http://schemas.microsoft.com/office/drawing/2014/main" id="{34FD1328-48B4-49D9-9734-F3E37BFD660F}"/>
              </a:ext>
            </a:extLst>
          </p:cNvPr>
          <p:cNvSpPr>
            <a:spLocks noGrp="1"/>
          </p:cNvSpPr>
          <p:nvPr>
            <p:ph type="body" idx="1"/>
          </p:nvPr>
        </p:nvSpPr>
        <p:spPr/>
        <p:txBody>
          <a:bodyPr/>
          <a:lstStyle/>
          <a:p>
            <a:r>
              <a:rPr lang="en-GB" dirty="0">
                <a:solidFill>
                  <a:schemeClr val="tx1">
                    <a:lumMod val="75000"/>
                    <a:lumOff val="25000"/>
                  </a:schemeClr>
                </a:solidFill>
              </a:rPr>
              <a:t>What papers do you want?</a:t>
            </a:r>
          </a:p>
        </p:txBody>
      </p:sp>
      <p:sp>
        <p:nvSpPr>
          <p:cNvPr id="7" name="Rectangle 6">
            <a:extLst>
              <a:ext uri="{FF2B5EF4-FFF2-40B4-BE49-F238E27FC236}">
                <a16:creationId xmlns:a16="http://schemas.microsoft.com/office/drawing/2014/main" id="{89065EA6-FD05-45D1-A7D5-548109ACF14D}"/>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Relax Meow">
            <a:extLst>
              <a:ext uri="{FF2B5EF4-FFF2-40B4-BE49-F238E27FC236}">
                <a16:creationId xmlns:a16="http://schemas.microsoft.com/office/drawing/2014/main" id="{57886AA4-D45B-4E32-B33D-7C0D90C99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2738" y="563945"/>
            <a:ext cx="2546312" cy="2546312"/>
          </a:xfrm>
          <a:prstGeom prst="rect">
            <a:avLst/>
          </a:prstGeom>
        </p:spPr>
      </p:pic>
      <p:pic>
        <p:nvPicPr>
          <p:cNvPr id="11" name="Picture 10" descr="I Don't Know Panda">
            <a:extLst>
              <a:ext uri="{FF2B5EF4-FFF2-40B4-BE49-F238E27FC236}">
                <a16:creationId xmlns:a16="http://schemas.microsoft.com/office/drawing/2014/main" id="{2D29F52F-A848-40AE-8498-5CA4139715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95850"/>
            <a:ext cx="1962150" cy="1962150"/>
          </a:xfrm>
          <a:prstGeom prst="rect">
            <a:avLst/>
          </a:prstGeom>
        </p:spPr>
      </p:pic>
    </p:spTree>
    <p:extLst>
      <p:ext uri="{BB962C8B-B14F-4D97-AF65-F5344CB8AC3E}">
        <p14:creationId xmlns:p14="http://schemas.microsoft.com/office/powerpoint/2010/main" val="291271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19C03-74EA-483B-A785-F54A0A0DE0C3}"/>
              </a:ext>
            </a:extLst>
          </p:cNvPr>
          <p:cNvSpPr>
            <a:spLocks noGrp="1"/>
          </p:cNvSpPr>
          <p:nvPr>
            <p:ph type="title"/>
          </p:nvPr>
        </p:nvSpPr>
        <p:spPr/>
        <p:txBody>
          <a:bodyPr>
            <a:normAutofit/>
          </a:bodyPr>
          <a:lstStyle/>
          <a:p>
            <a:r>
              <a:rPr lang="en-GB" sz="4000" cap="none" dirty="0"/>
              <a:t>2. Frame your research question</a:t>
            </a:r>
          </a:p>
        </p:txBody>
      </p:sp>
      <p:sp>
        <p:nvSpPr>
          <p:cNvPr id="5" name="Content Placeholder 4">
            <a:extLst>
              <a:ext uri="{FF2B5EF4-FFF2-40B4-BE49-F238E27FC236}">
                <a16:creationId xmlns:a16="http://schemas.microsoft.com/office/drawing/2014/main" id="{0832F9BD-D92B-4D74-A6A4-4C68DCBB8676}"/>
              </a:ext>
            </a:extLst>
          </p:cNvPr>
          <p:cNvSpPr>
            <a:spLocks noGrp="1"/>
          </p:cNvSpPr>
          <p:nvPr>
            <p:ph idx="1"/>
          </p:nvPr>
        </p:nvSpPr>
        <p:spPr>
          <a:xfrm>
            <a:off x="1371599" y="2254103"/>
            <a:ext cx="6696076" cy="3918098"/>
          </a:xfrm>
        </p:spPr>
        <p:txBody>
          <a:bodyPr anchor="ctr">
            <a:normAutofit/>
          </a:bodyPr>
          <a:lstStyle/>
          <a:p>
            <a:r>
              <a:rPr lang="en-GB" sz="2800" cap="none" dirty="0"/>
              <a:t>Think key words…</a:t>
            </a:r>
          </a:p>
          <a:p>
            <a:endParaRPr lang="en-GB" sz="2800" dirty="0"/>
          </a:p>
          <a:p>
            <a:r>
              <a:rPr lang="en-GB" sz="2800" b="1" dirty="0"/>
              <a:t>Use your project title </a:t>
            </a:r>
            <a:r>
              <a:rPr lang="en-GB" sz="2800" b="1" dirty="0">
                <a:sym typeface="Wingdings" panose="05000000000000000000" pitchFamily="2" charset="2"/>
              </a:rPr>
              <a:t></a:t>
            </a:r>
            <a:endParaRPr lang="en-GB" sz="2800" dirty="0"/>
          </a:p>
          <a:p>
            <a:pPr lvl="1"/>
            <a:r>
              <a:rPr lang="en-GB" sz="2400" dirty="0"/>
              <a:t>Example: The effect of persistent organic pollutants (POPs) on reproduction in wild birds</a:t>
            </a:r>
          </a:p>
        </p:txBody>
      </p:sp>
      <p:sp>
        <p:nvSpPr>
          <p:cNvPr id="9" name="Rectangle 8">
            <a:extLst>
              <a:ext uri="{FF2B5EF4-FFF2-40B4-BE49-F238E27FC236}">
                <a16:creationId xmlns:a16="http://schemas.microsoft.com/office/drawing/2014/main" id="{667DE2E8-2530-43C9-9FCA-B270FC2769FA}"/>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593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19C03-74EA-483B-A785-F54A0A0DE0C3}"/>
              </a:ext>
            </a:extLst>
          </p:cNvPr>
          <p:cNvSpPr>
            <a:spLocks noGrp="1"/>
          </p:cNvSpPr>
          <p:nvPr>
            <p:ph type="title"/>
          </p:nvPr>
        </p:nvSpPr>
        <p:spPr/>
        <p:txBody>
          <a:bodyPr>
            <a:normAutofit/>
          </a:bodyPr>
          <a:lstStyle/>
          <a:p>
            <a:r>
              <a:rPr lang="en-GB" sz="4000" cap="none" dirty="0"/>
              <a:t>2. Frame your research question</a:t>
            </a:r>
          </a:p>
        </p:txBody>
      </p:sp>
      <p:sp>
        <p:nvSpPr>
          <p:cNvPr id="5" name="Content Placeholder 4">
            <a:extLst>
              <a:ext uri="{FF2B5EF4-FFF2-40B4-BE49-F238E27FC236}">
                <a16:creationId xmlns:a16="http://schemas.microsoft.com/office/drawing/2014/main" id="{0832F9BD-D92B-4D74-A6A4-4C68DCBB8676}"/>
              </a:ext>
            </a:extLst>
          </p:cNvPr>
          <p:cNvSpPr>
            <a:spLocks noGrp="1"/>
          </p:cNvSpPr>
          <p:nvPr>
            <p:ph idx="1"/>
          </p:nvPr>
        </p:nvSpPr>
        <p:spPr>
          <a:xfrm>
            <a:off x="1371599" y="2254103"/>
            <a:ext cx="6667501" cy="3918098"/>
          </a:xfrm>
        </p:spPr>
        <p:txBody>
          <a:bodyPr anchor="ctr">
            <a:normAutofit/>
          </a:bodyPr>
          <a:lstStyle/>
          <a:p>
            <a:r>
              <a:rPr lang="en-GB" sz="2800" cap="none" dirty="0"/>
              <a:t>Think key words</a:t>
            </a:r>
          </a:p>
          <a:p>
            <a:endParaRPr lang="en-GB" sz="2800" dirty="0"/>
          </a:p>
          <a:p>
            <a:r>
              <a:rPr lang="en-GB" sz="2800" b="1" dirty="0"/>
              <a:t>Use your title </a:t>
            </a:r>
            <a:r>
              <a:rPr lang="en-GB" sz="2800" b="1" dirty="0">
                <a:sym typeface="Wingdings" panose="05000000000000000000" pitchFamily="2" charset="2"/>
              </a:rPr>
              <a:t></a:t>
            </a:r>
            <a:endParaRPr lang="en-GB" sz="2800" dirty="0"/>
          </a:p>
          <a:p>
            <a:pPr lvl="1"/>
            <a:r>
              <a:rPr lang="en-GB" sz="2400" dirty="0"/>
              <a:t>Example: The effect of </a:t>
            </a:r>
            <a:r>
              <a:rPr lang="en-GB" sz="2400" u="heavy" dirty="0">
                <a:uFill>
                  <a:solidFill>
                    <a:srgbClr val="FF6DA8"/>
                  </a:solidFill>
                </a:uFill>
              </a:rPr>
              <a:t>persistent organic pollutants (POPs)</a:t>
            </a:r>
            <a:r>
              <a:rPr lang="en-GB" sz="2400" dirty="0">
                <a:uFill>
                  <a:solidFill>
                    <a:srgbClr val="FF6DA8"/>
                  </a:solidFill>
                </a:uFill>
              </a:rPr>
              <a:t> </a:t>
            </a:r>
            <a:r>
              <a:rPr lang="en-GB" sz="2400" dirty="0"/>
              <a:t>on </a:t>
            </a:r>
            <a:r>
              <a:rPr lang="en-GB" sz="2400" u="heavy" dirty="0">
                <a:uFill>
                  <a:solidFill>
                    <a:srgbClr val="7DFF7D"/>
                  </a:solidFill>
                </a:uFill>
              </a:rPr>
              <a:t>reproduction</a:t>
            </a:r>
            <a:r>
              <a:rPr lang="en-GB" sz="2400" dirty="0"/>
              <a:t> in </a:t>
            </a:r>
            <a:r>
              <a:rPr lang="en-GB" sz="2400" u="heavy" dirty="0">
                <a:uFill>
                  <a:solidFill>
                    <a:srgbClr val="3386FF"/>
                  </a:solidFill>
                </a:uFill>
              </a:rPr>
              <a:t>wild</a:t>
            </a:r>
            <a:r>
              <a:rPr lang="en-GB" sz="2400" dirty="0"/>
              <a:t> </a:t>
            </a:r>
            <a:r>
              <a:rPr lang="en-GB" sz="2400" u="heavy" dirty="0">
                <a:uFill>
                  <a:solidFill>
                    <a:srgbClr val="9C5BCD"/>
                  </a:solidFill>
                </a:uFill>
              </a:rPr>
              <a:t>birds</a:t>
            </a:r>
          </a:p>
        </p:txBody>
      </p:sp>
      <p:graphicFrame>
        <p:nvGraphicFramePr>
          <p:cNvPr id="7" name="Diagram 6">
            <a:extLst>
              <a:ext uri="{FF2B5EF4-FFF2-40B4-BE49-F238E27FC236}">
                <a16:creationId xmlns:a16="http://schemas.microsoft.com/office/drawing/2014/main" id="{54200893-A4E6-4A84-88A5-6683BC9EF5BA}"/>
              </a:ext>
            </a:extLst>
          </p:cNvPr>
          <p:cNvGraphicFramePr/>
          <p:nvPr>
            <p:extLst>
              <p:ext uri="{D42A27DB-BD31-4B8C-83A1-F6EECF244321}">
                <p14:modId xmlns:p14="http://schemas.microsoft.com/office/powerpoint/2010/main" val="2208255945"/>
              </p:ext>
            </p:extLst>
          </p:nvPr>
        </p:nvGraphicFramePr>
        <p:xfrm>
          <a:off x="7213601" y="1934560"/>
          <a:ext cx="5273674" cy="3680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rc 1">
            <a:extLst>
              <a:ext uri="{FF2B5EF4-FFF2-40B4-BE49-F238E27FC236}">
                <a16:creationId xmlns:a16="http://schemas.microsoft.com/office/drawing/2014/main" id="{2E080874-DB53-475A-AABD-B62DB7E6FC12}"/>
              </a:ext>
            </a:extLst>
          </p:cNvPr>
          <p:cNvSpPr/>
          <p:nvPr/>
        </p:nvSpPr>
        <p:spPr>
          <a:xfrm rot="2085411" flipV="1">
            <a:off x="4985807" y="1633001"/>
            <a:ext cx="4284000" cy="4284000"/>
          </a:xfrm>
          <a:prstGeom prst="arc">
            <a:avLst/>
          </a:prstGeom>
          <a:noFill/>
          <a:ln w="53975">
            <a:gradFill>
              <a:gsLst>
                <a:gs pos="15000">
                  <a:srgbClr val="2F83FF"/>
                </a:gs>
                <a:gs pos="0">
                  <a:srgbClr val="61FF61"/>
                </a:gs>
                <a:gs pos="34000">
                  <a:srgbClr val="8F43FF"/>
                </a:gs>
                <a:gs pos="100000">
                  <a:srgbClr val="FF3386"/>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Rectangle 2">
            <a:extLst>
              <a:ext uri="{FF2B5EF4-FFF2-40B4-BE49-F238E27FC236}">
                <a16:creationId xmlns:a16="http://schemas.microsoft.com/office/drawing/2014/main" id="{53E95E6D-5BC7-41A8-90D1-8C8BA8A6A839}"/>
              </a:ext>
            </a:extLst>
          </p:cNvPr>
          <p:cNvSpPr/>
          <p:nvPr/>
        </p:nvSpPr>
        <p:spPr>
          <a:xfrm>
            <a:off x="-1" y="6606073"/>
            <a:ext cx="12192001" cy="251927"/>
          </a:xfrm>
          <a:prstGeom prst="rect">
            <a:avLst/>
          </a:prstGeom>
          <a:solidFill>
            <a:srgbClr val="557272"/>
          </a:solidFill>
          <a:ln>
            <a:solidFill>
              <a:srgbClr val="55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396C881-6FD8-4C2E-BA91-66984E497996}"/>
              </a:ext>
            </a:extLst>
          </p:cNvPr>
          <p:cNvSpPr/>
          <p:nvPr/>
        </p:nvSpPr>
        <p:spPr>
          <a:xfrm>
            <a:off x="9636954" y="3573370"/>
            <a:ext cx="426968" cy="403261"/>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026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2" grpId="0" animBg="1"/>
      <p:bldP spid="10" grpId="0" animBg="1"/>
    </p:bldLst>
  </p:timing>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1743</TotalTime>
  <Words>3475</Words>
  <Application>Microsoft Office PowerPoint</Application>
  <PresentationFormat>Widescreen</PresentationFormat>
  <Paragraphs>607</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freight-sans-pro</vt:lpstr>
      <vt:lpstr>Gill Sans MT</vt:lpstr>
      <vt:lpstr>Goudy Old Style</vt:lpstr>
      <vt:lpstr>Roboto</vt:lpstr>
      <vt:lpstr>ClassicFrameVTI</vt:lpstr>
      <vt:lpstr>How to undertake a literature search in Scopus</vt:lpstr>
      <vt:lpstr>What is a literature search?</vt:lpstr>
      <vt:lpstr>What is Scopus?</vt:lpstr>
      <vt:lpstr>1. Login</vt:lpstr>
      <vt:lpstr>1. Login</vt:lpstr>
      <vt:lpstr>1. Login</vt:lpstr>
      <vt:lpstr>2. Frame your research question</vt:lpstr>
      <vt:lpstr>2. Frame your research question</vt:lpstr>
      <vt:lpstr>2. Frame your research question</vt:lpstr>
      <vt:lpstr>3. Way with words</vt:lpstr>
      <vt:lpstr>3. Way with words</vt:lpstr>
      <vt:lpstr>3. Way with words</vt:lpstr>
      <vt:lpstr>3. Way with words</vt:lpstr>
      <vt:lpstr>3. Way with words</vt:lpstr>
      <vt:lpstr>3. Way with words</vt:lpstr>
      <vt:lpstr>3. Way with words</vt:lpstr>
      <vt:lpstr>3. Way with words</vt:lpstr>
      <vt:lpstr>3. Way with words</vt:lpstr>
      <vt:lpstr>3. Way with words</vt:lpstr>
      <vt:lpstr>3. Way with words</vt:lpstr>
      <vt:lpstr>3. Way with words</vt:lpstr>
      <vt:lpstr>3. Way with words</vt:lpstr>
      <vt:lpstr>3. Way with words</vt:lpstr>
      <vt:lpstr>3. Way with words</vt:lpstr>
      <vt:lpstr>4. Inputting your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undertake a literature search in Scopus</dc:title>
  <dc:creator>Francesca Gray</dc:creator>
  <cp:lastModifiedBy>Francesca Gray</cp:lastModifiedBy>
  <cp:revision>67</cp:revision>
  <dcterms:created xsi:type="dcterms:W3CDTF">2020-10-19T10:25:01Z</dcterms:created>
  <dcterms:modified xsi:type="dcterms:W3CDTF">2020-10-20T15:28:45Z</dcterms:modified>
</cp:coreProperties>
</file>