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82" r:id="rId5"/>
    <p:sldId id="283" r:id="rId6"/>
    <p:sldId id="258" r:id="rId7"/>
    <p:sldId id="284" r:id="rId8"/>
    <p:sldId id="280" r:id="rId9"/>
    <p:sldId id="281" r:id="rId10"/>
    <p:sldId id="287" r:id="rId11"/>
    <p:sldId id="259" r:id="rId12"/>
    <p:sldId id="265" r:id="rId13"/>
    <p:sldId id="277" r:id="rId14"/>
    <p:sldId id="278" r:id="rId15"/>
    <p:sldId id="266" r:id="rId16"/>
    <p:sldId id="286" r:id="rId17"/>
    <p:sldId id="267" r:id="rId18"/>
    <p:sldId id="285" r:id="rId19"/>
    <p:sldId id="268" r:id="rId20"/>
    <p:sldId id="288" r:id="rId21"/>
    <p:sldId id="269" r:id="rId22"/>
    <p:sldId id="289" r:id="rId23"/>
    <p:sldId id="270" r:id="rId24"/>
    <p:sldId id="290" r:id="rId25"/>
    <p:sldId id="271" r:id="rId26"/>
    <p:sldId id="291" r:id="rId27"/>
    <p:sldId id="272" r:id="rId28"/>
    <p:sldId id="292" r:id="rId29"/>
    <p:sldId id="273" r:id="rId30"/>
    <p:sldId id="293" r:id="rId31"/>
    <p:sldId id="27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71F-BA4B-4A95-80D1-3DFCA7539614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D7C-DBA1-424F-B41E-876955B16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93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71F-BA4B-4A95-80D1-3DFCA7539614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D7C-DBA1-424F-B41E-876955B16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3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71F-BA4B-4A95-80D1-3DFCA7539614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D7C-DBA1-424F-B41E-876955B16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88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71F-BA4B-4A95-80D1-3DFCA7539614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D7C-DBA1-424F-B41E-876955B16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14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71F-BA4B-4A95-80D1-3DFCA7539614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D7C-DBA1-424F-B41E-876955B16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4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71F-BA4B-4A95-80D1-3DFCA7539614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D7C-DBA1-424F-B41E-876955B16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71F-BA4B-4A95-80D1-3DFCA7539614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D7C-DBA1-424F-B41E-876955B16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3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71F-BA4B-4A95-80D1-3DFCA7539614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D7C-DBA1-424F-B41E-876955B16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5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71F-BA4B-4A95-80D1-3DFCA7539614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D7C-DBA1-424F-B41E-876955B16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9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71F-BA4B-4A95-80D1-3DFCA7539614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D7C-DBA1-424F-B41E-876955B16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0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71F-BA4B-4A95-80D1-3DFCA7539614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AD7C-DBA1-424F-B41E-876955B16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2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D71F-BA4B-4A95-80D1-3DFCA7539614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AD7C-DBA1-424F-B41E-876955B16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31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Running through a linear model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72835"/>
          </a:xfrm>
        </p:spPr>
        <p:txBody>
          <a:bodyPr>
            <a:normAutofit/>
          </a:bodyPr>
          <a:lstStyle/>
          <a:p>
            <a:r>
              <a:rPr lang="en-GB" dirty="0" smtClean="0"/>
              <a:t>Aimed at folks who haven’t done them before, or are vaguely aware of what they do, but don’t really understand.</a:t>
            </a:r>
          </a:p>
          <a:p>
            <a:endParaRPr lang="en-GB" dirty="0"/>
          </a:p>
          <a:p>
            <a:endParaRPr lang="en-GB" sz="1400" dirty="0" smtClean="0"/>
          </a:p>
          <a:p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8331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Side note on linear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All of the following do </a:t>
            </a:r>
            <a:r>
              <a:rPr lang="en-GB" dirty="0" smtClean="0"/>
              <a:t>pretty much the </a:t>
            </a:r>
            <a:r>
              <a:rPr lang="en-GB" dirty="0" smtClean="0"/>
              <a:t>same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lm(response ~ explanatory, data = data)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response ~ explanatory, data = data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(response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~ explanatory, data = data)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gam(response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~ explanatory, data = data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smtClean="0"/>
              <a:t>This </a:t>
            </a:r>
            <a:r>
              <a:rPr lang="en-GB" dirty="0" smtClean="0"/>
              <a:t>is because all of these fall into the same “type” of analysis (“LGM”)</a:t>
            </a:r>
          </a:p>
          <a:p>
            <a:pPr lvl="1"/>
            <a:r>
              <a:rPr lang="en-GB" dirty="0" smtClean="0"/>
              <a:t>It’s only when you specify certain things within either </a:t>
            </a:r>
            <a:r>
              <a:rPr lang="en-GB" dirty="0" err="1" smtClean="0"/>
              <a:t>glm</a:t>
            </a:r>
            <a:r>
              <a:rPr lang="en-GB" dirty="0" smtClean="0"/>
              <a:t> or gam that they change from this.</a:t>
            </a:r>
          </a:p>
          <a:p>
            <a:pPr lvl="1"/>
            <a:r>
              <a:rPr lang="en-GB" dirty="0" smtClean="0"/>
              <a:t>E.g.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~ explanatory, data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data, </a:t>
            </a:r>
            <a:r>
              <a:rPr lang="en-GB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family = </a:t>
            </a:r>
            <a:r>
              <a:rPr lang="en-GB" sz="20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z="2000" dirty="0"/>
              <a:t>E.g.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glmm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(response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explanatory + </a:t>
            </a:r>
            <a:r>
              <a:rPr lang="en-GB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(1|RE)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gam(response ~ </a:t>
            </a:r>
            <a:r>
              <a:rPr lang="en-GB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s(explanatory, </a:t>
            </a:r>
            <a:r>
              <a:rPr lang="en-GB" sz="20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GB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GB" sz="20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en-GB" sz="20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 = data)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2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How to get to that point:</a:t>
            </a:r>
            <a:br>
              <a:rPr lang="en-GB" dirty="0" smtClean="0"/>
            </a:br>
            <a:r>
              <a:rPr lang="en-GB" dirty="0" smtClean="0"/>
              <a:t>Workflow for doing a LM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10 steps to go through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15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1: Check your data and plot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a feel for what’s going on in your data</a:t>
            </a:r>
          </a:p>
          <a:p>
            <a:pPr lvl="1"/>
            <a:r>
              <a:rPr lang="en-GB" dirty="0" smtClean="0"/>
              <a:t>Is R reading and importing your data correctly?</a:t>
            </a:r>
          </a:p>
          <a:p>
            <a:pPr lvl="1"/>
            <a:r>
              <a:rPr lang="en-GB" dirty="0" smtClean="0"/>
              <a:t>Can you see any clear data entry mistakes?</a:t>
            </a:r>
          </a:p>
          <a:p>
            <a:pPr lvl="1"/>
            <a:r>
              <a:rPr lang="en-GB" dirty="0" smtClean="0"/>
              <a:t>Can you spot trends that you expect to </a:t>
            </a:r>
            <a:r>
              <a:rPr lang="en-GB" dirty="0" smtClean="0"/>
              <a:t>see?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1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</a:t>
            </a:r>
            <a:r>
              <a:rPr lang="en-GB" dirty="0"/>
              <a:t>check if R is reading your data correctly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</a:t>
            </a:r>
            <a:r>
              <a:rPr lang="en-GB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the structure of your dataset</a:t>
            </a:r>
            <a:endParaRPr lang="en-GB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summary(data) </a:t>
            </a:r>
            <a:r>
              <a:rPr lang="en-GB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a summary of your data</a:t>
            </a:r>
            <a:endParaRPr lang="en-GB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head(data) </a:t>
            </a:r>
            <a:r>
              <a:rPr lang="en-GB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shows the first 6 rows of your data</a:t>
            </a:r>
            <a:endParaRPr lang="en-GB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0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plot your data using </a:t>
            </a:r>
            <a:r>
              <a:rPr lang="en-GB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“X.variable.name”,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y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“Y.variable.name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”), </a:t>
            </a:r>
            <a:r>
              <a:rPr lang="en-GB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aesthetics of the plot</a:t>
            </a:r>
            <a:endParaRPr lang="en-GB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data = data) + </a:t>
            </a:r>
            <a:r>
              <a:rPr lang="en-GB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what the data is called. The “+” tells R there 				       is more to be added on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the x &amp; y above to plot points (scatterplot)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1800" dirty="0" smtClean="0"/>
              <a:t>Note: you can do a lot more with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800" dirty="0" smtClean="0"/>
              <a:t>, but the essence is the same.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600" dirty="0" smtClean="0"/>
              <a:t> </a:t>
            </a:r>
            <a:r>
              <a:rPr lang="en-GB" sz="1800" dirty="0" smtClean="0"/>
              <a:t>is built from multiple layers (each layer is added sequentially), so the graphs can be as simple or as complex as you want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 smtClean="0"/>
              <a:t>See Marianna’s Study Group Tutorial on how to use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/>
              <a:t>You can also specify the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/>
              <a:t> in each layer </a:t>
            </a:r>
            <a:r>
              <a:rPr lang="en-GB" sz="1800" dirty="0" smtClean="0"/>
              <a:t>if </a:t>
            </a:r>
            <a:r>
              <a:rPr lang="en-GB" sz="1800" dirty="0" smtClean="0"/>
              <a:t>you want different data in each of those layers.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066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 Check for outliers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These can have impacts on how your line is drawn</a:t>
            </a:r>
          </a:p>
          <a:p>
            <a:pPr lvl="1"/>
            <a:r>
              <a:rPr lang="en-GB" dirty="0" smtClean="0"/>
              <a:t>Ones that have too much influence can throw off the model leading to crap interpretations</a:t>
            </a:r>
          </a:p>
          <a:p>
            <a:r>
              <a:rPr lang="en-GB" dirty="0" smtClean="0"/>
              <a:t>Outliers can be 2 things</a:t>
            </a:r>
          </a:p>
          <a:p>
            <a:pPr lvl="1"/>
            <a:r>
              <a:rPr lang="en-GB" dirty="0" smtClean="0"/>
              <a:t>Data entry mistakes</a:t>
            </a:r>
          </a:p>
          <a:p>
            <a:pPr lvl="2"/>
            <a:r>
              <a:rPr lang="en-GB" dirty="0" smtClean="0"/>
              <a:t>(In which case either fix if you can, or remove)</a:t>
            </a:r>
          </a:p>
          <a:p>
            <a:pPr lvl="1"/>
            <a:r>
              <a:rPr lang="en-GB" dirty="0" smtClean="0"/>
              <a:t>Biologically “extreme” values</a:t>
            </a:r>
          </a:p>
          <a:p>
            <a:pPr lvl="2"/>
            <a:r>
              <a:rPr lang="en-GB" dirty="0" smtClean="0"/>
              <a:t>These can present because you have limited data at the extreme of your data</a:t>
            </a:r>
          </a:p>
          <a:p>
            <a:pPr lvl="2"/>
            <a:r>
              <a:rPr lang="en-GB" dirty="0" smtClean="0"/>
              <a:t>Or they are just weird animals</a:t>
            </a:r>
          </a:p>
          <a:p>
            <a:pPr lvl="2"/>
            <a:r>
              <a:rPr lang="en-GB" dirty="0" smtClean="0"/>
              <a:t>(Either retain or remove)</a:t>
            </a:r>
          </a:p>
          <a:p>
            <a:r>
              <a:rPr lang="en-GB" dirty="0" smtClean="0"/>
              <a:t>STATE CLEARLY WHAT YOU HAVE DONE.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7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 = Species, y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data = iris) +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152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</a:t>
            </a:r>
            <a:r>
              <a:rPr lang="en-GB" dirty="0"/>
              <a:t>3</a:t>
            </a:r>
            <a:r>
              <a:rPr lang="en-GB" dirty="0" smtClean="0"/>
              <a:t>: </a:t>
            </a:r>
            <a:r>
              <a:rPr lang="en-GB" dirty="0" smtClean="0"/>
              <a:t>Check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Because we are using a linear model (which is just specific form of GLM: one with a </a:t>
            </a:r>
            <a:r>
              <a:rPr lang="en-GB" dirty="0" err="1" smtClean="0"/>
              <a:t>Guassian</a:t>
            </a:r>
            <a:r>
              <a:rPr lang="en-GB" dirty="0" smtClean="0"/>
              <a:t> family), we need our data to be normally distributed.</a:t>
            </a:r>
          </a:p>
          <a:p>
            <a:r>
              <a:rPr lang="en-GB" dirty="0" smtClean="0"/>
              <a:t>Data not being normal can throw off the </a:t>
            </a:r>
            <a:r>
              <a:rPr lang="en-GB" dirty="0" smtClean="0"/>
              <a:t>model (if using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Check and transform if needed.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0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 data = iris) +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524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4: Check for collinearity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Explanatory variables being correlated with each other can mask effects of individual variables</a:t>
            </a:r>
          </a:p>
          <a:p>
            <a:pPr lvl="1"/>
            <a:r>
              <a:rPr lang="en-GB" dirty="0" smtClean="0"/>
              <a:t>Can you say if it </a:t>
            </a:r>
            <a:r>
              <a:rPr lang="en-GB" dirty="0"/>
              <a:t>i</a:t>
            </a:r>
            <a:r>
              <a:rPr lang="en-GB" dirty="0" smtClean="0"/>
              <a:t>s variable A or B that is influencing the response if they are correlated with each other?</a:t>
            </a:r>
          </a:p>
          <a:p>
            <a:r>
              <a:rPr lang="en-GB" dirty="0" smtClean="0"/>
              <a:t>Check if explanatories are correlated, and remove the one that is least interesting to your question (if correlated)</a:t>
            </a:r>
          </a:p>
          <a:p>
            <a:pPr lvl="1"/>
            <a:r>
              <a:rPr lang="en-GB" dirty="0" smtClean="0"/>
              <a:t>Be aware that there are other ways of dealing with correlated explanatories, but we’ll keep it simple for now.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8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caveats about this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not geared towards teaching the coding.</a:t>
            </a:r>
          </a:p>
          <a:p>
            <a:r>
              <a:rPr lang="en-GB" dirty="0" smtClean="0"/>
              <a:t>Instead it is meant to try to help people understand what is going on in the black box of a lm</a:t>
            </a:r>
          </a:p>
          <a:p>
            <a:pPr lvl="1"/>
            <a:r>
              <a:rPr lang="en-GB" dirty="0" smtClean="0"/>
              <a:t>I am not an expert/statistician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2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Creates a correlation </a:t>
            </a:r>
            <a:r>
              <a:rPr lang="en-GB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Requires </a:t>
            </a:r>
            <a:r>
              <a:rPr lang="en-GB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panel.cor</a:t>
            </a:r>
            <a:r>
              <a:rPr lang="en-GB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to be added to R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pairs(iris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lower.panel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panel.smooth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upper.panel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panel.cor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you want to use </a:t>
            </a:r>
            <a:r>
              <a:rPr lang="en-GB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GGally</a:t>
            </a:r>
            <a:r>
              <a:rPr lang="en-GB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package:</a:t>
            </a:r>
            <a:endParaRPr lang="en-GB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ggpairs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(iris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Or:</a:t>
            </a:r>
            <a:endParaRPr lang="en-GB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ggcorr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(iris, method = c("everything", 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41455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5: Build the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have a big dataset with lots of variables, do not add all variables into the model.</a:t>
            </a:r>
          </a:p>
          <a:p>
            <a:r>
              <a:rPr lang="en-GB" dirty="0" smtClean="0"/>
              <a:t>Models can run with garbage </a:t>
            </a:r>
            <a:r>
              <a:rPr lang="en-GB" dirty="0" smtClean="0"/>
              <a:t>variables.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0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Model.1 &lt;- lm(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~ Species *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Petal.Area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iris) </a:t>
            </a:r>
          </a:p>
        </p:txBody>
      </p:sp>
    </p:spTree>
    <p:extLst>
      <p:ext uri="{BB962C8B-B14F-4D97-AF65-F5344CB8AC3E}">
        <p14:creationId xmlns:p14="http://schemas.microsoft.com/office/powerpoint/2010/main" val="40560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6: Run diagnostics on the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003" y="1309253"/>
            <a:ext cx="7929994" cy="5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window up to show 2 by 2 figures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c(2,2))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plot(Model.1)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Reset it to show 1 by 1 figure</a:t>
            </a:r>
            <a:endParaRPr lang="en-GB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c(1,1))</a:t>
            </a:r>
          </a:p>
        </p:txBody>
      </p:sp>
    </p:spTree>
    <p:extLst>
      <p:ext uri="{BB962C8B-B14F-4D97-AF65-F5344CB8AC3E}">
        <p14:creationId xmlns:p14="http://schemas.microsoft.com/office/powerpoint/2010/main" val="7857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7: Model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Models are meant to be parsimonious</a:t>
            </a:r>
          </a:p>
          <a:p>
            <a:pPr lvl="1"/>
            <a:r>
              <a:rPr lang="en-GB" dirty="0" smtClean="0"/>
              <a:t>Explain as much as possible, using as little as possible</a:t>
            </a:r>
          </a:p>
          <a:p>
            <a:pPr lvl="2"/>
            <a:r>
              <a:rPr lang="en-GB" dirty="0" smtClean="0"/>
              <a:t>(I.e. get to the meat of the relationship)</a:t>
            </a:r>
          </a:p>
          <a:p>
            <a:r>
              <a:rPr lang="en-GB" dirty="0" smtClean="0"/>
              <a:t>Use AIC for this – somewhat of an industry standard </a:t>
            </a:r>
          </a:p>
          <a:p>
            <a:pPr lvl="1"/>
            <a:r>
              <a:rPr lang="en-GB" dirty="0" smtClean="0"/>
              <a:t>(though there are </a:t>
            </a:r>
            <a:r>
              <a:rPr lang="en-GB" dirty="0" smtClean="0"/>
              <a:t>alternatives – e.g. LRT)</a:t>
            </a:r>
            <a:endParaRPr lang="en-GB" dirty="0" smtClean="0"/>
          </a:p>
          <a:p>
            <a:r>
              <a:rPr lang="en-GB" dirty="0" err="1" smtClean="0"/>
              <a:t>deltaAIC</a:t>
            </a:r>
            <a:r>
              <a:rPr lang="en-GB" dirty="0" smtClean="0"/>
              <a:t> &lt; 2 means two models are indistinguishable as far as AIC is concerned</a:t>
            </a:r>
          </a:p>
        </p:txBody>
      </p:sp>
    </p:spTree>
    <p:extLst>
      <p:ext uri="{BB962C8B-B14F-4D97-AF65-F5344CB8AC3E}">
        <p14:creationId xmlns:p14="http://schemas.microsoft.com/office/powerpoint/2010/main" val="20522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AIC(Model.1, Model.2, Model.3, Model.4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anova(Model.1, Model.2, Model.3, Model.4, test = "Chisq")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8: Interpret the model output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9" t="60306" r="65231" b="4885"/>
          <a:stretch/>
        </p:blipFill>
        <p:spPr>
          <a:xfrm>
            <a:off x="1298862" y="1488558"/>
            <a:ext cx="9353599" cy="51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summary(Model.1)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9: Plot model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Various ways of doing this</a:t>
            </a:r>
          </a:p>
          <a:p>
            <a:r>
              <a:rPr lang="en-GB" dirty="0" smtClean="0"/>
              <a:t>I’m currently using “</a:t>
            </a:r>
            <a:r>
              <a:rPr lang="en-GB" dirty="0" err="1" smtClean="0"/>
              <a:t>jtools</a:t>
            </a:r>
            <a:r>
              <a:rPr lang="en-GB" dirty="0" smtClean="0"/>
              <a:t>” package – much better than the effects package</a:t>
            </a:r>
          </a:p>
          <a:p>
            <a:pPr lvl="1"/>
            <a:r>
              <a:rPr lang="en-GB" dirty="0" smtClean="0"/>
              <a:t>Looks more similar to the </a:t>
            </a:r>
            <a:r>
              <a:rPr lang="en-GB" dirty="0" err="1" smtClean="0"/>
              <a:t>ggplot</a:t>
            </a:r>
            <a:r>
              <a:rPr lang="en-GB" dirty="0" smtClean="0"/>
              <a:t>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9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75" y="1316472"/>
            <a:ext cx="7565643" cy="550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All a model does is draw a line through points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4776" y="1316471"/>
            <a:ext cx="7565643" cy="55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Requires the “</a:t>
            </a:r>
            <a:r>
              <a:rPr lang="en-GB" sz="18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jtools</a:t>
            </a:r>
            <a:r>
              <a:rPr lang="en-GB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package</a:t>
            </a:r>
          </a:p>
          <a:p>
            <a:pPr marL="0" indent="0">
              <a:buNone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interact_plot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(Model.1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Petal.Area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modx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Species, interval = TRUE,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plot.points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T)</a:t>
            </a:r>
          </a:p>
        </p:txBody>
      </p:sp>
    </p:spTree>
    <p:extLst>
      <p:ext uri="{BB962C8B-B14F-4D97-AF65-F5344CB8AC3E}">
        <p14:creationId xmlns:p14="http://schemas.microsoft.com/office/powerpoint/2010/main" val="25794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10: Publish in Nature </a:t>
            </a:r>
            <a:r>
              <a:rPr lang="en-GB" dirty="0" err="1" smtClean="0"/>
              <a:t>etc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3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for publishing in nature: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df$diabetes.risk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(5000, 15, 0.5)</a:t>
            </a:r>
          </a:p>
          <a:p>
            <a:pPr marL="0" indent="0">
              <a:buNone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df$climate.change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(5000, 10, 0.5)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model.1 &lt;- lm(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diabetes.risk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climate.change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effect_plot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(model.1,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climate.change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interval = T)</a:t>
            </a:r>
          </a:p>
          <a:p>
            <a:pPr marL="0" indent="0">
              <a:buNone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generate.nature.paper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(model.1, with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effect_plot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fatal.story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Remember your straight line equation?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3119" y="259455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119" y="2594553"/>
                <a:ext cx="105156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3501737" y="3044537"/>
            <a:ext cx="1496291" cy="105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898573" y="3044538"/>
            <a:ext cx="0" cy="1381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02927" y="3044537"/>
            <a:ext cx="0" cy="1381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754091" y="3051464"/>
            <a:ext cx="1662546" cy="85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75923" y="4104410"/>
            <a:ext cx="2238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The response variable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770188" y="4426527"/>
            <a:ext cx="24941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The gradient based on a </a:t>
            </a:r>
            <a:br>
              <a:rPr lang="en-GB" dirty="0" smtClean="0"/>
            </a:br>
            <a:r>
              <a:rPr lang="en-GB" dirty="0" smtClean="0"/>
              <a:t>unit increase in the</a:t>
            </a:r>
            <a:br>
              <a:rPr lang="en-GB" dirty="0" smtClean="0"/>
            </a:br>
            <a:r>
              <a:rPr lang="en-GB" dirty="0" smtClean="0"/>
              <a:t>explanatory variable (</a:t>
            </a:r>
            <a:r>
              <a:rPr lang="en-GB" i="1" dirty="0" smtClean="0"/>
              <a:t>x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721205" y="3906983"/>
            <a:ext cx="28205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The y-intercept (when </a:t>
            </a:r>
            <a:r>
              <a:rPr lang="en-GB" i="1" dirty="0" smtClean="0"/>
              <a:t>x</a:t>
            </a:r>
            <a:r>
              <a:rPr lang="en-GB" dirty="0" smtClean="0"/>
              <a:t> = 0)</a:t>
            </a:r>
          </a:p>
          <a:p>
            <a:r>
              <a:rPr lang="en-GB" dirty="0" smtClean="0"/>
              <a:t>the response variable value </a:t>
            </a:r>
          </a:p>
          <a:p>
            <a:r>
              <a:rPr lang="en-GB" dirty="0" smtClean="0"/>
              <a:t>will be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 for example our model equation for the previous figure will be: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1947" y="3675208"/>
                <a:ext cx="10515600" cy="81366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𝑠𝑒𝑝𝑎𝑙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𝑝𝑒𝑡𝑎𝑙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947" y="3675208"/>
                <a:ext cx="10515600" cy="81366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5711536" y="4125193"/>
            <a:ext cx="0" cy="1381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0"/>
          </p:cNvCxnSpPr>
          <p:nvPr/>
        </p:nvCxnSpPr>
        <p:spPr>
          <a:xfrm flipH="1" flipV="1">
            <a:off x="8634850" y="4031674"/>
            <a:ext cx="369902" cy="95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83151" y="5507182"/>
            <a:ext cx="23317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A linear model will tell </a:t>
            </a:r>
          </a:p>
          <a:p>
            <a:r>
              <a:rPr lang="en-GB" dirty="0" smtClean="0"/>
              <a:t>us what </a:t>
            </a:r>
            <a:r>
              <a:rPr lang="en-GB" i="1" dirty="0" smtClean="0"/>
              <a:t>m</a:t>
            </a:r>
            <a:r>
              <a:rPr lang="en-GB" dirty="0" smtClean="0"/>
              <a:t> is.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690033" y="4987638"/>
            <a:ext cx="26294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It will also tell us what the</a:t>
            </a:r>
            <a:br>
              <a:rPr lang="en-GB" dirty="0" smtClean="0"/>
            </a:br>
            <a:r>
              <a:rPr lang="en-GB" i="1" dirty="0" smtClean="0"/>
              <a:t>y-intercept</a:t>
            </a:r>
            <a:r>
              <a:rPr lang="en-GB" dirty="0" smtClean="0"/>
              <a:t> is.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19791" y="2708997"/>
            <a:ext cx="26182" cy="865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7313" y="2062665"/>
            <a:ext cx="3993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We will be able to predict sepal lengths </a:t>
            </a:r>
            <a:br>
              <a:rPr lang="en-GB" dirty="0" smtClean="0"/>
            </a:br>
            <a:r>
              <a:rPr lang="en-GB" dirty="0" smtClean="0"/>
              <a:t>once we have a functioning linear model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033702" y="2759364"/>
            <a:ext cx="656331" cy="915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96362" y="1830907"/>
            <a:ext cx="33605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We predict based on entering in </a:t>
            </a:r>
            <a:br>
              <a:rPr lang="en-GB" dirty="0" smtClean="0"/>
            </a:br>
            <a:r>
              <a:rPr lang="en-GB" dirty="0" smtClean="0"/>
              <a:t>values of petal length and solving </a:t>
            </a:r>
            <a:br>
              <a:rPr lang="en-GB" dirty="0" smtClean="0"/>
            </a:br>
            <a:r>
              <a:rPr lang="en-GB" dirty="0" smtClean="0"/>
              <a:t>the equation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518587" y="1604384"/>
            <a:ext cx="4457700" cy="2132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218388" y="3446069"/>
            <a:ext cx="4457700" cy="2434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463699" y="4125192"/>
            <a:ext cx="4457700" cy="2434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443298" y="4354558"/>
            <a:ext cx="4457700" cy="2434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163500" y="3402415"/>
            <a:ext cx="4457700" cy="2434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4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7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91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But we can make the model more complex to match our research question</a:t>
            </a:r>
            <a:br>
              <a:rPr lang="en-GB" dirty="0" smtClean="0"/>
            </a:br>
            <a:r>
              <a:rPr lang="en-GB" sz="1800" dirty="0" smtClean="0"/>
              <a:t>(e.g. with interactions at a first pass)</a:t>
            </a:r>
            <a:endParaRPr lang="en-GB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721" y="1316470"/>
            <a:ext cx="8385668" cy="55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 for example our model equation for the previous figure will be: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𝑠𝑒𝑝𝑎𝑙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𝑝𝑒𝑡𝑎𝑙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𝑠𝑒𝑡𝑜𝑠𝑎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𝑠𝑒𝑡𝑜𝑠𝑎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𝑠𝑒𝑝𝑎𝑙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𝑝𝑒𝑡𝑎𝑙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𝑣𝑒𝑟𝑠𝑖𝑐𝑜𝑙𝑎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𝑣𝑒𝑟𝑠𝑖𝑐𝑜𝑙𝑎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𝑠𝑒𝑝𝑎𝑙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𝑝𝑒𝑡𝑎𝑙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𝑣𝑖𝑟𝑔𝑖𝑛𝑖𝑐𝑎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𝑣𝑖𝑟𝑔𝑖𝑛𝑖𝑐𝑎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58636" y="2317173"/>
            <a:ext cx="9040091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75954" y="2732809"/>
            <a:ext cx="9040091" cy="41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Model with additive terms </a:t>
            </a:r>
            <a:br>
              <a:rPr lang="en-GB" dirty="0" smtClean="0"/>
            </a:br>
            <a:r>
              <a:rPr lang="en-GB" dirty="0" smtClean="0"/>
              <a:t>versus </a:t>
            </a:r>
            <a:br>
              <a:rPr lang="en-GB" dirty="0" smtClean="0"/>
            </a:br>
            <a:r>
              <a:rPr lang="en-GB" dirty="0" smtClean="0"/>
              <a:t>a model with an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Sepal length is explained by petal length and species (additive)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230" y="2878280"/>
            <a:ext cx="5076390" cy="3693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8279"/>
            <a:ext cx="5076390" cy="369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Model with additive terms </a:t>
            </a:r>
            <a:br>
              <a:rPr lang="en-GB" dirty="0" smtClean="0"/>
            </a:br>
            <a:r>
              <a:rPr lang="en-GB" dirty="0" smtClean="0"/>
              <a:t>versus </a:t>
            </a:r>
            <a:br>
              <a:rPr lang="en-GB" dirty="0" smtClean="0"/>
            </a:br>
            <a:r>
              <a:rPr lang="en-GB" dirty="0" smtClean="0"/>
              <a:t>a model with an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Sepal length is explained by petal length and species (interaction)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30" y="2814614"/>
            <a:ext cx="6118615" cy="40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1094</Words>
  <Application>Microsoft Office PowerPoint</Application>
  <PresentationFormat>Widescreen</PresentationFormat>
  <Paragraphs>145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Office Theme</vt:lpstr>
      <vt:lpstr>Running through a linear model</vt:lpstr>
      <vt:lpstr>Some caveats about this session</vt:lpstr>
      <vt:lpstr>All a model does is draw a line through points</vt:lpstr>
      <vt:lpstr>Remember your straight line equation?</vt:lpstr>
      <vt:lpstr>So for example our model equation for the previous figure will be:</vt:lpstr>
      <vt:lpstr>But we can make the model more complex to match our research question (e.g. with interactions at a first pass)</vt:lpstr>
      <vt:lpstr>So for example our model equation for the previous figure will be:</vt:lpstr>
      <vt:lpstr>Model with additive terms  versus  a model with an interaction</vt:lpstr>
      <vt:lpstr>Model with additive terms  versus  a model with an interaction</vt:lpstr>
      <vt:lpstr>Side note on linear models</vt:lpstr>
      <vt:lpstr>How to get to that point: Workflow for doing a LM</vt:lpstr>
      <vt:lpstr>STEP 1: Check your data and plot it</vt:lpstr>
      <vt:lpstr>How to check if R is reading your data correctly:</vt:lpstr>
      <vt:lpstr>How to plot your data using ggplot2:</vt:lpstr>
      <vt:lpstr>STEP 2: Check for outliers</vt:lpstr>
      <vt:lpstr>Code:</vt:lpstr>
      <vt:lpstr>STEP 3: Check distribution</vt:lpstr>
      <vt:lpstr>Code:</vt:lpstr>
      <vt:lpstr>STEP 4: Check for collinearity</vt:lpstr>
      <vt:lpstr>Code:</vt:lpstr>
      <vt:lpstr>STEP 5: Build the model</vt:lpstr>
      <vt:lpstr>Code:</vt:lpstr>
      <vt:lpstr>STEP 6: Run diagnostics on the model</vt:lpstr>
      <vt:lpstr>Code:</vt:lpstr>
      <vt:lpstr>STEP 7: Model selection</vt:lpstr>
      <vt:lpstr>Code:</vt:lpstr>
      <vt:lpstr>STEP 8: Interpret the model output</vt:lpstr>
      <vt:lpstr>Code:</vt:lpstr>
      <vt:lpstr>STEP 9: Plot model results</vt:lpstr>
      <vt:lpstr>Code:</vt:lpstr>
      <vt:lpstr>STEP 10: Publish in Nature etc</vt:lpstr>
      <vt:lpstr>Code for publishing in nature:</vt:lpstr>
    </vt:vector>
  </TitlesOfParts>
  <Company>University of Aberdeen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through a linear model</dc:title>
  <dc:creator>Roos, Deon</dc:creator>
  <cp:lastModifiedBy>Roos, Deon</cp:lastModifiedBy>
  <cp:revision>21</cp:revision>
  <dcterms:created xsi:type="dcterms:W3CDTF">2018-10-24T13:10:55Z</dcterms:created>
  <dcterms:modified xsi:type="dcterms:W3CDTF">2018-11-19T18:01:58Z</dcterms:modified>
</cp:coreProperties>
</file>