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3"/>
    <p:restoredTop sz="96327"/>
  </p:normalViewPr>
  <p:slideViewPr>
    <p:cSldViewPr snapToGrid="0" snapToObjects="1">
      <p:cViewPr>
        <p:scale>
          <a:sx n="106" d="100"/>
          <a:sy n="106" d="100"/>
        </p:scale>
        <p:origin x="-904"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4/21/21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4/21/21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4/21/21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4/21/21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889F-D95F-1F48-953A-E0E27C425045}"/>
              </a:ext>
            </a:extLst>
          </p:cNvPr>
          <p:cNvSpPr>
            <a:spLocks noGrp="1"/>
          </p:cNvSpPr>
          <p:nvPr>
            <p:ph type="ctrTitle"/>
          </p:nvPr>
        </p:nvSpPr>
        <p:spPr/>
        <p:txBody>
          <a:bodyPr>
            <a:normAutofit fontScale="90000"/>
          </a:bodyPr>
          <a:lstStyle/>
          <a:p>
            <a:r>
              <a:rPr lang="en-US" dirty="0"/>
              <a:t>From Vancouver to Toronto</a:t>
            </a:r>
          </a:p>
        </p:txBody>
      </p:sp>
      <p:sp>
        <p:nvSpPr>
          <p:cNvPr id="3" name="Subtitle 2">
            <a:extLst>
              <a:ext uri="{FF2B5EF4-FFF2-40B4-BE49-F238E27FC236}">
                <a16:creationId xmlns:a16="http://schemas.microsoft.com/office/drawing/2014/main" id="{B2B28218-06B6-464C-A672-24AA2BD9C84D}"/>
              </a:ext>
            </a:extLst>
          </p:cNvPr>
          <p:cNvSpPr>
            <a:spLocks noGrp="1"/>
          </p:cNvSpPr>
          <p:nvPr>
            <p:ph type="subTitle" idx="1"/>
          </p:nvPr>
        </p:nvSpPr>
        <p:spPr/>
        <p:txBody>
          <a:bodyPr/>
          <a:lstStyle/>
          <a:p>
            <a:r>
              <a:rPr lang="en-US" dirty="0"/>
              <a:t>Moving a company</a:t>
            </a:r>
          </a:p>
        </p:txBody>
      </p:sp>
    </p:spTree>
    <p:extLst>
      <p:ext uri="{BB962C8B-B14F-4D97-AF65-F5344CB8AC3E}">
        <p14:creationId xmlns:p14="http://schemas.microsoft.com/office/powerpoint/2010/main" val="9107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7F40-C414-DE4B-9698-F8D561520CA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5837DE9-FF78-CE48-A17F-22264B1C6D6F}"/>
              </a:ext>
            </a:extLst>
          </p:cNvPr>
          <p:cNvSpPr>
            <a:spLocks noGrp="1"/>
          </p:cNvSpPr>
          <p:nvPr>
            <p:ph idx="1"/>
          </p:nvPr>
        </p:nvSpPr>
        <p:spPr/>
        <p:txBody>
          <a:bodyPr/>
          <a:lstStyle/>
          <a:p>
            <a:r>
              <a:rPr lang="en-US" dirty="0"/>
              <a:t>Our company is opening a new office in Toronto to be closer to the east coast and Europe. </a:t>
            </a:r>
          </a:p>
          <a:p>
            <a:r>
              <a:rPr lang="en-US" dirty="0"/>
              <a:t>We have been tasked with finding a similarly dynamic and young neighborhood as the one we are currently located in to minimize the difference that some young workers will feel in the move. </a:t>
            </a:r>
          </a:p>
        </p:txBody>
      </p:sp>
    </p:spTree>
    <p:extLst>
      <p:ext uri="{BB962C8B-B14F-4D97-AF65-F5344CB8AC3E}">
        <p14:creationId xmlns:p14="http://schemas.microsoft.com/office/powerpoint/2010/main" val="152845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306C-A463-0946-BABD-826A7F71485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45E67ED-5618-4C4E-9BAF-604438B3A9AE}"/>
              </a:ext>
            </a:extLst>
          </p:cNvPr>
          <p:cNvSpPr>
            <a:spLocks noGrp="1"/>
          </p:cNvSpPr>
          <p:nvPr>
            <p:ph idx="1"/>
          </p:nvPr>
        </p:nvSpPr>
        <p:spPr/>
        <p:txBody>
          <a:bodyPr/>
          <a:lstStyle/>
          <a:p>
            <a:r>
              <a:rPr lang="en-US" dirty="0"/>
              <a:t>We will use Foursquare to look at our current neighborhood and then use k-means clustering to identify neighborhoods in the Toronto area that are similar. </a:t>
            </a:r>
          </a:p>
          <a:p>
            <a:r>
              <a:rPr lang="en-US" dirty="0"/>
              <a:t>We will then clean up the data and re-cluster to narrow the search down to just a few options</a:t>
            </a:r>
          </a:p>
        </p:txBody>
      </p:sp>
    </p:spTree>
    <p:extLst>
      <p:ext uri="{BB962C8B-B14F-4D97-AF65-F5344CB8AC3E}">
        <p14:creationId xmlns:p14="http://schemas.microsoft.com/office/powerpoint/2010/main" val="350811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76F8-908D-F142-9481-B00074C77F60}"/>
              </a:ext>
            </a:extLst>
          </p:cNvPr>
          <p:cNvSpPr>
            <a:spLocks noGrp="1"/>
          </p:cNvSpPr>
          <p:nvPr>
            <p:ph type="title"/>
          </p:nvPr>
        </p:nvSpPr>
        <p:spPr/>
        <p:txBody>
          <a:bodyPr/>
          <a:lstStyle/>
          <a:p>
            <a:r>
              <a:rPr lang="en-US" dirty="0"/>
              <a:t>Categorizing the Data</a:t>
            </a:r>
          </a:p>
        </p:txBody>
      </p:sp>
      <p:sp>
        <p:nvSpPr>
          <p:cNvPr id="3" name="Content Placeholder 2">
            <a:extLst>
              <a:ext uri="{FF2B5EF4-FFF2-40B4-BE49-F238E27FC236}">
                <a16:creationId xmlns:a16="http://schemas.microsoft.com/office/drawing/2014/main" id="{90DCFD8D-4370-7342-9B8C-2BB34AE0A748}"/>
              </a:ext>
            </a:extLst>
          </p:cNvPr>
          <p:cNvSpPr>
            <a:spLocks noGrp="1"/>
          </p:cNvSpPr>
          <p:nvPr>
            <p:ph idx="1"/>
          </p:nvPr>
        </p:nvSpPr>
        <p:spPr>
          <a:xfrm>
            <a:off x="1481512" y="1545220"/>
            <a:ext cx="7796540" cy="3997828"/>
          </a:xfrm>
        </p:spPr>
        <p:txBody>
          <a:bodyPr/>
          <a:lstStyle/>
          <a:p>
            <a:r>
              <a:rPr lang="en-US" dirty="0"/>
              <a:t>The first task was to characterize the neighborhood we are in. </a:t>
            </a:r>
          </a:p>
          <a:p>
            <a:r>
              <a:rPr lang="en-US" dirty="0"/>
              <a:t>Chinatown is a dynamic, young, and trendy neighborhood know for its great social scene and food. </a:t>
            </a:r>
          </a:p>
          <a:p>
            <a:r>
              <a:rPr lang="en-US" dirty="0"/>
              <a:t>Using Foursquare, we created a profile of the neighborhood based on the available venues. </a:t>
            </a:r>
          </a:p>
        </p:txBody>
      </p:sp>
      <p:pic>
        <p:nvPicPr>
          <p:cNvPr id="5" name="Picture 4" descr="Text&#10;&#10;Description automatically generated">
            <a:extLst>
              <a:ext uri="{FF2B5EF4-FFF2-40B4-BE49-F238E27FC236}">
                <a16:creationId xmlns:a16="http://schemas.microsoft.com/office/drawing/2014/main" id="{144592DD-3319-D94F-A45E-FD452543C626}"/>
              </a:ext>
            </a:extLst>
          </p:cNvPr>
          <p:cNvPicPr>
            <a:picLocks noChangeAspect="1"/>
          </p:cNvPicPr>
          <p:nvPr/>
        </p:nvPicPr>
        <p:blipFill>
          <a:blip r:embed="rId2"/>
          <a:stretch>
            <a:fillRect/>
          </a:stretch>
        </p:blipFill>
        <p:spPr>
          <a:xfrm>
            <a:off x="6590973" y="4692148"/>
            <a:ext cx="3619500" cy="1701800"/>
          </a:xfrm>
          <a:prstGeom prst="rect">
            <a:avLst/>
          </a:prstGeom>
        </p:spPr>
      </p:pic>
    </p:spTree>
    <p:extLst>
      <p:ext uri="{BB962C8B-B14F-4D97-AF65-F5344CB8AC3E}">
        <p14:creationId xmlns:p14="http://schemas.microsoft.com/office/powerpoint/2010/main" val="209667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44EB-25EA-204A-B6EE-FE933836E00D}"/>
              </a:ext>
            </a:extLst>
          </p:cNvPr>
          <p:cNvSpPr>
            <a:spLocks noGrp="1"/>
          </p:cNvSpPr>
          <p:nvPr>
            <p:ph type="title"/>
          </p:nvPr>
        </p:nvSpPr>
        <p:spPr/>
        <p:txBody>
          <a:bodyPr/>
          <a:lstStyle/>
          <a:p>
            <a:r>
              <a:rPr lang="en-US" dirty="0"/>
              <a:t>Toronto</a:t>
            </a:r>
          </a:p>
        </p:txBody>
      </p:sp>
      <p:sp>
        <p:nvSpPr>
          <p:cNvPr id="3" name="Content Placeholder 2">
            <a:extLst>
              <a:ext uri="{FF2B5EF4-FFF2-40B4-BE49-F238E27FC236}">
                <a16:creationId xmlns:a16="http://schemas.microsoft.com/office/drawing/2014/main" id="{98FFF37F-F028-7E42-913F-C57D12C99001}"/>
              </a:ext>
            </a:extLst>
          </p:cNvPr>
          <p:cNvSpPr>
            <a:spLocks noGrp="1"/>
          </p:cNvSpPr>
          <p:nvPr>
            <p:ph idx="1"/>
          </p:nvPr>
        </p:nvSpPr>
        <p:spPr>
          <a:xfrm>
            <a:off x="1130150" y="396311"/>
            <a:ext cx="7796540" cy="3997828"/>
          </a:xfrm>
        </p:spPr>
        <p:txBody>
          <a:bodyPr/>
          <a:lstStyle/>
          <a:p>
            <a:r>
              <a:rPr lang="en-US" dirty="0"/>
              <a:t>With this data, we then went and created similar profiles for every neighborhood in Toronto. </a:t>
            </a:r>
          </a:p>
          <a:p>
            <a:r>
              <a:rPr lang="en-US" dirty="0"/>
              <a:t>Each blue dot below represents a neighborhood in Toronto</a:t>
            </a:r>
          </a:p>
          <a:p>
            <a:r>
              <a:rPr lang="en-US" dirty="0"/>
              <a:t>The next step was to cluster all the Toronto data with the inclusion of our part of Vancouver</a:t>
            </a:r>
          </a:p>
        </p:txBody>
      </p:sp>
      <p:pic>
        <p:nvPicPr>
          <p:cNvPr id="5" name="Picture 4" descr="Map&#10;&#10;Description automatically generated">
            <a:extLst>
              <a:ext uri="{FF2B5EF4-FFF2-40B4-BE49-F238E27FC236}">
                <a16:creationId xmlns:a16="http://schemas.microsoft.com/office/drawing/2014/main" id="{990B5828-B1CA-BE41-81C8-625A48B48082}"/>
              </a:ext>
            </a:extLst>
          </p:cNvPr>
          <p:cNvPicPr>
            <a:picLocks noChangeAspect="1"/>
          </p:cNvPicPr>
          <p:nvPr/>
        </p:nvPicPr>
        <p:blipFill>
          <a:blip r:embed="rId2"/>
          <a:stretch>
            <a:fillRect/>
          </a:stretch>
        </p:blipFill>
        <p:spPr>
          <a:xfrm>
            <a:off x="6091294" y="3299253"/>
            <a:ext cx="4478845" cy="3258861"/>
          </a:xfrm>
          <a:prstGeom prst="rect">
            <a:avLst/>
          </a:prstGeom>
        </p:spPr>
      </p:pic>
    </p:spTree>
    <p:extLst>
      <p:ext uri="{BB962C8B-B14F-4D97-AF65-F5344CB8AC3E}">
        <p14:creationId xmlns:p14="http://schemas.microsoft.com/office/powerpoint/2010/main" val="213907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A700-3144-424F-9756-BBDF95A29DFB}"/>
              </a:ext>
            </a:extLst>
          </p:cNvPr>
          <p:cNvSpPr>
            <a:spLocks noGrp="1"/>
          </p:cNvSpPr>
          <p:nvPr>
            <p:ph type="title"/>
          </p:nvPr>
        </p:nvSpPr>
        <p:spPr/>
        <p:txBody>
          <a:bodyPr/>
          <a:lstStyle/>
          <a:p>
            <a:r>
              <a:rPr lang="en-US" dirty="0"/>
              <a:t>Initial Results</a:t>
            </a:r>
          </a:p>
        </p:txBody>
      </p:sp>
      <p:sp>
        <p:nvSpPr>
          <p:cNvPr id="3" name="Content Placeholder 2">
            <a:extLst>
              <a:ext uri="{FF2B5EF4-FFF2-40B4-BE49-F238E27FC236}">
                <a16:creationId xmlns:a16="http://schemas.microsoft.com/office/drawing/2014/main" id="{D779F701-743B-C046-8C69-A3E405F55E67}"/>
              </a:ext>
            </a:extLst>
          </p:cNvPr>
          <p:cNvSpPr>
            <a:spLocks noGrp="1"/>
          </p:cNvSpPr>
          <p:nvPr>
            <p:ph idx="1"/>
          </p:nvPr>
        </p:nvSpPr>
        <p:spPr>
          <a:xfrm>
            <a:off x="1142508" y="346883"/>
            <a:ext cx="7796540" cy="3997828"/>
          </a:xfrm>
        </p:spPr>
        <p:txBody>
          <a:bodyPr/>
          <a:lstStyle/>
          <a:p>
            <a:r>
              <a:rPr lang="en-US" dirty="0"/>
              <a:t>The first clustering produced too many options. </a:t>
            </a:r>
          </a:p>
          <a:p>
            <a:r>
              <a:rPr lang="en-US" dirty="0"/>
              <a:t>This could have been due to several factors, such as stark venue differences (i.e. Airport, parks, stadiums, CN Tower, etc.</a:t>
            </a:r>
          </a:p>
          <a:p>
            <a:r>
              <a:rPr lang="en-US" dirty="0"/>
              <a:t>The next step we took was to clean up the data and re-cluster with just the “candidates”</a:t>
            </a:r>
          </a:p>
        </p:txBody>
      </p:sp>
      <p:pic>
        <p:nvPicPr>
          <p:cNvPr id="7" name="Picture 6" descr="Diagram&#10;&#10;Description automatically generated">
            <a:extLst>
              <a:ext uri="{FF2B5EF4-FFF2-40B4-BE49-F238E27FC236}">
                <a16:creationId xmlns:a16="http://schemas.microsoft.com/office/drawing/2014/main" id="{5BC014FC-44F4-CA4B-81F0-A4D844E2A5D4}"/>
              </a:ext>
            </a:extLst>
          </p:cNvPr>
          <p:cNvPicPr>
            <a:picLocks noChangeAspect="1"/>
          </p:cNvPicPr>
          <p:nvPr/>
        </p:nvPicPr>
        <p:blipFill>
          <a:blip r:embed="rId2"/>
          <a:stretch>
            <a:fillRect/>
          </a:stretch>
        </p:blipFill>
        <p:spPr>
          <a:xfrm>
            <a:off x="5518028" y="3297603"/>
            <a:ext cx="5531464" cy="3350226"/>
          </a:xfrm>
          <a:prstGeom prst="rect">
            <a:avLst/>
          </a:prstGeom>
        </p:spPr>
      </p:pic>
    </p:spTree>
    <p:extLst>
      <p:ext uri="{BB962C8B-B14F-4D97-AF65-F5344CB8AC3E}">
        <p14:creationId xmlns:p14="http://schemas.microsoft.com/office/powerpoint/2010/main" val="77556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03F8-57C1-AB49-9E69-FCF8836BDBB2}"/>
              </a:ext>
            </a:extLst>
          </p:cNvPr>
          <p:cNvSpPr>
            <a:spLocks noGrp="1"/>
          </p:cNvSpPr>
          <p:nvPr>
            <p:ph type="title"/>
          </p:nvPr>
        </p:nvSpPr>
        <p:spPr/>
        <p:txBody>
          <a:bodyPr/>
          <a:lstStyle/>
          <a:p>
            <a:r>
              <a:rPr lang="en-US" dirty="0"/>
              <a:t>Final Results</a:t>
            </a:r>
          </a:p>
        </p:txBody>
      </p:sp>
      <p:sp>
        <p:nvSpPr>
          <p:cNvPr id="8" name="Content Placeholder 2">
            <a:extLst>
              <a:ext uri="{FF2B5EF4-FFF2-40B4-BE49-F238E27FC236}">
                <a16:creationId xmlns:a16="http://schemas.microsoft.com/office/drawing/2014/main" id="{0B3733FE-2754-7643-8C10-CD36B4825632}"/>
              </a:ext>
            </a:extLst>
          </p:cNvPr>
          <p:cNvSpPr txBox="1">
            <a:spLocks/>
          </p:cNvSpPr>
          <p:nvPr/>
        </p:nvSpPr>
        <p:spPr>
          <a:xfrm>
            <a:off x="1621861" y="1607081"/>
            <a:ext cx="7796540" cy="3997828"/>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dirty="0"/>
              <a:t>After re-clustering we were left with just two final options, both of which happen to be in Downtown Toronto. </a:t>
            </a:r>
          </a:p>
          <a:p>
            <a:r>
              <a:rPr lang="en-US" dirty="0"/>
              <a:t>Either the Garden District or Harbord would be good selections for the Toronto Headquarters.  </a:t>
            </a:r>
          </a:p>
          <a:p>
            <a:r>
              <a:rPr lang="en-US" dirty="0"/>
              <a:t>While the initial screening was done with code, a quick search of these two neighborhoods indicated that our model did indeed point us in the right direction. Both neighborhoods are young, bustling areas of the city where young engineers and employees would be more than happy to live</a:t>
            </a:r>
          </a:p>
        </p:txBody>
      </p:sp>
    </p:spTree>
    <p:extLst>
      <p:ext uri="{BB962C8B-B14F-4D97-AF65-F5344CB8AC3E}">
        <p14:creationId xmlns:p14="http://schemas.microsoft.com/office/powerpoint/2010/main" val="96496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EC4D-057E-6948-85C5-60429F81880C}"/>
              </a:ext>
            </a:extLst>
          </p:cNvPr>
          <p:cNvSpPr>
            <a:spLocks noGrp="1"/>
          </p:cNvSpPr>
          <p:nvPr>
            <p:ph type="title"/>
          </p:nvPr>
        </p:nvSpPr>
        <p:spPr/>
        <p:txBody>
          <a:bodyPr/>
          <a:lstStyle/>
          <a:p>
            <a:r>
              <a:rPr lang="en-US" dirty="0"/>
              <a:t>What’s missing?</a:t>
            </a:r>
          </a:p>
        </p:txBody>
      </p:sp>
      <p:sp>
        <p:nvSpPr>
          <p:cNvPr id="3" name="Content Placeholder 2">
            <a:extLst>
              <a:ext uri="{FF2B5EF4-FFF2-40B4-BE49-F238E27FC236}">
                <a16:creationId xmlns:a16="http://schemas.microsoft.com/office/drawing/2014/main" id="{0EE0C9DF-8B5F-B545-BDD6-23AE2CBCAFF2}"/>
              </a:ext>
            </a:extLst>
          </p:cNvPr>
          <p:cNvSpPr>
            <a:spLocks noGrp="1"/>
          </p:cNvSpPr>
          <p:nvPr>
            <p:ph idx="1"/>
          </p:nvPr>
        </p:nvSpPr>
        <p:spPr/>
        <p:txBody>
          <a:bodyPr/>
          <a:lstStyle/>
          <a:p>
            <a:r>
              <a:rPr lang="en-US" dirty="0"/>
              <a:t>While this clustering did help to narrow down the choice. There are some short comings to consider:</a:t>
            </a:r>
          </a:p>
          <a:p>
            <a:pPr lvl="1"/>
            <a:r>
              <a:rPr lang="en-US" dirty="0"/>
              <a:t>It is only based on what is in Foursquare, which misses a lot of the actual venues in the area</a:t>
            </a:r>
          </a:p>
          <a:p>
            <a:pPr lvl="1"/>
            <a:r>
              <a:rPr lang="en-US" dirty="0"/>
              <a:t>It does not consider corporate space or living space options </a:t>
            </a:r>
          </a:p>
          <a:p>
            <a:r>
              <a:rPr lang="en-US" dirty="0"/>
              <a:t>It is however a good and quick way to decide which areas MAY be good matches. </a:t>
            </a:r>
          </a:p>
        </p:txBody>
      </p:sp>
    </p:spTree>
    <p:extLst>
      <p:ext uri="{BB962C8B-B14F-4D97-AF65-F5344CB8AC3E}">
        <p14:creationId xmlns:p14="http://schemas.microsoft.com/office/powerpoint/2010/main" val="89509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89</TotalTime>
  <Words>420</Words>
  <Application>Microsoft Macintosh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MS Shell Dlg 2</vt:lpstr>
      <vt:lpstr>Wingdings</vt:lpstr>
      <vt:lpstr>Wingdings 3</vt:lpstr>
      <vt:lpstr>Madison</vt:lpstr>
      <vt:lpstr>From Vancouver to Toronto</vt:lpstr>
      <vt:lpstr>Objective</vt:lpstr>
      <vt:lpstr>Data</vt:lpstr>
      <vt:lpstr>Categorizing the Data</vt:lpstr>
      <vt:lpstr>Toronto</vt:lpstr>
      <vt:lpstr>Initial Results</vt:lpstr>
      <vt:lpstr>Final Results</vt:lpstr>
      <vt:lpstr>What’s missing?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Vancouver to Toronto</dc:title>
  <dc:creator>Aaron Berlow</dc:creator>
  <cp:lastModifiedBy>Aaron Berlow</cp:lastModifiedBy>
  <cp:revision>5</cp:revision>
  <dcterms:created xsi:type="dcterms:W3CDTF">2021-04-21T15:25:44Z</dcterms:created>
  <dcterms:modified xsi:type="dcterms:W3CDTF">2021-04-21T16:55:19Z</dcterms:modified>
</cp:coreProperties>
</file>