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4" r:id="rId3"/>
    <p:sldId id="301" r:id="rId4"/>
    <p:sldId id="302" r:id="rId5"/>
    <p:sldId id="303" r:id="rId6"/>
    <p:sldId id="304" r:id="rId7"/>
    <p:sldId id="285" r:id="rId8"/>
    <p:sldId id="305" r:id="rId9"/>
    <p:sldId id="306" r:id="rId10"/>
    <p:sldId id="307" r:id="rId11"/>
    <p:sldId id="308" r:id="rId12"/>
    <p:sldId id="300" r:id="rId13"/>
    <p:sldId id="279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  <p:embeddedFont>
      <p:font typeface="Dosis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0262361-9FC4-46B1-AA2E-39F95C0C321B}">
  <a:tblStyle styleId="{D0262361-9FC4-46B1-AA2E-39F95C0C32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3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115616" y="267494"/>
            <a:ext cx="5655515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200" dirty="0" smtClean="0"/>
              <a:t>Средства визуализации данных. Библиотека </a:t>
            </a:r>
            <a:r>
              <a:rPr lang="en-US" sz="3200" dirty="0" err="1" smtClean="0"/>
              <a:t>Seaborn</a:t>
            </a:r>
            <a:r>
              <a:rPr lang="en-US" sz="32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Выполнил студент группы ИС-М18 </a:t>
            </a:r>
            <a:r>
              <a:rPr lang="ru-RU" sz="1800" dirty="0" err="1" smtClean="0"/>
              <a:t>Кастыря</a:t>
            </a:r>
            <a:r>
              <a:rPr lang="ru-RU" sz="1800" dirty="0" smtClean="0"/>
              <a:t> Никита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Диаграмма </a:t>
            </a:r>
            <a:r>
              <a:rPr lang="ru-RU" dirty="0" smtClean="0"/>
              <a:t>рассеивания </a:t>
            </a:r>
            <a:r>
              <a:rPr lang="en-US" dirty="0" smtClean="0"/>
              <a:t>(</a:t>
            </a:r>
            <a:r>
              <a:rPr lang="ru-RU" i="1" dirty="0" err="1"/>
              <a:t>scatterplot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1043608" y="1419622"/>
            <a:ext cx="6419944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ru-RU" sz="1400" dirty="0" smtClean="0"/>
          </a:p>
          <a:p>
            <a:pPr marL="285750" indent="-285750"/>
            <a:endParaRPr lang="ru-RU" sz="14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613549" y="4227934"/>
            <a:ext cx="5982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/>
              <a:t>sns.scatterplot</a:t>
            </a:r>
            <a:r>
              <a:rPr lang="en-US" sz="2000" i="1" dirty="0"/>
              <a:t>(x="tip", y="</a:t>
            </a:r>
            <a:r>
              <a:rPr lang="en-US" sz="2000" i="1" dirty="0" err="1"/>
              <a:t>total_bill</a:t>
            </a:r>
            <a:r>
              <a:rPr lang="en-US" sz="2000" i="1" dirty="0"/>
              <a:t>", data=tips)</a:t>
            </a:r>
            <a:endParaRPr lang="ru-R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48" y="1275606"/>
            <a:ext cx="410999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1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2" y="1131590"/>
            <a:ext cx="4315956" cy="32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Диаграмма </a:t>
            </a:r>
            <a:r>
              <a:rPr lang="ru-RU" dirty="0" smtClean="0"/>
              <a:t>рассеивания </a:t>
            </a:r>
            <a:r>
              <a:rPr lang="en-US" dirty="0" smtClean="0"/>
              <a:t>(</a:t>
            </a:r>
            <a:r>
              <a:rPr lang="ru-RU" i="1" dirty="0" err="1"/>
              <a:t>scatterplot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1043608" y="1419622"/>
            <a:ext cx="6419944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ru-RU" sz="1400" dirty="0" smtClean="0"/>
          </a:p>
          <a:p>
            <a:pPr marL="285750" indent="-285750"/>
            <a:endParaRPr lang="ru-RU" sz="14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4260807"/>
            <a:ext cx="3450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/>
              <a:t>Разбивка на одну категорию</a:t>
            </a:r>
            <a:endParaRPr lang="ru-RU" sz="20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356" y="1131590"/>
            <a:ext cx="4389802" cy="312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932040" y="4260807"/>
            <a:ext cx="3450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/>
              <a:t>Разбивка на две категории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998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 smtClean="0"/>
              <a:t>Вывод</a:t>
            </a:r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339280" y="1875477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ru-RU" sz="1800" kern="1200" dirty="0" smtClean="0">
                <a:solidFill>
                  <a:prstClr val="black"/>
                </a:solidFill>
                <a:latin typeface="Corbel"/>
                <a:ea typeface="+mn-ea"/>
              </a:rPr>
              <a:t> </a:t>
            </a:r>
            <a:r>
              <a:rPr lang="en-US" sz="1800" kern="1200" dirty="0" err="1" smtClean="0">
                <a:solidFill>
                  <a:prstClr val="black"/>
                </a:solidFill>
                <a:latin typeface="Corbel"/>
                <a:ea typeface="+mn-ea"/>
              </a:rPr>
              <a:t>Seaborn</a:t>
            </a:r>
            <a:r>
              <a:rPr lang="en-US" sz="1800" kern="1200" dirty="0" smtClean="0">
                <a:solidFill>
                  <a:prstClr val="black"/>
                </a:solidFill>
                <a:latin typeface="Corbel"/>
                <a:ea typeface="+mn-ea"/>
              </a:rPr>
              <a:t> – </a:t>
            </a:r>
            <a:r>
              <a:rPr lang="ru-RU" sz="1800" kern="1200" dirty="0" smtClean="0">
                <a:solidFill>
                  <a:prstClr val="black"/>
                </a:solidFill>
                <a:latin typeface="Corbel"/>
                <a:ea typeface="+mn-ea"/>
              </a:rPr>
              <a:t>отличный вариант для статистических графиков</a:t>
            </a:r>
            <a:endParaRPr lang="ru-RU" sz="1800" kern="1200" dirty="0" smtClean="0">
              <a:solidFill>
                <a:prstClr val="black"/>
              </a:solidFill>
              <a:latin typeface="Corbel"/>
              <a:ea typeface="+mn-ea"/>
            </a:endParaRPr>
          </a:p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endParaRPr lang="ru-RU" sz="1800" kern="1200" dirty="0">
              <a:solidFill>
                <a:prstClr val="black"/>
              </a:solidFill>
              <a:latin typeface="Corbel"/>
              <a:ea typeface="+mn-ea"/>
            </a:endParaRPr>
          </a:p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ru-RU" sz="1800" kern="1200" dirty="0" smtClean="0">
                <a:solidFill>
                  <a:prstClr val="black"/>
                </a:solidFill>
                <a:latin typeface="Corbel"/>
                <a:ea typeface="+mn-ea"/>
              </a:rPr>
              <a:t>Достойный конкурент языку </a:t>
            </a:r>
            <a:r>
              <a:rPr lang="en-US" sz="1800" kern="1200" dirty="0">
                <a:solidFill>
                  <a:prstClr val="black"/>
                </a:solidFill>
                <a:latin typeface="Corbel"/>
                <a:ea typeface="+mn-ea"/>
              </a:rPr>
              <a:t>R</a:t>
            </a:r>
            <a:endParaRPr lang="ru-RU" sz="1800" kern="1200" dirty="0">
              <a:solidFill>
                <a:prstClr val="black"/>
              </a:solidFill>
              <a:latin typeface="Corbe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2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43608" y="1995686"/>
            <a:ext cx="771516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rgbClr val="FF8700"/>
                </a:solidFill>
              </a:rPr>
              <a:t>Спасибо за внимание!</a:t>
            </a:r>
            <a:endParaRPr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Seaborn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043608" y="1779662"/>
            <a:ext cx="6532592" cy="86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/>
              <a:t>Библиотека языка программирования </a:t>
            </a:r>
            <a:r>
              <a:rPr lang="en-US" sz="1800" dirty="0" smtClean="0"/>
              <a:t>Python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ru-RU" sz="1800" dirty="0" smtClean="0"/>
              <a:t>Высокоуровневое </a:t>
            </a:r>
            <a:r>
              <a:rPr lang="en-US" sz="1800" dirty="0" smtClean="0"/>
              <a:t>API </a:t>
            </a:r>
            <a:r>
              <a:rPr lang="ru-RU" sz="1800" dirty="0" smtClean="0"/>
              <a:t>на базе библиотеки </a:t>
            </a:r>
            <a:r>
              <a:rPr lang="en-US" sz="1800" dirty="0" err="1" smtClean="0"/>
              <a:t>matplotlib</a:t>
            </a:r>
            <a:endParaRPr lang="ru-RU" sz="1800"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1870"/>
            <a:ext cx="4343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0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Тепловая карта 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043608" y="1779662"/>
            <a:ext cx="6532592" cy="86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2661"/>
            <a:ext cx="4064868" cy="304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10;p14"/>
          <p:cNvSpPr txBox="1">
            <a:spLocks/>
          </p:cNvSpPr>
          <p:nvPr/>
        </p:nvSpPr>
        <p:spPr>
          <a:xfrm>
            <a:off x="818963" y="4227934"/>
            <a:ext cx="231287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1600" b="1" dirty="0" err="1" smtClean="0">
                <a:solidFill>
                  <a:schemeClr val="bg2"/>
                </a:solidFill>
              </a:rPr>
              <a:t>heatmap</a:t>
            </a:r>
            <a:r>
              <a:rPr lang="en-US" sz="1600" b="1" dirty="0" smtClean="0">
                <a:solidFill>
                  <a:schemeClr val="bg2"/>
                </a:solidFill>
              </a:rPr>
              <a:t>(flights) </a:t>
            </a:r>
            <a:endParaRPr lang="ru-RU" sz="16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22" y="1228022"/>
            <a:ext cx="4277194" cy="294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110;p14"/>
          <p:cNvSpPr txBox="1">
            <a:spLocks/>
          </p:cNvSpPr>
          <p:nvPr/>
        </p:nvSpPr>
        <p:spPr>
          <a:xfrm>
            <a:off x="5148064" y="4199779"/>
            <a:ext cx="36004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1600" b="1" dirty="0" err="1" smtClean="0">
                <a:solidFill>
                  <a:schemeClr val="bg2"/>
                </a:solidFill>
              </a:rPr>
              <a:t>heatmap</a:t>
            </a:r>
            <a:r>
              <a:rPr lang="en-US" sz="1600" b="1" dirty="0" smtClean="0">
                <a:solidFill>
                  <a:schemeClr val="bg2"/>
                </a:solidFill>
              </a:rPr>
              <a:t>(flights</a:t>
            </a:r>
            <a:r>
              <a:rPr lang="en-US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 err="1">
                <a:solidFill>
                  <a:schemeClr val="bg2"/>
                </a:solidFill>
              </a:rPr>
              <a:t>annot</a:t>
            </a:r>
            <a:r>
              <a:rPr lang="en-US" sz="1600" b="1" dirty="0">
                <a:solidFill>
                  <a:schemeClr val="bg2"/>
                </a:solidFill>
              </a:rPr>
              <a:t>=True, </a:t>
            </a:r>
            <a:r>
              <a:rPr lang="en-US" sz="1600" b="1" dirty="0" err="1">
                <a:solidFill>
                  <a:schemeClr val="bg2"/>
                </a:solidFill>
              </a:rPr>
              <a:t>fmt</a:t>
            </a:r>
            <a:r>
              <a:rPr lang="en-US" sz="1600" b="1" dirty="0">
                <a:solidFill>
                  <a:schemeClr val="bg2"/>
                </a:solidFill>
              </a:rPr>
              <a:t>="d")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5586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Тепловая карта 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043608" y="1779662"/>
            <a:ext cx="6532592" cy="86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110;p14"/>
          <p:cNvSpPr txBox="1">
            <a:spLocks/>
          </p:cNvSpPr>
          <p:nvPr/>
        </p:nvSpPr>
        <p:spPr>
          <a:xfrm>
            <a:off x="395537" y="4227934"/>
            <a:ext cx="273630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1600" b="1" dirty="0" err="1" smtClean="0">
                <a:solidFill>
                  <a:schemeClr val="bg2"/>
                </a:solidFill>
              </a:rPr>
              <a:t>heatmap</a:t>
            </a:r>
            <a:r>
              <a:rPr lang="en-US" sz="1600" b="1" dirty="0" smtClean="0">
                <a:solidFill>
                  <a:schemeClr val="bg2"/>
                </a:solidFill>
              </a:rPr>
              <a:t>(</a:t>
            </a:r>
            <a:r>
              <a:rPr lang="en-US" sz="1600" b="1" dirty="0" err="1" smtClean="0">
                <a:solidFill>
                  <a:schemeClr val="bg2"/>
                </a:solidFill>
              </a:rPr>
              <a:t>flights,linewidths</a:t>
            </a:r>
            <a:r>
              <a:rPr lang="en-US" sz="1600" b="1" dirty="0">
                <a:solidFill>
                  <a:schemeClr val="bg2"/>
                </a:solidFill>
              </a:rPr>
              <a:t>=.5)</a:t>
            </a:r>
            <a:endParaRPr lang="ru-RU" sz="1600" b="1" dirty="0"/>
          </a:p>
        </p:txBody>
      </p:sp>
      <p:sp>
        <p:nvSpPr>
          <p:cNvPr id="10" name="Google Shape;110;p14"/>
          <p:cNvSpPr txBox="1">
            <a:spLocks/>
          </p:cNvSpPr>
          <p:nvPr/>
        </p:nvSpPr>
        <p:spPr>
          <a:xfrm>
            <a:off x="4788024" y="4199779"/>
            <a:ext cx="30963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1600" b="1" dirty="0" err="1">
                <a:solidFill>
                  <a:schemeClr val="bg2"/>
                </a:solidFill>
              </a:rPr>
              <a:t>heatmap</a:t>
            </a:r>
            <a:r>
              <a:rPr lang="en-US" sz="1600" b="1" dirty="0">
                <a:solidFill>
                  <a:schemeClr val="bg2"/>
                </a:solidFill>
              </a:rPr>
              <a:t>(flights, </a:t>
            </a:r>
            <a:r>
              <a:rPr lang="en-US" sz="1600" b="1" dirty="0" err="1">
                <a:solidFill>
                  <a:schemeClr val="bg2"/>
                </a:solidFill>
              </a:rPr>
              <a:t>cmap</a:t>
            </a:r>
            <a:r>
              <a:rPr lang="en-US" sz="1600" b="1" dirty="0">
                <a:solidFill>
                  <a:schemeClr val="bg2"/>
                </a:solidFill>
              </a:rPr>
              <a:t>="</a:t>
            </a:r>
            <a:r>
              <a:rPr lang="en-US" sz="1600" b="1" dirty="0" err="1">
                <a:solidFill>
                  <a:schemeClr val="bg2"/>
                </a:solidFill>
              </a:rPr>
              <a:t>YlGnBu</a:t>
            </a:r>
            <a:r>
              <a:rPr lang="en-US" sz="1600" b="1" dirty="0">
                <a:solidFill>
                  <a:schemeClr val="bg2"/>
                </a:solidFill>
              </a:rPr>
              <a:t>")</a:t>
            </a:r>
            <a:endParaRPr lang="ru-RU" sz="1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4057448" cy="296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55" y="1100212"/>
            <a:ext cx="3901442" cy="291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9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Гистограмма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043608" y="1779662"/>
            <a:ext cx="6532592" cy="86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74733" y="1131590"/>
            <a:ext cx="5940425" cy="29972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067944" y="4299942"/>
            <a:ext cx="950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Визуализация временного ряда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043608" y="1779662"/>
            <a:ext cx="6532592" cy="86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143000"/>
            <a:ext cx="4648200" cy="28575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23728" y="4038559"/>
            <a:ext cx="6624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ru-RU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sns.lineplot</a:t>
            </a:r>
            <a:r>
              <a:rPr kumimoji="0" lang="en-US" alt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(x="</a:t>
            </a:r>
            <a:r>
              <a:rPr kumimoji="0" lang="en-US" altLang="ru-RU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timepoint</a:t>
            </a:r>
            <a:r>
              <a:rPr kumimoji="0" lang="en-US" alt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", y="signal", hue="region", style="event“,</a:t>
            </a:r>
            <a:r>
              <a:rPr kumimoji="0" lang="en-US" altLang="ru-RU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i="1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data=</a:t>
            </a:r>
            <a:r>
              <a:rPr lang="en-US" altLang="ru-RU" dirty="0" err="1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fmri</a:t>
            </a:r>
            <a:r>
              <a:rPr lang="en-US" altLang="ru-RU" dirty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Диаграмма </a:t>
            </a:r>
            <a:r>
              <a:rPr lang="ru-RU" dirty="0" smtClean="0"/>
              <a:t>размаха</a:t>
            </a:r>
            <a:r>
              <a:rPr lang="en-US" dirty="0" smtClean="0"/>
              <a:t> (</a:t>
            </a:r>
            <a:r>
              <a:rPr lang="en-US" dirty="0"/>
              <a:t>boxplot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1043608" y="1419622"/>
            <a:ext cx="6419944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ru-RU" sz="1400" dirty="0" smtClean="0"/>
          </a:p>
          <a:p>
            <a:pPr marL="285750" indent="-285750"/>
            <a:endParaRPr lang="ru-RU" sz="14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9" y="1451869"/>
            <a:ext cx="340237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96" y="1563639"/>
            <a:ext cx="4092335" cy="24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560" y="4242837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значени</a:t>
            </a:r>
            <a:r>
              <a:rPr lang="ru-RU" dirty="0"/>
              <a:t>я</a:t>
            </a:r>
            <a:r>
              <a:rPr lang="ru-RU" dirty="0" smtClean="0"/>
              <a:t>, медиана</a:t>
            </a:r>
          </a:p>
          <a:p>
            <a:r>
              <a:rPr lang="ru-RU" dirty="0"/>
              <a:t> </a:t>
            </a:r>
            <a:r>
              <a:rPr lang="ru-RU" dirty="0" smtClean="0"/>
              <a:t>для одной переменной.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96136" y="4176132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Для двух переменных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7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Диаграмма </a:t>
            </a:r>
            <a:r>
              <a:rPr lang="ru-RU" dirty="0" smtClean="0"/>
              <a:t>размаха</a:t>
            </a:r>
            <a:r>
              <a:rPr lang="en-US" dirty="0" smtClean="0"/>
              <a:t> (</a:t>
            </a:r>
            <a:r>
              <a:rPr lang="en-US" dirty="0"/>
              <a:t>boxplot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1043608" y="1419622"/>
            <a:ext cx="6419944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ru-RU" sz="1400" dirty="0" smtClean="0"/>
          </a:p>
          <a:p>
            <a:pPr marL="285750" indent="-285750"/>
            <a:endParaRPr lang="ru-RU" sz="14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635646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Зависимость итогового счета ото дня с распределением по типу курящих.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3" y="1386042"/>
            <a:ext cx="4392488" cy="33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2931790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sns.boxplot</a:t>
            </a:r>
            <a:r>
              <a:rPr lang="en-US" i="1" dirty="0"/>
              <a:t>(x="day", y="</a:t>
            </a:r>
            <a:r>
              <a:rPr lang="en-US" i="1" dirty="0" err="1"/>
              <a:t>total_bill</a:t>
            </a:r>
            <a:r>
              <a:rPr lang="en-US" i="1" dirty="0"/>
              <a:t>", hue="</a:t>
            </a:r>
            <a:r>
              <a:rPr lang="en-US" i="1" dirty="0" err="1"/>
              <a:t>smoker",data</a:t>
            </a:r>
            <a:r>
              <a:rPr lang="en-US" i="1" dirty="0"/>
              <a:t>=tips, palette="Set3")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4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Диаграмма </a:t>
            </a:r>
            <a:r>
              <a:rPr lang="ru-RU" dirty="0" smtClean="0"/>
              <a:t>рассеивания </a:t>
            </a:r>
            <a:r>
              <a:rPr lang="en-US" dirty="0" smtClean="0"/>
              <a:t>(</a:t>
            </a:r>
            <a:r>
              <a:rPr lang="ru-RU" i="1" dirty="0" err="1"/>
              <a:t>scatterplot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1043608" y="1419622"/>
            <a:ext cx="6419944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ru-RU" sz="1400" dirty="0" smtClean="0"/>
          </a:p>
          <a:p>
            <a:pPr marL="285750" indent="-285750"/>
            <a:endParaRPr lang="ru-RU" sz="1400" dirty="0" smtClean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96" y="1563639"/>
            <a:ext cx="4092335" cy="24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81696" y="4260807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err="1"/>
              <a:t>scatterplot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44208" y="4260807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boxplot</a:t>
            </a:r>
            <a:endParaRPr lang="ru-RU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5" y="1563639"/>
            <a:ext cx="3647446" cy="227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182</Words>
  <Application>Microsoft Office PowerPoint</Application>
  <PresentationFormat>Экран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Roboto</vt:lpstr>
      <vt:lpstr>Wingdings 2</vt:lpstr>
      <vt:lpstr>Dosis</vt:lpstr>
      <vt:lpstr>Calibri</vt:lpstr>
      <vt:lpstr>Times New Roman</vt:lpstr>
      <vt:lpstr>Corbel</vt:lpstr>
      <vt:lpstr>William template</vt:lpstr>
      <vt:lpstr>Средства визуализации данных. Библиотека Seaborn.  Выполнил студент группы ИС-М18 Кастыря Никита</vt:lpstr>
      <vt:lpstr>Seaborn</vt:lpstr>
      <vt:lpstr>Тепловая карта </vt:lpstr>
      <vt:lpstr>Тепловая карта </vt:lpstr>
      <vt:lpstr>Гистограмма </vt:lpstr>
      <vt:lpstr>Визуализация временного ряда</vt:lpstr>
      <vt:lpstr>Диаграмма размаха (boxplot)</vt:lpstr>
      <vt:lpstr>Диаграмма размаха (boxplot)</vt:lpstr>
      <vt:lpstr>Диаграмма рассеивания (scatterplot)</vt:lpstr>
      <vt:lpstr>Диаграмма рассеивания (scatterplot)</vt:lpstr>
      <vt:lpstr>Диаграмма рассеивания (scatterplot)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гис-технологий в военном деле  Выполнил студент группы ИС-М18 Кастыря Никита</dc:title>
  <dc:creator>Nikita</dc:creator>
  <cp:lastModifiedBy>Nikita</cp:lastModifiedBy>
  <cp:revision>17</cp:revision>
  <dcterms:modified xsi:type="dcterms:W3CDTF">2018-12-15T17:26:03Z</dcterms:modified>
</cp:coreProperties>
</file>