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7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525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3718"/>
            <a:ext cx="10554414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Modeling and Analysis of Autism Spectrum Disorder Using Machine Learning Techniques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533983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Autism spectrum disorder (ASD) is a complex neurological condition that affects how individuals communicate, interact, and behave. Leveraging machine learning can provide valuable insights to better understand and support individuals with ASD.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66559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3" y="666357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504480" y="6661428"/>
            <a:ext cx="286595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1005 AARON JOEL, 1009 ABESHEK SRIKANTH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93194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SVC ?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55401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SVC Provides the following reasons in this code: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159329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in High-dimensional Spaces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647962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Margin Maximization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136594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Tunable Parameters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8189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Evaluation Metrics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09524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 used: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4559260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ROC AUC Score (for training and validation accuracy)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04789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Matrix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7502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77847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9997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 Diagnosis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480203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accurate predictive models to support early identification of ASD.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777847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99978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 Interventions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82738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machine learning to uncover insights for personalized treatment and educational strategies.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777847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9997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Outcomes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48020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 healthcare professionals and individuals with ASD to make informed decisions for better quality of life.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554" y="2936200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Detection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accurate predictive models to facilitate early identification of ASD, enabling timely intervention and support.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7385" y="293620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34320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Interventions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patterns in ASD-related data to recommend personalized treatment and educational strategies.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8218" y="531030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Improving Outcomes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machine learning to uncover insights that can lead to improved quality of life for individuals with ASD.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Existing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Current Practices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Diagnosis of ASD typically relies on clinical assessments and behavioral observations, which can be subjective and time-consuming.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Existing systems often struggle to capture the complexity and heterogeneity of ASD, leading to challenges in personalized interventions.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Opportunities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can enhance the accuracy and efficiency of ASD diagnosis and management, tailoring solutions to individual needs.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7698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Proposed System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7299722" y="1146929"/>
            <a:ext cx="31075" cy="6702385"/>
          </a:xfrm>
          <a:prstGeom prst="roundRect">
            <a:avLst>
              <a:gd name="adj" fmla="val 225238"/>
            </a:avLst>
          </a:prstGeom>
          <a:solidFill>
            <a:srgbClr val="C0C1D7"/>
          </a:solidFill>
          <a:ln/>
        </p:spPr>
      </p:sp>
      <p:sp>
        <p:nvSpPr>
          <p:cNvPr id="6" name="Shape 4"/>
          <p:cNvSpPr/>
          <p:nvPr/>
        </p:nvSpPr>
        <p:spPr>
          <a:xfrm>
            <a:off x="6595884" y="1427738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0C1D7"/>
          </a:solidFill>
          <a:ln/>
        </p:spPr>
      </p:sp>
      <p:sp>
        <p:nvSpPr>
          <p:cNvPr id="7" name="Shape 5"/>
          <p:cNvSpPr/>
          <p:nvPr/>
        </p:nvSpPr>
        <p:spPr>
          <a:xfrm>
            <a:off x="7140238" y="1268373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61562" y="1297424"/>
            <a:ext cx="10715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7"/>
          <p:cNvSpPr/>
          <p:nvPr/>
        </p:nvSpPr>
        <p:spPr>
          <a:xfrm>
            <a:off x="3621167" y="1302425"/>
            <a:ext cx="2838569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Loading and Preprocessing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3869888" y="1881664"/>
            <a:ext cx="2589848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 the dataset and display basic information.</a:t>
            </a:r>
            <a:endParaRPr lang="en-US" sz="1225" dirty="0"/>
          </a:p>
        </p:txBody>
      </p:sp>
      <p:sp>
        <p:nvSpPr>
          <p:cNvPr id="11" name="Text 9"/>
          <p:cNvSpPr/>
          <p:nvPr/>
        </p:nvSpPr>
        <p:spPr>
          <a:xfrm>
            <a:off x="3869888" y="2503408"/>
            <a:ext cx="2589848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 missing values and replace specific values for consistency.</a:t>
            </a:r>
            <a:endParaRPr lang="en-US" sz="1225" dirty="0"/>
          </a:p>
        </p:txBody>
      </p:sp>
      <p:sp>
        <p:nvSpPr>
          <p:cNvPr id="12" name="Shape 10"/>
          <p:cNvSpPr/>
          <p:nvPr/>
        </p:nvSpPr>
        <p:spPr>
          <a:xfrm>
            <a:off x="7490162" y="2205335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0C1D7"/>
          </a:solidFill>
          <a:ln/>
        </p:spPr>
      </p:sp>
      <p:sp>
        <p:nvSpPr>
          <p:cNvPr id="13" name="Shape 11"/>
          <p:cNvSpPr/>
          <p:nvPr/>
        </p:nvSpPr>
        <p:spPr>
          <a:xfrm>
            <a:off x="7140238" y="2045970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45132" y="2075021"/>
            <a:ext cx="14001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37" dirty="0"/>
          </a:p>
        </p:txBody>
      </p:sp>
      <p:sp>
        <p:nvSpPr>
          <p:cNvPr id="15" name="Text 13"/>
          <p:cNvSpPr/>
          <p:nvPr/>
        </p:nvSpPr>
        <p:spPr>
          <a:xfrm>
            <a:off x="8170664" y="2080022"/>
            <a:ext cx="230838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Exploratory Data Analysis</a:t>
            </a:r>
            <a:endParaRPr lang="en-US" sz="1531" dirty="0"/>
          </a:p>
        </p:txBody>
      </p:sp>
      <p:sp>
        <p:nvSpPr>
          <p:cNvPr id="16" name="Text 14"/>
          <p:cNvSpPr/>
          <p:nvPr/>
        </p:nvSpPr>
        <p:spPr>
          <a:xfrm>
            <a:off x="8419386" y="2416254"/>
            <a:ext cx="2589848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the distribution and value counts of key features.</a:t>
            </a:r>
            <a:endParaRPr lang="en-US" sz="1225" dirty="0"/>
          </a:p>
        </p:txBody>
      </p:sp>
      <p:sp>
        <p:nvSpPr>
          <p:cNvPr id="17" name="Text 15"/>
          <p:cNvSpPr/>
          <p:nvPr/>
        </p:nvSpPr>
        <p:spPr>
          <a:xfrm>
            <a:off x="8419386" y="3037999"/>
            <a:ext cx="2589848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count plots, distribution plots, and box plots for different types of features.</a:t>
            </a:r>
            <a:endParaRPr lang="en-US" sz="1225" dirty="0"/>
          </a:p>
        </p:txBody>
      </p:sp>
      <p:sp>
        <p:nvSpPr>
          <p:cNvPr id="18" name="Shape 16"/>
          <p:cNvSpPr/>
          <p:nvPr/>
        </p:nvSpPr>
        <p:spPr>
          <a:xfrm>
            <a:off x="6595884" y="3654802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0C1D7"/>
          </a:solidFill>
          <a:ln/>
        </p:spPr>
      </p:sp>
      <p:sp>
        <p:nvSpPr>
          <p:cNvPr id="19" name="Shape 17"/>
          <p:cNvSpPr/>
          <p:nvPr/>
        </p:nvSpPr>
        <p:spPr>
          <a:xfrm>
            <a:off x="7140238" y="3495437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241679" y="3524488"/>
            <a:ext cx="146923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37" dirty="0"/>
          </a:p>
        </p:txBody>
      </p:sp>
      <p:sp>
        <p:nvSpPr>
          <p:cNvPr id="21" name="Text 19"/>
          <p:cNvSpPr/>
          <p:nvPr/>
        </p:nvSpPr>
        <p:spPr>
          <a:xfrm>
            <a:off x="4515564" y="3529489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Balancing</a:t>
            </a:r>
            <a:endParaRPr lang="en-US" sz="1531" dirty="0"/>
          </a:p>
        </p:txBody>
      </p:sp>
      <p:sp>
        <p:nvSpPr>
          <p:cNvPr id="22" name="Text 20"/>
          <p:cNvSpPr/>
          <p:nvPr/>
        </p:nvSpPr>
        <p:spPr>
          <a:xfrm>
            <a:off x="3869888" y="3865721"/>
            <a:ext cx="2589848" cy="111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 class imbalance using RandomOverSampler to ensure a balanced distribution of the target variable.</a:t>
            </a:r>
            <a:endParaRPr lang="en-US" sz="1225" dirty="0"/>
          </a:p>
        </p:txBody>
      </p:sp>
      <p:sp>
        <p:nvSpPr>
          <p:cNvPr id="23" name="Shape 21"/>
          <p:cNvSpPr/>
          <p:nvPr/>
        </p:nvSpPr>
        <p:spPr>
          <a:xfrm>
            <a:off x="7490162" y="4786729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0C1D7"/>
          </a:solidFill>
          <a:ln/>
        </p:spPr>
      </p:sp>
      <p:sp>
        <p:nvSpPr>
          <p:cNvPr id="24" name="Shape 22"/>
          <p:cNvSpPr/>
          <p:nvPr/>
        </p:nvSpPr>
        <p:spPr>
          <a:xfrm>
            <a:off x="7140238" y="4627364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7239536" y="4656415"/>
            <a:ext cx="151209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837" dirty="0"/>
          </a:p>
        </p:txBody>
      </p:sp>
      <p:sp>
        <p:nvSpPr>
          <p:cNvPr id="26" name="Text 24"/>
          <p:cNvSpPr/>
          <p:nvPr/>
        </p:nvSpPr>
        <p:spPr>
          <a:xfrm>
            <a:off x="8170664" y="4661416"/>
            <a:ext cx="2838569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Selection and Engineering</a:t>
            </a:r>
            <a:endParaRPr lang="en-US" sz="1531" dirty="0"/>
          </a:p>
        </p:txBody>
      </p:sp>
      <p:sp>
        <p:nvSpPr>
          <p:cNvPr id="27" name="Text 25"/>
          <p:cNvSpPr/>
          <p:nvPr/>
        </p:nvSpPr>
        <p:spPr>
          <a:xfrm>
            <a:off x="8419386" y="5240655"/>
            <a:ext cx="2589848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 irrelevant features and create a feature set for model training.</a:t>
            </a:r>
            <a:endParaRPr lang="en-US" sz="1225" dirty="0"/>
          </a:p>
        </p:txBody>
      </p:sp>
      <p:sp>
        <p:nvSpPr>
          <p:cNvPr id="28" name="Text 26"/>
          <p:cNvSpPr/>
          <p:nvPr/>
        </p:nvSpPr>
        <p:spPr>
          <a:xfrm>
            <a:off x="8419386" y="6142196"/>
            <a:ext cx="2589848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correlation matrix to understand feature relationships.</a:t>
            </a:r>
            <a:endParaRPr lang="en-US" sz="1225" dirty="0"/>
          </a:p>
        </p:txBody>
      </p:sp>
      <p:sp>
        <p:nvSpPr>
          <p:cNvPr id="29" name="Shape 27"/>
          <p:cNvSpPr/>
          <p:nvPr/>
        </p:nvSpPr>
        <p:spPr>
          <a:xfrm>
            <a:off x="6595884" y="6040100"/>
            <a:ext cx="544354" cy="31075"/>
          </a:xfrm>
          <a:prstGeom prst="roundRect">
            <a:avLst>
              <a:gd name="adj" fmla="val 225238"/>
            </a:avLst>
          </a:prstGeom>
          <a:solidFill>
            <a:srgbClr val="C0C1D7"/>
          </a:solidFill>
          <a:ln/>
        </p:spPr>
      </p:sp>
      <p:sp>
        <p:nvSpPr>
          <p:cNvPr id="30" name="Shape 28"/>
          <p:cNvSpPr/>
          <p:nvPr/>
        </p:nvSpPr>
        <p:spPr>
          <a:xfrm>
            <a:off x="7140238" y="5880735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243465" y="5909786"/>
            <a:ext cx="14335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837" dirty="0"/>
          </a:p>
        </p:txBody>
      </p:sp>
      <p:sp>
        <p:nvSpPr>
          <p:cNvPr id="32" name="Text 30"/>
          <p:cNvSpPr/>
          <p:nvPr/>
        </p:nvSpPr>
        <p:spPr>
          <a:xfrm>
            <a:off x="3771305" y="5914787"/>
            <a:ext cx="2688431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Training and Evaluation</a:t>
            </a:r>
            <a:endParaRPr lang="en-US" sz="1531" dirty="0"/>
          </a:p>
        </p:txBody>
      </p:sp>
      <p:sp>
        <p:nvSpPr>
          <p:cNvPr id="33" name="Text 31"/>
          <p:cNvSpPr/>
          <p:nvPr/>
        </p:nvSpPr>
        <p:spPr>
          <a:xfrm>
            <a:off x="3869888" y="6251019"/>
            <a:ext cx="2589848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 the dataset into training and validation sets.</a:t>
            </a:r>
            <a:endParaRPr lang="en-US" sz="1225" dirty="0"/>
          </a:p>
        </p:txBody>
      </p:sp>
      <p:sp>
        <p:nvSpPr>
          <p:cNvPr id="34" name="Text 32"/>
          <p:cNvSpPr/>
          <p:nvPr/>
        </p:nvSpPr>
        <p:spPr>
          <a:xfrm>
            <a:off x="3869888" y="6872764"/>
            <a:ext cx="2589848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04"/>
              </a:lnSpc>
              <a:buSzPct val="100000"/>
              <a:buChar char="•"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Standardize the features using StandardScaler.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Package Used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Imblearn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Imbalanced-learn (imblearn) is a Python library for handling imbalanced datasets.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Scikit-learn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versatile machine learning library in Python, offering a wide range of algorithms.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439841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669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150048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 is an optimized gradient boosting library designed for high performance and speed.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439841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669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Seaborn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150048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Seaborn is a Python visualization library based on matplotlib, providing high-level interfaces for creating attractive and informative statistical graphics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37579"/>
            <a:ext cx="80639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Predictive Modeling Algorithms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65208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Algorithms Used: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4314944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803577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 Classifier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292209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Vector Classifier (SVC)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93169"/>
            <a:ext cx="41063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Logistic Regression ? 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353991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is used in this code as one of the classification algorithms for predicting the likelihood of an individual being diagnosed with Autism Spectrum Disorder (ASD). Logistic Regression is a simple yet effective algorithm commonly used for binary classification tasks like this one.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670108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is specifically designed for binary classification tasks. It models the probability of a binary outcome using the logistic function, which ensures that the predicted probabilities are bounded between 0 and 1, making it suitable for classification tasks like predicting ASD diagnosis.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48878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XGBoost ?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30969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 (Extreme Gradient Boosting) is used in this code for several reasons: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1501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403646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892278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Non-linearity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80911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4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Robustness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48878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XGBoost ?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30969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 (Extreme Gradient Boosting) is used in this code for several reasons: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1501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403646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892278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3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Non-linearity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80911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4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Robustness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8610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627</Words>
  <Application>Microsoft Office PowerPoint</Application>
  <PresentationFormat>Custom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Abeshek Srikanth</cp:lastModifiedBy>
  <cp:revision>3</cp:revision>
  <dcterms:created xsi:type="dcterms:W3CDTF">2024-05-23T17:25:36Z</dcterms:created>
  <dcterms:modified xsi:type="dcterms:W3CDTF">2024-05-24T01:01:01Z</dcterms:modified>
</cp:coreProperties>
</file>