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77" r:id="rId2"/>
    <p:sldId id="446" r:id="rId3"/>
    <p:sldId id="447" r:id="rId4"/>
    <p:sldId id="346" r:id="rId5"/>
    <p:sldId id="578" r:id="rId6"/>
    <p:sldId id="580" r:id="rId7"/>
    <p:sldId id="363" r:id="rId8"/>
    <p:sldId id="596" r:id="rId9"/>
    <p:sldId id="449" r:id="rId10"/>
    <p:sldId id="451" r:id="rId11"/>
    <p:sldId id="593" r:id="rId12"/>
    <p:sldId id="594" r:id="rId13"/>
    <p:sldId id="348" r:id="rId14"/>
    <p:sldId id="595" r:id="rId15"/>
    <p:sldId id="350" r:id="rId16"/>
  </p:sldIdLst>
  <p:sldSz cx="9144000" cy="6858000" type="screen4x3"/>
  <p:notesSz cx="6858000" cy="9144000"/>
  <p:defaultTextStyle>
    <a:defPPr>
      <a:defRPr lang="en-GB"/>
    </a:defPPr>
    <a:lvl1pPr algn="l" defTabSz="449263" rtl="0" fontAlgn="base">
      <a:lnSpc>
        <a:spcPct val="3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1pPr>
    <a:lvl2pPr marL="742950" indent="-285750" algn="l" defTabSz="449263" rtl="0" fontAlgn="base">
      <a:lnSpc>
        <a:spcPct val="3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2pPr>
    <a:lvl3pPr marL="1143000" indent="-228600" algn="l" defTabSz="449263" rtl="0" fontAlgn="base">
      <a:lnSpc>
        <a:spcPct val="3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3pPr>
    <a:lvl4pPr marL="1600200" indent="-228600" algn="l" defTabSz="449263" rtl="0" fontAlgn="base">
      <a:lnSpc>
        <a:spcPct val="3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4pPr>
    <a:lvl5pPr marL="2057400" indent="-228600" algn="l" defTabSz="449263" rtl="0" fontAlgn="base">
      <a:lnSpc>
        <a:spcPct val="3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S 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EA7A"/>
    <a:srgbClr val="ACBB32"/>
    <a:srgbClr val="FF6666"/>
    <a:srgbClr val="DB3B45"/>
    <a:srgbClr val="90BF62"/>
    <a:srgbClr val="3484BB"/>
    <a:srgbClr val="CE5EDB"/>
    <a:srgbClr val="E40005"/>
    <a:srgbClr val="F9EBA5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21" autoAdjust="0"/>
    <p:restoredTop sz="93770" autoAdjust="0"/>
  </p:normalViewPr>
  <p:slideViewPr>
    <p:cSldViewPr>
      <p:cViewPr varScale="1">
        <p:scale>
          <a:sx n="92" d="100"/>
          <a:sy n="92" d="100"/>
        </p:scale>
        <p:origin x="102" y="3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9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DFBB-5312-B24C-A1B5-1E9B081114F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16F9-75A9-B44E-9C1D-5336625BA6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62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66550" cy="1246187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3094" name="Rectangle 2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53063" cy="40814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3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2413" y="-11796713"/>
            <a:ext cx="16614776" cy="12461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2D390D2-A65B-4745-9609-E6BAC2577192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53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2413" y="-11796713"/>
            <a:ext cx="16614776" cy="12461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2D390D2-A65B-4745-9609-E6BAC2577192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96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2413" y="-11796713"/>
            <a:ext cx="16614776" cy="12461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2D390D2-A65B-4745-9609-E6BAC2577192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96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83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56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319088"/>
            <a:ext cx="2054225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338" y="319088"/>
            <a:ext cx="6010275" cy="5203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412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86564" y="98078"/>
            <a:ext cx="7237763" cy="882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6153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134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3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8" y="1600200"/>
            <a:ext cx="4032250" cy="392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1988" y="1600200"/>
            <a:ext cx="4032250" cy="392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4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63408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950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00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24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42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5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-26988"/>
            <a:ext cx="9144000" cy="1079501"/>
          </a:xfrm>
          <a:prstGeom prst="rect">
            <a:avLst/>
          </a:prstGeom>
          <a:solidFill>
            <a:srgbClr val="E1EB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-12700"/>
            <a:ext cx="1403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86564" y="98078"/>
            <a:ext cx="7237763" cy="882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600200"/>
            <a:ext cx="8216900" cy="3922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0" y="6732588"/>
            <a:ext cx="9144000" cy="125412"/>
          </a:xfrm>
          <a:prstGeom prst="rect">
            <a:avLst/>
          </a:prstGeom>
          <a:solidFill>
            <a:srgbClr val="E1EBF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</p:sldLayoutIdLst>
  <p:txStyles>
    <p:titleStyle>
      <a:lvl1pPr algn="l" defTabSz="449263" rtl="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/>
          <a:ea typeface="+mj-ea"/>
          <a:cs typeface="Arial"/>
        </a:defRPr>
      </a:lvl1pPr>
      <a:lvl2pPr marL="742950" indent="-285750" algn="ctr" defTabSz="449263" rtl="0" fontAlgn="base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Comic Sans MS" charset="0"/>
          <a:ea typeface="ＭＳ Ｐゴシック" charset="0"/>
          <a:cs typeface="MS Gothic" charset="0"/>
        </a:defRPr>
      </a:lvl2pPr>
      <a:lvl3pPr marL="1143000" indent="-228600" algn="ctr" defTabSz="449263" rtl="0" fontAlgn="base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Comic Sans MS" charset="0"/>
          <a:ea typeface="ＭＳ Ｐゴシック" charset="0"/>
          <a:cs typeface="MS Gothic" charset="0"/>
        </a:defRPr>
      </a:lvl3pPr>
      <a:lvl4pPr marL="1600200" indent="-228600" algn="ctr" defTabSz="449263" rtl="0" fontAlgn="base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Comic Sans MS" charset="0"/>
          <a:ea typeface="ＭＳ Ｐゴシック" charset="0"/>
          <a:cs typeface="MS Gothic" charset="0"/>
        </a:defRPr>
      </a:lvl4pPr>
      <a:lvl5pPr marL="2057400" indent="-228600" algn="ctr" defTabSz="449263" rtl="0" fontAlgn="base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Comic Sans MS" charset="0"/>
          <a:ea typeface="ＭＳ Ｐゴシック" charset="0"/>
          <a:cs typeface="MS Gothic" charset="0"/>
        </a:defRPr>
      </a:lvl5pPr>
      <a:lvl6pPr marL="2514600" indent="-228600" algn="ctr" defTabSz="449263" rtl="0" fontAlgn="base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Comic Sans MS" charset="0"/>
          <a:ea typeface="ＭＳ Ｐゴシック" charset="0"/>
          <a:cs typeface="MS Gothic" charset="0"/>
        </a:defRPr>
      </a:lvl6pPr>
      <a:lvl7pPr marL="2971800" indent="-228600" algn="ctr" defTabSz="449263" rtl="0" fontAlgn="base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Comic Sans MS" charset="0"/>
          <a:ea typeface="ＭＳ Ｐゴシック" charset="0"/>
          <a:cs typeface="MS Gothic" charset="0"/>
        </a:defRPr>
      </a:lvl7pPr>
      <a:lvl8pPr marL="3429000" indent="-228600" algn="ctr" defTabSz="449263" rtl="0" fontAlgn="base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Comic Sans MS" charset="0"/>
          <a:ea typeface="ＭＳ Ｐゴシック" charset="0"/>
          <a:cs typeface="MS Gothic" charset="0"/>
        </a:defRPr>
      </a:lvl8pPr>
      <a:lvl9pPr marL="3886200" indent="-228600" algn="ctr" defTabSz="449263" rtl="0" fontAlgn="base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Comic Sans MS" charset="0"/>
          <a:ea typeface="ＭＳ Ｐゴシック" charset="0"/>
          <a:cs typeface="MS Gothic" charset="0"/>
        </a:defRPr>
      </a:lvl9pPr>
    </p:titleStyle>
    <p:bodyStyle>
      <a:lvl1pPr marL="342900" indent="-342900" algn="l" defTabSz="449263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Arial"/>
          <a:ea typeface="+mn-ea"/>
          <a:cs typeface="Arial"/>
        </a:defRPr>
      </a:lvl1pPr>
      <a:lvl2pPr marL="742950" indent="-285750" algn="l" defTabSz="449263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Arial"/>
          <a:ea typeface="+mn-ea"/>
          <a:cs typeface="Arial"/>
        </a:defRPr>
      </a:lvl2pPr>
      <a:lvl3pPr marL="1143000" indent="-228600" algn="l" defTabSz="449263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Arial"/>
          <a:ea typeface="+mn-ea"/>
          <a:cs typeface="Arial"/>
        </a:defRPr>
      </a:lvl3pPr>
      <a:lvl4pPr marL="1600200" indent="-228600" algn="l" defTabSz="449263" rtl="0" fontAlgn="base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Arial"/>
          <a:ea typeface="+mn-ea"/>
          <a:cs typeface="Arial"/>
        </a:defRPr>
      </a:lvl4pPr>
      <a:lvl5pPr marL="2057400" indent="-228600" algn="l" defTabSz="449263" rtl="0" fontAlgn="base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Arial"/>
          <a:ea typeface="+mn-ea"/>
          <a:cs typeface="Arial"/>
        </a:defRPr>
      </a:lvl5pPr>
      <a:lvl6pPr marL="2514600" indent="-228600" algn="l" defTabSz="449263" rtl="0" fontAlgn="base">
        <a:lnSpc>
          <a:spcPct val="3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Arial" charset="0"/>
          <a:ea typeface="+mn-ea"/>
          <a:cs typeface="+mn-cs"/>
        </a:defRPr>
      </a:lvl6pPr>
      <a:lvl7pPr marL="2971800" indent="-228600" algn="l" defTabSz="449263" rtl="0" fontAlgn="base">
        <a:lnSpc>
          <a:spcPct val="3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Arial" charset="0"/>
          <a:ea typeface="+mn-ea"/>
          <a:cs typeface="+mn-cs"/>
        </a:defRPr>
      </a:lvl7pPr>
      <a:lvl8pPr marL="3429000" indent="-228600" algn="l" defTabSz="449263" rtl="0" fontAlgn="base">
        <a:lnSpc>
          <a:spcPct val="3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Arial" charset="0"/>
          <a:ea typeface="+mn-ea"/>
          <a:cs typeface="+mn-cs"/>
        </a:defRPr>
      </a:lvl8pPr>
      <a:lvl9pPr marL="3886200" indent="-228600" algn="l" defTabSz="449263" rtl="0" fontAlgn="base">
        <a:lnSpc>
          <a:spcPct val="3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de-DE" dirty="0" err="1">
                <a:solidFill>
                  <a:schemeClr val="bg2"/>
                </a:solidFill>
                <a:cs typeface="+mj-cs"/>
              </a:rPr>
              <a:t>Bioinformatics</a:t>
            </a:r>
            <a:r>
              <a:rPr lang="de-DE" dirty="0">
                <a:solidFill>
                  <a:schemeClr val="bg2"/>
                </a:solidFill>
                <a:cs typeface="+mj-cs"/>
              </a:rPr>
              <a:t> BEFRI </a:t>
            </a:r>
            <a:r>
              <a:rPr lang="de-DE" dirty="0" err="1">
                <a:solidFill>
                  <a:schemeClr val="bg2"/>
                </a:solidFill>
                <a:cs typeface="+mj-cs"/>
              </a:rPr>
              <a:t>and</a:t>
            </a:r>
            <a:r>
              <a:rPr lang="de-DE" dirty="0">
                <a:solidFill>
                  <a:schemeClr val="bg2"/>
                </a:solidFill>
                <a:cs typeface="+mj-cs"/>
              </a:rPr>
              <a:t> </a:t>
            </a:r>
            <a:r>
              <a:rPr lang="de-DE" dirty="0" err="1">
                <a:solidFill>
                  <a:schemeClr val="bg2"/>
                </a:solidFill>
                <a:cs typeface="+mj-cs"/>
              </a:rPr>
              <a:t>Beyond</a:t>
            </a:r>
            <a:r>
              <a:rPr lang="de-DE" dirty="0">
                <a:solidFill>
                  <a:schemeClr val="bg2"/>
                </a:solidFill>
                <a:cs typeface="+mj-cs"/>
              </a:rPr>
              <a:t/>
            </a:r>
            <a:br>
              <a:rPr lang="de-DE" dirty="0">
                <a:solidFill>
                  <a:schemeClr val="bg2"/>
                </a:solidFill>
                <a:cs typeface="+mj-cs"/>
              </a:rPr>
            </a:br>
            <a:endParaRPr lang="de-DE" dirty="0">
              <a:cs typeface="+mj-cs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>
                <a:cs typeface="+mn-cs"/>
              </a:rPr>
              <a:t>17.9.2018</a:t>
            </a:r>
          </a:p>
          <a:p>
            <a:pPr eaLnBrk="1" hangingPunct="1">
              <a:defRPr/>
            </a:pPr>
            <a:r>
              <a:rPr lang="de-DE" dirty="0">
                <a:cs typeface="+mn-cs"/>
              </a:rPr>
              <a:t>Rémy Bruggmann</a:t>
            </a:r>
          </a:p>
          <a:p>
            <a:pPr eaLnBrk="1" hangingPunct="1">
              <a:defRPr/>
            </a:pPr>
            <a:r>
              <a:rPr lang="de-DE" dirty="0">
                <a:cs typeface="+mn-cs"/>
              </a:rPr>
              <a:t>Universität Bern – </a:t>
            </a:r>
            <a:r>
              <a:rPr lang="de-DE" dirty="0" err="1">
                <a:cs typeface="+mn-cs"/>
              </a:rPr>
              <a:t>Interfaculty</a:t>
            </a:r>
            <a:r>
              <a:rPr lang="de-DE" dirty="0">
                <a:cs typeface="+mn-cs"/>
              </a:rPr>
              <a:t> </a:t>
            </a:r>
            <a:r>
              <a:rPr lang="de-DE" dirty="0" err="1">
                <a:cs typeface="+mn-cs"/>
              </a:rPr>
              <a:t>Bioinformatics</a:t>
            </a:r>
            <a:r>
              <a:rPr lang="de-DE" dirty="0">
                <a:cs typeface="+mn-cs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123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660232" y="4005064"/>
            <a:ext cx="1575792" cy="2448272"/>
          </a:xfrm>
          <a:prstGeom prst="roundRect">
            <a:avLst>
              <a:gd name="adj" fmla="val 6661"/>
            </a:avLst>
          </a:prstGeom>
          <a:solidFill>
            <a:srgbClr val="E10A22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076056" y="4005064"/>
            <a:ext cx="1575792" cy="2448272"/>
          </a:xfrm>
          <a:prstGeom prst="roundRect">
            <a:avLst>
              <a:gd name="adj" fmla="val 6661"/>
            </a:avLst>
          </a:prstGeom>
          <a:solidFill>
            <a:srgbClr val="E10A22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23528" y="4005064"/>
            <a:ext cx="4752528" cy="2448272"/>
          </a:xfrm>
          <a:prstGeom prst="roundRect">
            <a:avLst>
              <a:gd name="adj" fmla="val 6661"/>
            </a:avLst>
          </a:prstGeom>
          <a:solidFill>
            <a:srgbClr val="E10A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115616" y="2996952"/>
            <a:ext cx="216024" cy="1008112"/>
          </a:xfrm>
          <a:prstGeom prst="straightConnector1">
            <a:avLst/>
          </a:prstGeom>
          <a:solidFill>
            <a:schemeClr val="accent1"/>
          </a:solidFill>
          <a:ln w="1016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339752" y="2924944"/>
            <a:ext cx="5112568" cy="10801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an 5"/>
          <p:cNvSpPr/>
          <p:nvPr/>
        </p:nvSpPr>
        <p:spPr bwMode="auto">
          <a:xfrm>
            <a:off x="467544" y="1484784"/>
            <a:ext cx="2016224" cy="1512168"/>
          </a:xfrm>
          <a:prstGeom prst="can">
            <a:avLst/>
          </a:prstGeom>
          <a:solidFill>
            <a:srgbClr val="E765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Vital–IT Archive Storage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5896" y="4077072"/>
            <a:ext cx="1296144" cy="2304256"/>
            <a:chOff x="3707904" y="4077072"/>
            <a:chExt cx="1296144" cy="2304256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3707904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707904" y="4509120"/>
              <a:ext cx="1296144" cy="1872208"/>
            </a:xfrm>
            <a:prstGeom prst="roundRect">
              <a:avLst/>
            </a:prstGeom>
            <a:solidFill>
              <a:srgbClr val="9FFF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UniGe</a:t>
              </a: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1016</a:t>
              </a: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kumimoji="0" lang="en-US" sz="22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67544" y="4077072"/>
            <a:ext cx="1296144" cy="2304256"/>
            <a:chOff x="467544" y="4077072"/>
            <a:chExt cx="1296144" cy="2304256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467544" y="4509120"/>
              <a:ext cx="1296144" cy="1872208"/>
            </a:xfrm>
            <a:prstGeom prst="roundRect">
              <a:avLst/>
            </a:prstGeom>
            <a:solidFill>
              <a:srgbClr val="9FFF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UniL</a:t>
              </a: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3380</a:t>
              </a:r>
              <a:r>
                <a:rPr kumimoji="0" lang="en-US" sz="22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 Cores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467544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51720" y="4077072"/>
            <a:ext cx="1296144" cy="2304256"/>
            <a:chOff x="2123728" y="4077072"/>
            <a:chExt cx="1296144" cy="2304256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2123728" y="4509120"/>
              <a:ext cx="1296144" cy="1872208"/>
            </a:xfrm>
            <a:prstGeom prst="roundRect">
              <a:avLst/>
            </a:prstGeom>
            <a:solidFill>
              <a:srgbClr val="9FFF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EPFL</a:t>
              </a:r>
            </a:p>
            <a:p>
              <a:pPr algn="ctr">
                <a:lnSpc>
                  <a:spcPct val="100000"/>
                </a:lnSpc>
              </a:pP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792</a:t>
              </a:r>
            </a:p>
            <a:p>
              <a:pPr algn="ctr">
                <a:lnSpc>
                  <a:spcPct val="100000"/>
                </a:lnSpc>
              </a:pPr>
              <a:r>
                <a:rPr kumimoji="0" lang="en-US" sz="22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2123728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0072" y="4077072"/>
            <a:ext cx="1296144" cy="2304256"/>
            <a:chOff x="6804248" y="4077072"/>
            <a:chExt cx="1296144" cy="2304256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6804248" y="4509120"/>
              <a:ext cx="1296144" cy="1872208"/>
            </a:xfrm>
            <a:prstGeom prst="roundRect">
              <a:avLst/>
            </a:prstGeom>
            <a:solidFill>
              <a:srgbClr val="9FFF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UniBe</a:t>
              </a: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/>
              </a:r>
              <a:b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</a:b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(UBELIX)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6600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804248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cxnSp>
        <p:nvCxnSpPr>
          <p:cNvPr id="50" name="Straight Arrow Connector 49"/>
          <p:cNvCxnSpPr>
            <a:endCxn id="6" idx="3"/>
          </p:cNvCxnSpPr>
          <p:nvPr/>
        </p:nvCxnSpPr>
        <p:spPr bwMode="auto">
          <a:xfrm flipH="1" flipV="1">
            <a:off x="1475656" y="2996952"/>
            <a:ext cx="1224136" cy="10081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1763688" y="2996952"/>
            <a:ext cx="2448272" cy="10081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804248" y="4077072"/>
            <a:ext cx="1296144" cy="2304256"/>
            <a:chOff x="6804248" y="4077072"/>
            <a:chExt cx="1296144" cy="2304256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804248" y="4509120"/>
              <a:ext cx="1296144" cy="1872208"/>
            </a:xfrm>
            <a:prstGeom prst="roundRect">
              <a:avLst/>
            </a:prstGeom>
            <a:solidFill>
              <a:srgbClr val="FFD85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IBU</a:t>
              </a:r>
              <a:b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</a:b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UniBe</a:t>
              </a: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700</a:t>
              </a:r>
            </a:p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804248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 flipH="1" flipV="1">
            <a:off x="2051720" y="2996952"/>
            <a:ext cx="3744416" cy="10081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Title 1"/>
          <p:cNvSpPr txBox="1">
            <a:spLocks/>
          </p:cNvSpPr>
          <p:nvPr/>
        </p:nvSpPr>
        <p:spPr>
          <a:xfrm>
            <a:off x="539750" y="332656"/>
            <a:ext cx="6621463" cy="817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HPC – Vital-IT – Bern</a:t>
            </a:r>
          </a:p>
        </p:txBody>
      </p:sp>
    </p:spTree>
    <p:extLst>
      <p:ext uri="{BB962C8B-B14F-4D97-AF65-F5344CB8AC3E}">
        <p14:creationId xmlns:p14="http://schemas.microsoft.com/office/powerpoint/2010/main" val="6507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660232" y="4005064"/>
            <a:ext cx="1575792" cy="2448272"/>
          </a:xfrm>
          <a:prstGeom prst="roundRect">
            <a:avLst>
              <a:gd name="adj" fmla="val 6661"/>
            </a:avLst>
          </a:prstGeom>
          <a:solidFill>
            <a:srgbClr val="E10A22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076056" y="4005064"/>
            <a:ext cx="1575792" cy="2448272"/>
          </a:xfrm>
          <a:prstGeom prst="roundRect">
            <a:avLst>
              <a:gd name="adj" fmla="val 6661"/>
            </a:avLst>
          </a:prstGeom>
          <a:solidFill>
            <a:srgbClr val="E10A22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23528" y="4005064"/>
            <a:ext cx="4752528" cy="2448272"/>
          </a:xfrm>
          <a:prstGeom prst="roundRect">
            <a:avLst>
              <a:gd name="adj" fmla="val 6661"/>
            </a:avLst>
          </a:prstGeom>
          <a:solidFill>
            <a:srgbClr val="E10A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115616" y="2996952"/>
            <a:ext cx="216024" cy="1008112"/>
          </a:xfrm>
          <a:prstGeom prst="straightConnector1">
            <a:avLst/>
          </a:prstGeom>
          <a:solidFill>
            <a:schemeClr val="accent1"/>
          </a:solidFill>
          <a:ln w="10160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339752" y="2924944"/>
            <a:ext cx="5112568" cy="10801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an 5"/>
          <p:cNvSpPr/>
          <p:nvPr/>
        </p:nvSpPr>
        <p:spPr bwMode="auto">
          <a:xfrm>
            <a:off x="467544" y="1484784"/>
            <a:ext cx="2016224" cy="1512168"/>
          </a:xfrm>
          <a:prstGeom prst="can">
            <a:avLst/>
          </a:prstGeom>
          <a:solidFill>
            <a:srgbClr val="E765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Vital–IT Archive Storage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5896" y="4077072"/>
            <a:ext cx="1296144" cy="2304256"/>
            <a:chOff x="3707904" y="4077072"/>
            <a:chExt cx="1296144" cy="2304256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3707904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707904" y="4509120"/>
              <a:ext cx="1296144" cy="1872208"/>
            </a:xfrm>
            <a:prstGeom prst="roundRect">
              <a:avLst/>
            </a:prstGeom>
            <a:solidFill>
              <a:srgbClr val="9FFF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UniGe</a:t>
              </a: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1016</a:t>
              </a: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kumimoji="0" lang="en-US" sz="22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67544" y="4077072"/>
            <a:ext cx="1296144" cy="2304256"/>
            <a:chOff x="467544" y="4077072"/>
            <a:chExt cx="1296144" cy="2304256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467544" y="4509120"/>
              <a:ext cx="1296144" cy="1872208"/>
            </a:xfrm>
            <a:prstGeom prst="roundRect">
              <a:avLst/>
            </a:prstGeom>
            <a:solidFill>
              <a:srgbClr val="9FFF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UniL</a:t>
              </a: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3380</a:t>
              </a:r>
              <a:r>
                <a:rPr kumimoji="0" lang="en-US" sz="22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 Cores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467544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051720" y="4077072"/>
            <a:ext cx="1296144" cy="2304256"/>
            <a:chOff x="2123728" y="4077072"/>
            <a:chExt cx="1296144" cy="2304256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2123728" y="4509120"/>
              <a:ext cx="1296144" cy="1872208"/>
            </a:xfrm>
            <a:prstGeom prst="roundRect">
              <a:avLst/>
            </a:prstGeom>
            <a:solidFill>
              <a:srgbClr val="9FFF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EPFL</a:t>
              </a:r>
            </a:p>
            <a:p>
              <a:pPr algn="ctr">
                <a:lnSpc>
                  <a:spcPct val="100000"/>
                </a:lnSpc>
              </a:pPr>
              <a:endPara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792</a:t>
              </a:r>
            </a:p>
            <a:p>
              <a:pPr algn="ctr">
                <a:lnSpc>
                  <a:spcPct val="100000"/>
                </a:lnSpc>
              </a:pPr>
              <a:r>
                <a:rPr kumimoji="0" lang="en-US" sz="22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2123728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0072" y="4077072"/>
            <a:ext cx="1296144" cy="2304256"/>
            <a:chOff x="6804248" y="4077072"/>
            <a:chExt cx="1296144" cy="2304256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6804248" y="4509120"/>
              <a:ext cx="1296144" cy="1872208"/>
            </a:xfrm>
            <a:prstGeom prst="roundRect">
              <a:avLst/>
            </a:prstGeom>
            <a:solidFill>
              <a:srgbClr val="9FFF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UniBe</a:t>
              </a: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/>
              </a:r>
              <a:b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</a:b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(UBELIX)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6600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804248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cxnSp>
        <p:nvCxnSpPr>
          <p:cNvPr id="50" name="Straight Arrow Connector 49"/>
          <p:cNvCxnSpPr>
            <a:endCxn id="6" idx="3"/>
          </p:cNvCxnSpPr>
          <p:nvPr/>
        </p:nvCxnSpPr>
        <p:spPr bwMode="auto">
          <a:xfrm flipH="1" flipV="1">
            <a:off x="1475656" y="2996952"/>
            <a:ext cx="1224136" cy="10081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 flipH="1" flipV="1">
            <a:off x="1763688" y="2996952"/>
            <a:ext cx="2448272" cy="10081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804248" y="4077072"/>
            <a:ext cx="1296144" cy="2304256"/>
            <a:chOff x="6804248" y="4077072"/>
            <a:chExt cx="1296144" cy="2304256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804248" y="4509120"/>
              <a:ext cx="1296144" cy="1872208"/>
            </a:xfrm>
            <a:prstGeom prst="roundRect">
              <a:avLst/>
            </a:prstGeom>
            <a:solidFill>
              <a:srgbClr val="FFD85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IBU</a:t>
              </a:r>
              <a:b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</a:b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UniBe</a:t>
              </a: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700</a:t>
              </a:r>
            </a:p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804248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 flipH="1" flipV="1">
            <a:off x="2051720" y="2996952"/>
            <a:ext cx="3744416" cy="10081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9" idx="3"/>
          </p:cNvCxnSpPr>
          <p:nvPr/>
        </p:nvCxnSpPr>
        <p:spPr bwMode="auto">
          <a:xfrm flipH="1">
            <a:off x="1259632" y="2708920"/>
            <a:ext cx="6120680" cy="122413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1B804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9" idx="3"/>
          </p:cNvCxnSpPr>
          <p:nvPr/>
        </p:nvCxnSpPr>
        <p:spPr bwMode="auto">
          <a:xfrm flipH="1">
            <a:off x="2771800" y="2708920"/>
            <a:ext cx="4608512" cy="129614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1B804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4355976" y="2780928"/>
            <a:ext cx="2808312" cy="122413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1B804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29" idx="3"/>
          </p:cNvCxnSpPr>
          <p:nvPr/>
        </p:nvCxnSpPr>
        <p:spPr bwMode="auto">
          <a:xfrm flipH="1">
            <a:off x="6012160" y="2708920"/>
            <a:ext cx="1368152" cy="129614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1B804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29" idx="3"/>
          </p:cNvCxnSpPr>
          <p:nvPr/>
        </p:nvCxnSpPr>
        <p:spPr bwMode="auto">
          <a:xfrm>
            <a:off x="7380312" y="2708920"/>
            <a:ext cx="72008" cy="129614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1B804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4355976" y="2276872"/>
            <a:ext cx="1800200" cy="576064"/>
          </a:xfrm>
          <a:prstGeom prst="rect">
            <a:avLst/>
          </a:prstGeom>
          <a:solidFill>
            <a:srgbClr val="01B804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aily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synchronization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Can 28"/>
          <p:cNvSpPr/>
          <p:nvPr/>
        </p:nvSpPr>
        <p:spPr bwMode="auto">
          <a:xfrm>
            <a:off x="6588224" y="1484784"/>
            <a:ext cx="1584176" cy="1224136"/>
          </a:xfrm>
          <a:prstGeom prst="can">
            <a:avLst/>
          </a:prstGeom>
          <a:solidFill>
            <a:srgbClr val="009D0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comprehensive software</a:t>
            </a:r>
            <a:br>
              <a:rPr lang="en-US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</a:br>
            <a:r>
              <a:rPr lang="en-US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repository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39750" y="332656"/>
            <a:ext cx="6621463" cy="817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HPC – Vital-IT – Bern</a:t>
            </a:r>
          </a:p>
        </p:txBody>
      </p:sp>
    </p:spTree>
    <p:extLst>
      <p:ext uri="{BB962C8B-B14F-4D97-AF65-F5344CB8AC3E}">
        <p14:creationId xmlns:p14="http://schemas.microsoft.com/office/powerpoint/2010/main" val="22910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660232" y="4005064"/>
            <a:ext cx="1575792" cy="2448272"/>
          </a:xfrm>
          <a:prstGeom prst="roundRect">
            <a:avLst>
              <a:gd name="adj" fmla="val 6661"/>
            </a:avLst>
          </a:prstGeom>
          <a:solidFill>
            <a:srgbClr val="E10A22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547664" y="4077072"/>
            <a:ext cx="1584176" cy="2448272"/>
          </a:xfrm>
          <a:prstGeom prst="roundRect">
            <a:avLst>
              <a:gd name="adj" fmla="val 6661"/>
            </a:avLst>
          </a:prstGeom>
          <a:solidFill>
            <a:srgbClr val="E10A22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 flipV="1">
            <a:off x="2339752" y="2924944"/>
            <a:ext cx="5112568" cy="10801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Can 5"/>
          <p:cNvSpPr/>
          <p:nvPr/>
        </p:nvSpPr>
        <p:spPr bwMode="auto">
          <a:xfrm>
            <a:off x="467544" y="1484784"/>
            <a:ext cx="2016224" cy="1512168"/>
          </a:xfrm>
          <a:prstGeom prst="can">
            <a:avLst/>
          </a:prstGeom>
          <a:solidFill>
            <a:srgbClr val="E765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UniBE</a:t>
            </a:r>
            <a:endParaRPr lang="en-US" dirty="0">
              <a:solidFill>
                <a:srgbClr val="000000"/>
              </a:solidFill>
              <a:latin typeface="Helvetica Neue Bold Condensed"/>
              <a:cs typeface="Helvetica Neue Bold Condensed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Archive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91680" y="4121728"/>
            <a:ext cx="1296144" cy="2304256"/>
            <a:chOff x="6804248" y="4077072"/>
            <a:chExt cx="1296144" cy="2304256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6804248" y="4509120"/>
              <a:ext cx="1296144" cy="1872208"/>
            </a:xfrm>
            <a:prstGeom prst="roundRect">
              <a:avLst/>
            </a:prstGeom>
            <a:solidFill>
              <a:srgbClr val="9FFF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UniBe</a:t>
              </a: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/>
              </a:r>
              <a:b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</a:b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(UBELIX)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6600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804248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cxnSp>
        <p:nvCxnSpPr>
          <p:cNvPr id="50" name="Straight Arrow Connector 49"/>
          <p:cNvCxnSpPr>
            <a:cxnSpLocks/>
            <a:stCxn id="35" idx="0"/>
            <a:endCxn id="6" idx="3"/>
          </p:cNvCxnSpPr>
          <p:nvPr/>
        </p:nvCxnSpPr>
        <p:spPr bwMode="auto">
          <a:xfrm flipH="1" flipV="1">
            <a:off x="1475656" y="2996952"/>
            <a:ext cx="864096" cy="10801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804248" y="4077072"/>
            <a:ext cx="1296144" cy="2304256"/>
            <a:chOff x="6804248" y="4077072"/>
            <a:chExt cx="1296144" cy="2304256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804248" y="4509120"/>
              <a:ext cx="1296144" cy="1872208"/>
            </a:xfrm>
            <a:prstGeom prst="roundRect">
              <a:avLst/>
            </a:prstGeom>
            <a:solidFill>
              <a:srgbClr val="FFD85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IBU</a:t>
              </a:r>
              <a:b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</a:br>
              <a:r>
                <a:rPr lang="en-US" sz="2200" dirty="0" err="1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UniBe</a:t>
              </a: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solidFill>
                  <a:srgbClr val="000000"/>
                </a:solidFill>
                <a:latin typeface="Helvetica Neue Bold Condensed"/>
                <a:cs typeface="Helvetica Neue Bold Condensed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700</a:t>
              </a:r>
            </a:p>
            <a:p>
              <a:pPr algn="ctr">
                <a:lnSpc>
                  <a:spcPct val="10000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Cores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804248" y="4077072"/>
              <a:ext cx="1296144" cy="421095"/>
            </a:xfrm>
            <a:prstGeom prst="roundRect">
              <a:avLst/>
            </a:prstGeom>
            <a:solidFill>
              <a:srgbClr val="FFF0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solidFill>
                    <a:srgbClr val="000000"/>
                  </a:solidFill>
                  <a:latin typeface="Helvetica Neue Bold Condensed"/>
                  <a:cs typeface="Helvetica Neue Bold Condensed"/>
                </a:rPr>
                <a:t>Local Storage</a:t>
              </a:r>
              <a:endParaRPr kumimoji="0" lang="en-US" sz="15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Bold Condensed"/>
                <a:cs typeface="Helvetica Neue Bold Condensed"/>
              </a:endParaRPr>
            </a:p>
          </p:txBody>
        </p:sp>
      </p:grpSp>
      <p:cxnSp>
        <p:nvCxnSpPr>
          <p:cNvPr id="30" name="Straight Arrow Connector 29"/>
          <p:cNvCxnSpPr>
            <a:cxnSpLocks/>
            <a:stCxn id="29" idx="3"/>
            <a:endCxn id="35" idx="0"/>
          </p:cNvCxnSpPr>
          <p:nvPr/>
        </p:nvCxnSpPr>
        <p:spPr bwMode="auto">
          <a:xfrm flipH="1">
            <a:off x="2339752" y="2708920"/>
            <a:ext cx="5040560" cy="136815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1B804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29" idx="3"/>
          </p:cNvCxnSpPr>
          <p:nvPr/>
        </p:nvCxnSpPr>
        <p:spPr bwMode="auto">
          <a:xfrm>
            <a:off x="7380312" y="2708920"/>
            <a:ext cx="72008" cy="129614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1B804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an 28"/>
          <p:cNvSpPr/>
          <p:nvPr/>
        </p:nvSpPr>
        <p:spPr bwMode="auto">
          <a:xfrm>
            <a:off x="6588224" y="1484784"/>
            <a:ext cx="1584176" cy="1224136"/>
          </a:xfrm>
          <a:prstGeom prst="can">
            <a:avLst/>
          </a:prstGeom>
          <a:solidFill>
            <a:srgbClr val="009D0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comprehensive software</a:t>
            </a:r>
            <a:br>
              <a:rPr lang="en-US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</a:br>
            <a:r>
              <a:rPr lang="en-US" sz="1600" dirty="0">
                <a:solidFill>
                  <a:srgbClr val="000000"/>
                </a:solidFill>
                <a:latin typeface="Helvetica Neue Bold Condensed"/>
                <a:cs typeface="Helvetica Neue Bold Condensed"/>
              </a:rPr>
              <a:t>repository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539750" y="332656"/>
            <a:ext cx="6621463" cy="817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333333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HPC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Ubelix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and IBU in Bern</a:t>
            </a:r>
          </a:p>
        </p:txBody>
      </p:sp>
    </p:spTree>
    <p:extLst>
      <p:ext uri="{BB962C8B-B14F-4D97-AF65-F5344CB8AC3E}">
        <p14:creationId xmlns:p14="http://schemas.microsoft.com/office/powerpoint/2010/main" val="32925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39750" y="6548438"/>
            <a:ext cx="3811588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C197ED-7FF3-DC43-97DE-D4DCE315E8B4}" type="datetime4">
              <a:rPr lang="de-CH" smtClean="0"/>
              <a:pPr>
                <a:defRPr/>
              </a:pPr>
              <a:t>18. September 2018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548438"/>
            <a:ext cx="360363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BA818C-3A4E-C649-950D-232F5A5BBC3C}" type="slidenum">
              <a:rPr lang="de-CH" smtClean="0"/>
              <a:pPr>
                <a:defRPr/>
              </a:pPr>
              <a:t>13</a:t>
            </a:fld>
            <a:endParaRPr lang="de-CH" sz="14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Comprehensive software library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err="1"/>
              <a:t>UniBern</a:t>
            </a:r>
            <a:r>
              <a:rPr lang="en-US" dirty="0"/>
              <a:t> and </a:t>
            </a:r>
            <a:r>
              <a:rPr lang="en-US" dirty="0" err="1"/>
              <a:t>Bioinf</a:t>
            </a:r>
            <a:r>
              <a:rPr lang="en-US" dirty="0"/>
              <a:t> Bern will have (almost) the same installation as Vital-IT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code/pipelines should work on all clusters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different job schedulers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different Linux distributions and different architecture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commercial software not available at all sites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Requests for software installations: charged by the hour (CHF69)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of Vital-IT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archive: CHF 368/TB per year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storage: CHF 186/TB per year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CPU: CHF 0.025 per CPU hour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UniBE</a:t>
            </a:r>
            <a:r>
              <a:rPr lang="en-US" dirty="0"/>
              <a:t> future software (and Hardware)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39750" y="6548438"/>
            <a:ext cx="3811588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C197ED-7FF3-DC43-97DE-D4DCE315E8B4}" type="datetime4">
              <a:rPr lang="de-CH" smtClean="0"/>
              <a:pPr>
                <a:defRPr/>
              </a:pPr>
              <a:t>18. September 2018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548438"/>
            <a:ext cx="360363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BA818C-3A4E-C649-950D-232F5A5BBC3C}" type="slidenum">
              <a:rPr lang="de-CH" smtClean="0"/>
              <a:pPr>
                <a:defRPr/>
              </a:pPr>
              <a:t>14</a:t>
            </a:fld>
            <a:endParaRPr lang="de-CH" sz="14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Software installation efforts shared between SIB </a:t>
            </a:r>
            <a:r>
              <a:rPr lang="en-US" dirty="0" err="1"/>
              <a:t>corefacilties</a:t>
            </a:r>
            <a:r>
              <a:rPr lang="en-US" dirty="0"/>
              <a:t>?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Since 1.1.2018 SNSF; will be enforced as of 1.1.2019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Use of IBU and </a:t>
            </a:r>
            <a:r>
              <a:rPr lang="en-US" dirty="0" err="1"/>
              <a:t>Ubelix</a:t>
            </a:r>
            <a:r>
              <a:rPr lang="en-US" dirty="0"/>
              <a:t>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SNSF requires a cost model from every core facility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IBU (and </a:t>
            </a:r>
            <a:r>
              <a:rPr lang="en-US" dirty="0" err="1"/>
              <a:t>Ubelix</a:t>
            </a:r>
            <a:r>
              <a:rPr lang="en-US" dirty="0"/>
              <a:t>) currently work with </a:t>
            </a:r>
            <a:r>
              <a:rPr lang="en-US" dirty="0" err="1"/>
              <a:t>UniBe</a:t>
            </a:r>
            <a:r>
              <a:rPr lang="en-US" dirty="0"/>
              <a:t> to establish a cost model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Changes will take effect 1.1.2019, i.e. bills will be sent to all users of IBU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NGS - Facility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7338" y="1600200"/>
            <a:ext cx="8216900" cy="4997152"/>
          </a:xfrm>
        </p:spPr>
        <p:txBody>
          <a:bodyPr/>
          <a:lstStyle/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1 Illumina HiSeq3000</a:t>
            </a:r>
          </a:p>
          <a:p>
            <a:pPr>
              <a:buFont typeface="Wingdings" charset="2"/>
              <a:buChar char="§"/>
            </a:pPr>
            <a:r>
              <a:rPr lang="en-US" dirty="0"/>
              <a:t>1 Illumina NovaSeq6000</a:t>
            </a:r>
          </a:p>
          <a:p>
            <a:pPr>
              <a:buFont typeface="Wingdings" charset="2"/>
              <a:buChar char="§"/>
            </a:pPr>
            <a:r>
              <a:rPr lang="en-US" dirty="0"/>
              <a:t>1 </a:t>
            </a:r>
            <a:r>
              <a:rPr lang="en-US" dirty="0" err="1"/>
              <a:t>MiSeq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1 PacBio Sequel</a:t>
            </a:r>
          </a:p>
        </p:txBody>
      </p:sp>
    </p:spTree>
    <p:extLst>
      <p:ext uri="{BB962C8B-B14F-4D97-AF65-F5344CB8AC3E}">
        <p14:creationId xmlns:p14="http://schemas.microsoft.com/office/powerpoint/2010/main" val="3190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39750" y="6548438"/>
            <a:ext cx="3811588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C197ED-7FF3-DC43-97DE-D4DCE315E8B4}" type="datetime4">
              <a:rPr lang="de-CH" smtClean="0"/>
              <a:pPr>
                <a:defRPr/>
              </a:pPr>
              <a:t>18. September 2018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548438"/>
            <a:ext cx="360363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BA818C-3A4E-C649-950D-232F5A5BBC3C}" type="slidenum">
              <a:rPr lang="de-CH" smtClean="0"/>
              <a:pPr>
                <a:defRPr/>
              </a:pPr>
              <a:t>2</a:t>
            </a:fld>
            <a:endParaRPr lang="de-CH" sz="1400"/>
          </a:p>
        </p:txBody>
      </p:sp>
      <p:sp>
        <p:nvSpPr>
          <p:cNvPr id="7" name="Oval 6"/>
          <p:cNvSpPr/>
          <p:nvPr/>
        </p:nvSpPr>
        <p:spPr bwMode="auto">
          <a:xfrm>
            <a:off x="2124048" y="1916832"/>
            <a:ext cx="2880000" cy="2880000"/>
          </a:xfrm>
          <a:prstGeom prst="ellipse">
            <a:avLst/>
          </a:prstGeom>
          <a:solidFill>
            <a:srgbClr val="FF8000">
              <a:alpha val="6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Support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060152" y="3356992"/>
            <a:ext cx="2880000" cy="2880000"/>
          </a:xfrm>
          <a:prstGeom prst="ellipse">
            <a:avLst/>
          </a:prstGeom>
          <a:solidFill>
            <a:schemeClr val="accent1">
              <a:lumMod val="50000"/>
              <a:alpha val="6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Master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 program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24248" y="1916832"/>
            <a:ext cx="2880000" cy="2880000"/>
          </a:xfrm>
          <a:prstGeom prst="ellipse">
            <a:avLst/>
          </a:prstGeom>
          <a:solidFill>
            <a:srgbClr val="C2F557">
              <a:alpha val="6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</a:rPr>
              <a:t> Research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621463" cy="817563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600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39750" y="6548438"/>
            <a:ext cx="3811588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C197ED-7FF3-DC43-97DE-D4DCE315E8B4}" type="datetime4">
              <a:rPr lang="de-CH" smtClean="0"/>
              <a:pPr>
                <a:defRPr/>
              </a:pPr>
              <a:t>18. September 2018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548438"/>
            <a:ext cx="360363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BA818C-3A4E-C649-950D-232F5A5BBC3C}" type="slidenum">
              <a:rPr lang="de-CH" smtClean="0"/>
              <a:pPr>
                <a:defRPr/>
              </a:pPr>
              <a:t>3</a:t>
            </a:fld>
            <a:endParaRPr lang="de-CH" sz="1400"/>
          </a:p>
        </p:txBody>
      </p:sp>
      <p:sp>
        <p:nvSpPr>
          <p:cNvPr id="7" name="Oval 6"/>
          <p:cNvSpPr/>
          <p:nvPr/>
        </p:nvSpPr>
        <p:spPr bwMode="auto">
          <a:xfrm>
            <a:off x="2124048" y="1916832"/>
            <a:ext cx="2880000" cy="2880000"/>
          </a:xfrm>
          <a:prstGeom prst="ellipse">
            <a:avLst/>
          </a:prstGeom>
          <a:solidFill>
            <a:srgbClr val="FF8000">
              <a:alpha val="6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Support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060152" y="3356992"/>
            <a:ext cx="2880000" cy="2880000"/>
          </a:xfrm>
          <a:prstGeom prst="ellipse">
            <a:avLst/>
          </a:prstGeom>
          <a:solidFill>
            <a:schemeClr val="accent1">
              <a:lumMod val="50000"/>
              <a:alpha val="6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Master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 program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24248" y="1916832"/>
            <a:ext cx="2880000" cy="2880000"/>
          </a:xfrm>
          <a:prstGeom prst="ellipse">
            <a:avLst/>
          </a:prstGeom>
          <a:solidFill>
            <a:srgbClr val="C2F557">
              <a:alpha val="6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Research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8639" y="3676130"/>
            <a:ext cx="1421433" cy="472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b="1" dirty="0">
                <a:solidFill>
                  <a:schemeClr val="tx1"/>
                </a:solidFill>
              </a:rPr>
              <a:t>IBU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9750" y="188640"/>
            <a:ext cx="6621463" cy="817563"/>
          </a:xfrm>
        </p:spPr>
        <p:txBody>
          <a:bodyPr/>
          <a:lstStyle/>
          <a:p>
            <a:r>
              <a:rPr lang="en-US" dirty="0"/>
              <a:t>Interfaculty Bioinformatics Unit (IBU)</a:t>
            </a:r>
          </a:p>
        </p:txBody>
      </p:sp>
    </p:spTree>
    <p:extLst>
      <p:ext uri="{BB962C8B-B14F-4D97-AF65-F5344CB8AC3E}">
        <p14:creationId xmlns:p14="http://schemas.microsoft.com/office/powerpoint/2010/main" val="291162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Initiative BEFRI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54175"/>
            <a:ext cx="8061325" cy="4799161"/>
          </a:xfrm>
        </p:spPr>
        <p:txBody>
          <a:bodyPr/>
          <a:lstStyle/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Setup of a bioinformatics service BEFRI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complementary between Bern and Fribourg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synergies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/>
              <a:t>Setup of a MSc program in bioinformatics (2013)</a:t>
            </a:r>
          </a:p>
        </p:txBody>
      </p:sp>
    </p:spTree>
    <p:extLst>
      <p:ext uri="{BB962C8B-B14F-4D97-AF65-F5344CB8AC3E}">
        <p14:creationId xmlns:p14="http://schemas.microsoft.com/office/powerpoint/2010/main" val="23474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program in</a:t>
            </a:r>
            <a:br>
              <a:rPr lang="en-US" dirty="0"/>
            </a:br>
            <a:r>
              <a:rPr lang="en-US" dirty="0"/>
              <a:t>Bioinformatics &amp;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master program between</a:t>
            </a:r>
          </a:p>
          <a:p>
            <a:pPr lvl="1"/>
            <a:r>
              <a:rPr lang="en-US" dirty="0"/>
              <a:t>University of Bern</a:t>
            </a:r>
          </a:p>
          <a:p>
            <a:pPr lvl="1"/>
            <a:r>
              <a:rPr lang="en-US" dirty="0"/>
              <a:t>University of Fribourg</a:t>
            </a:r>
          </a:p>
          <a:p>
            <a:endParaRPr lang="en-US" dirty="0"/>
          </a:p>
          <a:p>
            <a:r>
              <a:rPr lang="en-US" dirty="0"/>
              <a:t>Designed from scratch!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Open to</a:t>
            </a:r>
          </a:p>
          <a:p>
            <a:pPr lvl="1"/>
            <a:r>
              <a:rPr lang="en-US" dirty="0"/>
              <a:t>biology/biochemistry bachelor students</a:t>
            </a:r>
          </a:p>
          <a:p>
            <a:pPr lvl="1"/>
            <a:r>
              <a:rPr lang="en-US" dirty="0"/>
              <a:t>informatics bachelor students</a:t>
            </a:r>
          </a:p>
          <a:p>
            <a:pPr lvl="1"/>
            <a:r>
              <a:rPr lang="en-US" dirty="0"/>
              <a:t>also open for “</a:t>
            </a:r>
            <a:r>
              <a:rPr lang="en-US" dirty="0" err="1"/>
              <a:t>Fachhochschul</a:t>
            </a:r>
            <a:r>
              <a:rPr lang="en-US" dirty="0"/>
              <a:t>/University of Applied Science” bachelors (40-60 ECTS required)</a:t>
            </a:r>
          </a:p>
          <a:p>
            <a:pPr lvl="1"/>
            <a:r>
              <a:rPr lang="en-US" dirty="0"/>
              <a:t>Additional ECTS required depending on background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39750" y="6548438"/>
            <a:ext cx="3811588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C197ED-7FF3-DC43-97DE-D4DCE315E8B4}" type="datetime4">
              <a:rPr lang="de-CH" smtClean="0"/>
              <a:pPr>
                <a:defRPr/>
              </a:pPr>
              <a:t>18. September 2018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548438"/>
            <a:ext cx="360363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BA818C-3A4E-C649-950D-232F5A5BBC3C}" type="slidenum">
              <a:rPr lang="de-CH" smtClean="0"/>
              <a:pPr>
                <a:defRPr/>
              </a:pPr>
              <a:t>5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10768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program in</a:t>
            </a:r>
            <a:br>
              <a:rPr lang="en-US" dirty="0"/>
            </a:br>
            <a:r>
              <a:rPr lang="en-US" dirty="0"/>
              <a:t>Bioinformatics &amp;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54175"/>
            <a:ext cx="8061325" cy="4943177"/>
          </a:xfrm>
        </p:spPr>
        <p:txBody>
          <a:bodyPr/>
          <a:lstStyle/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2013: 5 students: 4 biologists (1 from industry), 1 computer scientist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2014: 17 students: mainly biology/biochemistry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2015: 15 students: mainly from biology/biochemistry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2016: 16 students: mainly from biology/biochemistry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2017: 15 Students: mainly from biology/biochemistry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2018: 22 Students: mainly from biology/biochemistry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539750" y="6548438"/>
            <a:ext cx="3811588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C197ED-7FF3-DC43-97DE-D4DCE315E8B4}" type="datetime4">
              <a:rPr lang="de-CH" smtClean="0"/>
              <a:pPr>
                <a:defRPr/>
              </a:pPr>
              <a:t>18. September 2018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548438"/>
            <a:ext cx="360363" cy="1793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BA818C-3A4E-C649-950D-232F5A5BBC3C}" type="slidenum">
              <a:rPr lang="de-CH" smtClean="0"/>
              <a:pPr>
                <a:defRPr/>
              </a:pPr>
              <a:t>6</a:t>
            </a:fld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226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04664"/>
            <a:ext cx="6621463" cy="817563"/>
          </a:xfrm>
        </p:spPr>
        <p:txBody>
          <a:bodyPr/>
          <a:lstStyle/>
          <a:p>
            <a:r>
              <a:rPr lang="en-US" dirty="0"/>
              <a:t>Class Schedule HS18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327"/>
            <a:ext cx="9144000" cy="39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A1C9-508B-7D45-920E-AEF4F21F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 at SIB and CUSO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DB1F-89E4-824A-A0D4-7DA26D93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Many courses provided by SIB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https://</a:t>
            </a:r>
            <a:r>
              <a:rPr lang="en-US" dirty="0" err="1"/>
              <a:t>www.sib.swiss</a:t>
            </a:r>
            <a:r>
              <a:rPr lang="en-US" dirty="0"/>
              <a:t>/training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Many courses provided by CUSO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Many lectures and courses provided by MSc Bioinformatics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Bioinformatic seminar series will start FS19, organized by IBU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6FFDA-7FCB-4445-ABEA-8A27D27B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88640"/>
            <a:ext cx="94766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-13781" y="1412776"/>
            <a:ext cx="9137543" cy="544522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Vital-IT in CH</a:t>
            </a:r>
          </a:p>
        </p:txBody>
      </p:sp>
      <p:pic>
        <p:nvPicPr>
          <p:cNvPr id="8" name="Picture 7" descr="SchweizKar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8358775" cy="525658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187624" y="2636912"/>
            <a:ext cx="1008112" cy="2088232"/>
            <a:chOff x="1187624" y="2636912"/>
            <a:chExt cx="1008112" cy="20882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2636912"/>
              <a:ext cx="825376" cy="870949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1547664" y="3501008"/>
              <a:ext cx="648072" cy="12241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Group 34"/>
          <p:cNvGrpSpPr/>
          <p:nvPr/>
        </p:nvGrpSpPr>
        <p:grpSpPr>
          <a:xfrm>
            <a:off x="251520" y="3212976"/>
            <a:ext cx="1944216" cy="1512168"/>
            <a:chOff x="251520" y="3212976"/>
            <a:chExt cx="1944216" cy="15121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520" y="3212976"/>
              <a:ext cx="842105" cy="90000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1115616" y="4077072"/>
              <a:ext cx="1080120" cy="648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1331640" y="5517232"/>
            <a:ext cx="991384" cy="1260040"/>
            <a:chOff x="1331640" y="5517232"/>
            <a:chExt cx="991384" cy="12600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5656" y="5877272"/>
              <a:ext cx="847368" cy="900000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>
              <a:endCxn id="12" idx="0"/>
            </p:cNvCxnSpPr>
            <p:nvPr/>
          </p:nvCxnSpPr>
          <p:spPr bwMode="auto">
            <a:xfrm>
              <a:off x="1331640" y="5517232"/>
              <a:ext cx="567700" cy="3600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/>
          <p:nvPr/>
        </p:nvGrpSpPr>
        <p:grpSpPr>
          <a:xfrm>
            <a:off x="2339752" y="1556792"/>
            <a:ext cx="1296144" cy="2160240"/>
            <a:chOff x="2339752" y="1556792"/>
            <a:chExt cx="1296144" cy="2160240"/>
          </a:xfrm>
        </p:grpSpPr>
        <p:grpSp>
          <p:nvGrpSpPr>
            <p:cNvPr id="28" name="Group 27"/>
            <p:cNvGrpSpPr/>
            <p:nvPr/>
          </p:nvGrpSpPr>
          <p:grpSpPr>
            <a:xfrm>
              <a:off x="2339752" y="1556792"/>
              <a:ext cx="847674" cy="900000"/>
              <a:chOff x="2555776" y="980728"/>
              <a:chExt cx="847674" cy="9000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5776" y="980728"/>
                <a:ext cx="847674" cy="9000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555776" y="1268761"/>
                <a:ext cx="792088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Interfaculty</a:t>
                </a:r>
              </a:p>
              <a:p>
                <a:r>
                  <a:rPr lang="en-US" sz="700" dirty="0"/>
                  <a:t>Bioinformatics</a:t>
                </a:r>
              </a:p>
              <a:p>
                <a:r>
                  <a:rPr lang="en-US" sz="700" dirty="0"/>
                  <a:t>Unit</a:t>
                </a:r>
              </a:p>
            </p:txBody>
          </p:sp>
        </p:grpSp>
        <p:cxnSp>
          <p:nvCxnSpPr>
            <p:cNvPr id="29" name="Straight Arrow Connector 28"/>
            <p:cNvCxnSpPr>
              <a:endCxn id="26" idx="2"/>
            </p:cNvCxnSpPr>
            <p:nvPr/>
          </p:nvCxnSpPr>
          <p:spPr bwMode="auto">
            <a:xfrm flipH="1" flipV="1">
              <a:off x="2763589" y="2456792"/>
              <a:ext cx="872307" cy="12602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/>
          <a:srcRect r="49841" b="13765"/>
          <a:stretch/>
        </p:blipFill>
        <p:spPr>
          <a:xfrm>
            <a:off x="4499992" y="188640"/>
            <a:ext cx="1472111" cy="11521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168" y="188640"/>
            <a:ext cx="947661" cy="720080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3635896" y="3717032"/>
            <a:ext cx="1207714" cy="1476064"/>
            <a:chOff x="3635896" y="3717032"/>
            <a:chExt cx="1207714" cy="1476064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3635896" y="3717032"/>
              <a:ext cx="802382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5936" y="4293096"/>
              <a:ext cx="847674" cy="900000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endCxn id="26" idx="2"/>
          </p:cNvCxnSpPr>
          <p:nvPr/>
        </p:nvCxnSpPr>
        <p:spPr bwMode="auto">
          <a:xfrm flipH="1" flipV="1">
            <a:off x="2763589" y="2456792"/>
            <a:ext cx="368253" cy="15482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D0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315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ＭＳ Ｐゴシック"/>
        <a:cs typeface="MS Gothic"/>
      </a:majorFont>
      <a:minorFont>
        <a:latin typeface="Verdana"/>
        <a:ea typeface="ＭＳ Ｐゴシック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3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3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Office PowerPoint</Application>
  <PresentationFormat>Bildschirmpräsentation (4:3)</PresentationFormat>
  <Paragraphs>177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MS Gothic</vt:lpstr>
      <vt:lpstr>ＭＳ Ｐゴシック</vt:lpstr>
      <vt:lpstr>Arial</vt:lpstr>
      <vt:lpstr>Comic Sans MS</vt:lpstr>
      <vt:lpstr>Helvetica Neue Bold Condensed</vt:lpstr>
      <vt:lpstr>Times New Roman</vt:lpstr>
      <vt:lpstr>Wingdings</vt:lpstr>
      <vt:lpstr>Office Theme</vt:lpstr>
      <vt:lpstr>Bioinformatics BEFRI and Beyond </vt:lpstr>
      <vt:lpstr>History</vt:lpstr>
      <vt:lpstr>Interfaculty Bioinformatics Unit (IBU)</vt:lpstr>
      <vt:lpstr>Bioinformatics Initiative BEFRI</vt:lpstr>
      <vt:lpstr>Master program in Bioinformatics &amp; Computational biology</vt:lpstr>
      <vt:lpstr>Master program in Bioinformatics &amp; Computational biology</vt:lpstr>
      <vt:lpstr>Class Schedule HS18</vt:lpstr>
      <vt:lpstr>Courses at SIB and CUSO</vt:lpstr>
      <vt:lpstr>Vital-IT in CH</vt:lpstr>
      <vt:lpstr>PowerPoint-Präsentation</vt:lpstr>
      <vt:lpstr>PowerPoint-Präsentation</vt:lpstr>
      <vt:lpstr>PowerPoint-Präsentation</vt:lpstr>
      <vt:lpstr>Software and Hardware Resources</vt:lpstr>
      <vt:lpstr>UniBE future software (and Hardware) Resources</vt:lpstr>
      <vt:lpstr>NGS - Facility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Häfliger, Irene Monika (VETSUISSE)</dc:creator>
  <cp:lastModifiedBy>Häfliger, Irene (VETSUISSE)</cp:lastModifiedBy>
  <cp:revision>369</cp:revision>
  <cp:lastPrinted>2017-04-26T06:47:40Z</cp:lastPrinted>
  <dcterms:created xsi:type="dcterms:W3CDTF">1601-01-01T00:00:00Z</dcterms:created>
  <dcterms:modified xsi:type="dcterms:W3CDTF">2018-09-18T14:01:33Z</dcterms:modified>
</cp:coreProperties>
</file>