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0" r:id="rId4"/>
    <p:sldId id="259" r:id="rId5"/>
    <p:sldId id="267" r:id="rId6"/>
    <p:sldId id="257" r:id="rId7"/>
    <p:sldId id="264" r:id="rId8"/>
    <p:sldId id="263" r:id="rId9"/>
    <p:sldId id="269" r:id="rId10"/>
    <p:sldId id="274" r:id="rId11"/>
    <p:sldId id="272" r:id="rId12"/>
    <p:sldId id="271" r:id="rId13"/>
    <p:sldId id="261" r:id="rId14"/>
    <p:sldId id="273" r:id="rId15"/>
    <p:sldId id="268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87731" autoAdjust="0"/>
  </p:normalViewPr>
  <p:slideViewPr>
    <p:cSldViewPr snapToGrid="0">
      <p:cViewPr>
        <p:scale>
          <a:sx n="100" d="100"/>
          <a:sy n="100" d="100"/>
        </p:scale>
        <p:origin x="22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08463-D870-4783-9A8B-A61D5A24F96F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F9A7-DC01-4593-A706-A7577D248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62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15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74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19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esc</a:t>
            </a:r>
            <a:r>
              <a:rPr lang="de-CH" baseline="0" dirty="0" smtClean="0"/>
              <a:t> :wq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30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79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esc</a:t>
            </a:r>
            <a:r>
              <a:rPr lang="de-CH" baseline="0" dirty="0" smtClean="0"/>
              <a:t> :wq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074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67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14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8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6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58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1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0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3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and Data repositories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Victor C. Mason</a:t>
            </a:r>
            <a:endParaRPr lang="de-CH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83" y="3139"/>
            <a:ext cx="4088330" cy="2146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04017" y="1740624"/>
            <a:ext cx="105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(Octocat)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68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65" y="-9554"/>
            <a:ext cx="10515600" cy="1325563"/>
          </a:xfrm>
        </p:spPr>
        <p:txBody>
          <a:bodyPr/>
          <a:lstStyle/>
          <a:p>
            <a:r>
              <a:rPr lang="de-CH" dirty="0" smtClean="0"/>
              <a:t>Branches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766060" y="4313060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764535" y="4888370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4050285" y="5174120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764535" y="3754444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4050285" y="3468694"/>
            <a:ext cx="3714678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7334433" y="3612909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1186415" y="4259719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4476032" y="596398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Failed experiment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72002" y="2611682"/>
            <a:ext cx="22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Successful experiment</a:t>
            </a:r>
            <a:endParaRPr lang="de-CH" dirty="0"/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5410455" y="5463680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>
            <a:off x="5410455" y="2981014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9160" y="3844488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7296333" y="3891038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496815" y="4454029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7029" y="380242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727507" y="3727860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74313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712655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7161911" y="4161294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577451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78722" y="1437805"/>
            <a:ext cx="10515600" cy="4351338"/>
          </a:xfrm>
        </p:spPr>
        <p:txBody>
          <a:bodyPr/>
          <a:lstStyle/>
          <a:p>
            <a:r>
              <a:rPr lang="de-CH" dirty="0" smtClean="0"/>
              <a:t>Two simultanious experimental branches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487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Branch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Make new branch experiment2</a:t>
            </a:r>
          </a:p>
          <a:p>
            <a:pPr lvl="1"/>
            <a:r>
              <a:rPr lang="de-CH" dirty="0" smtClean="0"/>
              <a:t>git branch experiment2</a:t>
            </a:r>
            <a:endParaRPr lang="de-CH" dirty="0" smtClean="0"/>
          </a:p>
          <a:p>
            <a:r>
              <a:rPr lang="de-CH" dirty="0" smtClean="0"/>
              <a:t>Switch to the experiment1 branch</a:t>
            </a:r>
          </a:p>
          <a:p>
            <a:pPr lvl="1"/>
            <a:r>
              <a:rPr lang="de-CH" dirty="0" smtClean="0"/>
              <a:t>git checkout experiment2</a:t>
            </a:r>
            <a:endParaRPr lang="de-CH" dirty="0" smtClean="0"/>
          </a:p>
          <a:p>
            <a:r>
              <a:rPr lang="de-CH" dirty="0" smtClean="0"/>
              <a:t>Edit code/file and commit changes to local repository (on branch experiment2)</a:t>
            </a:r>
          </a:p>
          <a:p>
            <a:pPr lvl="1"/>
            <a:r>
              <a:rPr lang="de-CH" dirty="0"/>
              <a:t>e</a:t>
            </a:r>
            <a:r>
              <a:rPr lang="de-CH" dirty="0" smtClean="0"/>
              <a:t>dit files</a:t>
            </a:r>
          </a:p>
          <a:p>
            <a:pPr lvl="1"/>
            <a:r>
              <a:rPr lang="de-CH" dirty="0" smtClean="0"/>
              <a:t>git add -A</a:t>
            </a:r>
          </a:p>
          <a:p>
            <a:pPr lvl="1"/>
            <a:r>
              <a:rPr lang="de-CH" dirty="0" smtClean="0"/>
              <a:t>git commit -m "message"</a:t>
            </a:r>
          </a:p>
          <a:p>
            <a:r>
              <a:rPr lang="de-CH" dirty="0"/>
              <a:t>S</a:t>
            </a:r>
            <a:r>
              <a:rPr lang="de-CH" dirty="0" smtClean="0"/>
              <a:t>with back to master branch</a:t>
            </a:r>
            <a:endParaRPr lang="de-CH" dirty="0" smtClean="0"/>
          </a:p>
          <a:p>
            <a:pPr lvl="1"/>
            <a:r>
              <a:rPr lang="de-CH" dirty="0" smtClean="0"/>
              <a:t>git checkout master</a:t>
            </a:r>
          </a:p>
          <a:p>
            <a:r>
              <a:rPr lang="de-CH" dirty="0" smtClean="0"/>
              <a:t>Merge changes in branch experiment2 to master branch</a:t>
            </a:r>
          </a:p>
          <a:p>
            <a:pPr lvl="1"/>
            <a:r>
              <a:rPr lang="de-CH" dirty="0" smtClean="0"/>
              <a:t>git merge experiment2</a:t>
            </a:r>
          </a:p>
          <a:p>
            <a:r>
              <a:rPr lang="de-CH" dirty="0" smtClean="0"/>
              <a:t>Push changes to master branch to GitHub</a:t>
            </a:r>
          </a:p>
          <a:p>
            <a:pPr lvl="1"/>
            <a:r>
              <a:rPr lang="de-CH" dirty="0" smtClean="0"/>
              <a:t>git push</a:t>
            </a:r>
          </a:p>
          <a:p>
            <a:r>
              <a:rPr lang="de-CH" dirty="0" smtClean="0"/>
              <a:t>When done with branch, delete it</a:t>
            </a:r>
          </a:p>
          <a:p>
            <a:pPr lvl="1"/>
            <a:r>
              <a:rPr lang="de-CH" dirty="0" smtClean="0"/>
              <a:t>git branch -D experiment2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53" y="365125"/>
            <a:ext cx="6136089" cy="23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Branches &amp;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364035" y="3724245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362510" y="4299555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3648260" y="4585305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761030" y="3148935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7046780" y="2863185"/>
            <a:ext cx="272034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9336590" y="3004155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0784390" y="3670904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3648260" y="5249885"/>
            <a:ext cx="25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Edit files</a:t>
            </a:r>
          </a:p>
          <a:p>
            <a:r>
              <a:rPr lang="de-CH" dirty="0" smtClean="0"/>
              <a:t>git add -A</a:t>
            </a:r>
          </a:p>
          <a:p>
            <a:r>
              <a:rPr lang="de-CH" dirty="0" smtClean="0"/>
              <a:t>git commit –m "message"</a:t>
            </a:r>
            <a:endParaRPr lang="de-CH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58983" y="1476993"/>
            <a:ext cx="25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Edit files</a:t>
            </a:r>
          </a:p>
          <a:p>
            <a:r>
              <a:rPr lang="de-CH" dirty="0" smtClean="0"/>
              <a:t>git add -A</a:t>
            </a:r>
          </a:p>
          <a:p>
            <a:r>
              <a:rPr lang="de-CH" dirty="0" smtClean="0"/>
              <a:t>git commit –m "message"</a:t>
            </a:r>
          </a:p>
        </p:txBody>
      </p:sp>
      <p:cxnSp>
        <p:nvCxnSpPr>
          <p:cNvPr id="16" name="Straight Arrow Connector 15"/>
          <p:cNvCxnSpPr>
            <a:stCxn id="11" idx="0"/>
            <a:endCxn id="6" idx="2"/>
          </p:cNvCxnSpPr>
          <p:nvPr/>
        </p:nvCxnSpPr>
        <p:spPr>
          <a:xfrm flipV="1">
            <a:off x="4946533" y="4874865"/>
            <a:ext cx="61897" cy="375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 flipH="1">
            <a:off x="8406950" y="2400323"/>
            <a:ext cx="50306" cy="462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7135" y="3255673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9298490" y="3282284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094790" y="3865214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5004" y="321360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325482" y="313904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72288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310630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6759886" y="3572479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175426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  <p:sp>
        <p:nvSpPr>
          <p:cNvPr id="36" name="TextBox 35"/>
          <p:cNvSpPr txBox="1"/>
          <p:nvPr/>
        </p:nvSpPr>
        <p:spPr>
          <a:xfrm rot="20291172">
            <a:off x="1919958" y="457162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branch exp1</a:t>
            </a:r>
            <a:endParaRPr lang="de-CH" dirty="0"/>
          </a:p>
        </p:txBody>
      </p:sp>
      <p:sp>
        <p:nvSpPr>
          <p:cNvPr id="37" name="TextBox 36"/>
          <p:cNvSpPr txBox="1"/>
          <p:nvPr/>
        </p:nvSpPr>
        <p:spPr>
          <a:xfrm rot="1275549">
            <a:off x="5388117" y="276712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branch exp2</a:t>
            </a:r>
            <a:endParaRPr lang="de-CH" dirty="0"/>
          </a:p>
        </p:txBody>
      </p:sp>
      <p:sp>
        <p:nvSpPr>
          <p:cNvPr id="38" name="TextBox 37"/>
          <p:cNvSpPr txBox="1"/>
          <p:nvPr/>
        </p:nvSpPr>
        <p:spPr>
          <a:xfrm rot="1275549">
            <a:off x="5472556" y="203403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exp2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 rot="19817423">
            <a:off x="9435357" y="19005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master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 rot="19817423">
            <a:off x="9956127" y="2274056"/>
            <a:ext cx="189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merge exp2</a:t>
            </a:r>
          </a:p>
          <a:p>
            <a:r>
              <a:rPr lang="de-CH" dirty="0" smtClean="0"/>
              <a:t>git push</a:t>
            </a:r>
          </a:p>
          <a:p>
            <a:r>
              <a:rPr lang="de-CH" dirty="0" smtClean="0"/>
              <a:t>git branch -D exp2</a:t>
            </a:r>
            <a:endParaRPr lang="de-CH" dirty="0"/>
          </a:p>
        </p:txBody>
      </p:sp>
      <p:sp>
        <p:nvSpPr>
          <p:cNvPr id="43" name="TextBox 42"/>
          <p:cNvSpPr txBox="1"/>
          <p:nvPr/>
        </p:nvSpPr>
        <p:spPr>
          <a:xfrm rot="20291172">
            <a:off x="1864283" y="502833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exp1</a:t>
            </a:r>
            <a:endParaRPr lang="de-CH" dirty="0"/>
          </a:p>
        </p:txBody>
      </p:sp>
      <p:sp>
        <p:nvSpPr>
          <p:cNvPr id="44" name="TextBox 43"/>
          <p:cNvSpPr txBox="1"/>
          <p:nvPr/>
        </p:nvSpPr>
        <p:spPr>
          <a:xfrm rot="20291172">
            <a:off x="6363774" y="53707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master</a:t>
            </a:r>
            <a:endParaRPr lang="de-CH" dirty="0"/>
          </a:p>
        </p:txBody>
      </p:sp>
      <p:sp>
        <p:nvSpPr>
          <p:cNvPr id="45" name="TextBox 44"/>
          <p:cNvSpPr txBox="1"/>
          <p:nvPr/>
        </p:nvSpPr>
        <p:spPr>
          <a:xfrm rot="20291172">
            <a:off x="6701795" y="4293538"/>
            <a:ext cx="189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C00000"/>
                </a:solidFill>
              </a:rPr>
              <a:t>DO NOT MERGE!</a:t>
            </a:r>
          </a:p>
          <a:p>
            <a:r>
              <a:rPr lang="de-CH" dirty="0" smtClean="0">
                <a:solidFill>
                  <a:srgbClr val="C00000"/>
                </a:solidFill>
              </a:rPr>
              <a:t>DO NOT PUSH!</a:t>
            </a:r>
          </a:p>
          <a:p>
            <a:r>
              <a:rPr lang="de-CH" dirty="0" smtClean="0"/>
              <a:t>git branch -D exp1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Lets do stuff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Make a repository on GitHub</a:t>
            </a:r>
          </a:p>
          <a:p>
            <a:r>
              <a:rPr lang="de-CH" dirty="0" smtClean="0"/>
              <a:t>Write some code</a:t>
            </a:r>
          </a:p>
          <a:p>
            <a:r>
              <a:rPr lang="de-CH" dirty="0" smtClean="0"/>
              <a:t>Upload 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Git: Essential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3638" cy="4490869"/>
          </a:xfrm>
        </p:spPr>
        <p:txBody>
          <a:bodyPr>
            <a:normAutofit fontScale="70000" lnSpcReduction="20000"/>
          </a:bodyPr>
          <a:lstStyle/>
          <a:p>
            <a:r>
              <a:rPr lang="de-CH" dirty="0" smtClean="0"/>
              <a:t>git clone URL/to/repository.git</a:t>
            </a:r>
          </a:p>
          <a:p>
            <a:pPr lvl="1"/>
            <a:r>
              <a:rPr lang="de-CH" dirty="0" smtClean="0"/>
              <a:t>Downloads the online repository to local hard drive</a:t>
            </a:r>
          </a:p>
          <a:p>
            <a:r>
              <a:rPr lang="de-CH" dirty="0" smtClean="0"/>
              <a:t>git status</a:t>
            </a:r>
          </a:p>
          <a:p>
            <a:pPr lvl="1"/>
            <a:r>
              <a:rPr lang="de-CH" dirty="0" smtClean="0"/>
              <a:t>Reports status of current repository (local vs remote).</a:t>
            </a:r>
          </a:p>
          <a:p>
            <a:r>
              <a:rPr lang="de-CH" dirty="0" smtClean="0"/>
              <a:t>git add filename</a:t>
            </a:r>
          </a:p>
          <a:p>
            <a:pPr lvl="1"/>
            <a:r>
              <a:rPr lang="de-CH" dirty="0" smtClean="0"/>
              <a:t>Indexes the one file specified</a:t>
            </a:r>
          </a:p>
          <a:p>
            <a:pPr lvl="1"/>
            <a:r>
              <a:rPr lang="de-CH" dirty="0" smtClean="0"/>
              <a:t>git add </a:t>
            </a:r>
            <a:r>
              <a:rPr lang="de-CH" dirty="0"/>
              <a:t>-</a:t>
            </a:r>
            <a:r>
              <a:rPr lang="de-CH" dirty="0" smtClean="0"/>
              <a:t>A</a:t>
            </a:r>
          </a:p>
          <a:p>
            <a:pPr lvl="2"/>
            <a:r>
              <a:rPr lang="de-CH" dirty="0" smtClean="0"/>
              <a:t>Adds all files to the index</a:t>
            </a:r>
          </a:p>
          <a:p>
            <a:r>
              <a:rPr lang="de-CH" dirty="0" smtClean="0"/>
              <a:t>git commit -m "Added file: filename"</a:t>
            </a:r>
          </a:p>
          <a:p>
            <a:pPr lvl="1"/>
            <a:r>
              <a:rPr lang="de-CH" dirty="0" smtClean="0"/>
              <a:t>Saves changes to indexed files, and logs a note</a:t>
            </a:r>
          </a:p>
          <a:p>
            <a:r>
              <a:rPr lang="de-CH" dirty="0" smtClean="0"/>
              <a:t>git pull</a:t>
            </a:r>
          </a:p>
          <a:p>
            <a:pPr lvl="1"/>
            <a:r>
              <a:rPr lang="de-CH" dirty="0" smtClean="0"/>
              <a:t>git fetch + git merge</a:t>
            </a:r>
          </a:p>
          <a:p>
            <a:pPr lvl="1"/>
            <a:r>
              <a:rPr lang="de-CH" dirty="0" smtClean="0"/>
              <a:t>Downloads files from online repository and merges them with local files</a:t>
            </a:r>
          </a:p>
          <a:p>
            <a:r>
              <a:rPr lang="de-CH" dirty="0"/>
              <a:t>g</a:t>
            </a:r>
            <a:r>
              <a:rPr lang="de-CH" dirty="0" smtClean="0"/>
              <a:t>it push</a:t>
            </a:r>
          </a:p>
          <a:p>
            <a:pPr lvl="1"/>
            <a:r>
              <a:rPr lang="de-CH" dirty="0" smtClean="0"/>
              <a:t>Pushes the commited files to github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81" y="1490584"/>
            <a:ext cx="5330757" cy="43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Additional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--all --decorate --</a:t>
            </a:r>
            <a:r>
              <a:rPr lang="en-US" dirty="0" err="1" smtClean="0"/>
              <a:t>oneline</a:t>
            </a:r>
            <a:r>
              <a:rPr lang="en-US" dirty="0" smtClean="0"/>
              <a:t> –graph</a:t>
            </a:r>
          </a:p>
          <a:p>
            <a:r>
              <a:rPr lang="de-CH" dirty="0" smtClean="0"/>
              <a:t>git branch experiment1</a:t>
            </a:r>
          </a:p>
          <a:p>
            <a:r>
              <a:rPr lang="de-CH" dirty="0" smtClean="0"/>
              <a:t>git checkout experiment1</a:t>
            </a:r>
          </a:p>
          <a:p>
            <a:pPr lvl="1"/>
            <a:r>
              <a:rPr lang="de-CH" dirty="0"/>
              <a:t>s</a:t>
            </a:r>
            <a:r>
              <a:rPr lang="de-CH" dirty="0" smtClean="0"/>
              <a:t>witch to the experiment1 branch</a:t>
            </a:r>
          </a:p>
          <a:p>
            <a:r>
              <a:rPr lang="de-CH" dirty="0" smtClean="0"/>
              <a:t>git checkout master</a:t>
            </a:r>
          </a:p>
          <a:p>
            <a:pPr lvl="1"/>
            <a:r>
              <a:rPr lang="de-CH" dirty="0" smtClean="0"/>
              <a:t>swith back to master branch</a:t>
            </a:r>
          </a:p>
          <a:p>
            <a:r>
              <a:rPr lang="de-CH" dirty="0" smtClean="0"/>
              <a:t>If the created branch is trash delete it with</a:t>
            </a:r>
          </a:p>
          <a:p>
            <a:pPr lvl="1"/>
            <a:r>
              <a:rPr lang="de-CH" dirty="0" smtClean="0"/>
              <a:t>git branch -D experiment1</a:t>
            </a:r>
          </a:p>
          <a:p>
            <a:r>
              <a:rPr lang="en-US" dirty="0" smtClean="0"/>
              <a:t>Try another experiment where you succeed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experiment2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experiment2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  <a:r>
              <a:rPr lang="en-US" dirty="0" err="1" smtClean="0"/>
              <a:t>git</a:t>
            </a:r>
            <a:r>
              <a:rPr lang="en-US" dirty="0" smtClean="0"/>
              <a:t> commit -m "More text, added images"</a:t>
            </a:r>
            <a:endParaRPr lang="de-CH" dirty="0" smtClean="0"/>
          </a:p>
          <a:p>
            <a:r>
              <a:rPr lang="de-CH" dirty="0" smtClean="0"/>
              <a:t>Merge changes from successful experiment to master branch</a:t>
            </a:r>
          </a:p>
          <a:p>
            <a:pPr lvl="1"/>
            <a:r>
              <a:rPr lang="de-CH" dirty="0" smtClean="0"/>
              <a:t>git merge experiment2</a:t>
            </a:r>
          </a:p>
          <a:p>
            <a:r>
              <a:rPr lang="de-CH" dirty="0" smtClean="0"/>
              <a:t>git push --all -u</a:t>
            </a:r>
          </a:p>
          <a:p>
            <a:r>
              <a:rPr lang="de-CH" dirty="0" smtClean="0"/>
              <a:t>git push origin master</a:t>
            </a:r>
          </a:p>
          <a:p>
            <a:r>
              <a:rPr lang="de-CH" dirty="0" smtClean="0"/>
              <a:t>git push origin experiment2</a:t>
            </a:r>
          </a:p>
          <a:p>
            <a:r>
              <a:rPr lang="de-CH" dirty="0" smtClean="0"/>
              <a:t>git rebase</a:t>
            </a:r>
          </a:p>
        </p:txBody>
      </p:sp>
    </p:spTree>
    <p:extLst>
      <p:ext uri="{BB962C8B-B14F-4D97-AF65-F5344CB8AC3E}">
        <p14:creationId xmlns:p14="http://schemas.microsoft.com/office/powerpoint/2010/main" val="3694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repositories for different datatypes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Git</a:t>
            </a:r>
          </a:p>
          <a:p>
            <a:r>
              <a:rPr lang="de-CH" dirty="0" smtClean="0"/>
              <a:t>Learn Git commands</a:t>
            </a:r>
          </a:p>
          <a:p>
            <a:r>
              <a:rPr lang="de-CH" dirty="0" smtClean="0"/>
              <a:t>Learn about source control</a:t>
            </a:r>
          </a:p>
          <a:p>
            <a:r>
              <a:rPr lang="de-CH" dirty="0" smtClean="0"/>
              <a:t>Make our own repository and upload files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9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Types and Repositories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Assembled genome sequences</a:t>
            </a:r>
          </a:p>
          <a:p>
            <a:pPr lvl="1"/>
            <a:r>
              <a:rPr lang="de-CH" dirty="0" smtClean="0"/>
              <a:t>NCBI</a:t>
            </a:r>
          </a:p>
          <a:p>
            <a:pPr lvl="1"/>
            <a:r>
              <a:rPr lang="de-CH" dirty="0" smtClean="0"/>
              <a:t>Ensembl</a:t>
            </a:r>
          </a:p>
          <a:p>
            <a:r>
              <a:rPr lang="de-CH" dirty="0" smtClean="0"/>
              <a:t>SNP data</a:t>
            </a:r>
          </a:p>
          <a:p>
            <a:pPr lvl="1"/>
            <a:r>
              <a:rPr lang="de-CH" dirty="0" smtClean="0"/>
              <a:t>European Variant Archive (EVA)</a:t>
            </a:r>
          </a:p>
          <a:p>
            <a:r>
              <a:rPr lang="de-CH" dirty="0" smtClean="0"/>
              <a:t>DNAseq or RNAseq</a:t>
            </a:r>
          </a:p>
          <a:p>
            <a:pPr lvl="1"/>
            <a:r>
              <a:rPr lang="de-CH" dirty="0" smtClean="0"/>
              <a:t>Short Read Archive (SRA)</a:t>
            </a:r>
          </a:p>
          <a:p>
            <a:pPr lvl="1"/>
            <a:r>
              <a:rPr lang="de-CH" dirty="0" smtClean="0"/>
              <a:t>European Nucleotide Archive (ENA)</a:t>
            </a:r>
          </a:p>
          <a:p>
            <a:r>
              <a:rPr lang="de-CH" dirty="0" smtClean="0"/>
              <a:t>miRNA's</a:t>
            </a:r>
          </a:p>
          <a:p>
            <a:pPr lvl="1"/>
            <a:r>
              <a:rPr lang="de-CH" dirty="0" smtClean="0"/>
              <a:t>miRBase</a:t>
            </a:r>
          </a:p>
          <a:p>
            <a:r>
              <a:rPr lang="de-CH" dirty="0" smtClean="0"/>
              <a:t>Phlogenies and sequence alignments</a:t>
            </a:r>
          </a:p>
          <a:p>
            <a:pPr lvl="1"/>
            <a:r>
              <a:rPr lang="de-CH" dirty="0" smtClean="0"/>
              <a:t>TreeBASE</a:t>
            </a:r>
          </a:p>
          <a:p>
            <a:r>
              <a:rPr lang="de-CH" dirty="0" smtClean="0"/>
              <a:t>Scripts, programs, documents</a:t>
            </a:r>
          </a:p>
          <a:p>
            <a:pPr lvl="1"/>
            <a:r>
              <a:rPr lang="de-CH" dirty="0" smtClean="0"/>
              <a:t>GitHub</a:t>
            </a:r>
          </a:p>
          <a:p>
            <a:r>
              <a:rPr lang="de-CH" dirty="0" smtClean="0"/>
              <a:t>Others:</a:t>
            </a:r>
          </a:p>
          <a:p>
            <a:pPr lvl="1"/>
            <a:r>
              <a:rPr lang="de-CH" dirty="0" smtClean="0"/>
              <a:t>Dryad</a:t>
            </a:r>
          </a:p>
          <a:p>
            <a:endParaRPr lang="de-CH" dirty="0" smtClean="0"/>
          </a:p>
          <a:p>
            <a:pPr lvl="1"/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4" y="1492732"/>
            <a:ext cx="1268627" cy="126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41" y="1749425"/>
            <a:ext cx="2075309" cy="67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80" y="2730259"/>
            <a:ext cx="3175686" cy="332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324" y="3174266"/>
            <a:ext cx="1729303" cy="551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90" y="3588619"/>
            <a:ext cx="1037654" cy="661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665" y="4250571"/>
            <a:ext cx="3031525" cy="62671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29" y="4701954"/>
            <a:ext cx="1847336" cy="969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64" y="5197777"/>
            <a:ext cx="1393517" cy="7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-64260"/>
            <a:ext cx="4088330" cy="21463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234513"/>
            <a:ext cx="10515600" cy="409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GitHub is a code hosting platform for version control using Git.</a:t>
            </a:r>
          </a:p>
          <a:p>
            <a:r>
              <a:rPr lang="de-CH" dirty="0" smtClean="0"/>
              <a:t>Before using Git you should make an account on github.com</a:t>
            </a:r>
          </a:p>
          <a:p>
            <a:endParaRPr lang="de-CH" dirty="0"/>
          </a:p>
          <a:p>
            <a:r>
              <a:rPr lang="de-CH" b="1" dirty="0" smtClean="0"/>
              <a:t>Git</a:t>
            </a:r>
            <a:r>
              <a:rPr lang="de-CH" dirty="0" smtClean="0"/>
              <a:t> is the program to interact with GitHub.</a:t>
            </a:r>
          </a:p>
          <a:p>
            <a:pPr lvl="1"/>
            <a:r>
              <a:rPr lang="de-CH" dirty="0" smtClean="0"/>
              <a:t>Git synchronizes local directories with remote repositories</a:t>
            </a:r>
          </a:p>
          <a:p>
            <a:pPr lvl="1"/>
            <a:r>
              <a:rPr lang="de-CH" dirty="0" smtClean="0"/>
              <a:t>Git is a version control system</a:t>
            </a:r>
          </a:p>
          <a:p>
            <a:pPr lvl="1"/>
            <a:r>
              <a:rPr lang="de-CH" dirty="0" smtClean="0"/>
              <a:t>Download and install </a:t>
            </a:r>
            <a:r>
              <a:rPr lang="de-CH" b="1" dirty="0" smtClean="0"/>
              <a:t>Git</a:t>
            </a:r>
            <a:r>
              <a:rPr lang="de-CH" dirty="0" smtClean="0"/>
              <a:t>:</a:t>
            </a:r>
          </a:p>
          <a:p>
            <a:pPr lvl="2"/>
            <a:r>
              <a:rPr lang="de-CH" dirty="0" smtClean="0">
                <a:hlinkClick r:id="rId3"/>
              </a:rPr>
              <a:t>https://git-scm.com/downloads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A repository is storage space </a:t>
            </a:r>
            <a:r>
              <a:rPr lang="de-CH" dirty="0" smtClean="0"/>
              <a:t>(local or remote) </a:t>
            </a:r>
            <a:r>
              <a:rPr lang="de-CH" dirty="0" smtClean="0"/>
              <a:t>for your project files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63137" y="1673225"/>
            <a:ext cx="105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(Octocat)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3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3" y="1324928"/>
            <a:ext cx="7404982" cy="512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is Git?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46514" cy="4351338"/>
          </a:xfrm>
        </p:spPr>
        <p:txBody>
          <a:bodyPr/>
          <a:lstStyle/>
          <a:p>
            <a:r>
              <a:rPr lang="de-CH" dirty="0" smtClean="0"/>
              <a:t>Git can coordinate changes implemented by several people working on the same files at the same time</a:t>
            </a:r>
          </a:p>
          <a:p>
            <a:r>
              <a:rPr lang="de-CH" dirty="0" smtClean="0"/>
              <a:t>git pull</a:t>
            </a:r>
          </a:p>
          <a:p>
            <a:r>
              <a:rPr lang="de-CH" dirty="0" smtClean="0"/>
              <a:t>git add</a:t>
            </a:r>
          </a:p>
          <a:p>
            <a:r>
              <a:rPr lang="de-CH" dirty="0" smtClean="0"/>
              <a:t>git commit</a:t>
            </a:r>
          </a:p>
          <a:p>
            <a:r>
              <a:rPr lang="de-CH" dirty="0" smtClean="0"/>
              <a:t>git push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61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1660207"/>
            <a:ext cx="6973456" cy="4015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34645"/>
            <a:ext cx="10515600" cy="1325563"/>
          </a:xfrm>
        </p:spPr>
        <p:txBody>
          <a:bodyPr/>
          <a:lstStyle/>
          <a:p>
            <a:r>
              <a:rPr lang="de-CH" dirty="0" smtClean="0"/>
              <a:t>Git: Essential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5"/>
            <a:ext cx="5763638" cy="4490869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git clone URL/to/repository.git</a:t>
            </a:r>
          </a:p>
          <a:p>
            <a:pPr lvl="1"/>
            <a:r>
              <a:rPr lang="de-CH" dirty="0" smtClean="0"/>
              <a:t>Downloads the online repository to local hard drive</a:t>
            </a:r>
          </a:p>
          <a:p>
            <a:r>
              <a:rPr lang="de-CH" dirty="0" smtClean="0"/>
              <a:t>git status</a:t>
            </a:r>
          </a:p>
          <a:p>
            <a:pPr lvl="1"/>
            <a:r>
              <a:rPr lang="de-CH" dirty="0" smtClean="0"/>
              <a:t>Reports status of current repository</a:t>
            </a:r>
          </a:p>
          <a:p>
            <a:pPr lvl="1"/>
            <a:r>
              <a:rPr lang="de-CH" dirty="0" smtClean="0"/>
              <a:t>Can help resolve conflicts</a:t>
            </a:r>
          </a:p>
          <a:p>
            <a:r>
              <a:rPr lang="de-CH" dirty="0" smtClean="0"/>
              <a:t>git add filename</a:t>
            </a:r>
          </a:p>
          <a:p>
            <a:pPr lvl="1"/>
            <a:r>
              <a:rPr lang="de-CH" dirty="0" smtClean="0"/>
              <a:t>Indexes the one file specified</a:t>
            </a:r>
          </a:p>
          <a:p>
            <a:pPr lvl="1"/>
            <a:r>
              <a:rPr lang="de-CH" dirty="0" smtClean="0"/>
              <a:t>git add </a:t>
            </a:r>
            <a:r>
              <a:rPr lang="de-CH" dirty="0"/>
              <a:t>-</a:t>
            </a:r>
            <a:r>
              <a:rPr lang="de-CH" dirty="0" smtClean="0"/>
              <a:t>A</a:t>
            </a:r>
          </a:p>
          <a:p>
            <a:pPr lvl="2"/>
            <a:r>
              <a:rPr lang="de-CH" dirty="0" smtClean="0"/>
              <a:t>Adds all files to the index</a:t>
            </a:r>
          </a:p>
          <a:p>
            <a:r>
              <a:rPr lang="de-CH" dirty="0" smtClean="0"/>
              <a:t>git commit -m "Added file: filename"</a:t>
            </a:r>
          </a:p>
          <a:p>
            <a:pPr lvl="1"/>
            <a:r>
              <a:rPr lang="de-CH" dirty="0" smtClean="0"/>
              <a:t>Saves changes to indexed files, and logs a note</a:t>
            </a:r>
          </a:p>
          <a:p>
            <a:r>
              <a:rPr lang="de-CH" dirty="0" smtClean="0"/>
              <a:t>git pull</a:t>
            </a:r>
          </a:p>
          <a:p>
            <a:pPr lvl="1"/>
            <a:r>
              <a:rPr lang="de-CH" dirty="0" smtClean="0"/>
              <a:t>git fetch + git merge</a:t>
            </a:r>
          </a:p>
          <a:p>
            <a:pPr lvl="1"/>
            <a:r>
              <a:rPr lang="de-CH" dirty="0" smtClean="0"/>
              <a:t>Downloads files from online repository and merges them with local files</a:t>
            </a:r>
          </a:p>
          <a:p>
            <a:r>
              <a:rPr lang="de-CH" dirty="0"/>
              <a:t>g</a:t>
            </a:r>
            <a:r>
              <a:rPr lang="de-CH" dirty="0" smtClean="0"/>
              <a:t>it push</a:t>
            </a:r>
          </a:p>
          <a:p>
            <a:pPr lvl="1"/>
            <a:r>
              <a:rPr lang="de-CH" dirty="0" smtClean="0"/>
              <a:t>Pushes the commited files to github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562601" y="1613386"/>
            <a:ext cx="1747684" cy="6120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online Repository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52397" y="1613386"/>
            <a:ext cx="1747684" cy="6120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online Repository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Simple command workflow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 upload files to GitHub once and forget about them</a:t>
            </a:r>
          </a:p>
          <a:p>
            <a:r>
              <a:rPr lang="de-CH" b="1" dirty="0" smtClean="0"/>
              <a:t>First create the repository on GitHub (on the website)</a:t>
            </a:r>
          </a:p>
          <a:p>
            <a:r>
              <a:rPr lang="de-CH" dirty="0" smtClean="0"/>
              <a:t>Then clone the repository to the local hard drive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0" y="4001294"/>
            <a:ext cx="11911619" cy="16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91"/>
            <a:ext cx="10515600" cy="1325563"/>
          </a:xfrm>
        </p:spPr>
        <p:txBody>
          <a:bodyPr/>
          <a:lstStyle/>
          <a:p>
            <a:r>
              <a:rPr lang="de-CH" dirty="0" smtClean="0"/>
              <a:t>Source control workflow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266"/>
            <a:ext cx="10515600" cy="1057164"/>
          </a:xfrm>
        </p:spPr>
        <p:txBody>
          <a:bodyPr>
            <a:normAutofit fontScale="92500"/>
          </a:bodyPr>
          <a:lstStyle/>
          <a:p>
            <a:r>
              <a:rPr lang="de-CH" dirty="0" smtClean="0"/>
              <a:t>Assume repository is already created and cloned to the local hard drive</a:t>
            </a:r>
          </a:p>
          <a:p>
            <a:r>
              <a:rPr lang="de-CH" dirty="0" smtClean="0"/>
              <a:t>Multiple people are working on the same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7" y="2703309"/>
            <a:ext cx="11967963" cy="39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65" y="-9554"/>
            <a:ext cx="10515600" cy="1325563"/>
          </a:xfrm>
        </p:spPr>
        <p:txBody>
          <a:bodyPr/>
          <a:lstStyle/>
          <a:p>
            <a:r>
              <a:rPr lang="de-CH" dirty="0" smtClean="0"/>
              <a:t>Branches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824" y="1089660"/>
            <a:ext cx="10870185" cy="4645343"/>
          </a:xfrm>
        </p:spPr>
        <p:txBody>
          <a:bodyPr/>
          <a:lstStyle/>
          <a:p>
            <a:r>
              <a:rPr lang="de-CH" dirty="0" smtClean="0"/>
              <a:t>Branch</a:t>
            </a:r>
          </a:p>
          <a:p>
            <a:pPr lvl="1"/>
            <a:r>
              <a:rPr lang="de-CH" dirty="0" smtClean="0"/>
              <a:t>Copy of another branch that can be changed independently of the source branch</a:t>
            </a:r>
          </a:p>
          <a:p>
            <a:r>
              <a:rPr lang="de-CH" dirty="0" smtClean="0"/>
              <a:t>One repository can be split into multiple branches</a:t>
            </a:r>
          </a:p>
          <a:p>
            <a:r>
              <a:rPr lang="de-CH" dirty="0" smtClean="0"/>
              <a:t>Previous workflows are applied to each branch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705100" y="4813965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703575" y="5389275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3989325" y="5675025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7102095" y="4238655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7387845" y="3952905"/>
            <a:ext cx="272034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9677655" y="4093875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1125455" y="4760624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4415072" y="6464885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Failed experiment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7609562" y="3095893"/>
            <a:ext cx="22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Successful experiment</a:t>
            </a:r>
            <a:endParaRPr lang="de-CH" dirty="0"/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5349495" y="596458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>
            <a:off x="8748015" y="346522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8200" y="4345393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9639555" y="4372004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435855" y="4954934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6069" y="430332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666547" y="422876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13353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651695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7100951" y="4662199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516491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098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Widescreen</PresentationFormat>
  <Paragraphs>196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Code and Data repositories</vt:lpstr>
      <vt:lpstr>Outline</vt:lpstr>
      <vt:lpstr>Data Types and Repositories</vt:lpstr>
      <vt:lpstr>PowerPoint Presentation</vt:lpstr>
      <vt:lpstr>What is Git?</vt:lpstr>
      <vt:lpstr>Git: Essential Commands</vt:lpstr>
      <vt:lpstr>Simple command workflow</vt:lpstr>
      <vt:lpstr>Source control workflow</vt:lpstr>
      <vt:lpstr>Branches</vt:lpstr>
      <vt:lpstr>Branches</vt:lpstr>
      <vt:lpstr>Branch Commands</vt:lpstr>
      <vt:lpstr>Branches &amp; commands</vt:lpstr>
      <vt:lpstr>Lets do stuff</vt:lpstr>
      <vt:lpstr>PowerPoint Presentation</vt:lpstr>
      <vt:lpstr>Git: Essential Commands</vt:lpstr>
      <vt:lpstr>Additional Commands</vt:lpstr>
    </vt:vector>
  </TitlesOfParts>
  <Company>VETSUISSE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CAMPUS\mason</dc:creator>
  <cp:lastModifiedBy>CAMPUS\mason</cp:lastModifiedBy>
  <cp:revision>57</cp:revision>
  <dcterms:created xsi:type="dcterms:W3CDTF">2018-10-19T08:35:23Z</dcterms:created>
  <dcterms:modified xsi:type="dcterms:W3CDTF">2018-10-23T11:40:22Z</dcterms:modified>
</cp:coreProperties>
</file>