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72" r:id="rId4"/>
    <p:sldId id="281" r:id="rId5"/>
    <p:sldId id="282" r:id="rId6"/>
    <p:sldId id="279" r:id="rId7"/>
    <p:sldId id="280" r:id="rId8"/>
    <p:sldId id="278" r:id="rId9"/>
    <p:sldId id="271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8FF"/>
    <a:srgbClr val="E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6327"/>
  </p:normalViewPr>
  <p:slideViewPr>
    <p:cSldViewPr snapToGrid="0" snapToObjects="1">
      <p:cViewPr>
        <p:scale>
          <a:sx n="180" d="100"/>
          <a:sy n="180" d="100"/>
        </p:scale>
        <p:origin x="328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776F-9214-2942-AA9A-0D4D17F43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3D0F4-DB59-4C4B-A1D2-69BD06D25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41C47-2714-9E4D-8330-684284A8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3562-6479-CC45-AF5B-FF1853C692E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4F3E2-9A74-4241-A7EA-6552C719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AAA7E-423A-384C-AC46-4F4690F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C35B-F5C3-FD4E-8D3A-27163D4E4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9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F3B6-FA10-924C-8A1B-02A67BCD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121CA-7902-2943-B1DF-DDEC35957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EB6D8-4F7D-5242-8C45-AE17D931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3562-6479-CC45-AF5B-FF1853C692E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9990E-5E6D-394C-88E6-97186E74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730B6-55BE-704D-A887-31B79E75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C35B-F5C3-FD4E-8D3A-27163D4E4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9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548D5E-091E-184E-B46F-4678D76BD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4AA93-E581-7147-908F-EC208D981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E4785-BE5C-1644-8C32-B863D4AF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3562-6479-CC45-AF5B-FF1853C692E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059C2-C0FC-0640-A1DA-319716A2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92CD5-BA7F-0B42-9996-EB640CBB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C35B-F5C3-FD4E-8D3A-27163D4E4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9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3C42-2116-F74B-AF45-1CEDE1F1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634C-3440-A04B-ADA6-5998AA886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E8BCD-F562-CD47-B052-FD32231A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3562-6479-CC45-AF5B-FF1853C692E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AC105-8176-F547-B975-28ACE252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A2491-1B4A-784C-A4A8-E00493D1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C35B-F5C3-FD4E-8D3A-27163D4E4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6548-886C-F149-83DE-D576050B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5B439-9AF7-E945-8B7F-1D16E5EC0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086C5-B032-5241-B0EA-3CDF1A5E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3562-6479-CC45-AF5B-FF1853C692E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94B1E-0F99-8C47-A007-B522B785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9EE7F-DB59-DA42-AAFB-65CC4BA1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C35B-F5C3-FD4E-8D3A-27163D4E4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6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A38F-9D20-A74A-AA51-44C62846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96682-BBFD-1D4A-B870-25D002CE2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1F243-704E-7640-A839-CAFE96B0B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F5192-0CDD-0044-8DB0-65BEEFF2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3562-6479-CC45-AF5B-FF1853C692E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32EF0-2AB0-564C-A4BF-04B2EA89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17F6F-FF58-8241-9B7C-6074FFFC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C35B-F5C3-FD4E-8D3A-27163D4E4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4275-F146-0445-A8E6-C62A01CD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B04E2-A152-7E4B-85C0-7CA2EBDAA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08A3D-BF43-2149-B1E8-69E6D554D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07AA4-58B0-8F46-BF3A-15D57154F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C7D69-D694-BB46-B609-F7E8E759F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E24CE-776C-2645-9784-92564087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3562-6479-CC45-AF5B-FF1853C692E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8491A-3201-5B41-B0CF-E334EE79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FD506-45FB-6F49-A349-E1D9E1D8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C35B-F5C3-FD4E-8D3A-27163D4E4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2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9B3E-7E55-B944-A6D7-5615B5A8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1AE86-D67B-7741-98D0-303A06AC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3562-6479-CC45-AF5B-FF1853C692E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5EACC-CA5F-2742-A78E-3F8A0A75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EE663-3D52-D84D-AD56-E2CDCB39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C35B-F5C3-FD4E-8D3A-27163D4E4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9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FBCD0-6601-AB4E-8FEF-28C77BE7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3562-6479-CC45-AF5B-FF1853C692E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30B15-9658-5E4A-866F-835D1B95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8412E-ABE2-FD4F-B429-212F164B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C35B-F5C3-FD4E-8D3A-27163D4E4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0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9DE0-79EE-794F-989C-97E00FB7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DEC8C-9E03-3244-8171-98D8D43FC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63A79-9C42-AD43-ADE2-BB01F75F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B9FDD-511E-DC44-9329-DCD57BA3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3562-6479-CC45-AF5B-FF1853C692E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4D7E9-B74A-044E-A93F-5FE821D9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18236-1807-B54F-9EA6-8B64FD89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C35B-F5C3-FD4E-8D3A-27163D4E4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9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59967-7FF8-E64A-8B22-D00BDEDF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222B3-4865-DF4B-B9B4-4EDB2C91B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5DBA7-A329-AA45-BACF-B0253F078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4CBBA-A2D3-EF46-8EF1-63520E1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3562-6479-CC45-AF5B-FF1853C692E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089CC-817D-3E44-BD49-3DF66EA3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C478C-7A92-AD45-8C59-7D960B04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C35B-F5C3-FD4E-8D3A-27163D4E4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5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743F0-E9F4-A14B-9570-3C0973F6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7F709-DD31-7845-BB8D-18C2F66F3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A9F09-AA54-1F4B-ACFA-2759CAA95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43562-6479-CC45-AF5B-FF1853C692E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850D-35EB-D64B-958C-3C3262038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3E64D-5395-8E4D-B369-D74A7A907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2C35B-F5C3-FD4E-8D3A-27163D4E4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7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2426-DE52-E047-A1BD-78015901A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ADW Query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FDD42-F3CC-CC40-89B4-7C7D17A2F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 26, 2021</a:t>
            </a:r>
          </a:p>
        </p:txBody>
      </p:sp>
    </p:spTree>
    <p:extLst>
      <p:ext uri="{BB962C8B-B14F-4D97-AF65-F5344CB8AC3E}">
        <p14:creationId xmlns:p14="http://schemas.microsoft.com/office/powerpoint/2010/main" val="225892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A97D-6AD0-C943-B0C0-66404038D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Using SQL Tool Execution Time is less than One sec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94C11-FD26-1243-94A1-7F23828C4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6" y="1893255"/>
            <a:ext cx="8185223" cy="277735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21F5195-1227-5D40-AC0C-59F6FDC171D8}"/>
              </a:ext>
            </a:extLst>
          </p:cNvPr>
          <p:cNvSpPr/>
          <p:nvPr/>
        </p:nvSpPr>
        <p:spPr>
          <a:xfrm>
            <a:off x="3971365" y="3944471"/>
            <a:ext cx="1532964" cy="304800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8CABB01B-F976-284C-80EF-C08687117514}"/>
              </a:ext>
            </a:extLst>
          </p:cNvPr>
          <p:cNvCxnSpPr>
            <a:stCxn id="5" idx="6"/>
          </p:cNvCxnSpPr>
          <p:nvPr/>
        </p:nvCxnSpPr>
        <p:spPr>
          <a:xfrm>
            <a:off x="5504329" y="4096871"/>
            <a:ext cx="1329090" cy="119288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A219D9-883A-7F44-BD48-503959B4EA1C}"/>
              </a:ext>
            </a:extLst>
          </p:cNvPr>
          <p:cNvSpPr txBox="1"/>
          <p:nvPr/>
        </p:nvSpPr>
        <p:spPr>
          <a:xfrm>
            <a:off x="6833419" y="5105089"/>
            <a:ext cx="2363468" cy="36933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Execution Time = 0.183</a:t>
            </a:r>
          </a:p>
        </p:txBody>
      </p:sp>
    </p:spTree>
    <p:extLst>
      <p:ext uri="{BB962C8B-B14F-4D97-AF65-F5344CB8AC3E}">
        <p14:creationId xmlns:p14="http://schemas.microsoft.com/office/powerpoint/2010/main" val="294260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B66D-1E01-F84B-BFF5-5620648C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331"/>
          </a:xfrm>
        </p:spPr>
        <p:txBody>
          <a:bodyPr>
            <a:normAutofit/>
          </a:bodyPr>
          <a:lstStyle/>
          <a:p>
            <a:r>
              <a:rPr lang="en-US" sz="2800" dirty="0"/>
              <a:t>ADW Performance </a:t>
            </a:r>
            <a:r>
              <a:rPr lang="en-US" sz="2800" dirty="0" err="1"/>
              <a:t>Benchmakerking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4025AB-8069-6448-A91B-B8B21BBB4FAC}"/>
              </a:ext>
            </a:extLst>
          </p:cNvPr>
          <p:cNvSpPr txBox="1"/>
          <p:nvPr/>
        </p:nvSpPr>
        <p:spPr>
          <a:xfrm>
            <a:off x="447638" y="1311137"/>
            <a:ext cx="7731035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Downloaded </a:t>
            </a:r>
            <a:r>
              <a:rPr lang="en-US" sz="1600" b="1" dirty="0" err="1"/>
              <a:t>Hotel_reviews.csv</a:t>
            </a:r>
            <a:r>
              <a:rPr lang="en-US" sz="1600" b="1" dirty="0"/>
              <a:t> </a:t>
            </a:r>
            <a:r>
              <a:rPr lang="en-US" sz="1600" dirty="0"/>
              <a:t>which has </a:t>
            </a:r>
            <a:r>
              <a:rPr lang="en-US" sz="1600" i="1" dirty="0"/>
              <a:t>238.5MB</a:t>
            </a:r>
            <a:r>
              <a:rPr lang="en-US" sz="1600" dirty="0"/>
              <a:t> size and consists of ~516K rows and 17 columns. It is mix of text e.g., ‘reviews’ and numbers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Created Hotel_reviews_516Kby51.csv which has </a:t>
            </a:r>
            <a:r>
              <a:rPr lang="en-US" sz="1600" i="1" u="sng" dirty="0"/>
              <a:t>713.9MB</a:t>
            </a:r>
            <a:r>
              <a:rPr lang="en-US" sz="1600" dirty="0"/>
              <a:t> size. </a:t>
            </a:r>
            <a:r>
              <a:rPr lang="en-US" sz="1400" dirty="0"/>
              <a:t>[</a:t>
            </a:r>
            <a:r>
              <a:rPr lang="en-US" sz="1400" dirty="0" err="1"/>
              <a:t>Hotel_reviews</a:t>
            </a:r>
            <a:r>
              <a:rPr lang="en-US" sz="1400" dirty="0"/>
              <a:t> | </a:t>
            </a:r>
            <a:r>
              <a:rPr lang="en-US" sz="1400" dirty="0" err="1"/>
              <a:t>Hotel_reviews</a:t>
            </a:r>
            <a:r>
              <a:rPr lang="en-US" sz="1400" dirty="0"/>
              <a:t> | </a:t>
            </a:r>
            <a:r>
              <a:rPr lang="en-US" sz="1400" dirty="0" err="1"/>
              <a:t>Hotel_reviews</a:t>
            </a:r>
            <a:r>
              <a:rPr lang="en-US" sz="1400" dirty="0"/>
              <a:t>]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Created Hotel_reviews_1547Kby17.csv which has </a:t>
            </a:r>
            <a:r>
              <a:rPr lang="en-US" sz="1600" i="1" u="sng" dirty="0"/>
              <a:t>713.9MB</a:t>
            </a:r>
            <a:r>
              <a:rPr lang="en-US" sz="1600" dirty="0"/>
              <a:t> size. It was formed by three times stacking </a:t>
            </a:r>
            <a:r>
              <a:rPr lang="en-US" sz="1600" dirty="0" err="1"/>
              <a:t>Hotel_reviews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Uploaded the Three above mentioned files to </a:t>
            </a:r>
            <a:r>
              <a:rPr lang="en-US" sz="1600" i="1" u="sng" dirty="0"/>
              <a:t>OBS</a:t>
            </a:r>
            <a:r>
              <a:rPr lang="en-US" sz="1600" dirty="0"/>
              <a:t>, </a:t>
            </a:r>
            <a:r>
              <a:rPr lang="en-US" sz="1600" i="1" u="sng" dirty="0"/>
              <a:t>ADW</a:t>
            </a:r>
            <a:r>
              <a:rPr lang="en-US" sz="1600" dirty="0"/>
              <a:t>, and </a:t>
            </a:r>
            <a:r>
              <a:rPr lang="en-US" sz="1600" i="1" u="sng" dirty="0"/>
              <a:t>DS</a:t>
            </a:r>
            <a:r>
              <a:rPr lang="en-US" sz="1600" dirty="0"/>
              <a:t> compute environment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Read data using DS </a:t>
            </a:r>
            <a:r>
              <a:rPr lang="en-US" sz="1600" dirty="0" err="1"/>
              <a:t>Jupyter</a:t>
            </a:r>
            <a:r>
              <a:rPr lang="en-US" sz="1600" dirty="0"/>
              <a:t> Notebook from the above mentioned storages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Repeated the experiment 178 times and took average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9C606C0-6A94-064C-A33F-020B868E5A16}"/>
              </a:ext>
            </a:extLst>
          </p:cNvPr>
          <p:cNvGrpSpPr/>
          <p:nvPr/>
        </p:nvGrpSpPr>
        <p:grpSpPr>
          <a:xfrm>
            <a:off x="9525228" y="1385707"/>
            <a:ext cx="942694" cy="2605549"/>
            <a:chOff x="8150942" y="4119716"/>
            <a:chExt cx="942694" cy="260554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D5DD003-BDF7-C144-9CE2-D0BAFD03ED7F}"/>
                </a:ext>
              </a:extLst>
            </p:cNvPr>
            <p:cNvGrpSpPr/>
            <p:nvPr/>
          </p:nvGrpSpPr>
          <p:grpSpPr>
            <a:xfrm>
              <a:off x="8220158" y="4222630"/>
              <a:ext cx="805942" cy="794410"/>
              <a:chOff x="10265152" y="2313187"/>
              <a:chExt cx="805942" cy="79441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995AF0-5A10-7840-8DB6-9769B5328855}"/>
                  </a:ext>
                </a:extLst>
              </p:cNvPr>
              <p:cNvSpPr/>
              <p:nvPr/>
            </p:nvSpPr>
            <p:spPr>
              <a:xfrm>
                <a:off x="10265152" y="2790715"/>
                <a:ext cx="805942" cy="316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800" b="1" dirty="0">
                    <a:solidFill>
                      <a:schemeClr val="tx2"/>
                    </a:solidFill>
                    <a:latin typeface="Oracle Sans" panose="020B0503020204020204" pitchFamily="34" charset="0"/>
                    <a:ea typeface="Arial" charset="0"/>
                    <a:cs typeface="Oracle Sans" panose="020B0503020204020204" pitchFamily="34" charset="0"/>
                  </a:rPr>
                  <a:t>Object Storage</a:t>
                </a:r>
              </a:p>
            </p:txBody>
          </p:sp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C27CEF95-28C1-A144-AC7B-F0A37E18DB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423592" y="2313187"/>
                <a:ext cx="496952" cy="496952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B691B37-8D48-AF49-B2B4-1330BFA60778}"/>
                </a:ext>
              </a:extLst>
            </p:cNvPr>
            <p:cNvGrpSpPr/>
            <p:nvPr/>
          </p:nvGrpSpPr>
          <p:grpSpPr>
            <a:xfrm>
              <a:off x="8251576" y="4991796"/>
              <a:ext cx="743106" cy="794980"/>
              <a:chOff x="10309401" y="4733480"/>
              <a:chExt cx="743106" cy="794980"/>
            </a:xfrm>
          </p:grpSpPr>
          <p:sp>
            <p:nvSpPr>
              <p:cNvPr id="32" name="Text Placeholder 104">
                <a:extLst>
                  <a:ext uri="{FF2B5EF4-FFF2-40B4-BE49-F238E27FC236}">
                    <a16:creationId xmlns:a16="http://schemas.microsoft.com/office/drawing/2014/main" id="{61A40531-D61C-B94F-A139-198440F708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09401" y="5287789"/>
                <a:ext cx="743106" cy="24067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b="0" i="0" kern="1200">
                    <a:solidFill>
                      <a:schemeClr val="tx1"/>
                    </a:solidFill>
                    <a:latin typeface="Oracle Sans Light" panose="020B0403020204020204" pitchFamily="34" charset="0"/>
                    <a:ea typeface="+mn-ea"/>
                    <a:cs typeface="Oracle Sans Light" panose="020B0403020204020204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b="0" i="0" kern="1200">
                    <a:solidFill>
                      <a:schemeClr val="tx1"/>
                    </a:solidFill>
                    <a:latin typeface="Oracle Sans Light" panose="020B0403020204020204" pitchFamily="34" charset="0"/>
                    <a:ea typeface="+mn-ea"/>
                    <a:cs typeface="Oracle Sans Light" panose="020B0403020204020204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b="0" i="0" kern="1200">
                    <a:solidFill>
                      <a:schemeClr val="tx1"/>
                    </a:solidFill>
                    <a:latin typeface="Oracle Sans Light" panose="020B0403020204020204" pitchFamily="34" charset="0"/>
                    <a:ea typeface="+mn-ea"/>
                    <a:cs typeface="Oracle Sans Light" panose="020B0403020204020204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b="0" i="0" kern="1200">
                    <a:solidFill>
                      <a:schemeClr val="tx1"/>
                    </a:solidFill>
                    <a:latin typeface="Oracle Sans Light" panose="020B0403020204020204" pitchFamily="34" charset="0"/>
                    <a:ea typeface="+mn-ea"/>
                    <a:cs typeface="Oracle Sans Light" panose="020B0403020204020204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b="0" i="0" kern="1200">
                    <a:solidFill>
                      <a:schemeClr val="tx1"/>
                    </a:solidFill>
                    <a:latin typeface="Oracle Sans Light" panose="020B0403020204020204" pitchFamily="34" charset="0"/>
                    <a:ea typeface="+mn-ea"/>
                    <a:cs typeface="Oracle Sans Light" panose="020B0403020204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dirty="0">
                    <a:latin typeface="Oracle Sans" panose="020B0503020204020204" pitchFamily="34" charset="0"/>
                    <a:cs typeface="Oracle Sans" panose="020B0503020204020204" pitchFamily="34" charset="0"/>
                  </a:rPr>
                  <a:t>Data Science</a:t>
                </a:r>
              </a:p>
            </p:txBody>
          </p:sp>
          <p:pic>
            <p:nvPicPr>
              <p:cNvPr id="33" name="Picture Placeholder 25">
                <a:extLst>
                  <a:ext uri="{FF2B5EF4-FFF2-40B4-BE49-F238E27FC236}">
                    <a16:creationId xmlns:a16="http://schemas.microsoft.com/office/drawing/2014/main" id="{75212DA3-EC16-1A4F-ADAB-B3D92AE8E4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10376937" y="4733480"/>
                <a:ext cx="630026" cy="630026"/>
              </a:xfrm>
              <a:prstGeom prst="rect">
                <a:avLst/>
              </a:prstGeom>
            </p:spPr>
          </p:pic>
        </p:grpSp>
        <p:pic>
          <p:nvPicPr>
            <p:cNvPr id="4100" name="Picture 4" descr="Oracle Clipart Database - Database Symbol, HD Png Download , Transparent  Png Image - PNGitem">
              <a:extLst>
                <a:ext uri="{FF2B5EF4-FFF2-40B4-BE49-F238E27FC236}">
                  <a16:creationId xmlns:a16="http://schemas.microsoft.com/office/drawing/2014/main" id="{F49AE223-D2F1-AB4A-AE0A-5E693C44B5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7241" y="5925006"/>
              <a:ext cx="391776" cy="451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104">
              <a:extLst>
                <a:ext uri="{FF2B5EF4-FFF2-40B4-BE49-F238E27FC236}">
                  <a16:creationId xmlns:a16="http://schemas.microsoft.com/office/drawing/2014/main" id="{B2DCC446-3325-B340-958E-6B2D7609C7D4}"/>
                </a:ext>
              </a:extLst>
            </p:cNvPr>
            <p:cNvSpPr txBox="1">
              <a:spLocks/>
            </p:cNvSpPr>
            <p:nvPr/>
          </p:nvSpPr>
          <p:spPr>
            <a:xfrm>
              <a:off x="8251576" y="6368996"/>
              <a:ext cx="743106" cy="240671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b="0" i="0" kern="1200">
                  <a:solidFill>
                    <a:schemeClr val="tx1"/>
                  </a:solidFill>
                  <a:latin typeface="Oracle Sans Light" panose="020B0403020204020204" pitchFamily="34" charset="0"/>
                  <a:ea typeface="+mn-ea"/>
                  <a:cs typeface="Oracle Sans Light" panose="020B04030202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b="0" i="0" kern="1200">
                  <a:solidFill>
                    <a:schemeClr val="tx1"/>
                  </a:solidFill>
                  <a:latin typeface="Oracle Sans Light" panose="020B0403020204020204" pitchFamily="34" charset="0"/>
                  <a:ea typeface="+mn-ea"/>
                  <a:cs typeface="Oracle Sans Light" panose="020B0403020204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0" i="0" kern="1200">
                  <a:solidFill>
                    <a:schemeClr val="tx1"/>
                  </a:solidFill>
                  <a:latin typeface="Oracle Sans Light" panose="020B0403020204020204" pitchFamily="34" charset="0"/>
                  <a:ea typeface="+mn-ea"/>
                  <a:cs typeface="Oracle Sans Light" panose="020B0403020204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tx1"/>
                  </a:solidFill>
                  <a:latin typeface="Oracle Sans Light" panose="020B0403020204020204" pitchFamily="34" charset="0"/>
                  <a:ea typeface="+mn-ea"/>
                  <a:cs typeface="Oracle Sans Light" panose="020B0403020204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tx1"/>
                  </a:solidFill>
                  <a:latin typeface="Oracle Sans Light" panose="020B0403020204020204" pitchFamily="34" charset="0"/>
                  <a:ea typeface="+mn-ea"/>
                  <a:cs typeface="Oracle Sans Light" panose="020B04030202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latin typeface="Oracle Sans" panose="020B0503020204020204" pitchFamily="34" charset="0"/>
                  <a:cs typeface="Oracle Sans" panose="020B0503020204020204" pitchFamily="34" charset="0"/>
                </a:rPr>
                <a:t>Oracle ADW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22806A-5084-3143-A90D-59B06E738302}"/>
                </a:ext>
              </a:extLst>
            </p:cNvPr>
            <p:cNvSpPr/>
            <p:nvPr/>
          </p:nvSpPr>
          <p:spPr>
            <a:xfrm>
              <a:off x="8150942" y="4119716"/>
              <a:ext cx="942694" cy="2605549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D87057-F72A-F54B-96D4-8AFA631C5C9A}"/>
              </a:ext>
            </a:extLst>
          </p:cNvPr>
          <p:cNvGrpSpPr/>
          <p:nvPr/>
        </p:nvGrpSpPr>
        <p:grpSpPr>
          <a:xfrm>
            <a:off x="11057780" y="2093734"/>
            <a:ext cx="942694" cy="1189496"/>
            <a:chOff x="9916672" y="4537690"/>
            <a:chExt cx="942694" cy="118949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E93D095-A47A-1E49-9E1D-4490B8E6D2B2}"/>
                </a:ext>
              </a:extLst>
            </p:cNvPr>
            <p:cNvGrpSpPr/>
            <p:nvPr/>
          </p:nvGrpSpPr>
          <p:grpSpPr>
            <a:xfrm>
              <a:off x="10009239" y="4653546"/>
              <a:ext cx="743106" cy="794980"/>
              <a:chOff x="10309401" y="4733480"/>
              <a:chExt cx="743106" cy="794980"/>
            </a:xfrm>
          </p:grpSpPr>
          <p:sp>
            <p:nvSpPr>
              <p:cNvPr id="29" name="Text Placeholder 104">
                <a:extLst>
                  <a:ext uri="{FF2B5EF4-FFF2-40B4-BE49-F238E27FC236}">
                    <a16:creationId xmlns:a16="http://schemas.microsoft.com/office/drawing/2014/main" id="{4E6B1913-57DF-4146-8572-8B67E5018D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09401" y="5287789"/>
                <a:ext cx="743106" cy="24067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b="0" i="0" kern="1200">
                    <a:solidFill>
                      <a:schemeClr val="tx1"/>
                    </a:solidFill>
                    <a:latin typeface="Oracle Sans Light" panose="020B0403020204020204" pitchFamily="34" charset="0"/>
                    <a:ea typeface="+mn-ea"/>
                    <a:cs typeface="Oracle Sans Light" panose="020B0403020204020204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b="0" i="0" kern="1200">
                    <a:solidFill>
                      <a:schemeClr val="tx1"/>
                    </a:solidFill>
                    <a:latin typeface="Oracle Sans Light" panose="020B0403020204020204" pitchFamily="34" charset="0"/>
                    <a:ea typeface="+mn-ea"/>
                    <a:cs typeface="Oracle Sans Light" panose="020B0403020204020204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b="0" i="0" kern="1200">
                    <a:solidFill>
                      <a:schemeClr val="tx1"/>
                    </a:solidFill>
                    <a:latin typeface="Oracle Sans Light" panose="020B0403020204020204" pitchFamily="34" charset="0"/>
                    <a:ea typeface="+mn-ea"/>
                    <a:cs typeface="Oracle Sans Light" panose="020B0403020204020204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b="0" i="0" kern="1200">
                    <a:solidFill>
                      <a:schemeClr val="tx1"/>
                    </a:solidFill>
                    <a:latin typeface="Oracle Sans Light" panose="020B0403020204020204" pitchFamily="34" charset="0"/>
                    <a:ea typeface="+mn-ea"/>
                    <a:cs typeface="Oracle Sans Light" panose="020B0403020204020204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b="0" i="0" kern="1200">
                    <a:solidFill>
                      <a:schemeClr val="tx1"/>
                    </a:solidFill>
                    <a:latin typeface="Oracle Sans Light" panose="020B0403020204020204" pitchFamily="34" charset="0"/>
                    <a:ea typeface="+mn-ea"/>
                    <a:cs typeface="Oracle Sans Light" panose="020B0403020204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dirty="0">
                    <a:latin typeface="Oracle Sans" panose="020B0503020204020204" pitchFamily="34" charset="0"/>
                    <a:cs typeface="Oracle Sans" panose="020B0503020204020204" pitchFamily="34" charset="0"/>
                  </a:rPr>
                  <a:t>Data Science</a:t>
                </a:r>
              </a:p>
            </p:txBody>
          </p:sp>
          <p:pic>
            <p:nvPicPr>
              <p:cNvPr id="30" name="Picture Placeholder 25">
                <a:extLst>
                  <a:ext uri="{FF2B5EF4-FFF2-40B4-BE49-F238E27FC236}">
                    <a16:creationId xmlns:a16="http://schemas.microsoft.com/office/drawing/2014/main" id="{85F02B72-D0DA-3545-B5FF-615280E786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10376937" y="4733480"/>
                <a:ext cx="630026" cy="630026"/>
              </a:xfrm>
              <a:prstGeom prst="rect">
                <a:avLst/>
              </a:prstGeom>
            </p:spPr>
          </p:pic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A572A5F-35C4-FC42-964D-21C123C84D07}"/>
                </a:ext>
              </a:extLst>
            </p:cNvPr>
            <p:cNvSpPr/>
            <p:nvPr/>
          </p:nvSpPr>
          <p:spPr>
            <a:xfrm>
              <a:off x="9916672" y="4537690"/>
              <a:ext cx="942694" cy="1189496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2A6C5B8-C0F3-4A4E-BC77-72CBF140EE1D}"/>
              </a:ext>
            </a:extLst>
          </p:cNvPr>
          <p:cNvGrpSpPr/>
          <p:nvPr/>
        </p:nvGrpSpPr>
        <p:grpSpPr>
          <a:xfrm>
            <a:off x="8065037" y="2193366"/>
            <a:ext cx="759572" cy="990230"/>
            <a:chOff x="6907274" y="4633614"/>
            <a:chExt cx="759572" cy="990230"/>
          </a:xfrm>
        </p:grpSpPr>
        <p:pic>
          <p:nvPicPr>
            <p:cNvPr id="23" name="Picture Placeholder 86">
              <a:extLst>
                <a:ext uri="{FF2B5EF4-FFF2-40B4-BE49-F238E27FC236}">
                  <a16:creationId xmlns:a16="http://schemas.microsoft.com/office/drawing/2014/main" id="{0FBB8B25-1B39-C740-866A-16B2FB5BD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7020910" y="4633614"/>
              <a:ext cx="618536" cy="618536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55E028-37E7-0D40-B14C-35BF1AD4DC86}"/>
                </a:ext>
              </a:extLst>
            </p:cNvPr>
            <p:cNvSpPr/>
            <p:nvPr/>
          </p:nvSpPr>
          <p:spPr>
            <a:xfrm>
              <a:off x="6907274" y="5155767"/>
              <a:ext cx="759572" cy="468077"/>
            </a:xfrm>
            <a:prstGeom prst="rect">
              <a:avLst/>
            </a:prstGeom>
          </p:spPr>
          <p:txBody>
            <a:bodyPr wrap="square" tIns="73152">
              <a:spAutoFit/>
            </a:bodyPr>
            <a:lstStyle/>
            <a:p>
              <a:pPr algn="ctr">
                <a:lnSpc>
                  <a:spcPts val="850"/>
                </a:lnSpc>
              </a:pPr>
              <a:r>
                <a:rPr lang="en-US" sz="800" b="1" dirty="0">
                  <a:solidFill>
                    <a:schemeClr val="tx2"/>
                  </a:solidFill>
                  <a:latin typeface="Oracle Sans" panose="020B0503020204020204" pitchFamily="34" charset="0"/>
                  <a:ea typeface="Arial" charset="0"/>
                  <a:cs typeface="Oracle Sans" panose="020B0503020204020204" pitchFamily="34" charset="0"/>
                </a:rPr>
                <a:t>Various data sources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F16822-169D-964A-9280-4C03EAD97787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10467922" y="2688482"/>
            <a:ext cx="58985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A180EC9-2089-894C-8360-F716F34F0A64}"/>
              </a:ext>
            </a:extLst>
          </p:cNvPr>
          <p:cNvCxnSpPr/>
          <p:nvPr/>
        </p:nvCxnSpPr>
        <p:spPr>
          <a:xfrm>
            <a:off x="8935370" y="2721069"/>
            <a:ext cx="58985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3" name="Group 4112">
            <a:extLst>
              <a:ext uri="{FF2B5EF4-FFF2-40B4-BE49-F238E27FC236}">
                <a16:creationId xmlns:a16="http://schemas.microsoft.com/office/drawing/2014/main" id="{2A18CFF6-C016-F149-9FA1-6668726A81A3}"/>
              </a:ext>
            </a:extLst>
          </p:cNvPr>
          <p:cNvGrpSpPr/>
          <p:nvPr/>
        </p:nvGrpSpPr>
        <p:grpSpPr>
          <a:xfrm>
            <a:off x="1788116" y="4344387"/>
            <a:ext cx="3341914" cy="2356993"/>
            <a:chOff x="1788116" y="4344387"/>
            <a:chExt cx="3341914" cy="235699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0EBFFE-43A1-C748-9ED9-7477748606A4}"/>
                </a:ext>
              </a:extLst>
            </p:cNvPr>
            <p:cNvSpPr/>
            <p:nvPr/>
          </p:nvSpPr>
          <p:spPr>
            <a:xfrm>
              <a:off x="2839737" y="4344387"/>
              <a:ext cx="481781" cy="2058527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3C8201-491E-214E-A277-74558A2B01FC}"/>
                </a:ext>
              </a:extLst>
            </p:cNvPr>
            <p:cNvSpPr/>
            <p:nvPr/>
          </p:nvSpPr>
          <p:spPr>
            <a:xfrm>
              <a:off x="3674344" y="5042477"/>
              <a:ext cx="1455686" cy="698090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7A01E2-1F8A-1A41-BD70-AA59B5657DAC}"/>
                </a:ext>
              </a:extLst>
            </p:cNvPr>
            <p:cNvSpPr txBox="1"/>
            <p:nvPr/>
          </p:nvSpPr>
          <p:spPr>
            <a:xfrm>
              <a:off x="1939901" y="5740567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238 MB</a:t>
              </a:r>
            </a:p>
            <a:p>
              <a:r>
                <a:rPr lang="en-US" sz="800" dirty="0"/>
                <a:t>516K x 17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ACFF89-FBE1-9B4A-B6CA-AE40D1732041}"/>
                </a:ext>
              </a:extLst>
            </p:cNvPr>
            <p:cNvSpPr txBox="1"/>
            <p:nvPr/>
          </p:nvSpPr>
          <p:spPr>
            <a:xfrm>
              <a:off x="2733416" y="6362826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713 MB</a:t>
              </a:r>
            </a:p>
            <a:p>
              <a:r>
                <a:rPr lang="en-US" sz="800" dirty="0"/>
                <a:t>1.54K x 17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B843BA-D5AB-AE4A-99A2-598DF8167B1A}"/>
                </a:ext>
              </a:extLst>
            </p:cNvPr>
            <p:cNvSpPr txBox="1"/>
            <p:nvPr/>
          </p:nvSpPr>
          <p:spPr>
            <a:xfrm>
              <a:off x="3892488" y="5740567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713 MB</a:t>
              </a:r>
            </a:p>
            <a:p>
              <a:r>
                <a:rPr lang="en-US" sz="800" dirty="0"/>
                <a:t>516K x 51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2442FB3-0899-5449-BBAC-EF0FB0DB5791}"/>
                </a:ext>
              </a:extLst>
            </p:cNvPr>
            <p:cNvSpPr txBox="1"/>
            <p:nvPr/>
          </p:nvSpPr>
          <p:spPr>
            <a:xfrm>
              <a:off x="1788116" y="4844605"/>
              <a:ext cx="9765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HOTEL_REVIEWS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4763104-537B-C94E-AC50-C64D06063A09}"/>
                </a:ext>
              </a:extLst>
            </p:cNvPr>
            <p:cNvSpPr/>
            <p:nvPr/>
          </p:nvSpPr>
          <p:spPr>
            <a:xfrm>
              <a:off x="1990615" y="5042476"/>
              <a:ext cx="481781" cy="698091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9D5FD73-193C-F947-9771-AC05E11EF858}"/>
                </a:ext>
              </a:extLst>
            </p:cNvPr>
            <p:cNvCxnSpPr/>
            <p:nvPr/>
          </p:nvCxnSpPr>
          <p:spPr>
            <a:xfrm>
              <a:off x="4159657" y="5048888"/>
              <a:ext cx="0" cy="67710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37833F-FCDB-F54C-9884-393758C9AB86}"/>
                </a:ext>
              </a:extLst>
            </p:cNvPr>
            <p:cNvCxnSpPr/>
            <p:nvPr/>
          </p:nvCxnSpPr>
          <p:spPr>
            <a:xfrm>
              <a:off x="4641438" y="5048250"/>
              <a:ext cx="0" cy="67710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1D17DBA-D811-614F-9F6E-BD0205077355}"/>
                </a:ext>
              </a:extLst>
            </p:cNvPr>
            <p:cNvCxnSpPr/>
            <p:nvPr/>
          </p:nvCxnSpPr>
          <p:spPr>
            <a:xfrm>
              <a:off x="2839737" y="5042476"/>
              <a:ext cx="48178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0C9D0C9-64C2-0045-A09C-14F6C1730719}"/>
                </a:ext>
              </a:extLst>
            </p:cNvPr>
            <p:cNvCxnSpPr/>
            <p:nvPr/>
          </p:nvCxnSpPr>
          <p:spPr>
            <a:xfrm>
              <a:off x="2855765" y="5722270"/>
              <a:ext cx="48178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440ACC1-53BC-0D41-9C50-05A6EC0AAB2A}"/>
              </a:ext>
            </a:extLst>
          </p:cNvPr>
          <p:cNvSpPr txBox="1"/>
          <p:nvPr/>
        </p:nvSpPr>
        <p:spPr>
          <a:xfrm>
            <a:off x="73612" y="5140445"/>
            <a:ext cx="144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Illustration of Dataset shapes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82B0778E-CD6F-E844-90D2-03524231723C}"/>
              </a:ext>
            </a:extLst>
          </p:cNvPr>
          <p:cNvSpPr/>
          <p:nvPr/>
        </p:nvSpPr>
        <p:spPr>
          <a:xfrm>
            <a:off x="1498373" y="4488661"/>
            <a:ext cx="317090" cy="2130003"/>
          </a:xfrm>
          <a:prstGeom prst="leftBrace">
            <a:avLst>
              <a:gd name="adj1" fmla="val 11434"/>
              <a:gd name="adj2" fmla="val 46769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12" name="Group 4111">
            <a:extLst>
              <a:ext uri="{FF2B5EF4-FFF2-40B4-BE49-F238E27FC236}">
                <a16:creationId xmlns:a16="http://schemas.microsoft.com/office/drawing/2014/main" id="{445C5C3B-7378-954E-ABC2-979B5B1DBF1F}"/>
              </a:ext>
            </a:extLst>
          </p:cNvPr>
          <p:cNvGrpSpPr/>
          <p:nvPr/>
        </p:nvGrpSpPr>
        <p:grpSpPr>
          <a:xfrm>
            <a:off x="6096000" y="4338421"/>
            <a:ext cx="4701959" cy="2361631"/>
            <a:chOff x="1867250" y="4429529"/>
            <a:chExt cx="4701959" cy="236163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EA8439-AF9A-9249-A07B-8D274005EAB8}"/>
                </a:ext>
              </a:extLst>
            </p:cNvPr>
            <p:cNvSpPr txBox="1"/>
            <p:nvPr/>
          </p:nvSpPr>
          <p:spPr>
            <a:xfrm>
              <a:off x="1867250" y="6447968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1.75 GB</a:t>
              </a:r>
            </a:p>
            <a:p>
              <a:r>
                <a:rPr lang="en-US" sz="800" dirty="0"/>
                <a:t>10.9M x 19</a:t>
              </a:r>
            </a:p>
          </p:txBody>
        </p:sp>
        <p:grpSp>
          <p:nvGrpSpPr>
            <p:cNvPr id="4111" name="Group 4110">
              <a:extLst>
                <a:ext uri="{FF2B5EF4-FFF2-40B4-BE49-F238E27FC236}">
                  <a16:creationId xmlns:a16="http://schemas.microsoft.com/office/drawing/2014/main" id="{DD224B1F-61B5-2643-9ABB-14587A6A9DD7}"/>
                </a:ext>
              </a:extLst>
            </p:cNvPr>
            <p:cNvGrpSpPr/>
            <p:nvPr/>
          </p:nvGrpSpPr>
          <p:grpSpPr>
            <a:xfrm>
              <a:off x="1973572" y="4429529"/>
              <a:ext cx="4595637" cy="2361631"/>
              <a:chOff x="1973572" y="4429529"/>
              <a:chExt cx="4595637" cy="236163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17709E8-9672-9B42-BF5A-DDF723DD1416}"/>
                  </a:ext>
                </a:extLst>
              </p:cNvPr>
              <p:cNvSpPr/>
              <p:nvPr/>
            </p:nvSpPr>
            <p:spPr>
              <a:xfrm>
                <a:off x="1973572" y="4429529"/>
                <a:ext cx="419752" cy="2058527"/>
              </a:xfrm>
              <a:prstGeom prst="rect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1D181C9-C1FD-AF44-B722-1825525EB179}"/>
                  </a:ext>
                </a:extLst>
              </p:cNvPr>
              <p:cNvSpPr/>
              <p:nvPr/>
            </p:nvSpPr>
            <p:spPr>
              <a:xfrm>
                <a:off x="2491019" y="4429529"/>
                <a:ext cx="777476" cy="2058527"/>
              </a:xfrm>
              <a:prstGeom prst="rect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D6B4DDB-C137-0E4C-B855-7002F5CF331D}"/>
                  </a:ext>
                </a:extLst>
              </p:cNvPr>
              <p:cNvSpPr txBox="1"/>
              <p:nvPr/>
            </p:nvSpPr>
            <p:spPr>
              <a:xfrm>
                <a:off x="2612651" y="6452606"/>
                <a:ext cx="6447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3.5 GB</a:t>
                </a:r>
              </a:p>
              <a:p>
                <a:r>
                  <a:rPr lang="en-US" sz="800" dirty="0"/>
                  <a:t>10.9M x 38</a:t>
                </a:r>
              </a:p>
            </p:txBody>
          </p:sp>
          <p:sp>
            <p:nvSpPr>
              <p:cNvPr id="4096" name="TextBox 4095">
                <a:extLst>
                  <a:ext uri="{FF2B5EF4-FFF2-40B4-BE49-F238E27FC236}">
                    <a16:creationId xmlns:a16="http://schemas.microsoft.com/office/drawing/2014/main" id="{791AB522-603F-304B-A30A-13E48CEAB6E2}"/>
                  </a:ext>
                </a:extLst>
              </p:cNvPr>
              <p:cNvSpPr txBox="1"/>
              <p:nvPr/>
            </p:nvSpPr>
            <p:spPr>
              <a:xfrm rot="16200000">
                <a:off x="1806003" y="5258105"/>
                <a:ext cx="76655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TRIP_DATA</a:t>
                </a:r>
              </a:p>
            </p:txBody>
          </p:sp>
          <p:cxnSp>
            <p:nvCxnSpPr>
              <p:cNvPr id="4102" name="Straight Connector 4101">
                <a:extLst>
                  <a:ext uri="{FF2B5EF4-FFF2-40B4-BE49-F238E27FC236}">
                    <a16:creationId xmlns:a16="http://schemas.microsoft.com/office/drawing/2014/main" id="{22D99112-9C1D-724F-B8A1-FBAF124EFC8D}"/>
                  </a:ext>
                </a:extLst>
              </p:cNvPr>
              <p:cNvCxnSpPr>
                <a:cxnSpLocks/>
                <a:stCxn id="69" idx="0"/>
              </p:cNvCxnSpPr>
              <p:nvPr/>
            </p:nvCxnSpPr>
            <p:spPr>
              <a:xfrm>
                <a:off x="2879757" y="4429529"/>
                <a:ext cx="0" cy="203190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195CBFF-3AD3-0A42-AFB0-2D0307A4E571}"/>
                  </a:ext>
                </a:extLst>
              </p:cNvPr>
              <p:cNvSpPr/>
              <p:nvPr/>
            </p:nvSpPr>
            <p:spPr>
              <a:xfrm>
                <a:off x="3612334" y="6139235"/>
                <a:ext cx="419752" cy="338554"/>
              </a:xfrm>
              <a:prstGeom prst="rect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8724996-F490-1048-B550-CD5085C7588E}"/>
                  </a:ext>
                </a:extLst>
              </p:cNvPr>
              <p:cNvSpPr txBox="1"/>
              <p:nvPr/>
            </p:nvSpPr>
            <p:spPr>
              <a:xfrm>
                <a:off x="3506012" y="6437701"/>
                <a:ext cx="5164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180 MB</a:t>
                </a:r>
              </a:p>
              <a:p>
                <a:r>
                  <a:rPr lang="en-US" sz="800" dirty="0"/>
                  <a:t>1M x 19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0770621-67B3-274F-BFB5-394D8D9F0E17}"/>
                  </a:ext>
                </a:extLst>
              </p:cNvPr>
              <p:cNvSpPr/>
              <p:nvPr/>
            </p:nvSpPr>
            <p:spPr>
              <a:xfrm>
                <a:off x="4129781" y="6139235"/>
                <a:ext cx="777476" cy="338554"/>
              </a:xfrm>
              <a:prstGeom prst="rect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B3AC913-9E5A-8D45-BD6B-53EEB05D932E}"/>
                  </a:ext>
                </a:extLst>
              </p:cNvPr>
              <p:cNvSpPr txBox="1"/>
              <p:nvPr/>
            </p:nvSpPr>
            <p:spPr>
              <a:xfrm>
                <a:off x="4251413" y="6442339"/>
                <a:ext cx="6447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360 MB</a:t>
                </a:r>
              </a:p>
              <a:p>
                <a:r>
                  <a:rPr lang="en-US" sz="800" dirty="0"/>
                  <a:t>1M x 38</a:t>
                </a: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27D0898-E329-514E-9E6A-67905A43A262}"/>
                  </a:ext>
                </a:extLst>
              </p:cNvPr>
              <p:cNvCxnSpPr>
                <a:cxnSpLocks/>
                <a:stCxn id="80" idx="0"/>
              </p:cNvCxnSpPr>
              <p:nvPr/>
            </p:nvCxnSpPr>
            <p:spPr>
              <a:xfrm>
                <a:off x="4518519" y="6139235"/>
                <a:ext cx="0" cy="3119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0784EB6-7CF0-254E-85F3-1397840AF891}"/>
                  </a:ext>
                </a:extLst>
              </p:cNvPr>
              <p:cNvSpPr/>
              <p:nvPr/>
            </p:nvSpPr>
            <p:spPr>
              <a:xfrm>
                <a:off x="5274286" y="6432069"/>
                <a:ext cx="419752" cy="45719"/>
              </a:xfrm>
              <a:prstGeom prst="rect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79AFDD7-AAF6-194F-9D36-2A07D6967A63}"/>
                  </a:ext>
                </a:extLst>
              </p:cNvPr>
              <p:cNvSpPr/>
              <p:nvPr/>
            </p:nvSpPr>
            <p:spPr>
              <a:xfrm>
                <a:off x="5791733" y="6432069"/>
                <a:ext cx="777476" cy="45720"/>
              </a:xfrm>
              <a:prstGeom prst="rect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1AD0915-333C-C747-B004-236E5265E1A0}"/>
                  </a:ext>
                </a:extLst>
              </p:cNvPr>
              <p:cNvSpPr txBox="1"/>
              <p:nvPr/>
            </p:nvSpPr>
            <p:spPr>
              <a:xfrm>
                <a:off x="5913365" y="6442339"/>
                <a:ext cx="6447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32 MB</a:t>
                </a:r>
              </a:p>
              <a:p>
                <a:r>
                  <a:rPr lang="en-US" sz="800" dirty="0"/>
                  <a:t>100K x 38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F16ED73D-C234-4140-96BD-14EAB4F246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9023" y="6442339"/>
                <a:ext cx="1448" cy="883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CAADDDF-8A16-5E4C-AF49-D3D9B90C6ED7}"/>
                  </a:ext>
                </a:extLst>
              </p:cNvPr>
              <p:cNvSpPr txBox="1"/>
              <p:nvPr/>
            </p:nvSpPr>
            <p:spPr>
              <a:xfrm>
                <a:off x="5225918" y="6435212"/>
                <a:ext cx="5838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16 MB</a:t>
                </a:r>
              </a:p>
              <a:p>
                <a:r>
                  <a:rPr lang="en-US" sz="800" dirty="0"/>
                  <a:t>100K x 19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425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28A1-EBA4-CF41-9797-F73DD98F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848"/>
            <a:ext cx="10515600" cy="679647"/>
          </a:xfrm>
        </p:spPr>
        <p:txBody>
          <a:bodyPr>
            <a:normAutofit/>
          </a:bodyPr>
          <a:lstStyle/>
          <a:p>
            <a:r>
              <a:rPr lang="en-US" sz="2800" dirty="0"/>
              <a:t>Elapsed Times: Average/STD of 178 Runs for </a:t>
            </a:r>
            <a:r>
              <a:rPr lang="en-US" sz="2800" dirty="0" err="1"/>
              <a:t>Hotel_Reviews</a:t>
            </a:r>
            <a:r>
              <a:rPr lang="en-US" sz="2800" dirty="0"/>
              <a:t> Datasets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468AC7-3508-2F4D-91D8-B91A2628A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09537"/>
              </p:ext>
            </p:extLst>
          </p:nvPr>
        </p:nvGraphicFramePr>
        <p:xfrm>
          <a:off x="737191" y="1746938"/>
          <a:ext cx="10616608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059">
                  <a:extLst>
                    <a:ext uri="{9D8B030D-6E8A-4147-A177-3AD203B41FA5}">
                      <a16:colId xmlns:a16="http://schemas.microsoft.com/office/drawing/2014/main" val="829938070"/>
                    </a:ext>
                  </a:extLst>
                </a:gridCol>
                <a:gridCol w="2679270">
                  <a:extLst>
                    <a:ext uri="{9D8B030D-6E8A-4147-A177-3AD203B41FA5}">
                      <a16:colId xmlns:a16="http://schemas.microsoft.com/office/drawing/2014/main" val="1699040105"/>
                    </a:ext>
                  </a:extLst>
                </a:gridCol>
                <a:gridCol w="2381693">
                  <a:extLst>
                    <a:ext uri="{9D8B030D-6E8A-4147-A177-3AD203B41FA5}">
                      <a16:colId xmlns:a16="http://schemas.microsoft.com/office/drawing/2014/main" val="2301799097"/>
                    </a:ext>
                  </a:extLst>
                </a:gridCol>
                <a:gridCol w="2458643">
                  <a:extLst>
                    <a:ext uri="{9D8B030D-6E8A-4147-A177-3AD203B41FA5}">
                      <a16:colId xmlns:a16="http://schemas.microsoft.com/office/drawing/2014/main" val="3073766906"/>
                    </a:ext>
                  </a:extLst>
                </a:gridCol>
                <a:gridCol w="2380943">
                  <a:extLst>
                    <a:ext uri="{9D8B030D-6E8A-4147-A177-3AD203B41FA5}">
                      <a16:colId xmlns:a16="http://schemas.microsoft.com/office/drawing/2014/main" val="29114159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en-US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238.5 MB: 514K rows by 17 cols [sec]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713.9 MB: 1.54M rows by 17 cols [sec]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713.9 MB: 514K rows by 51 cols [sec]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57344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Alchemy Optimized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[7.39 1.17]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[20.01  2.06]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[15.72  1.55]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21987124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Alchemy Not Optimized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[39.1  20.47]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[118.64  61.43]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[51.41 22.19]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4518955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pd.ads.sql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[8.87 0.88]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[22.58  1.61]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[27.04  2.26]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41334114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PD.read_sql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Optimized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[12.28  0.74]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[36.46  1.78]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[34.26  0.88]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5929269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PD.read_sql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Not Optimized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[46.05 22.14]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[135.75  59.5 ]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[70.92 22.45]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248324968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Object Storage with ads package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[17.89  0.85]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[35.67  1.85]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[52.47  1.99]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27604008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Object Storage with </a:t>
                      </a:r>
                      <a:r>
                        <a:rPr lang="en-US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ocifs</a:t>
                      </a: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package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[7.46 0.58]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[21.72  1.59]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[22.74  1.89]</a:t>
                      </a:r>
                    </a:p>
                  </a:txBody>
                  <a:tcPr marR="9525" marT="9525" marB="0" anchor="ctr"/>
                </a:tc>
                <a:extLst>
                  <a:ext uri="{0D108BD9-81ED-4DB2-BD59-A6C34878D82A}">
                    <a16:rowId xmlns:a16="http://schemas.microsoft.com/office/drawing/2014/main" val="169445489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Attached Storage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[3.03 0.03]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[8.64 0.07]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[9.45 0.11]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7049683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C08355-5612-8B4C-B618-C4E76FECFF55}"/>
              </a:ext>
            </a:extLst>
          </p:cNvPr>
          <p:cNvSpPr txBox="1"/>
          <p:nvPr/>
        </p:nvSpPr>
        <p:spPr>
          <a:xfrm>
            <a:off x="465014" y="6298181"/>
            <a:ext cx="10888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The numbers in the table are average time of reading data from different storage locations. The average has taken from 178 runs. The compute shape was: </a:t>
            </a:r>
            <a:r>
              <a:rPr lang="en-US" sz="1000" b="1" dirty="0"/>
              <a:t>VM.Standard2.24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386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D21EB9-9333-244B-A8D2-D9E2A8AA1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595211"/>
              </p:ext>
            </p:extLst>
          </p:nvPr>
        </p:nvGraphicFramePr>
        <p:xfrm>
          <a:off x="350873" y="802495"/>
          <a:ext cx="11490253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950">
                  <a:extLst>
                    <a:ext uri="{9D8B030D-6E8A-4147-A177-3AD203B41FA5}">
                      <a16:colId xmlns:a16="http://schemas.microsoft.com/office/drawing/2014/main" val="829938070"/>
                    </a:ext>
                  </a:extLst>
                </a:gridCol>
                <a:gridCol w="1466544">
                  <a:extLst>
                    <a:ext uri="{9D8B030D-6E8A-4147-A177-3AD203B41FA5}">
                      <a16:colId xmlns:a16="http://schemas.microsoft.com/office/drawing/2014/main" val="1699040105"/>
                    </a:ext>
                  </a:extLst>
                </a:gridCol>
                <a:gridCol w="1587679">
                  <a:extLst>
                    <a:ext uri="{9D8B030D-6E8A-4147-A177-3AD203B41FA5}">
                      <a16:colId xmlns:a16="http://schemas.microsoft.com/office/drawing/2014/main" val="2301799097"/>
                    </a:ext>
                  </a:extLst>
                </a:gridCol>
                <a:gridCol w="1664256">
                  <a:extLst>
                    <a:ext uri="{9D8B030D-6E8A-4147-A177-3AD203B41FA5}">
                      <a16:colId xmlns:a16="http://schemas.microsoft.com/office/drawing/2014/main" val="3073766906"/>
                    </a:ext>
                  </a:extLst>
                </a:gridCol>
                <a:gridCol w="1540456">
                  <a:extLst>
                    <a:ext uri="{9D8B030D-6E8A-4147-A177-3AD203B41FA5}">
                      <a16:colId xmlns:a16="http://schemas.microsoft.com/office/drawing/2014/main" val="2911415961"/>
                    </a:ext>
                  </a:extLst>
                </a:gridCol>
                <a:gridCol w="1540456">
                  <a:extLst>
                    <a:ext uri="{9D8B030D-6E8A-4147-A177-3AD203B41FA5}">
                      <a16:colId xmlns:a16="http://schemas.microsoft.com/office/drawing/2014/main" val="2240687254"/>
                    </a:ext>
                  </a:extLst>
                </a:gridCol>
                <a:gridCol w="1540456">
                  <a:extLst>
                    <a:ext uri="{9D8B030D-6E8A-4147-A177-3AD203B41FA5}">
                      <a16:colId xmlns:a16="http://schemas.microsoft.com/office/drawing/2014/main" val="452367599"/>
                    </a:ext>
                  </a:extLst>
                </a:gridCol>
                <a:gridCol w="1540456">
                  <a:extLst>
                    <a:ext uri="{9D8B030D-6E8A-4147-A177-3AD203B41FA5}">
                      <a16:colId xmlns:a16="http://schemas.microsoft.com/office/drawing/2014/main" val="12584048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16.3 MB: 100K rows by 19 cols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32.5 MB: 100K rows by 38 cols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180 MB: 1MM rows by 19 cols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360 MB: 1MM rows by 38 cols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1.75 GB: 10.9MM rows by 19 cols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3.5 GB: 10.9MM rows by 38 cols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57344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Alchemy Optimized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[2.32 0.86]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[2.65 0.24]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[18.12  1.34]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[24.58  0.82]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[168.46   4.69]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[313.65   8.46]</a:t>
                      </a:r>
                    </a:p>
                  </a:txBody>
                  <a:tcPr marL="18288" marR="9525" marT="9525" marB="0" anchor="ctr"/>
                </a:tc>
                <a:extLst>
                  <a:ext uri="{0D108BD9-81ED-4DB2-BD59-A6C34878D82A}">
                    <a16:rowId xmlns:a16="http://schemas.microsoft.com/office/drawing/2014/main" val="21987124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Alchemy Not Optimized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[5.85 2.43]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[9.18 2.26]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[50.65 11.1 ]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[92.59 17.46]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[582.44 115.38]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[1150.58  196.39]</a:t>
                      </a:r>
                    </a:p>
                  </a:txBody>
                  <a:tcPr marL="18288" marR="9525" marT="9525" marB="0" anchor="ctr"/>
                </a:tc>
                <a:extLst>
                  <a:ext uri="{0D108BD9-81ED-4DB2-BD59-A6C34878D82A}">
                    <a16:rowId xmlns:a16="http://schemas.microsoft.com/office/drawing/2014/main" val="4518955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pd.ads.sql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[2.02 0.51]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[3.64 0.11]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[15.69  0.16]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[34.25  0.31]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[162.87   1.26]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[370.39   2.06]</a:t>
                      </a:r>
                    </a:p>
                  </a:txBody>
                  <a:tcPr marL="18288" marR="9525" marT="9525" marB="0" anchor="ctr"/>
                </a:tc>
                <a:extLst>
                  <a:ext uri="{0D108BD9-81ED-4DB2-BD59-A6C34878D82A}">
                    <a16:rowId xmlns:a16="http://schemas.microsoft.com/office/drawing/2014/main" val="41334114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PD.read_sql</a:t>
                      </a: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Optimized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[3.43 0.47]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[5.91 0.22]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[32.39  0.77]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[61.43  0.7 ]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[370.29   6.59]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[777.55  11.13]</a:t>
                      </a:r>
                    </a:p>
                  </a:txBody>
                  <a:tcPr marL="18288" marR="9525" marT="9525" marB="0" anchor="ctr"/>
                </a:tc>
                <a:extLst>
                  <a:ext uri="{0D108BD9-81ED-4DB2-BD59-A6C34878D82A}">
                    <a16:rowId xmlns:a16="http://schemas.microsoft.com/office/drawing/2014/main" val="5929269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PD.read_sql</a:t>
                      </a: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Not Optimized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[6.57 1.15]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[12.71  2.01]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[69.75 11.93]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[129.36  15.91]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[778.11 180.22]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[1586.95  158.51]</a:t>
                      </a:r>
                    </a:p>
                  </a:txBody>
                  <a:tcPr marL="18288" marR="9525" marT="9525" marB="0" anchor="ctr"/>
                </a:tc>
                <a:extLst>
                  <a:ext uri="{0D108BD9-81ED-4DB2-BD59-A6C34878D82A}">
                    <a16:rowId xmlns:a16="http://schemas.microsoft.com/office/drawing/2014/main" val="248324968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Object Storage [ads]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[2.79 0.28]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[4.65 0.24]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[8.86 0.39]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[15.53  0.73]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[77.09  2.59]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[158.75   4.9 ]</a:t>
                      </a:r>
                    </a:p>
                  </a:txBody>
                  <a:tcPr marL="18288" marR="9525" marT="9525" marB="0" anchor="ctr"/>
                </a:tc>
                <a:extLst>
                  <a:ext uri="{0D108BD9-81ED-4DB2-BD59-A6C34878D82A}">
                    <a16:rowId xmlns:a16="http://schemas.microsoft.com/office/drawing/2014/main" val="27604008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Object Storage [</a:t>
                      </a:r>
                      <a:r>
                        <a:rPr lang="en-US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ocifs</a:t>
                      </a: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[0.73, 0.19]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[1.19, 0.24]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[5.72, 0.75]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[10.67, 0.63]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[64.95, 4.89]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[136.41, 5.04]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45501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Attached Storage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[0.28 0.  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[0.57 0.  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[2.63 0.06]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[5.64 0.12]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[29.04  0.43]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[63.38  1.04]</a:t>
                      </a:r>
                    </a:p>
                  </a:txBody>
                  <a:tcPr marL="18288" marR="9525" marT="9525" marB="0" anchor="ctr"/>
                </a:tc>
                <a:extLst>
                  <a:ext uri="{0D108BD9-81ED-4DB2-BD59-A6C34878D82A}">
                    <a16:rowId xmlns:a16="http://schemas.microsoft.com/office/drawing/2014/main" val="704968301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EF6905E1-37EF-E248-AB30-C6D25D225069}"/>
              </a:ext>
            </a:extLst>
          </p:cNvPr>
          <p:cNvSpPr txBox="1">
            <a:spLocks/>
          </p:cNvSpPr>
          <p:nvPr/>
        </p:nvSpPr>
        <p:spPr>
          <a:xfrm>
            <a:off x="838200" y="122848"/>
            <a:ext cx="10515600" cy="679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Elapsed Times: Average/STD of 35 Runs for Trip Datasets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F37E0C-BEC9-3B4A-8E5A-5AB43A112C41}"/>
              </a:ext>
            </a:extLst>
          </p:cNvPr>
          <p:cNvSpPr txBox="1"/>
          <p:nvPr/>
        </p:nvSpPr>
        <p:spPr>
          <a:xfrm>
            <a:off x="350873" y="5064727"/>
            <a:ext cx="11557592" cy="160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Some Observations on elapsed times: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Dependency on query methodology such as Alchemy, Pandas, ADS, …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Query optimization has significant impact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 and date of query: looks like ADW [the one I am using] has a shared-infrastructure causing performance variation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Size, content [may be], and shape of data has impact on performances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Experiments show that placing tables in ADW has better read-time compared to OBS if number of rows in the table are less than a few hundred thousand</a:t>
            </a:r>
          </a:p>
        </p:txBody>
      </p:sp>
    </p:spTree>
    <p:extLst>
      <p:ext uri="{BB962C8B-B14F-4D97-AF65-F5344CB8AC3E}">
        <p14:creationId xmlns:p14="http://schemas.microsoft.com/office/powerpoint/2010/main" val="182598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AAB919-4BB7-F84F-A635-B6E88407E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26" y="744281"/>
            <a:ext cx="9634595" cy="592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7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D0FA-8921-FB4A-94E2-40457C3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039"/>
            <a:ext cx="10515600" cy="49456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Performance Charts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8080F-5CE5-694F-88BF-3459469EEB2C}"/>
              </a:ext>
            </a:extLst>
          </p:cNvPr>
          <p:cNvSpPr txBox="1"/>
          <p:nvPr/>
        </p:nvSpPr>
        <p:spPr>
          <a:xfrm>
            <a:off x="2086708" y="711207"/>
            <a:ext cx="1735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Optimized Queries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13CB2-244D-D042-A284-4585E81D301C}"/>
              </a:ext>
            </a:extLst>
          </p:cNvPr>
          <p:cNvSpPr txBox="1"/>
          <p:nvPr/>
        </p:nvSpPr>
        <p:spPr>
          <a:xfrm>
            <a:off x="7803662" y="711207"/>
            <a:ext cx="1947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Unoptimized Queries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70A6B8-FD64-6A40-9BE0-AAB779A0F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76" y="1030987"/>
            <a:ext cx="5636776" cy="3779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258AEC-EA04-0A43-8B5C-243BDB8B2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63" y="1030987"/>
            <a:ext cx="5707154" cy="380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3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9797-6393-DA48-B028-16B2EDA52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54" y="75957"/>
            <a:ext cx="5185952" cy="611798"/>
          </a:xfrm>
        </p:spPr>
        <p:txBody>
          <a:bodyPr>
            <a:normAutofit/>
          </a:bodyPr>
          <a:lstStyle/>
          <a:p>
            <a:r>
              <a:rPr lang="en-US" sz="2800" dirty="0"/>
              <a:t>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29C50-DC8D-9C47-8208-811234A5E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849" y="0"/>
            <a:ext cx="585851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5C231C-01EF-B547-A7DD-C54F4874D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8" y="867507"/>
            <a:ext cx="5783385" cy="578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9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6BF2-6A93-5145-85B4-3A5FEDDB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9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CE316-7EE8-704E-BA86-43BBC8DE42E6}"/>
              </a:ext>
            </a:extLst>
          </p:cNvPr>
          <p:cNvSpPr/>
          <p:nvPr/>
        </p:nvSpPr>
        <p:spPr>
          <a:xfrm>
            <a:off x="1793359" y="400605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I deployed the Spark code [this is the one for which Nishant has created dataflow], 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Connected to the Joe's data table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Trained and tested model. no issues so far. 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 Got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R2=0.9</a:t>
            </a:r>
          </a:p>
        </p:txBody>
      </p:sp>
    </p:spTree>
    <p:extLst>
      <p:ext uri="{BB962C8B-B14F-4D97-AF65-F5344CB8AC3E}">
        <p14:creationId xmlns:p14="http://schemas.microsoft.com/office/powerpoint/2010/main" val="412049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A97D-6AD0-C943-B0C0-66404038D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91"/>
            <a:ext cx="10515600" cy="519778"/>
          </a:xfrm>
        </p:spPr>
        <p:txBody>
          <a:bodyPr>
            <a:normAutofit/>
          </a:bodyPr>
          <a:lstStyle/>
          <a:p>
            <a:r>
              <a:rPr lang="en-US" sz="2800" dirty="0"/>
              <a:t>Results: With/out Optimization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3409E878-9BCE-C34C-95C8-C7D1B267F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656798"/>
              </p:ext>
            </p:extLst>
          </p:nvPr>
        </p:nvGraphicFramePr>
        <p:xfrm>
          <a:off x="1281729" y="547635"/>
          <a:ext cx="89251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052">
                  <a:extLst>
                    <a:ext uri="{9D8B030D-6E8A-4147-A177-3AD203B41FA5}">
                      <a16:colId xmlns:a16="http://schemas.microsoft.com/office/drawing/2014/main" val="2713858495"/>
                    </a:ext>
                  </a:extLst>
                </a:gridCol>
                <a:gridCol w="2989523">
                  <a:extLst>
                    <a:ext uri="{9D8B030D-6E8A-4147-A177-3AD203B41FA5}">
                      <a16:colId xmlns:a16="http://schemas.microsoft.com/office/drawing/2014/main" val="1005453733"/>
                    </a:ext>
                  </a:extLst>
                </a:gridCol>
                <a:gridCol w="2960583">
                  <a:extLst>
                    <a:ext uri="{9D8B030D-6E8A-4147-A177-3AD203B41FA5}">
                      <a16:colId xmlns:a16="http://schemas.microsoft.com/office/drawing/2014/main" val="1293743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238.5 MB: 516K rows and 17 cols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713.9 MB: 1.54M rows and 17 cols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713.9 MB: 516K rows and 51 cols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116420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67D846-EC87-C146-A10C-0FCB4332190B}"/>
              </a:ext>
            </a:extLst>
          </p:cNvPr>
          <p:cNvCxnSpPr>
            <a:cxnSpLocks/>
          </p:cNvCxnSpPr>
          <p:nvPr/>
        </p:nvCxnSpPr>
        <p:spPr>
          <a:xfrm flipV="1">
            <a:off x="3962400" y="1200845"/>
            <a:ext cx="0" cy="22281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DA170F-45C8-274B-9696-8C2E102D3FCC}"/>
              </a:ext>
            </a:extLst>
          </p:cNvPr>
          <p:cNvCxnSpPr>
            <a:cxnSpLocks/>
          </p:cNvCxnSpPr>
          <p:nvPr/>
        </p:nvCxnSpPr>
        <p:spPr>
          <a:xfrm flipV="1">
            <a:off x="7459784" y="1259460"/>
            <a:ext cx="0" cy="22281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BB94134-E0DA-5A47-AD81-E950B6556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90" y="918475"/>
            <a:ext cx="10189559" cy="593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8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63385</TotalTime>
  <Words>879</Words>
  <Application>Microsoft Macintosh PowerPoint</Application>
  <PresentationFormat>Widescreen</PresentationFormat>
  <Paragraphs>158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Oracle Sans</vt:lpstr>
      <vt:lpstr>Slack-Lato</vt:lpstr>
      <vt:lpstr>Office Theme</vt:lpstr>
      <vt:lpstr>ADW Query performance</vt:lpstr>
      <vt:lpstr>ADW Performance Benchmakerking</vt:lpstr>
      <vt:lpstr>Elapsed Times: Average/STD of 178 Runs for Hotel_Reviews Datasets</vt:lpstr>
      <vt:lpstr>PowerPoint Presentation</vt:lpstr>
      <vt:lpstr>PowerPoint Presentation</vt:lpstr>
      <vt:lpstr>Performance Charts</vt:lpstr>
      <vt:lpstr>Code</vt:lpstr>
      <vt:lpstr>Appendix</vt:lpstr>
      <vt:lpstr>Results: With/out Optimization</vt:lpstr>
      <vt:lpstr>Using SQL Tool Execution Time is less than One sec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ADW Query performance</dc:title>
  <dc:creator>Alireza Dibazar</dc:creator>
  <cp:lastModifiedBy>Alireza Dibazar</cp:lastModifiedBy>
  <cp:revision>88</cp:revision>
  <dcterms:created xsi:type="dcterms:W3CDTF">2021-08-24T14:58:10Z</dcterms:created>
  <dcterms:modified xsi:type="dcterms:W3CDTF">2021-10-07T15:23:25Z</dcterms:modified>
</cp:coreProperties>
</file>