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media/image7.jpg" ContentType="image/jpg"/>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8" r:id="rId1"/>
  </p:sldMasterIdLst>
  <p:notesMasterIdLst>
    <p:notesMasterId r:id="rId12"/>
  </p:notesMasterIdLst>
  <p:sldIdLst>
    <p:sldId id="268" r:id="rId2"/>
    <p:sldId id="257" r:id="rId3"/>
    <p:sldId id="258" r:id="rId4"/>
    <p:sldId id="270" r:id="rId5"/>
    <p:sldId id="269" r:id="rId6"/>
    <p:sldId id="271" r:id="rId7"/>
    <p:sldId id="259" r:id="rId8"/>
    <p:sldId id="261" r:id="rId9"/>
    <p:sldId id="260" r:id="rId10"/>
    <p:sldId id="266" r:id="rId11"/>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91" d="100"/>
          <a:sy n="91" d="100"/>
        </p:scale>
        <p:origin x="560"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8650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source: https://media.defense.gov</a:t>
            </a:r>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source: https://img.militaryaerospace.com</a:t>
            </a:r>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source: https://img.militaryaerospace.com</a:t>
            </a:r>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9352123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source: https://img.militaryaerospace.com</a:t>
            </a:r>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24626891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source: https://img.militaryaerospace.com</a:t>
            </a:r>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38208087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source: https://insights.sei.cmu.edu</a:t>
            </a:r>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source: https://media.defense.gov</a:t>
            </a:r>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source: https://media.cnn.com</a:t>
            </a:r>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source: https://media.defense.gov</a:t>
            </a:r>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 y="-1"/>
            <a:ext cx="9144002" cy="51435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1" y="0"/>
            <a:ext cx="1728788" cy="51435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407319" y="841772"/>
            <a:ext cx="6593681" cy="1790700"/>
          </a:xfrm>
        </p:spPr>
        <p:txBody>
          <a:bodyPr anchor="b">
            <a:normAutofit/>
          </a:bodyPr>
          <a:lstStyle>
            <a:lvl1pPr algn="l">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1407319" y="2701528"/>
            <a:ext cx="6593681" cy="1241822"/>
          </a:xfrm>
        </p:spPr>
        <p:txBody>
          <a:bodyPr>
            <a:normAutofit/>
          </a:bodyPr>
          <a:lstStyle>
            <a:lvl1pPr marL="0" indent="0" algn="l">
              <a:buNone/>
              <a:defRPr sz="1500" cap="all"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5308133" y="4057651"/>
            <a:ext cx="2057400" cy="273844"/>
          </a:xfrm>
        </p:spPr>
        <p:txBody>
          <a:bodyPr/>
          <a:lstStyle/>
          <a:p>
            <a:fld id="{B61BEF0D-F0BB-DE4B-95CE-6DB70DBA9567}" type="datetimeFigureOut">
              <a:rPr lang="en-US" smtClean="0"/>
              <a:pPr/>
              <a:t>7/26/2025</a:t>
            </a:fld>
            <a:endParaRPr lang="en-US" dirty="0"/>
          </a:p>
        </p:txBody>
      </p:sp>
      <p:sp>
        <p:nvSpPr>
          <p:cNvPr id="5" name="Footer Placeholder 4"/>
          <p:cNvSpPr>
            <a:spLocks noGrp="1"/>
          </p:cNvSpPr>
          <p:nvPr>
            <p:ph type="ftr" sz="quarter" idx="11"/>
          </p:nvPr>
        </p:nvSpPr>
        <p:spPr>
          <a:xfrm>
            <a:off x="1407318" y="4057651"/>
            <a:ext cx="3843665" cy="273844"/>
          </a:xfrm>
        </p:spPr>
        <p:txBody>
          <a:bodyPr/>
          <a:lstStyle/>
          <a:p>
            <a:endParaRPr lang="en-US" dirty="0"/>
          </a:p>
        </p:txBody>
      </p:sp>
      <p:sp>
        <p:nvSpPr>
          <p:cNvPr id="6" name="Slide Number Placeholder 5"/>
          <p:cNvSpPr>
            <a:spLocks noGrp="1"/>
          </p:cNvSpPr>
          <p:nvPr>
            <p:ph type="sldNum" sz="quarter" idx="12"/>
          </p:nvPr>
        </p:nvSpPr>
        <p:spPr>
          <a:xfrm>
            <a:off x="7422684" y="4057650"/>
            <a:ext cx="578317" cy="273844"/>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9275996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3228499"/>
            <a:ext cx="7434266" cy="614516"/>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56058" y="454819"/>
            <a:ext cx="7434266" cy="2474834"/>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4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856024" y="3843015"/>
            <a:ext cx="7433144" cy="511854"/>
          </a:xfrm>
        </p:spPr>
        <p:txBody>
          <a:bodyP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5741722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457200"/>
            <a:ext cx="7429466" cy="2571750"/>
          </a:xfrm>
        </p:spPr>
        <p:txBody>
          <a:bodyPr anchor="ctr">
            <a:normAutofit/>
          </a:bodyPr>
          <a:lstStyle>
            <a:lvl1pPr>
              <a:defRPr sz="2700"/>
            </a:lvl1pPr>
          </a:lstStyle>
          <a:p>
            <a:r>
              <a:rPr lang="en-US" smtClean="0"/>
              <a:t>Click to edit Master title style</a:t>
            </a:r>
            <a:endParaRPr lang="en-US" dirty="0"/>
          </a:p>
        </p:txBody>
      </p:sp>
      <p:sp>
        <p:nvSpPr>
          <p:cNvPr id="4" name="Text Placeholder 3"/>
          <p:cNvSpPr>
            <a:spLocks noGrp="1"/>
          </p:cNvSpPr>
          <p:nvPr>
            <p:ph type="body" sz="half" idx="2"/>
          </p:nvPr>
        </p:nvSpPr>
        <p:spPr>
          <a:xfrm>
            <a:off x="856058" y="3314700"/>
            <a:ext cx="7428344" cy="1028699"/>
          </a:xfrm>
        </p:spPr>
        <p:txBody>
          <a:bodyPr anchor="ctr">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6853710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457200"/>
            <a:ext cx="6977064" cy="2061322"/>
          </a:xfrm>
        </p:spPr>
        <p:txBody>
          <a:bodyPr anchor="ctr">
            <a:normAutofit/>
          </a:bodyPr>
          <a:lstStyle>
            <a:lvl1pPr>
              <a:defRPr sz="27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290484" y="2524168"/>
            <a:ext cx="6564224" cy="411726"/>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4" name="Text Placeholder 3"/>
          <p:cNvSpPr>
            <a:spLocks noGrp="1"/>
          </p:cNvSpPr>
          <p:nvPr>
            <p:ph type="body" sz="half" idx="2"/>
          </p:nvPr>
        </p:nvSpPr>
        <p:spPr>
          <a:xfrm>
            <a:off x="856058" y="3232439"/>
            <a:ext cx="7429502" cy="1117122"/>
          </a:xfrm>
        </p:spPr>
        <p:txBody>
          <a:bodyPr anchor="ctr">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60" name="TextBox 59"/>
          <p:cNvSpPr txBox="1"/>
          <p:nvPr/>
        </p:nvSpPr>
        <p:spPr>
          <a:xfrm>
            <a:off x="677634" y="549295"/>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61" name="TextBox 60"/>
          <p:cNvSpPr txBox="1"/>
          <p:nvPr/>
        </p:nvSpPr>
        <p:spPr>
          <a:xfrm>
            <a:off x="7903028" y="207372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416461018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8" y="1600531"/>
            <a:ext cx="7429501" cy="1883876"/>
          </a:xfrm>
        </p:spPr>
        <p:txBody>
          <a:bodyPr anchor="b">
            <a:normAutofit/>
          </a:bodyPr>
          <a:lstStyle>
            <a:lvl1pPr>
              <a:defRPr sz="2700"/>
            </a:lvl1pPr>
          </a:lstStyle>
          <a:p>
            <a:r>
              <a:rPr lang="en-US" smtClean="0"/>
              <a:t>Click to edit Master title style</a:t>
            </a:r>
            <a:endParaRPr lang="en-US" dirty="0"/>
          </a:p>
        </p:txBody>
      </p:sp>
      <p:sp>
        <p:nvSpPr>
          <p:cNvPr id="4" name="Text Placeholder 3"/>
          <p:cNvSpPr>
            <a:spLocks noGrp="1"/>
          </p:cNvSpPr>
          <p:nvPr>
            <p:ph type="body" sz="half" idx="2"/>
          </p:nvPr>
        </p:nvSpPr>
        <p:spPr>
          <a:xfrm>
            <a:off x="856023" y="3493241"/>
            <a:ext cx="7428379" cy="855483"/>
          </a:xfrm>
        </p:spPr>
        <p:txBody>
          <a:bodyPr anchor="t">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6790600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60" y="457200"/>
            <a:ext cx="7429499" cy="142875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856058" y="2005847"/>
            <a:ext cx="2397674" cy="514350"/>
          </a:xfrm>
        </p:spPr>
        <p:txBody>
          <a:bodyPr anchor="b">
            <a:noAutofit/>
          </a:bodyPr>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8" name="Text Placeholder 3"/>
          <p:cNvSpPr>
            <a:spLocks noGrp="1"/>
          </p:cNvSpPr>
          <p:nvPr>
            <p:ph type="body" sz="half" idx="15"/>
          </p:nvPr>
        </p:nvSpPr>
        <p:spPr>
          <a:xfrm>
            <a:off x="845939" y="2520197"/>
            <a:ext cx="2406551" cy="182320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9" name="Text Placeholder 4"/>
          <p:cNvSpPr>
            <a:spLocks noGrp="1"/>
          </p:cNvSpPr>
          <p:nvPr>
            <p:ph type="body" sz="quarter" idx="3"/>
          </p:nvPr>
        </p:nvSpPr>
        <p:spPr>
          <a:xfrm>
            <a:off x="3386075" y="2008226"/>
            <a:ext cx="2388289" cy="514350"/>
          </a:xfrm>
        </p:spPr>
        <p:txBody>
          <a:bodyPr anchor="b">
            <a:noAutofit/>
          </a:bodyPr>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10" name="Text Placeholder 3"/>
          <p:cNvSpPr>
            <a:spLocks noGrp="1"/>
          </p:cNvSpPr>
          <p:nvPr>
            <p:ph type="body" sz="half" idx="16"/>
          </p:nvPr>
        </p:nvSpPr>
        <p:spPr>
          <a:xfrm>
            <a:off x="3378160" y="2522576"/>
            <a:ext cx="2396873" cy="182320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11" name="Text Placeholder 4"/>
          <p:cNvSpPr>
            <a:spLocks noGrp="1"/>
          </p:cNvSpPr>
          <p:nvPr>
            <p:ph type="body" sz="quarter" idx="13"/>
          </p:nvPr>
        </p:nvSpPr>
        <p:spPr>
          <a:xfrm>
            <a:off x="5889332" y="2005847"/>
            <a:ext cx="2396226" cy="514350"/>
          </a:xfrm>
        </p:spPr>
        <p:txBody>
          <a:bodyPr anchor="b">
            <a:noAutofit/>
          </a:bodyPr>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12" name="Text Placeholder 3"/>
          <p:cNvSpPr>
            <a:spLocks noGrp="1"/>
          </p:cNvSpPr>
          <p:nvPr>
            <p:ph type="body" sz="half" idx="17"/>
          </p:nvPr>
        </p:nvSpPr>
        <p:spPr>
          <a:xfrm>
            <a:off x="5889332" y="2520197"/>
            <a:ext cx="2396226" cy="182320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7/26/2025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3657317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59" y="457200"/>
            <a:ext cx="7429499" cy="142875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856060" y="3303447"/>
            <a:ext cx="2396430" cy="432197"/>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20" name="Picture Placeholder 2"/>
          <p:cNvSpPr>
            <a:spLocks noGrp="1" noChangeAspect="1"/>
          </p:cNvSpPr>
          <p:nvPr>
            <p:ph type="pic" idx="15"/>
          </p:nvPr>
        </p:nvSpPr>
        <p:spPr>
          <a:xfrm>
            <a:off x="856060" y="2000249"/>
            <a:ext cx="2396430" cy="1143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5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856060" y="3735644"/>
            <a:ext cx="2396430" cy="61338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22" name="Text Placeholder 4"/>
          <p:cNvSpPr>
            <a:spLocks noGrp="1"/>
          </p:cNvSpPr>
          <p:nvPr>
            <p:ph type="body" sz="quarter" idx="3"/>
          </p:nvPr>
        </p:nvSpPr>
        <p:spPr>
          <a:xfrm>
            <a:off x="3366790" y="3303447"/>
            <a:ext cx="2400300" cy="432197"/>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23" name="Picture Placeholder 2"/>
          <p:cNvSpPr>
            <a:spLocks noGrp="1" noChangeAspect="1"/>
          </p:cNvSpPr>
          <p:nvPr>
            <p:ph type="pic" idx="21"/>
          </p:nvPr>
        </p:nvSpPr>
        <p:spPr>
          <a:xfrm>
            <a:off x="3366790" y="2000249"/>
            <a:ext cx="2399205" cy="1143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5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3365695" y="3735643"/>
            <a:ext cx="2400300" cy="607757"/>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25" name="Text Placeholder 4"/>
          <p:cNvSpPr>
            <a:spLocks noGrp="1"/>
          </p:cNvSpPr>
          <p:nvPr>
            <p:ph type="body" sz="quarter" idx="13"/>
          </p:nvPr>
        </p:nvSpPr>
        <p:spPr>
          <a:xfrm>
            <a:off x="5889426" y="3303446"/>
            <a:ext cx="2393056" cy="432197"/>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26" name="Picture Placeholder 2"/>
          <p:cNvSpPr>
            <a:spLocks noGrp="1" noChangeAspect="1"/>
          </p:cNvSpPr>
          <p:nvPr>
            <p:ph type="pic" idx="22"/>
          </p:nvPr>
        </p:nvSpPr>
        <p:spPr>
          <a:xfrm>
            <a:off x="5889332" y="2000249"/>
            <a:ext cx="2396227" cy="1143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5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5889332" y="3735641"/>
            <a:ext cx="2396226" cy="60775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7/26/2025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259447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7/26/2025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918829156"/>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457200"/>
            <a:ext cx="1503758" cy="38862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56057" y="457200"/>
            <a:ext cx="5811443" cy="3886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56607540"/>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9670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126681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064420"/>
            <a:ext cx="7429500" cy="2139553"/>
          </a:xfrm>
        </p:spPr>
        <p:txBody>
          <a:bodyPr anchor="b">
            <a:normAutofit/>
          </a:bodyPr>
          <a:lstStyle>
            <a:lvl1pPr>
              <a:defRPr sz="2700"/>
            </a:lvl1pPr>
          </a:lstStyle>
          <a:p>
            <a:r>
              <a:rPr lang="en-US" smtClean="0"/>
              <a:t>Click to edit Master title style</a:t>
            </a:r>
            <a:endParaRPr lang="en-US" dirty="0"/>
          </a:p>
        </p:txBody>
      </p:sp>
      <p:sp>
        <p:nvSpPr>
          <p:cNvPr id="3" name="Text Placeholder 2"/>
          <p:cNvSpPr>
            <a:spLocks noGrp="1"/>
          </p:cNvSpPr>
          <p:nvPr>
            <p:ph type="body" idx="1"/>
          </p:nvPr>
        </p:nvSpPr>
        <p:spPr>
          <a:xfrm>
            <a:off x="856058" y="3318272"/>
            <a:ext cx="7429500" cy="1031082"/>
          </a:xfrm>
        </p:spPr>
        <p:txBody>
          <a:bodyPr>
            <a:normAutofit/>
          </a:bodyPr>
          <a:lstStyle>
            <a:lvl1pPr marL="0" indent="0">
              <a:buNone/>
              <a:defRPr sz="1350" cap="all" baseline="0">
                <a:solidFill>
                  <a:schemeClr val="tx1">
                    <a:tint val="75000"/>
                  </a:schemeClr>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2309307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56058" y="1687114"/>
            <a:ext cx="3658792" cy="265628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1" y="1687114"/>
            <a:ext cx="3656408" cy="265628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7/26/2025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73009478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464345"/>
            <a:ext cx="7429500" cy="110847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7515" y="1687115"/>
            <a:ext cx="3487337" cy="617934"/>
          </a:xfrm>
        </p:spPr>
        <p:txBody>
          <a:bodyPr anchor="b"/>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856058" y="2305048"/>
            <a:ext cx="3658793" cy="203835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00606" y="1687114"/>
            <a:ext cx="3484952" cy="617934"/>
          </a:xfrm>
        </p:spPr>
        <p:txBody>
          <a:bodyPr anchor="b"/>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305048"/>
            <a:ext cx="3656408" cy="203835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7/26/2025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821555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7/26/2025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964130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7/26/2025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729988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457201"/>
            <a:ext cx="2892028" cy="1229913"/>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3867150" y="444499"/>
            <a:ext cx="4418407" cy="3898901"/>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0029" y="1687114"/>
            <a:ext cx="2892028" cy="265628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7/26/2025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18858409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0" y="457200"/>
            <a:ext cx="4450881" cy="1229915"/>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5541" y="457201"/>
            <a:ext cx="2750018" cy="38861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856058" y="1687114"/>
            <a:ext cx="4450883" cy="265628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2649520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extLst>
              <a:ext uri="{28A0092B-C50C-407E-A947-70E740481C1C}">
                <a14:useLocalDpi xmlns:a14="http://schemas.microsoft.com/office/drawing/2010/main" val="0"/>
              </a:ext>
            </a:extLst>
          </a:blip>
          <a:srcRect/>
          <a:stretch>
            <a:fillRect/>
          </a:stretch>
        </p:blipFill>
        <p:spPr bwMode="auto">
          <a:xfrm>
            <a:off x="1" y="-1"/>
            <a:ext cx="9144002" cy="51435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0716" y="0"/>
            <a:ext cx="9040416" cy="51435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856060" y="463888"/>
            <a:ext cx="7429499" cy="1108928"/>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1687115"/>
            <a:ext cx="7429499" cy="265628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592691" y="4412457"/>
            <a:ext cx="2057400" cy="273844"/>
          </a:xfrm>
          <a:prstGeom prst="rect">
            <a:avLst/>
          </a:prstGeom>
        </p:spPr>
        <p:txBody>
          <a:bodyPr vert="horz" lIns="91440" tIns="45720" rIns="91440" bIns="45720" rtlCol="0" anchor="ctr"/>
          <a:lstStyle>
            <a:lvl1pPr algn="r">
              <a:defRPr sz="788">
                <a:solidFill>
                  <a:schemeClr val="tx1">
                    <a:tint val="75000"/>
                  </a:schemeClr>
                </a:solidFill>
              </a:defRPr>
            </a:lvl1pPr>
          </a:lstStyle>
          <a:p>
            <a:fld id="{B61BEF0D-F0BB-DE4B-95CE-6DB70DBA9567}" type="datetimeFigureOut">
              <a:rPr lang="en-US" smtClean="0"/>
              <a:pPr/>
              <a:t>7/26/2025</a:t>
            </a:fld>
            <a:endParaRPr lang="en-US" dirty="0"/>
          </a:p>
        </p:txBody>
      </p:sp>
      <p:sp>
        <p:nvSpPr>
          <p:cNvPr id="5" name="Footer Placeholder 4"/>
          <p:cNvSpPr>
            <a:spLocks noGrp="1"/>
          </p:cNvSpPr>
          <p:nvPr>
            <p:ph type="ftr" sz="quarter" idx="3"/>
          </p:nvPr>
        </p:nvSpPr>
        <p:spPr>
          <a:xfrm>
            <a:off x="856059" y="4412457"/>
            <a:ext cx="4679482" cy="273844"/>
          </a:xfrm>
          <a:prstGeom prst="rect">
            <a:avLst/>
          </a:prstGeom>
        </p:spPr>
        <p:txBody>
          <a:bodyPr vert="horz" lIns="91440" tIns="45720" rIns="91440" bIns="45720" rtlCol="0" anchor="ctr"/>
          <a:lstStyle>
            <a:lvl1pPr algn="l">
              <a:defRPr sz="788"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707241" y="4412456"/>
            <a:ext cx="578317" cy="273844"/>
          </a:xfrm>
          <a:prstGeom prst="rect">
            <a:avLst/>
          </a:prstGeom>
        </p:spPr>
        <p:txBody>
          <a:bodyPr vert="horz" lIns="91440" tIns="45720" rIns="91440" bIns="45720" rtlCol="0" anchor="ctr"/>
          <a:lstStyle>
            <a:lvl1pPr algn="r">
              <a:defRPr sz="788">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92406361"/>
      </p:ext>
    </p:extLst>
  </p:cSld>
  <p:clrMap bg1="dk1" tx1="lt1" bg2="dk2" tx2="lt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 id="2147483801" r:id="rId13"/>
    <p:sldLayoutId id="2147483802" r:id="rId14"/>
    <p:sldLayoutId id="2147483803" r:id="rId15"/>
    <p:sldLayoutId id="2147483804" r:id="rId16"/>
    <p:sldLayoutId id="2147483805" r:id="rId17"/>
    <p:sldLayoutId id="2147483806" r:id="rId18"/>
  </p:sldLayoutIdLst>
  <p:hf sldNum="0" hdr="0" ftr="0" dt="0"/>
  <p:txStyles>
    <p:titleStyle>
      <a:lvl1pPr algn="l" defTabSz="685800" rtl="0" eaLnBrk="1" latinLnBrk="0" hangingPunct="1">
        <a:lnSpc>
          <a:spcPct val="90000"/>
        </a:lnSpc>
        <a:spcBef>
          <a:spcPct val="0"/>
        </a:spcBef>
        <a:buNone/>
        <a:defRPr sz="2700" kern="1200" cap="all" baseline="0">
          <a:solidFill>
            <a:schemeClr val="tx1"/>
          </a:solidFill>
          <a:latin typeface="+mj-lt"/>
          <a:ea typeface="+mj-ea"/>
          <a:cs typeface="+mj-cs"/>
        </a:defRPr>
      </a:lvl1pPr>
    </p:titleStyle>
    <p:body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6496398" y="-43349"/>
            <a:ext cx="2647602" cy="913240"/>
          </a:xfrm>
          <a:prstGeom prst="rect">
            <a:avLst/>
          </a:prstGeom>
        </p:spPr>
      </p:pic>
      <p:sp>
        <p:nvSpPr>
          <p:cNvPr id="6" name="Rectangle 5"/>
          <p:cNvSpPr/>
          <p:nvPr/>
        </p:nvSpPr>
        <p:spPr>
          <a:xfrm>
            <a:off x="176877" y="733195"/>
            <a:ext cx="8276088" cy="677108"/>
          </a:xfrm>
          <a:prstGeom prst="rect">
            <a:avLst/>
          </a:prstGeom>
        </p:spPr>
        <p:txBody>
          <a:bodyPr wrap="square">
            <a:spAutoFit/>
          </a:bodyPr>
          <a:lstStyle/>
          <a:p>
            <a:r>
              <a:rPr lang="en-US" b="1" u="sng" dirty="0" smtClean="0">
                <a:latin typeface="Arial Rounded MT Bold" panose="020F0704030504030204" pitchFamily="34" charset="0"/>
              </a:rPr>
              <a:t>Department Of Electronics and Telecommunication Engine</a:t>
            </a:r>
            <a:r>
              <a:rPr lang="en-US" sz="2000" b="1" u="sng" dirty="0" smtClean="0">
                <a:latin typeface="Arial Rounded MT Bold" panose="020F0704030504030204" pitchFamily="34" charset="0"/>
              </a:rPr>
              <a:t>eD</a:t>
            </a:r>
            <a:r>
              <a:rPr lang="en-US" sz="2000" dirty="0" smtClean="0">
                <a:solidFill>
                  <a:schemeClr val="bg1"/>
                </a:solidFill>
                <a:latin typeface="Arial Rounded MT Bold" panose="020F0704030504030204" pitchFamily="34" charset="0"/>
              </a:rPr>
              <a:t>Departement Of Electronics &amp; Telecommunication</a:t>
            </a:r>
            <a:endParaRPr lang="en-IN" sz="2000" b="1" u="sng" dirty="0">
              <a:latin typeface="Arial Rounded MT Bold" panose="020F0704030504030204" pitchFamily="34" charset="0"/>
            </a:endParaRPr>
          </a:p>
        </p:txBody>
      </p:sp>
      <p:sp>
        <p:nvSpPr>
          <p:cNvPr id="8" name="TextBox 7"/>
          <p:cNvSpPr txBox="1"/>
          <p:nvPr/>
        </p:nvSpPr>
        <p:spPr>
          <a:xfrm>
            <a:off x="3168989" y="1531578"/>
            <a:ext cx="2289490" cy="369332"/>
          </a:xfrm>
          <a:prstGeom prst="rect">
            <a:avLst/>
          </a:prstGeom>
          <a:noFill/>
        </p:spPr>
        <p:txBody>
          <a:bodyPr wrap="square" rtlCol="0">
            <a:spAutoFit/>
          </a:bodyPr>
          <a:lstStyle/>
          <a:p>
            <a:r>
              <a:rPr lang="en-US" b="1" dirty="0" smtClean="0">
                <a:solidFill>
                  <a:schemeClr val="bg1"/>
                </a:solidFill>
                <a:latin typeface="Arial Rounded MT Bold" panose="020F0704030504030204" pitchFamily="34" charset="0"/>
              </a:rPr>
              <a:t>         TAE:1</a:t>
            </a:r>
            <a:endParaRPr lang="en-IN" b="1" dirty="0">
              <a:solidFill>
                <a:schemeClr val="bg1"/>
              </a:solidFill>
              <a:latin typeface="Arial Rounded MT Bold" panose="020F0704030504030204" pitchFamily="34" charset="0"/>
            </a:endParaRPr>
          </a:p>
        </p:txBody>
      </p:sp>
      <p:sp>
        <p:nvSpPr>
          <p:cNvPr id="10" name="TextBox 9"/>
          <p:cNvSpPr txBox="1"/>
          <p:nvPr/>
        </p:nvSpPr>
        <p:spPr>
          <a:xfrm>
            <a:off x="2258275" y="2118145"/>
            <a:ext cx="4561335" cy="369332"/>
          </a:xfrm>
          <a:prstGeom prst="rect">
            <a:avLst/>
          </a:prstGeom>
          <a:noFill/>
        </p:spPr>
        <p:txBody>
          <a:bodyPr wrap="square" rtlCol="0">
            <a:spAutoFit/>
          </a:bodyPr>
          <a:lstStyle/>
          <a:p>
            <a:r>
              <a:rPr lang="en-US" b="1" dirty="0" smtClean="0">
                <a:solidFill>
                  <a:schemeClr val="bg1"/>
                </a:solidFill>
                <a:latin typeface="Arial Rounded MT Bold" panose="020F0704030504030204" pitchFamily="34" charset="0"/>
              </a:rPr>
              <a:t>  Subject: ROBOTICS (UECL421) </a:t>
            </a:r>
            <a:endParaRPr lang="en-IN" b="1" dirty="0">
              <a:solidFill>
                <a:schemeClr val="bg1"/>
              </a:solidFill>
              <a:latin typeface="Arial Rounded MT Bold" panose="020F0704030504030204" pitchFamily="34" charset="0"/>
            </a:endParaRPr>
          </a:p>
        </p:txBody>
      </p:sp>
      <p:sp>
        <p:nvSpPr>
          <p:cNvPr id="11" name="TextBox 10"/>
          <p:cNvSpPr txBox="1"/>
          <p:nvPr/>
        </p:nvSpPr>
        <p:spPr>
          <a:xfrm>
            <a:off x="2090659" y="2597835"/>
            <a:ext cx="4615144" cy="369332"/>
          </a:xfrm>
          <a:prstGeom prst="rect">
            <a:avLst/>
          </a:prstGeom>
          <a:noFill/>
        </p:spPr>
        <p:txBody>
          <a:bodyPr wrap="square" rtlCol="0">
            <a:spAutoFit/>
          </a:bodyPr>
          <a:lstStyle/>
          <a:p>
            <a:r>
              <a:rPr lang="en-US" b="1" dirty="0" smtClean="0">
                <a:solidFill>
                  <a:schemeClr val="bg1"/>
                </a:solidFill>
                <a:latin typeface="Arial Rounded MT Bold" panose="020F0704030504030204" pitchFamily="34" charset="0"/>
              </a:rPr>
              <a:t>Topic: Robots in Defense and Military</a:t>
            </a:r>
            <a:endParaRPr lang="en-IN" b="1" dirty="0">
              <a:solidFill>
                <a:schemeClr val="bg1"/>
              </a:solidFill>
              <a:latin typeface="Arial Rounded MT Bold" panose="020F0704030504030204" pitchFamily="34" charset="0"/>
            </a:endParaRPr>
          </a:p>
        </p:txBody>
      </p:sp>
      <p:sp>
        <p:nvSpPr>
          <p:cNvPr id="13" name="TextBox 12"/>
          <p:cNvSpPr txBox="1"/>
          <p:nvPr/>
        </p:nvSpPr>
        <p:spPr>
          <a:xfrm>
            <a:off x="2566852" y="3074329"/>
            <a:ext cx="3789498" cy="369332"/>
          </a:xfrm>
          <a:prstGeom prst="rect">
            <a:avLst/>
          </a:prstGeom>
          <a:noFill/>
        </p:spPr>
        <p:txBody>
          <a:bodyPr wrap="square" rtlCol="0">
            <a:spAutoFit/>
          </a:bodyPr>
          <a:lstStyle/>
          <a:p>
            <a:r>
              <a:rPr lang="en-US" b="1" dirty="0" smtClean="0">
                <a:solidFill>
                  <a:schemeClr val="bg1"/>
                </a:solidFill>
                <a:latin typeface="Arial Rounded MT Bold" panose="020F0704030504030204" pitchFamily="34" charset="0"/>
              </a:rPr>
              <a:t>Professor : Dr.Abhijit Titarmare</a:t>
            </a:r>
            <a:endParaRPr lang="en-IN" b="1" dirty="0">
              <a:solidFill>
                <a:schemeClr val="bg1"/>
              </a:solidFill>
              <a:latin typeface="Arial Rounded MT Bold" panose="020F0704030504030204" pitchFamily="34" charset="0"/>
            </a:endParaRPr>
          </a:p>
        </p:txBody>
      </p:sp>
      <p:sp>
        <p:nvSpPr>
          <p:cNvPr id="14" name="TextBox 13"/>
          <p:cNvSpPr txBox="1"/>
          <p:nvPr/>
        </p:nvSpPr>
        <p:spPr>
          <a:xfrm>
            <a:off x="6212335" y="3765550"/>
            <a:ext cx="2800350" cy="830997"/>
          </a:xfrm>
          <a:prstGeom prst="rect">
            <a:avLst/>
          </a:prstGeom>
          <a:noFill/>
        </p:spPr>
        <p:txBody>
          <a:bodyPr wrap="square" rtlCol="0">
            <a:spAutoFit/>
          </a:bodyPr>
          <a:lstStyle/>
          <a:p>
            <a:r>
              <a:rPr lang="en-US" sz="1600" dirty="0" smtClean="0">
                <a:solidFill>
                  <a:schemeClr val="bg1"/>
                </a:solidFill>
                <a:latin typeface="Arial Rounded MT Bold" panose="020F0704030504030204" pitchFamily="34" charset="0"/>
              </a:rPr>
              <a:t>By....</a:t>
            </a:r>
          </a:p>
          <a:p>
            <a:r>
              <a:rPr lang="en-US" sz="1600" dirty="0" smtClean="0">
                <a:solidFill>
                  <a:schemeClr val="bg1"/>
                </a:solidFill>
                <a:latin typeface="Arial Rounded MT Bold" panose="020F0704030504030204" pitchFamily="34" charset="0"/>
              </a:rPr>
              <a:t>Abhirat Bawane  A-19</a:t>
            </a:r>
          </a:p>
          <a:p>
            <a:r>
              <a:rPr lang="en-US" sz="1600" dirty="0" smtClean="0">
                <a:solidFill>
                  <a:schemeClr val="bg1"/>
                </a:solidFill>
                <a:latin typeface="Arial Rounded MT Bold" panose="020F0704030504030204" pitchFamily="34" charset="0"/>
              </a:rPr>
              <a:t>Yatharath Punjekar A-62</a:t>
            </a:r>
            <a:endParaRPr lang="en-IN" sz="1600" dirty="0">
              <a:solidFill>
                <a:schemeClr val="bg1"/>
              </a:solidFill>
              <a:latin typeface="Arial Rounded MT Bold" panose="020F0704030504030204" pitchFamily="34" charset="0"/>
            </a:endParaRPr>
          </a:p>
        </p:txBody>
      </p:sp>
    </p:spTree>
    <p:extLst>
      <p:ext uri="{BB962C8B-B14F-4D97-AF65-F5344CB8AC3E}">
        <p14:creationId xmlns:p14="http://schemas.microsoft.com/office/powerpoint/2010/main" val="39166720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1">
    <p:bg>
      <p:bgPr>
        <a:solidFill>
          <a:srgbClr val="FFFFFF"/>
        </a:solidFill>
        <a:effectLst/>
      </p:bgPr>
    </p:bg>
    <p:spTree>
      <p:nvGrpSpPr>
        <p:cNvPr id="1" name=""/>
        <p:cNvGrpSpPr/>
        <p:nvPr/>
      </p:nvGrpSpPr>
      <p:grpSpPr>
        <a:xfrm>
          <a:off x="0" y="0"/>
          <a:ext cx="0" cy="0"/>
          <a:chOff x="0" y="0"/>
          <a:chExt cx="0" cy="0"/>
        </a:xfrm>
      </p:grpSpPr>
      <p:sp>
        <p:nvSpPr>
          <p:cNvPr id="4" name="Text 0"/>
          <p:cNvSpPr/>
          <p:nvPr/>
        </p:nvSpPr>
        <p:spPr>
          <a:xfrm>
            <a:off x="457200" y="228600"/>
            <a:ext cx="8229600" cy="822960"/>
          </a:xfrm>
          <a:prstGeom prst="rect">
            <a:avLst/>
          </a:prstGeom>
          <a:noFill/>
          <a:ln/>
        </p:spPr>
        <p:txBody>
          <a:bodyPr wrap="square" rtlCol="0" anchor="ctr"/>
          <a:lstStyle/>
          <a:p>
            <a:r>
              <a:rPr lang="en-US" sz="2400" b="1" u="sng" dirty="0">
                <a:solidFill>
                  <a:srgbClr val="000000"/>
                </a:solidFill>
                <a:latin typeface="Optima" pitchFamily="34" charset="0"/>
                <a:ea typeface="Optima" pitchFamily="34" charset="-122"/>
                <a:cs typeface="Optima" pitchFamily="34" charset="-120"/>
              </a:rPr>
              <a:t>Conclusion</a:t>
            </a:r>
            <a:r>
              <a:rPr lang="en-US" sz="2400" b="1" dirty="0">
                <a:solidFill>
                  <a:srgbClr val="000000"/>
                </a:solidFill>
                <a:latin typeface="Optima" pitchFamily="34" charset="0"/>
                <a:ea typeface="Optima" pitchFamily="34" charset="-122"/>
                <a:cs typeface="Optima" pitchFamily="34" charset="-120"/>
              </a:rPr>
              <a:t> </a:t>
            </a:r>
            <a:endParaRPr lang="en-US" sz="2400" dirty="0"/>
          </a:p>
        </p:txBody>
      </p:sp>
      <p:sp>
        <p:nvSpPr>
          <p:cNvPr id="5" name="Text 1"/>
          <p:cNvSpPr/>
          <p:nvPr/>
        </p:nvSpPr>
        <p:spPr>
          <a:xfrm>
            <a:off x="457200" y="1143000"/>
            <a:ext cx="4114800" cy="3200400"/>
          </a:xfrm>
          <a:prstGeom prst="rect">
            <a:avLst/>
          </a:prstGeom>
          <a:noFill/>
          <a:ln/>
        </p:spPr>
        <p:txBody>
          <a:bodyPr wrap="square" rtlCol="0" anchor="t"/>
          <a:lstStyle/>
          <a:p>
            <a:pPr marL="285750" indent="-285750">
              <a:buFont typeface="Arial" panose="020B0604020202020204" pitchFamily="34" charset="0"/>
              <a:buChar char="•"/>
            </a:pPr>
            <a:r>
              <a:rPr lang="en-US" sz="1600" dirty="0">
                <a:solidFill>
                  <a:srgbClr val="000000"/>
                </a:solidFill>
                <a:latin typeface="Optima" pitchFamily="34" charset="0"/>
                <a:ea typeface="Optima" pitchFamily="34" charset="-122"/>
                <a:cs typeface="Optima" pitchFamily="34" charset="-120"/>
              </a:rPr>
              <a:t>Military robotics are transforming defense strategies with increased efficiency and safety.</a:t>
            </a: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solidFill>
                  <a:srgbClr val="000000"/>
                </a:solidFill>
                <a:latin typeface="Optima" pitchFamily="34" charset="0"/>
                <a:ea typeface="Optima" pitchFamily="34" charset="-122"/>
                <a:cs typeface="Optima" pitchFamily="34" charset="-120"/>
              </a:rPr>
              <a:t>Ongoing technological and ethical challenges must be addressed to ensure responsible use.</a:t>
            </a: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solidFill>
                  <a:srgbClr val="000000"/>
                </a:solidFill>
                <a:latin typeface="Optima" pitchFamily="34" charset="0"/>
                <a:ea typeface="Optima" pitchFamily="34" charset="-122"/>
                <a:cs typeface="Optima" pitchFamily="34" charset="-120"/>
              </a:rPr>
              <a:t>The future of military robots promises greater autonomy, sophistication, and integration in warfare.</a:t>
            </a:r>
            <a:endParaRPr lang="en-US" sz="1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9824" y="1191862"/>
            <a:ext cx="4056172" cy="269059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FFFFF"/>
        </a:solidFill>
        <a:effectLst/>
      </p:bgPr>
    </p:bg>
    <p:spTree>
      <p:nvGrpSpPr>
        <p:cNvPr id="1" name=""/>
        <p:cNvGrpSpPr/>
        <p:nvPr/>
      </p:nvGrpSpPr>
      <p:grpSpPr>
        <a:xfrm>
          <a:off x="0" y="0"/>
          <a:ext cx="0" cy="0"/>
          <a:chOff x="0" y="0"/>
          <a:chExt cx="0" cy="0"/>
        </a:xfrm>
      </p:grpSpPr>
      <p:sp>
        <p:nvSpPr>
          <p:cNvPr id="4" name="Text 0"/>
          <p:cNvSpPr/>
          <p:nvPr/>
        </p:nvSpPr>
        <p:spPr>
          <a:xfrm>
            <a:off x="457200" y="228600"/>
            <a:ext cx="8229600" cy="822960"/>
          </a:xfrm>
          <a:prstGeom prst="rect">
            <a:avLst/>
          </a:prstGeom>
          <a:noFill/>
          <a:ln/>
        </p:spPr>
        <p:txBody>
          <a:bodyPr wrap="square" rtlCol="0" anchor="ctr"/>
          <a:lstStyle/>
          <a:p>
            <a:r>
              <a:rPr lang="en-US" sz="2400" b="1" dirty="0">
                <a:solidFill>
                  <a:srgbClr val="000000"/>
                </a:solidFill>
                <a:latin typeface="Optima" pitchFamily="34" charset="0"/>
                <a:ea typeface="Optima" pitchFamily="34" charset="-122"/>
                <a:cs typeface="Optima" pitchFamily="34" charset="-120"/>
              </a:rPr>
              <a:t>Introduction to Robots in Defense and Military</a:t>
            </a:r>
            <a:endParaRPr lang="en-US" sz="2400" dirty="0"/>
          </a:p>
        </p:txBody>
      </p:sp>
      <p:sp>
        <p:nvSpPr>
          <p:cNvPr id="5" name="Text 1"/>
          <p:cNvSpPr/>
          <p:nvPr/>
        </p:nvSpPr>
        <p:spPr>
          <a:xfrm>
            <a:off x="457200" y="1143000"/>
            <a:ext cx="4114800" cy="3200400"/>
          </a:xfrm>
          <a:prstGeom prst="rect">
            <a:avLst/>
          </a:prstGeom>
          <a:noFill/>
          <a:ln/>
        </p:spPr>
        <p:txBody>
          <a:bodyPr wrap="square" rtlCol="0" anchor="t"/>
          <a:lstStyle/>
          <a:p>
            <a:r>
              <a:rPr lang="en-US" sz="1600" dirty="0">
                <a:solidFill>
                  <a:srgbClr val="000000"/>
                </a:solidFill>
                <a:latin typeface="Optima" pitchFamily="34" charset="0"/>
                <a:ea typeface="Optima" pitchFamily="34" charset="-122"/>
                <a:cs typeface="Optima" pitchFamily="34" charset="-120"/>
              </a:rPr>
              <a:t>Robots are increasingly integrated into modern military operations to enhance capabilities and reduce human risk.</a:t>
            </a:r>
            <a:endParaRPr lang="en-US" sz="1600" dirty="0"/>
          </a:p>
          <a:p>
            <a:endParaRPr lang="en-US" sz="1600" dirty="0"/>
          </a:p>
          <a:p>
            <a:r>
              <a:rPr lang="en-US" sz="1600" dirty="0">
                <a:solidFill>
                  <a:srgbClr val="000000"/>
                </a:solidFill>
                <a:latin typeface="Optima" pitchFamily="34" charset="0"/>
                <a:ea typeface="Optima" pitchFamily="34" charset="-122"/>
                <a:cs typeface="Optima" pitchFamily="34" charset="-120"/>
              </a:rPr>
              <a:t>They perform a variety of roles, from reconnaissance to combat support.</a:t>
            </a:r>
            <a:endParaRPr lang="en-US" sz="1600" dirty="0"/>
          </a:p>
          <a:p>
            <a:endParaRPr lang="en-US" sz="1600" dirty="0"/>
          </a:p>
          <a:p>
            <a:r>
              <a:rPr lang="en-US" sz="1600" dirty="0">
                <a:solidFill>
                  <a:srgbClr val="000000"/>
                </a:solidFill>
                <a:latin typeface="Optima" pitchFamily="34" charset="0"/>
                <a:ea typeface="Optima" pitchFamily="34" charset="-122"/>
                <a:cs typeface="Optima" pitchFamily="34" charset="-120"/>
              </a:rPr>
              <a:t>The development of military robots is driven by technological advancements and strategic needs.</a:t>
            </a:r>
            <a:endParaRPr lang="en-US" sz="1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3687" y="1051560"/>
            <a:ext cx="2868613" cy="28575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FFFFF"/>
        </a:solidFill>
        <a:effectLst/>
      </p:bgPr>
    </p:bg>
    <p:spTree>
      <p:nvGrpSpPr>
        <p:cNvPr id="1" name=""/>
        <p:cNvGrpSpPr/>
        <p:nvPr/>
      </p:nvGrpSpPr>
      <p:grpSpPr>
        <a:xfrm>
          <a:off x="0" y="0"/>
          <a:ext cx="0" cy="0"/>
          <a:chOff x="0" y="0"/>
          <a:chExt cx="0" cy="0"/>
        </a:xfrm>
      </p:grpSpPr>
      <p:pic>
        <p:nvPicPr>
          <p:cNvPr id="2" name="Image 0" descr="https://search-letsfade-com.herokuapp.com/proxy?url=https://img.militaryaerospace.com/files/base/ebm/mae/image/2020/07/Armed_robots_14_July_2020.5f0c9d1e533e2.png?auto=format"/>
          <p:cNvPicPr>
            <a:picLocks noChangeAspect="1"/>
          </p:cNvPicPr>
          <p:nvPr/>
        </p:nvPicPr>
        <p:blipFill>
          <a:blip r:embed="rId3"/>
          <a:stretch>
            <a:fillRect/>
          </a:stretch>
        </p:blipFill>
        <p:spPr>
          <a:xfrm>
            <a:off x="5143500" y="1441450"/>
            <a:ext cx="3175000" cy="2469444"/>
          </a:xfrm>
          <a:prstGeom prst="rect">
            <a:avLst/>
          </a:prstGeom>
        </p:spPr>
      </p:pic>
      <p:sp>
        <p:nvSpPr>
          <p:cNvPr id="4" name="Text 0"/>
          <p:cNvSpPr/>
          <p:nvPr/>
        </p:nvSpPr>
        <p:spPr>
          <a:xfrm>
            <a:off x="457200" y="228600"/>
            <a:ext cx="8229600" cy="822960"/>
          </a:xfrm>
          <a:prstGeom prst="rect">
            <a:avLst/>
          </a:prstGeom>
          <a:noFill/>
          <a:ln/>
        </p:spPr>
        <p:txBody>
          <a:bodyPr wrap="square" rtlCol="0" anchor="ctr"/>
          <a:lstStyle/>
          <a:p>
            <a:r>
              <a:rPr lang="en-US" sz="2400" b="1" dirty="0">
                <a:solidFill>
                  <a:srgbClr val="000000"/>
                </a:solidFill>
                <a:latin typeface="Optima" pitchFamily="34" charset="0"/>
                <a:ea typeface="Optima" pitchFamily="34" charset="-122"/>
                <a:cs typeface="Optima" pitchFamily="34" charset="-120"/>
              </a:rPr>
              <a:t>Types of Military Robots</a:t>
            </a:r>
            <a:endParaRPr lang="en-US" sz="2400" dirty="0"/>
          </a:p>
        </p:txBody>
      </p:sp>
      <p:sp>
        <p:nvSpPr>
          <p:cNvPr id="5" name="Text 1"/>
          <p:cNvSpPr/>
          <p:nvPr/>
        </p:nvSpPr>
        <p:spPr>
          <a:xfrm>
            <a:off x="457200" y="920750"/>
            <a:ext cx="4114800" cy="3200400"/>
          </a:xfrm>
          <a:prstGeom prst="rect">
            <a:avLst/>
          </a:prstGeom>
          <a:noFill/>
          <a:ln/>
        </p:spPr>
        <p:txBody>
          <a:bodyPr wrap="square" rtlCol="0" anchor="t"/>
          <a:lstStyle/>
          <a:p>
            <a:pPr marL="285750" indent="-285750">
              <a:buFont typeface="Arial" panose="020B0604020202020204" pitchFamily="34" charset="0"/>
              <a:buChar char="•"/>
            </a:pPr>
            <a:r>
              <a:rPr lang="en-US" sz="1600" u="sng" dirty="0">
                <a:solidFill>
                  <a:srgbClr val="000000"/>
                </a:solidFill>
                <a:latin typeface="Optima" pitchFamily="34" charset="0"/>
                <a:ea typeface="Optima" pitchFamily="34" charset="-122"/>
                <a:cs typeface="Optima" pitchFamily="34" charset="-120"/>
              </a:rPr>
              <a:t>Unmanned Ground Vehicles (UGVs) </a:t>
            </a:r>
            <a:endParaRPr lang="en-US" sz="1600" u="sng" dirty="0" smtClean="0">
              <a:solidFill>
                <a:srgbClr val="000000"/>
              </a:solidFill>
              <a:latin typeface="Optima" pitchFamily="34" charset="0"/>
              <a:ea typeface="Optima" pitchFamily="34" charset="-122"/>
              <a:cs typeface="Optima" pitchFamily="34" charset="-120"/>
            </a:endParaRPr>
          </a:p>
          <a:p>
            <a:endParaRPr lang="en-US" sz="1600" dirty="0">
              <a:solidFill>
                <a:srgbClr val="000000"/>
              </a:solidFill>
              <a:latin typeface="Optima" pitchFamily="34" charset="0"/>
              <a:ea typeface="Optima" pitchFamily="34" charset="-122"/>
              <a:cs typeface="Optima" pitchFamily="34" charset="-120"/>
            </a:endParaRPr>
          </a:p>
          <a:p>
            <a:r>
              <a:rPr lang="en-US" sz="1400" dirty="0">
                <a:latin typeface="Optima"/>
                <a:ea typeface="Optima"/>
              </a:rPr>
              <a:t>An Unmanned Ground Vehicle (UGV) is a robotic vehicle that operates on the ground without a human operator onboard. It can be controlled remotely or operate autonomously using artificial intelligence and sensors. UGVs are widely used </a:t>
            </a:r>
            <a:r>
              <a:rPr lang="en-US" sz="1400" dirty="0" smtClean="0">
                <a:latin typeface="Optima"/>
                <a:ea typeface="Optima"/>
              </a:rPr>
              <a:t>in</a:t>
            </a:r>
            <a:r>
              <a:rPr lang="en-US" sz="1400" dirty="0" smtClean="0"/>
              <a:t> </a:t>
            </a:r>
            <a:r>
              <a:rPr lang="en-US" sz="1400" dirty="0"/>
              <a:t>sensors. UGVs are widely used in military applications to carry out dangerous or repetitive tasks without risking human </a:t>
            </a:r>
            <a:r>
              <a:rPr lang="en-US" sz="1400" dirty="0" smtClean="0"/>
              <a:t>operates </a:t>
            </a:r>
            <a:r>
              <a:rPr lang="en-US" sz="1400" dirty="0"/>
              <a:t>on the ground without a human operator onboard. It can be controlled remotely or operate autonomously using artificial intelligence and sensors. UGVs are widely used in military applications to carry out dangerous or repetitive tasks without risking </a:t>
            </a:r>
            <a:r>
              <a:rPr lang="en-US" sz="1400" dirty="0" smtClean="0"/>
              <a:t>=</a:t>
            </a:r>
            <a:r>
              <a:rPr lang="en-US" sz="1400" dirty="0" smtClean="0">
                <a:latin typeface="Optima"/>
                <a:ea typeface="Optima"/>
              </a:rPr>
              <a:t>carry </a:t>
            </a:r>
            <a:r>
              <a:rPr lang="en-US" sz="1400" dirty="0">
                <a:latin typeface="Optima"/>
                <a:ea typeface="Optima"/>
              </a:rPr>
              <a:t>out dangerous or repetitive tasks without risking human lives.</a:t>
            </a:r>
            <a:endParaRPr lang="en-US" sz="1400" dirty="0">
              <a:latin typeface="Optima"/>
              <a:ea typeface="Optima"/>
            </a:endParaRPr>
          </a:p>
        </p:txBody>
      </p:sp>
      <p:sp>
        <p:nvSpPr>
          <p:cNvPr id="8" name="TextBox 7"/>
          <p:cNvSpPr txBox="1"/>
          <p:nvPr/>
        </p:nvSpPr>
        <p:spPr>
          <a:xfrm>
            <a:off x="457200" y="1354150"/>
            <a:ext cx="4114800" cy="2585323"/>
          </a:xfrm>
          <a:prstGeom prst="rect">
            <a:avLst/>
          </a:prstGeom>
          <a:noFill/>
        </p:spPr>
        <p:txBody>
          <a:bodyPr wrap="square" rtlCol="0">
            <a:spAutoFit/>
          </a:bodyPr>
          <a:lstStyle/>
          <a:p>
            <a:r>
              <a:rPr lang="en-US" dirty="0">
                <a:solidFill>
                  <a:schemeClr val="bg1"/>
                </a:solidFill>
              </a:rPr>
              <a:t>An Unmanned Ground Vehicle (UGV) is a robotic vehicle that operates on the ground without a human operator onboard. It can be controlled remotely or operate autonomously using artificial intelligence and sensors. UGVs are widely used in military applications to carry out dangerous or repetitive tasks without risking human lives.</a:t>
            </a:r>
            <a:endParaRPr lang="en-IN" dirty="0">
              <a:solidFill>
                <a:schemeClr val="bg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Text 0"/>
          <p:cNvSpPr/>
          <p:nvPr/>
        </p:nvSpPr>
        <p:spPr>
          <a:xfrm>
            <a:off x="483842" y="90740"/>
            <a:ext cx="8229600" cy="822960"/>
          </a:xfrm>
          <a:prstGeom prst="rect">
            <a:avLst/>
          </a:prstGeom>
          <a:noFill/>
          <a:ln/>
        </p:spPr>
        <p:txBody>
          <a:bodyPr wrap="square" rtlCol="0" anchor="ctr"/>
          <a:lstStyle/>
          <a:p>
            <a:endParaRPr lang="en-US" sz="1400" dirty="0">
              <a:solidFill>
                <a:schemeClr val="bg1"/>
              </a:solidFill>
            </a:endParaRPr>
          </a:p>
        </p:txBody>
      </p:sp>
      <p:sp>
        <p:nvSpPr>
          <p:cNvPr id="5" name="Text 1"/>
          <p:cNvSpPr/>
          <p:nvPr/>
        </p:nvSpPr>
        <p:spPr>
          <a:xfrm>
            <a:off x="628214" y="8846"/>
            <a:ext cx="4746504" cy="463230"/>
          </a:xfrm>
          <a:prstGeom prst="rect">
            <a:avLst/>
          </a:prstGeom>
          <a:noFill/>
          <a:ln/>
        </p:spPr>
        <p:txBody>
          <a:bodyPr wrap="square" rtlCol="0" anchor="t"/>
          <a:lstStyle/>
          <a:p>
            <a:r>
              <a:rPr lang="en-US" u="sng" dirty="0" smtClean="0">
                <a:solidFill>
                  <a:schemeClr val="bg1"/>
                </a:solidFill>
                <a:latin typeface="Optima" pitchFamily="34" charset="0"/>
                <a:ea typeface="Optima" pitchFamily="34" charset="-122"/>
                <a:cs typeface="Optima" pitchFamily="34" charset="-120"/>
              </a:rPr>
              <a:t> </a:t>
            </a:r>
          </a:p>
          <a:p>
            <a:r>
              <a:rPr lang="en-US" b="1" u="sng" dirty="0" smtClean="0">
                <a:solidFill>
                  <a:schemeClr val="bg1"/>
                </a:solidFill>
                <a:latin typeface="Optima" pitchFamily="34" charset="0"/>
                <a:ea typeface="Optima" pitchFamily="34" charset="-122"/>
                <a:cs typeface="Optima" pitchFamily="34" charset="-120"/>
              </a:rPr>
              <a:t>Working</a:t>
            </a:r>
          </a:p>
        </p:txBody>
      </p:sp>
      <p:sp>
        <p:nvSpPr>
          <p:cNvPr id="6" name="TextBox 5"/>
          <p:cNvSpPr txBox="1"/>
          <p:nvPr/>
        </p:nvSpPr>
        <p:spPr>
          <a:xfrm>
            <a:off x="181484" y="553970"/>
            <a:ext cx="8404104" cy="4524315"/>
          </a:xfrm>
          <a:prstGeom prst="rect">
            <a:avLst/>
          </a:prstGeom>
          <a:noFill/>
        </p:spPr>
        <p:txBody>
          <a:bodyPr wrap="square" rtlCol="0">
            <a:spAutoFit/>
          </a:bodyPr>
          <a:lstStyle/>
          <a:p>
            <a:r>
              <a:rPr lang="en-US" sz="1600" dirty="0">
                <a:solidFill>
                  <a:schemeClr val="bg1"/>
                </a:solidFill>
              </a:rPr>
              <a:t>An Unmanned Ground Vehicle (UGV) is a robotic vehicle that operates on the ground without a human operator onboard. It can be controlled remotely or operate autonomously using artificial intelligence and sensors. UGVs are widely used in sensors. UGVs are widely used in military applications to carry out dangerous </a:t>
            </a:r>
            <a:r>
              <a:rPr lang="en-US" sz="1600" dirty="0" smtClean="0">
                <a:solidFill>
                  <a:schemeClr val="bg1"/>
                </a:solidFill>
              </a:rPr>
              <a:t>or</a:t>
            </a:r>
            <a:endParaRPr lang="en-US" sz="1600" dirty="0">
              <a:solidFill>
                <a:schemeClr val="bg1"/>
              </a:solidFill>
            </a:endParaRPr>
          </a:p>
          <a:p>
            <a:pPr marL="285750" indent="-285750">
              <a:buFont typeface="Arial" panose="020B0604020202020204" pitchFamily="34" charset="0"/>
              <a:buChar char="•"/>
            </a:pPr>
            <a:r>
              <a:rPr lang="en-US" sz="1600" dirty="0">
                <a:solidFill>
                  <a:schemeClr val="bg1"/>
                </a:solidFill>
              </a:rPr>
              <a:t> Remote Control and Autonomous Operation: UGVs can be controlled by a human operator via a command console or control station that receives live video and sensor data. More advanced UGVs use onboard Artificial Intelligence (AI) and sensors to navigate and complete missions with minimal human intervention, such as avoiding obstacles and following predetermined routes</a:t>
            </a:r>
            <a:r>
              <a:rPr lang="en-US" sz="1600" dirty="0" smtClean="0">
                <a:solidFill>
                  <a:schemeClr val="bg1"/>
                </a:solidFill>
              </a:rPr>
              <a:t>.</a:t>
            </a:r>
          </a:p>
          <a:p>
            <a:pPr marL="285750" indent="-285750">
              <a:buFont typeface="Arial" panose="020B0604020202020204" pitchFamily="34" charset="0"/>
              <a:buChar char="•"/>
            </a:pPr>
            <a:endParaRPr lang="en-US" sz="1600" dirty="0">
              <a:solidFill>
                <a:schemeClr val="bg1"/>
              </a:solidFill>
            </a:endParaRPr>
          </a:p>
          <a:p>
            <a:pPr marL="285750" indent="-285750">
              <a:buFont typeface="Arial" panose="020B0604020202020204" pitchFamily="34" charset="0"/>
              <a:buChar char="•"/>
            </a:pPr>
            <a:r>
              <a:rPr lang="en-US" sz="1600" dirty="0">
                <a:solidFill>
                  <a:schemeClr val="bg1"/>
                </a:solidFill>
              </a:rPr>
              <a:t>Sensors and Cameras: UGVs are equipped with multiple sensors including high-resolution cameras, thermal imaging, infrared sensors, </a:t>
            </a:r>
            <a:r>
              <a:rPr lang="en-US" sz="1600" dirty="0" err="1">
                <a:solidFill>
                  <a:schemeClr val="bg1"/>
                </a:solidFill>
              </a:rPr>
              <a:t>LiDAR</a:t>
            </a:r>
            <a:r>
              <a:rPr lang="en-US" sz="1600" dirty="0">
                <a:solidFill>
                  <a:schemeClr val="bg1"/>
                </a:solidFill>
              </a:rPr>
              <a:t>, radar, and others to detect terrain, obstacles, targets, and threats in real time. This sensor suite provides crucial battlefield intelligence and situational awareness for operators or onboard AI systems</a:t>
            </a:r>
            <a:r>
              <a:rPr lang="en-US" sz="1600" dirty="0" smtClean="0">
                <a:solidFill>
                  <a:schemeClr val="bg1"/>
                </a:solidFill>
              </a:rPr>
              <a:t>.</a:t>
            </a:r>
          </a:p>
          <a:p>
            <a:pPr marL="285750" indent="-285750">
              <a:buFont typeface="Arial" panose="020B0604020202020204" pitchFamily="34" charset="0"/>
              <a:buChar char="•"/>
            </a:pPr>
            <a:endParaRPr lang="en-US" sz="1600" dirty="0">
              <a:solidFill>
                <a:schemeClr val="bg1"/>
              </a:solidFill>
            </a:endParaRPr>
          </a:p>
          <a:p>
            <a:pPr marL="285750" indent="-285750">
              <a:buFont typeface="Arial" panose="020B0604020202020204" pitchFamily="34" charset="0"/>
              <a:buChar char="•"/>
            </a:pPr>
            <a:r>
              <a:rPr lang="en-US" sz="1600" dirty="0">
                <a:solidFill>
                  <a:schemeClr val="bg1"/>
                </a:solidFill>
              </a:rPr>
              <a:t>Mobility and Terrain Navigation: UGVs use wheels, tracks, or legs designed to traverse difficult, uneven, or hazardous terrain that may be inaccessible to humans or manned vehicles. Advanced autonomous UGVs use sensor data and AI algorithms for path planning, obstacle avoidance, and terrain adaptation to </a:t>
            </a:r>
            <a:r>
              <a:rPr lang="en-US" sz="1600" dirty="0" err="1" smtClean="0">
                <a:solidFill>
                  <a:schemeClr val="bg1"/>
                </a:solidFill>
              </a:rPr>
              <a:t>navig</a:t>
            </a:r>
            <a:r>
              <a:rPr lang="en-US" sz="1600" dirty="0" smtClean="0">
                <a:solidFill>
                  <a:schemeClr val="bg1"/>
                </a:solidFill>
              </a:rPr>
              <a:t> </a:t>
            </a:r>
            <a:r>
              <a:rPr lang="en-US" sz="1600" dirty="0">
                <a:solidFill>
                  <a:schemeClr val="bg1"/>
                </a:solidFill>
              </a:rPr>
              <a:t>without risking human operates on the </a:t>
            </a:r>
            <a:r>
              <a:rPr lang="en-US" sz="1600" dirty="0" smtClean="0">
                <a:solidFill>
                  <a:schemeClr val="bg1"/>
                </a:solidFill>
              </a:rPr>
              <a:t>ground.</a:t>
            </a:r>
            <a:endParaRPr lang="en-US" sz="1600" dirty="0">
              <a:solidFill>
                <a:schemeClr val="bg1"/>
              </a:solidFill>
            </a:endParaRPr>
          </a:p>
        </p:txBody>
      </p:sp>
    </p:spTree>
    <p:extLst>
      <p:ext uri="{BB962C8B-B14F-4D97-AF65-F5344CB8AC3E}">
        <p14:creationId xmlns:p14="http://schemas.microsoft.com/office/powerpoint/2010/main" val="14334731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Text 0"/>
          <p:cNvSpPr/>
          <p:nvPr/>
        </p:nvSpPr>
        <p:spPr>
          <a:xfrm>
            <a:off x="457200" y="228600"/>
            <a:ext cx="8229600" cy="822960"/>
          </a:xfrm>
          <a:prstGeom prst="rect">
            <a:avLst/>
          </a:prstGeom>
          <a:noFill/>
          <a:ln/>
        </p:spPr>
        <p:txBody>
          <a:bodyPr wrap="square" rtlCol="0" anchor="ctr"/>
          <a:lstStyle/>
          <a:p>
            <a:r>
              <a:rPr lang="en-US" sz="2400" b="1" dirty="0">
                <a:solidFill>
                  <a:srgbClr val="000000"/>
                </a:solidFill>
                <a:latin typeface="Optima" pitchFamily="34" charset="0"/>
                <a:ea typeface="Optima" pitchFamily="34" charset="-122"/>
                <a:cs typeface="Optima" pitchFamily="34" charset="-120"/>
              </a:rPr>
              <a:t>Types of Military Robots</a:t>
            </a:r>
            <a:endParaRPr lang="en-US" sz="2400" dirty="0"/>
          </a:p>
        </p:txBody>
      </p:sp>
      <p:sp>
        <p:nvSpPr>
          <p:cNvPr id="5" name="Text 1"/>
          <p:cNvSpPr/>
          <p:nvPr/>
        </p:nvSpPr>
        <p:spPr>
          <a:xfrm>
            <a:off x="457200" y="920750"/>
            <a:ext cx="4289304" cy="3200400"/>
          </a:xfrm>
          <a:prstGeom prst="rect">
            <a:avLst/>
          </a:prstGeom>
          <a:noFill/>
          <a:ln/>
        </p:spPr>
        <p:txBody>
          <a:bodyPr wrap="square" rtlCol="0" anchor="t"/>
          <a:lstStyle/>
          <a:p>
            <a:pPr marL="285750" indent="-285750">
              <a:buFont typeface="Arial" panose="020B0604020202020204" pitchFamily="34" charset="0"/>
              <a:buChar char="•"/>
            </a:pPr>
            <a:r>
              <a:rPr lang="en-US" sz="1600" u="sng" dirty="0">
                <a:solidFill>
                  <a:srgbClr val="000000"/>
                </a:solidFill>
                <a:latin typeface="Optima" pitchFamily="34" charset="0"/>
                <a:ea typeface="Optima" pitchFamily="34" charset="-122"/>
                <a:cs typeface="Optima" pitchFamily="34" charset="-120"/>
              </a:rPr>
              <a:t>Unmanned </a:t>
            </a:r>
            <a:r>
              <a:rPr lang="en-US" sz="1600" u="sng" dirty="0" smtClean="0">
                <a:solidFill>
                  <a:srgbClr val="000000"/>
                </a:solidFill>
                <a:latin typeface="Optima" pitchFamily="34" charset="0"/>
                <a:ea typeface="Optima" pitchFamily="34" charset="-122"/>
                <a:cs typeface="Optima" pitchFamily="34" charset="-120"/>
              </a:rPr>
              <a:t>Ariel </a:t>
            </a:r>
            <a:r>
              <a:rPr lang="en-US" sz="1600" u="sng" dirty="0" smtClean="0">
                <a:solidFill>
                  <a:srgbClr val="000000"/>
                </a:solidFill>
                <a:latin typeface="Optima" pitchFamily="34" charset="0"/>
                <a:ea typeface="Optima" pitchFamily="34" charset="-122"/>
                <a:cs typeface="Optima" pitchFamily="34" charset="-120"/>
              </a:rPr>
              <a:t>Vehicles </a:t>
            </a:r>
            <a:r>
              <a:rPr lang="en-US" sz="1600" u="sng" dirty="0">
                <a:solidFill>
                  <a:srgbClr val="000000"/>
                </a:solidFill>
                <a:latin typeface="Optima" pitchFamily="34" charset="0"/>
                <a:ea typeface="Optima" pitchFamily="34" charset="-122"/>
                <a:cs typeface="Optima" pitchFamily="34" charset="-120"/>
              </a:rPr>
              <a:t>(</a:t>
            </a:r>
            <a:r>
              <a:rPr lang="en-US" sz="1600" u="sng" dirty="0" smtClean="0">
                <a:solidFill>
                  <a:srgbClr val="000000"/>
                </a:solidFill>
                <a:latin typeface="Optima" pitchFamily="34" charset="0"/>
                <a:ea typeface="Optima" pitchFamily="34" charset="-122"/>
                <a:cs typeface="Optima" pitchFamily="34" charset="-120"/>
              </a:rPr>
              <a:t>UAV) </a:t>
            </a:r>
          </a:p>
          <a:p>
            <a:endParaRPr lang="en-US" sz="1600" dirty="0">
              <a:solidFill>
                <a:srgbClr val="000000"/>
              </a:solidFill>
              <a:latin typeface="Optima" pitchFamily="34" charset="0"/>
              <a:ea typeface="Optima" pitchFamily="34" charset="-122"/>
              <a:cs typeface="Optima" pitchFamily="34" charset="-120"/>
            </a:endParaRPr>
          </a:p>
          <a:p>
            <a:r>
              <a:rPr lang="en-US" sz="1400" dirty="0">
                <a:latin typeface="Optima"/>
                <a:ea typeface="Optima"/>
              </a:rPr>
              <a:t>An Unmanned Ground Vehicle (UGV) is a robotic vehicle that operates on the ground without a human operator onboard. It can be controlled remotely or operate autonomously using artificial intelligence and sensors. UGVs are widely used </a:t>
            </a:r>
            <a:r>
              <a:rPr lang="en-US" sz="1400" dirty="0" smtClean="0">
                <a:latin typeface="Optima"/>
                <a:ea typeface="Optima"/>
              </a:rPr>
              <a:t>in</a:t>
            </a:r>
            <a:r>
              <a:rPr lang="en-US" sz="1400" dirty="0" smtClean="0"/>
              <a:t> </a:t>
            </a:r>
            <a:r>
              <a:rPr lang="en-US" sz="1400" dirty="0"/>
              <a:t>sensors. UGVs are widely used in military applications to carry out dangerous or repetitive tasks without risking human </a:t>
            </a:r>
            <a:r>
              <a:rPr lang="en-US" sz="1400" dirty="0" smtClean="0"/>
              <a:t>operates </a:t>
            </a:r>
            <a:r>
              <a:rPr lang="en-US" sz="1400" dirty="0"/>
              <a:t>on the ground without a human operator onboard. It can be controlled remotely or operate autonomously using artificial intelligence and sensors. UGVs are widely used in military applications to carry out dangerous or repetitive tasks without risking </a:t>
            </a:r>
            <a:r>
              <a:rPr lang="en-US" sz="1400" dirty="0" smtClean="0"/>
              <a:t>=</a:t>
            </a:r>
            <a:r>
              <a:rPr lang="en-US" sz="1400" dirty="0" smtClean="0">
                <a:latin typeface="Optima"/>
                <a:ea typeface="Optima"/>
              </a:rPr>
              <a:t>carry </a:t>
            </a:r>
            <a:r>
              <a:rPr lang="en-US" sz="1400" dirty="0">
                <a:latin typeface="Optima"/>
                <a:ea typeface="Optima"/>
              </a:rPr>
              <a:t>out dangerous or repetitive tasks without risking human lives.</a:t>
            </a:r>
            <a:endParaRPr lang="en-US" sz="1400" dirty="0">
              <a:latin typeface="Optima"/>
              <a:ea typeface="Optima"/>
            </a:endParaRPr>
          </a:p>
        </p:txBody>
      </p:sp>
      <p:sp>
        <p:nvSpPr>
          <p:cNvPr id="8" name="TextBox 7"/>
          <p:cNvSpPr txBox="1"/>
          <p:nvPr/>
        </p:nvSpPr>
        <p:spPr>
          <a:xfrm>
            <a:off x="457200" y="1354150"/>
            <a:ext cx="4114800" cy="2585323"/>
          </a:xfrm>
          <a:prstGeom prst="rect">
            <a:avLst/>
          </a:prstGeom>
          <a:noFill/>
        </p:spPr>
        <p:txBody>
          <a:bodyPr wrap="square" rtlCol="0">
            <a:spAutoFit/>
          </a:bodyPr>
          <a:lstStyle/>
          <a:p>
            <a:r>
              <a:rPr lang="en-US" dirty="0">
                <a:solidFill>
                  <a:schemeClr val="bg1"/>
                </a:solidFill>
              </a:rPr>
              <a:t>An Unmanned Aerial Vehicle (UAV), commonly known as a drone, is a pilotless aircraft used extensively in military operations. It can be remotely controlled or operate autonomously using onboard sensors and AI systems. UAVs play a critical role in modern warfare by performing a variety of vital functions without risking human pilots.</a:t>
            </a:r>
            <a:endParaRPr lang="en-IN" dirty="0">
              <a:solidFill>
                <a:schemeClr val="bg1"/>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6504" y="1051560"/>
            <a:ext cx="3801946" cy="2585323"/>
          </a:xfrm>
          <a:prstGeom prst="rect">
            <a:avLst/>
          </a:prstGeom>
        </p:spPr>
      </p:pic>
    </p:spTree>
    <p:extLst>
      <p:ext uri="{BB962C8B-B14F-4D97-AF65-F5344CB8AC3E}">
        <p14:creationId xmlns:p14="http://schemas.microsoft.com/office/powerpoint/2010/main" val="37972415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Text 0"/>
          <p:cNvSpPr/>
          <p:nvPr/>
        </p:nvSpPr>
        <p:spPr>
          <a:xfrm>
            <a:off x="684054" y="0"/>
            <a:ext cx="8002745" cy="607273"/>
          </a:xfrm>
          <a:prstGeom prst="rect">
            <a:avLst/>
          </a:prstGeom>
          <a:noFill/>
          <a:ln/>
        </p:spPr>
        <p:txBody>
          <a:bodyPr wrap="square" rtlCol="0" anchor="ctr"/>
          <a:lstStyle/>
          <a:p>
            <a:r>
              <a:rPr lang="en-US" b="1" u="sng" dirty="0" smtClean="0">
                <a:solidFill>
                  <a:srgbClr val="000000"/>
                </a:solidFill>
                <a:latin typeface="Optima" pitchFamily="34" charset="0"/>
                <a:ea typeface="Optima" pitchFamily="34" charset="-122"/>
              </a:rPr>
              <a:t>Working</a:t>
            </a:r>
            <a:endParaRPr lang="en-US" u="sng" dirty="0"/>
          </a:p>
        </p:txBody>
      </p:sp>
      <p:sp>
        <p:nvSpPr>
          <p:cNvPr id="5" name="Text 1"/>
          <p:cNvSpPr/>
          <p:nvPr/>
        </p:nvSpPr>
        <p:spPr>
          <a:xfrm>
            <a:off x="457200" y="920750"/>
            <a:ext cx="4289304" cy="3200400"/>
          </a:xfrm>
          <a:prstGeom prst="rect">
            <a:avLst/>
          </a:prstGeom>
          <a:noFill/>
          <a:ln/>
        </p:spPr>
        <p:txBody>
          <a:bodyPr wrap="square" rtlCol="0" anchor="t"/>
          <a:lstStyle/>
          <a:p>
            <a:pPr marL="285750" indent="-285750">
              <a:buFont typeface="Arial" panose="020B0604020202020204" pitchFamily="34" charset="0"/>
              <a:buChar char="•"/>
            </a:pPr>
            <a:r>
              <a:rPr lang="en-US" sz="1400" dirty="0" smtClean="0"/>
              <a:t>=</a:t>
            </a:r>
            <a:r>
              <a:rPr lang="en-US" sz="1400" dirty="0" smtClean="0">
                <a:latin typeface="Optima"/>
                <a:ea typeface="Optima"/>
              </a:rPr>
              <a:t>carry </a:t>
            </a:r>
            <a:r>
              <a:rPr lang="en-US" sz="1400" dirty="0">
                <a:latin typeface="Optima"/>
                <a:ea typeface="Optima"/>
              </a:rPr>
              <a:t>out dangerous or repetitive tasks without risking human lives.</a:t>
            </a:r>
            <a:endParaRPr lang="en-US" sz="1400" dirty="0">
              <a:latin typeface="Optima"/>
              <a:ea typeface="Optima"/>
            </a:endParaRPr>
          </a:p>
        </p:txBody>
      </p:sp>
      <p:sp>
        <p:nvSpPr>
          <p:cNvPr id="2" name="Rectangle 1"/>
          <p:cNvSpPr/>
          <p:nvPr/>
        </p:nvSpPr>
        <p:spPr>
          <a:xfrm>
            <a:off x="408338" y="477604"/>
            <a:ext cx="8561157" cy="1077218"/>
          </a:xfrm>
          <a:prstGeom prst="rect">
            <a:avLst/>
          </a:prstGeom>
        </p:spPr>
        <p:txBody>
          <a:bodyPr wrap="square">
            <a:spAutoFit/>
          </a:bodyPr>
          <a:lstStyle/>
          <a:p>
            <a:r>
              <a:rPr lang="en-US" sz="1600" dirty="0">
                <a:solidFill>
                  <a:schemeClr val="bg1"/>
                </a:solidFill>
                <a:latin typeface="fkGroteskNeue"/>
              </a:rPr>
              <a:t>An Unmanned Aerial Vehicle (UAV), or drone, works through a combination of remote control, autonomous systems, sensors, actuators, communication links, and onboard software that together enable it to perform military and surveillance tasks without a human pilot onboard.</a:t>
            </a:r>
            <a:endParaRPr lang="en-IN" sz="1600" dirty="0">
              <a:solidFill>
                <a:schemeClr val="bg1"/>
              </a:solidFill>
            </a:endParaRPr>
          </a:p>
        </p:txBody>
      </p:sp>
      <p:sp>
        <p:nvSpPr>
          <p:cNvPr id="6" name="TextBox 5"/>
          <p:cNvSpPr txBox="1"/>
          <p:nvPr/>
        </p:nvSpPr>
        <p:spPr>
          <a:xfrm>
            <a:off x="457200" y="1408239"/>
            <a:ext cx="8288931" cy="3785652"/>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bg1"/>
                </a:solidFill>
              </a:rPr>
              <a:t>Control System:</a:t>
            </a:r>
          </a:p>
          <a:p>
            <a:pPr marL="742950" lvl="1" indent="-285750">
              <a:buFont typeface="Arial" panose="020B0604020202020204" pitchFamily="34" charset="0"/>
              <a:buChar char="•"/>
            </a:pPr>
            <a:r>
              <a:rPr lang="en-US" sz="1600" dirty="0">
                <a:solidFill>
                  <a:schemeClr val="bg1"/>
                </a:solidFill>
              </a:rPr>
              <a:t>UAVs can be remotely controlled by an operator via a ground control station (GCS) or can fly autonomously using pre-programmed flight paths and onboard autonomy software.</a:t>
            </a:r>
          </a:p>
          <a:p>
            <a:pPr marL="742950" lvl="1" indent="-285750">
              <a:buFont typeface="Arial" panose="020B0604020202020204" pitchFamily="34" charset="0"/>
              <a:buChar char="•"/>
            </a:pPr>
            <a:r>
              <a:rPr lang="en-US" sz="1600" dirty="0">
                <a:solidFill>
                  <a:schemeClr val="bg1"/>
                </a:solidFill>
              </a:rPr>
              <a:t>Control signals direct the UAV’s speed, direction, altitude, and mission tasks.</a:t>
            </a:r>
          </a:p>
          <a:p>
            <a:pPr marL="285750" indent="-285750">
              <a:buFont typeface="Arial" panose="020B0604020202020204" pitchFamily="34" charset="0"/>
              <a:buChar char="•"/>
            </a:pPr>
            <a:r>
              <a:rPr lang="en-US" sz="1600" dirty="0">
                <a:solidFill>
                  <a:schemeClr val="bg1"/>
                </a:solidFill>
              </a:rPr>
              <a:t>Sensors:</a:t>
            </a:r>
          </a:p>
          <a:p>
            <a:pPr marL="742950" lvl="1" indent="-285750">
              <a:buFont typeface="Arial" panose="020B0604020202020204" pitchFamily="34" charset="0"/>
              <a:buChar char="•"/>
            </a:pPr>
            <a:r>
              <a:rPr lang="en-US" sz="1600" dirty="0">
                <a:solidFill>
                  <a:schemeClr val="bg1"/>
                </a:solidFill>
              </a:rPr>
              <a:t>UAVs are equipped with position and movement sensors such as gyroscopes, accelerometers, compasses, barometers, and GPS to maintain stable flight and navigation.</a:t>
            </a:r>
          </a:p>
          <a:p>
            <a:pPr marL="742950" lvl="1" indent="-285750">
              <a:buFont typeface="Arial" panose="020B0604020202020204" pitchFamily="34" charset="0"/>
              <a:buChar char="•"/>
            </a:pPr>
            <a:r>
              <a:rPr lang="en-US" sz="1600" dirty="0">
                <a:solidFill>
                  <a:schemeClr val="bg1"/>
                </a:solidFill>
              </a:rPr>
              <a:t>They also carry external sensors like high-resolution RGB cameras, infrared/thermal imagers, </a:t>
            </a:r>
            <a:r>
              <a:rPr lang="en-US" sz="1600" dirty="0" err="1">
                <a:solidFill>
                  <a:schemeClr val="bg1"/>
                </a:solidFill>
              </a:rPr>
              <a:t>LiDARs</a:t>
            </a:r>
            <a:r>
              <a:rPr lang="en-US" sz="1600" dirty="0">
                <a:solidFill>
                  <a:schemeClr val="bg1"/>
                </a:solidFill>
              </a:rPr>
              <a:t>, and radar to </a:t>
            </a:r>
            <a:r>
              <a:rPr lang="en-US" sz="1600" dirty="0" err="1">
                <a:solidFill>
                  <a:schemeClr val="bg1"/>
                </a:solidFill>
              </a:rPr>
              <a:t>surveil</a:t>
            </a:r>
            <a:r>
              <a:rPr lang="en-US" sz="1600" dirty="0">
                <a:solidFill>
                  <a:schemeClr val="bg1"/>
                </a:solidFill>
              </a:rPr>
              <a:t>, target, or map terrain.</a:t>
            </a:r>
          </a:p>
          <a:p>
            <a:pPr marL="742950" lvl="1" indent="-285750">
              <a:buFont typeface="Arial" panose="020B0604020202020204" pitchFamily="34" charset="0"/>
              <a:buChar char="•"/>
            </a:pPr>
            <a:r>
              <a:rPr lang="en-US" sz="1600" dirty="0">
                <a:solidFill>
                  <a:schemeClr val="bg1"/>
                </a:solidFill>
              </a:rPr>
              <a:t>Sensors provide real-time data for piloting and mission execution, including collision avoidance.</a:t>
            </a:r>
          </a:p>
          <a:p>
            <a:pPr marL="285750" indent="-285750">
              <a:buFont typeface="Arial" panose="020B0604020202020204" pitchFamily="34" charset="0"/>
              <a:buChar char="•"/>
            </a:pPr>
            <a:r>
              <a:rPr lang="en-US" sz="1600" dirty="0">
                <a:solidFill>
                  <a:schemeClr val="bg1"/>
                </a:solidFill>
              </a:rPr>
              <a:t>Actuators:</a:t>
            </a:r>
          </a:p>
          <a:p>
            <a:pPr marL="742950" lvl="1" indent="-285750">
              <a:buFont typeface="Arial" panose="020B0604020202020204" pitchFamily="34" charset="0"/>
              <a:buChar char="•"/>
            </a:pPr>
            <a:r>
              <a:rPr lang="en-US" sz="1600" dirty="0">
                <a:solidFill>
                  <a:schemeClr val="bg1"/>
                </a:solidFill>
              </a:rPr>
              <a:t>These include electronic speed controllers that regulate motor speed, servomotors to adjust control surfaces on fixed-wing UAVs or rotors on helicopters/</a:t>
            </a:r>
            <a:r>
              <a:rPr lang="en-US" sz="1600" dirty="0" err="1">
                <a:solidFill>
                  <a:schemeClr val="bg1"/>
                </a:solidFill>
              </a:rPr>
              <a:t>multirotors</a:t>
            </a:r>
            <a:r>
              <a:rPr lang="en-US" sz="1600" dirty="0">
                <a:solidFill>
                  <a:schemeClr val="bg1"/>
                </a:solidFill>
              </a:rPr>
              <a:t>, and other payload mechanisms like cameras or weapons.</a:t>
            </a:r>
          </a:p>
        </p:txBody>
      </p:sp>
    </p:spTree>
    <p:extLst>
      <p:ext uri="{BB962C8B-B14F-4D97-AF65-F5344CB8AC3E}">
        <p14:creationId xmlns:p14="http://schemas.microsoft.com/office/powerpoint/2010/main" val="13157667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Slide 4">
    <p:bg>
      <p:bgPr>
        <a:solidFill>
          <a:srgbClr val="FFFFFF"/>
        </a:solidFill>
        <a:effectLst/>
      </p:bgPr>
    </p:bg>
    <p:spTree>
      <p:nvGrpSpPr>
        <p:cNvPr id="1" name=""/>
        <p:cNvGrpSpPr/>
        <p:nvPr/>
      </p:nvGrpSpPr>
      <p:grpSpPr>
        <a:xfrm>
          <a:off x="0" y="0"/>
          <a:ext cx="0" cy="0"/>
          <a:chOff x="0" y="0"/>
          <a:chExt cx="0" cy="0"/>
        </a:xfrm>
      </p:grpSpPr>
      <p:sp>
        <p:nvSpPr>
          <p:cNvPr id="4" name="Text 0"/>
          <p:cNvSpPr/>
          <p:nvPr/>
        </p:nvSpPr>
        <p:spPr>
          <a:xfrm>
            <a:off x="457200" y="228600"/>
            <a:ext cx="8229600" cy="822960"/>
          </a:xfrm>
          <a:prstGeom prst="rect">
            <a:avLst/>
          </a:prstGeom>
          <a:noFill/>
          <a:ln/>
        </p:spPr>
        <p:txBody>
          <a:bodyPr wrap="square" rtlCol="0" anchor="ctr"/>
          <a:lstStyle/>
          <a:p>
            <a:endParaRPr lang="en-US" sz="2400" dirty="0"/>
          </a:p>
        </p:txBody>
      </p:sp>
      <p:sp>
        <p:nvSpPr>
          <p:cNvPr id="5" name="Text 1"/>
          <p:cNvSpPr/>
          <p:nvPr/>
        </p:nvSpPr>
        <p:spPr>
          <a:xfrm>
            <a:off x="457200" y="1143000"/>
            <a:ext cx="4114800" cy="3200400"/>
          </a:xfrm>
          <a:prstGeom prst="rect">
            <a:avLst/>
          </a:prstGeom>
          <a:noFill/>
          <a:ln/>
        </p:spPr>
        <p:txBody>
          <a:bodyPr wrap="square" rtlCol="0" anchor="t"/>
          <a:lstStyle/>
          <a:p>
            <a:pPr marL="285750" indent="-285750">
              <a:buFont typeface="Arial" panose="020B0604020202020204" pitchFamily="34" charset="0"/>
              <a:buChar char="•"/>
            </a:pPr>
            <a:r>
              <a:rPr lang="en-US" sz="1600" dirty="0">
                <a:solidFill>
                  <a:srgbClr val="000000"/>
                </a:solidFill>
                <a:latin typeface="Optima" pitchFamily="34" charset="0"/>
                <a:ea typeface="Optima" pitchFamily="34" charset="-122"/>
                <a:cs typeface="Optima" pitchFamily="34" charset="-120"/>
              </a:rPr>
              <a:t>Artificial intelligence enables autonomous decision-making and navigation.</a:t>
            </a: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solidFill>
                  <a:srgbClr val="000000"/>
                </a:solidFill>
                <a:latin typeface="Optima" pitchFamily="34" charset="0"/>
                <a:ea typeface="Optima" pitchFamily="34" charset="-122"/>
                <a:cs typeface="Optima" pitchFamily="34" charset="-120"/>
              </a:rPr>
              <a:t>Sensors and cameras provide real-time data and environmental awareness.</a:t>
            </a: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solidFill>
                  <a:srgbClr val="000000"/>
                </a:solidFill>
                <a:latin typeface="Optima" pitchFamily="34" charset="0"/>
                <a:ea typeface="Optima" pitchFamily="34" charset="-122"/>
                <a:cs typeface="Optima" pitchFamily="34" charset="-120"/>
              </a:rPr>
              <a:t>Robotics hardware is designed for durability, adaptability, and stealth in combat environments.</a:t>
            </a:r>
            <a:endParaRPr lang="en-US"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6">
    <p:bg>
      <p:bgPr>
        <a:solidFill>
          <a:srgbClr val="FFFFFF"/>
        </a:solidFill>
        <a:effectLst/>
      </p:bgPr>
    </p:bg>
    <p:spTree>
      <p:nvGrpSpPr>
        <p:cNvPr id="1" name=""/>
        <p:cNvGrpSpPr/>
        <p:nvPr/>
      </p:nvGrpSpPr>
      <p:grpSpPr>
        <a:xfrm>
          <a:off x="0" y="0"/>
          <a:ext cx="0" cy="0"/>
          <a:chOff x="0" y="0"/>
          <a:chExt cx="0" cy="0"/>
        </a:xfrm>
      </p:grpSpPr>
      <p:sp>
        <p:nvSpPr>
          <p:cNvPr id="4" name="Text 0"/>
          <p:cNvSpPr/>
          <p:nvPr/>
        </p:nvSpPr>
        <p:spPr>
          <a:xfrm>
            <a:off x="457200" y="228600"/>
            <a:ext cx="8229600" cy="822960"/>
          </a:xfrm>
          <a:prstGeom prst="rect">
            <a:avLst/>
          </a:prstGeom>
          <a:noFill/>
          <a:ln/>
        </p:spPr>
        <p:txBody>
          <a:bodyPr wrap="square" rtlCol="0" anchor="ctr"/>
          <a:lstStyle/>
          <a:p>
            <a:r>
              <a:rPr lang="en-US" sz="2400" b="1" u="sng" dirty="0">
                <a:solidFill>
                  <a:srgbClr val="000000"/>
                </a:solidFill>
                <a:latin typeface="Optima" pitchFamily="34" charset="0"/>
                <a:ea typeface="Optima" pitchFamily="34" charset="-122"/>
                <a:cs typeface="Optima" pitchFamily="34" charset="-120"/>
              </a:rPr>
              <a:t>Advantages of Military Robots</a:t>
            </a:r>
            <a:endParaRPr lang="en-US" sz="2400" u="sng" dirty="0"/>
          </a:p>
        </p:txBody>
      </p:sp>
      <p:sp>
        <p:nvSpPr>
          <p:cNvPr id="5" name="Text 1"/>
          <p:cNvSpPr/>
          <p:nvPr/>
        </p:nvSpPr>
        <p:spPr>
          <a:xfrm>
            <a:off x="457200" y="1143000"/>
            <a:ext cx="4114800" cy="3200400"/>
          </a:xfrm>
          <a:prstGeom prst="rect">
            <a:avLst/>
          </a:prstGeom>
          <a:noFill/>
          <a:ln/>
        </p:spPr>
        <p:txBody>
          <a:bodyPr wrap="square" rtlCol="0" anchor="t"/>
          <a:lstStyle/>
          <a:p>
            <a:pPr marL="285750" indent="-285750">
              <a:buFont typeface="Arial" panose="020B0604020202020204" pitchFamily="34" charset="0"/>
              <a:buChar char="•"/>
            </a:pPr>
            <a:r>
              <a:rPr lang="en-US" sz="1600" dirty="0">
                <a:solidFill>
                  <a:srgbClr val="000000"/>
                </a:solidFill>
                <a:latin typeface="Optima" pitchFamily="34" charset="0"/>
                <a:ea typeface="Optima" pitchFamily="34" charset="-122"/>
                <a:cs typeface="Optima" pitchFamily="34" charset="-120"/>
              </a:rPr>
              <a:t>They reduce human casualties by taking on dangerous tasks.</a:t>
            </a: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solidFill>
                  <a:srgbClr val="000000"/>
                </a:solidFill>
                <a:latin typeface="Optima" pitchFamily="34" charset="0"/>
                <a:ea typeface="Optima" pitchFamily="34" charset="-122"/>
                <a:cs typeface="Optima" pitchFamily="34" charset="-120"/>
              </a:rPr>
              <a:t>Robots can operate continuously without fatigue, increasing operational time.</a:t>
            </a: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solidFill>
                  <a:srgbClr val="000000"/>
                </a:solidFill>
                <a:latin typeface="Optima" pitchFamily="34" charset="0"/>
                <a:ea typeface="Optima" pitchFamily="34" charset="-122"/>
                <a:cs typeface="Optima" pitchFamily="34" charset="-120"/>
              </a:rPr>
              <a:t>They provide high precision and can execute complex missions with accuracy.</a:t>
            </a:r>
            <a:endParaRPr lang="en-US" sz="1600" dirty="0"/>
          </a:p>
        </p:txBody>
      </p:sp>
      <p:pic>
        <p:nvPicPr>
          <p:cNvPr id="6" name="Image 0" descr="https://search-letsfade-com.herokuapp.com/proxy?url=https://media.cnn.com/api/v1/images/stellar/prod/200909112750-us-air-force-robot-dog-01.jpg?q=w_3255"/>
          <p:cNvPicPr>
            <a:picLocks noChangeAspect="1"/>
          </p:cNvPicPr>
          <p:nvPr/>
        </p:nvPicPr>
        <p:blipFill>
          <a:blip r:embed="rId3"/>
          <a:stretch>
            <a:fillRect/>
          </a:stretch>
        </p:blipFill>
        <p:spPr>
          <a:xfrm>
            <a:off x="4746504" y="897996"/>
            <a:ext cx="3828514" cy="297773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5">
    <p:bg>
      <p:bgPr>
        <a:solidFill>
          <a:srgbClr val="FFFFFF"/>
        </a:solidFill>
        <a:effectLst/>
      </p:bgPr>
    </p:bg>
    <p:spTree>
      <p:nvGrpSpPr>
        <p:cNvPr id="1" name=""/>
        <p:cNvGrpSpPr/>
        <p:nvPr/>
      </p:nvGrpSpPr>
      <p:grpSpPr>
        <a:xfrm>
          <a:off x="0" y="0"/>
          <a:ext cx="0" cy="0"/>
          <a:chOff x="0" y="0"/>
          <a:chExt cx="0" cy="0"/>
        </a:xfrm>
      </p:grpSpPr>
      <p:sp>
        <p:nvSpPr>
          <p:cNvPr id="4" name="Text 0"/>
          <p:cNvSpPr/>
          <p:nvPr/>
        </p:nvSpPr>
        <p:spPr>
          <a:xfrm>
            <a:off x="457200" y="228600"/>
            <a:ext cx="8229600" cy="822960"/>
          </a:xfrm>
          <a:prstGeom prst="rect">
            <a:avLst/>
          </a:prstGeom>
          <a:noFill/>
          <a:ln/>
        </p:spPr>
        <p:txBody>
          <a:bodyPr wrap="square" rtlCol="0" anchor="ctr"/>
          <a:lstStyle/>
          <a:p>
            <a:r>
              <a:rPr lang="en-US" sz="2400" b="1" u="sng" dirty="0">
                <a:solidFill>
                  <a:srgbClr val="000000"/>
                </a:solidFill>
                <a:latin typeface="Optima" pitchFamily="34" charset="0"/>
                <a:ea typeface="Optima" pitchFamily="34" charset="-122"/>
                <a:cs typeface="Optima" pitchFamily="34" charset="-120"/>
              </a:rPr>
              <a:t>Applications of Military Robots</a:t>
            </a:r>
            <a:endParaRPr lang="en-US" sz="2400" u="sng" dirty="0"/>
          </a:p>
        </p:txBody>
      </p:sp>
      <p:sp>
        <p:nvSpPr>
          <p:cNvPr id="5" name="Text 1"/>
          <p:cNvSpPr/>
          <p:nvPr/>
        </p:nvSpPr>
        <p:spPr>
          <a:xfrm>
            <a:off x="457200" y="1143000"/>
            <a:ext cx="4114800" cy="3200400"/>
          </a:xfrm>
          <a:prstGeom prst="rect">
            <a:avLst/>
          </a:prstGeom>
          <a:noFill/>
          <a:ln/>
        </p:spPr>
        <p:txBody>
          <a:bodyPr wrap="square" rtlCol="0" anchor="t"/>
          <a:lstStyle/>
          <a:p>
            <a:pPr marL="285750" indent="-285750">
              <a:buFont typeface="Arial" panose="020B0604020202020204" pitchFamily="34" charset="0"/>
              <a:buChar char="•"/>
            </a:pPr>
            <a:r>
              <a:rPr lang="en-US" sz="1600" dirty="0">
                <a:solidFill>
                  <a:srgbClr val="000000"/>
                </a:solidFill>
                <a:latin typeface="Optima" pitchFamily="34" charset="0"/>
                <a:ea typeface="Optima" pitchFamily="34" charset="-122"/>
                <a:cs typeface="Optima" pitchFamily="34" charset="-120"/>
              </a:rPr>
              <a:t>Reconnaissance robots gather intelligence in hostile territories without risking soldiers’ lives.</a:t>
            </a: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solidFill>
                  <a:srgbClr val="000000"/>
                </a:solidFill>
                <a:latin typeface="Optima" pitchFamily="34" charset="0"/>
                <a:ea typeface="Optima" pitchFamily="34" charset="-122"/>
                <a:cs typeface="Optima" pitchFamily="34" charset="-120"/>
              </a:rPr>
              <a:t>Explosive Ordinance Disposal (EOD) robots neutralize bombs and mines safely.</a:t>
            </a: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solidFill>
                  <a:srgbClr val="000000"/>
                </a:solidFill>
                <a:latin typeface="Optima" pitchFamily="34" charset="0"/>
                <a:ea typeface="Optima" pitchFamily="34" charset="-122"/>
                <a:cs typeface="Optima" pitchFamily="34" charset="-120"/>
              </a:rPr>
              <a:t>Combat robots can engage targets directly, supporting infantry operations.</a:t>
            </a:r>
            <a:endParaRPr lang="en-US" sz="16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TM02900720[[fn=Integral]]</Template>
  <TotalTime>97</TotalTime>
  <Words>397</Words>
  <Application>Microsoft Office PowerPoint</Application>
  <PresentationFormat>On-screen Show (16:9)</PresentationFormat>
  <Paragraphs>85</Paragraphs>
  <Slides>10</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Arial Rounded MT Bold</vt:lpstr>
      <vt:lpstr>Calibri</vt:lpstr>
      <vt:lpstr>fkGroteskNeue</vt:lpstr>
      <vt:lpstr>Optima</vt:lpstr>
      <vt:lpstr>Trebuchet MS</vt:lpstr>
      <vt:lpstr>Tw Cen MT</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SlideMake.com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Robots In Defense And Military</dc:title>
  <dc:subject>Robots In Defense And Military</dc:subject>
  <dc:creator>SlideMake.com</dc:creator>
  <cp:lastModifiedBy>Microsoft account</cp:lastModifiedBy>
  <cp:revision>10</cp:revision>
  <dcterms:created xsi:type="dcterms:W3CDTF">2025-07-26T09:27:03Z</dcterms:created>
  <dcterms:modified xsi:type="dcterms:W3CDTF">2025-07-26T14:54:06Z</dcterms:modified>
</cp:coreProperties>
</file>