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1" r:id="rId1"/>
  </p:sldMasterIdLst>
  <p:notesMasterIdLst>
    <p:notesMasterId r:id="rId18"/>
  </p:notesMasterIdLst>
  <p:sldIdLst>
    <p:sldId id="298" r:id="rId2"/>
    <p:sldId id="299" r:id="rId3"/>
    <p:sldId id="300" r:id="rId4"/>
    <p:sldId id="301" r:id="rId5"/>
    <p:sldId id="302" r:id="rId6"/>
    <p:sldId id="345" r:id="rId7"/>
    <p:sldId id="338" r:id="rId8"/>
    <p:sldId id="339" r:id="rId9"/>
    <p:sldId id="340" r:id="rId10"/>
    <p:sldId id="341" r:id="rId11"/>
    <p:sldId id="342" r:id="rId12"/>
    <p:sldId id="346" r:id="rId13"/>
    <p:sldId id="343" r:id="rId14"/>
    <p:sldId id="344" r:id="rId15"/>
    <p:sldId id="347" r:id="rId16"/>
    <p:sldId id="32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577" autoAdjust="0"/>
  </p:normalViewPr>
  <p:slideViewPr>
    <p:cSldViewPr snapToGrid="0">
      <p:cViewPr>
        <p:scale>
          <a:sx n="75" d="100"/>
          <a:sy n="75" d="100"/>
        </p:scale>
        <p:origin x="974" y="120"/>
      </p:cViewPr>
      <p:guideLst>
        <p:guide orient="horz" pos="2160"/>
        <p:guide pos="3840"/>
      </p:guideLst>
    </p:cSldViewPr>
  </p:slideViewPr>
  <p:notesTextViewPr>
    <p:cViewPr>
      <p:scale>
        <a:sx n="1" d="1"/>
        <a:sy n="1" d="1"/>
      </p:scale>
      <p:origin x="0" y="0"/>
    </p:cViewPr>
  </p:notesTextViewPr>
  <p:sorterViewPr>
    <p:cViewPr>
      <p:scale>
        <a:sx n="66" d="100"/>
        <a:sy n="66" d="100"/>
      </p:scale>
      <p:origin x="0" y="14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430EC-7184-4E0E-BC79-C137F71C9EBF}" type="datetimeFigureOut">
              <a:rPr lang="en-IN" smtClean="0"/>
              <a:pPr/>
              <a:t>06-06-2024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7F150-B8A3-4E23-94B4-B2150DD333FF}" type="slidenum">
              <a:rPr lang="en-IN" smtClean="0"/>
              <a:pPr/>
              <a:t>‹#›</a:t>
            </a:fld>
            <a:endParaRPr lang="en-IN"/>
          </a:p>
        </p:txBody>
      </p:sp>
    </p:spTree>
    <p:extLst>
      <p:ext uri="{BB962C8B-B14F-4D97-AF65-F5344CB8AC3E}">
        <p14:creationId xmlns:p14="http://schemas.microsoft.com/office/powerpoint/2010/main" val="3888627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3213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4868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8511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5482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3136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4075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6866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1986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0726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3060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9536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848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701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pPr/>
              <a:t>6/6/2024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7671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pPr/>
              <a:t>6/6/2024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9696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pPr/>
              <a:t>6/6/2024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4214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3506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pPr/>
              <a:t>6/6/2024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8657692"/>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jammuuniversity.i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B3A254-C9DF-446F-9925-F55725D66C3D}"/>
              </a:ext>
            </a:extLst>
          </p:cNvPr>
          <p:cNvSpPr txBox="1"/>
          <p:nvPr/>
        </p:nvSpPr>
        <p:spPr>
          <a:xfrm>
            <a:off x="2084440" y="1964291"/>
            <a:ext cx="8681884" cy="1815882"/>
          </a:xfrm>
          <a:prstGeom prst="rect">
            <a:avLst/>
          </a:prstGeom>
          <a:noFill/>
        </p:spPr>
        <p:txBody>
          <a:bodyPr wrap="square" rtlCol="0">
            <a:spAutoFit/>
          </a:bodyPr>
          <a:lstStyle/>
          <a:p>
            <a:pPr lvl="1"/>
            <a:r>
              <a:rPr lang="en-IN" sz="2800" b="1" dirty="0">
                <a:solidFill>
                  <a:schemeClr val="tx1">
                    <a:lumMod val="85000"/>
                  </a:schemeClr>
                </a:solidFill>
              </a:rPr>
              <a:t>                       PRESENTATION </a:t>
            </a:r>
          </a:p>
          <a:p>
            <a:pPr lvl="1"/>
            <a:r>
              <a:rPr lang="en-IN" sz="2800" b="1" dirty="0">
                <a:solidFill>
                  <a:schemeClr val="tx1">
                    <a:lumMod val="85000"/>
                  </a:schemeClr>
                </a:solidFill>
              </a:rPr>
              <a:t>                               ON</a:t>
            </a:r>
          </a:p>
          <a:p>
            <a:pPr algn="ctr"/>
            <a:r>
              <a:rPr lang="en-IN" sz="2800" b="1" dirty="0">
                <a:solidFill>
                  <a:schemeClr val="bg1"/>
                </a:solidFill>
              </a:rPr>
              <a:t>“ </a:t>
            </a:r>
            <a:r>
              <a:rPr lang="en-IN" sz="2800" b="1" dirty="0"/>
              <a:t>Gesture Control System</a:t>
            </a:r>
            <a:r>
              <a:rPr lang="en-IN" sz="2800" b="1" dirty="0">
                <a:solidFill>
                  <a:schemeClr val="bg1"/>
                </a:solidFill>
              </a:rPr>
              <a:t>”</a:t>
            </a:r>
            <a:endParaRPr lang="en-IN" sz="2800" dirty="0">
              <a:solidFill>
                <a:schemeClr val="accent1">
                  <a:lumMod val="75000"/>
                </a:schemeClr>
              </a:solidFill>
            </a:endParaRPr>
          </a:p>
          <a:p>
            <a:r>
              <a:rPr lang="en-IN" sz="2800" b="1" dirty="0">
                <a:solidFill>
                  <a:schemeClr val="accent1">
                    <a:lumMod val="75000"/>
                  </a:schemeClr>
                </a:solidFill>
              </a:rPr>
              <a:t>  </a:t>
            </a:r>
          </a:p>
        </p:txBody>
      </p:sp>
      <p:sp>
        <p:nvSpPr>
          <p:cNvPr id="4" name="TextBox 3">
            <a:extLst>
              <a:ext uri="{FF2B5EF4-FFF2-40B4-BE49-F238E27FC236}">
                <a16:creationId xmlns:a16="http://schemas.microsoft.com/office/drawing/2014/main" id="{FCA28C02-5E65-4401-A4FC-EB721F3A62C7}"/>
              </a:ext>
            </a:extLst>
          </p:cNvPr>
          <p:cNvSpPr txBox="1"/>
          <p:nvPr/>
        </p:nvSpPr>
        <p:spPr>
          <a:xfrm flipH="1">
            <a:off x="1048871" y="4324175"/>
            <a:ext cx="9852212" cy="2277547"/>
          </a:xfrm>
          <a:prstGeom prst="rect">
            <a:avLst/>
          </a:prstGeom>
          <a:noFill/>
        </p:spPr>
        <p:txBody>
          <a:bodyPr wrap="square" rtlCol="0">
            <a:spAutoFit/>
          </a:bodyPr>
          <a:lstStyle/>
          <a:p>
            <a:r>
              <a:rPr lang="en-IN" sz="2400" b="1" u="sng" dirty="0">
                <a:solidFill>
                  <a:schemeClr val="tx1">
                    <a:lumMod val="85000"/>
                  </a:schemeClr>
                </a:solidFill>
                <a:latin typeface="Times New Roman" pitchFamily="18" charset="0"/>
                <a:cs typeface="Times New Roman" pitchFamily="18" charset="0"/>
              </a:rPr>
              <a:t>Submitted  By :</a:t>
            </a:r>
            <a:r>
              <a:rPr lang="en-IN" sz="2400" b="1" dirty="0">
                <a:solidFill>
                  <a:schemeClr val="tx1">
                    <a:lumMod val="85000"/>
                  </a:schemeClr>
                </a:solidFill>
                <a:latin typeface="Times New Roman" pitchFamily="18" charset="0"/>
                <a:cs typeface="Times New Roman" pitchFamily="18" charset="0"/>
              </a:rPr>
              <a:t>                                                      </a:t>
            </a:r>
            <a:r>
              <a:rPr lang="en-IN" sz="2400" b="1" u="sng" dirty="0">
                <a:solidFill>
                  <a:schemeClr val="tx1">
                    <a:lumMod val="85000"/>
                  </a:schemeClr>
                </a:solidFill>
                <a:latin typeface="Times New Roman" pitchFamily="18" charset="0"/>
                <a:cs typeface="Times New Roman" pitchFamily="18" charset="0"/>
              </a:rPr>
              <a:t>Under the Guidance of:</a:t>
            </a:r>
            <a:endParaRPr lang="en-IN" b="1" u="sng" dirty="0">
              <a:solidFill>
                <a:schemeClr val="tx1">
                  <a:lumMod val="85000"/>
                </a:schemeClr>
              </a:solidFill>
              <a:latin typeface="Times New Roman" pitchFamily="18" charset="0"/>
              <a:cs typeface="Times New Roman" pitchFamily="18" charset="0"/>
            </a:endParaRPr>
          </a:p>
          <a:p>
            <a:endParaRPr lang="en-IN" b="1" dirty="0">
              <a:solidFill>
                <a:schemeClr val="tx1">
                  <a:lumMod val="85000"/>
                </a:schemeClr>
              </a:solidFill>
            </a:endParaRPr>
          </a:p>
          <a:p>
            <a:r>
              <a:rPr lang="en-IN" sz="2000" b="1" dirty="0">
                <a:solidFill>
                  <a:schemeClr val="tx1">
                    <a:lumMod val="85000"/>
                  </a:schemeClr>
                </a:solidFill>
                <a:latin typeface="Times New Roman" pitchFamily="18" charset="0"/>
                <a:cs typeface="Times New Roman" pitchFamily="18" charset="0"/>
              </a:rPr>
              <a:t>Abhishek Gupta(201603001)                                                        Er. Archana </a:t>
            </a:r>
            <a:r>
              <a:rPr lang="en-IN" sz="2000" b="1" dirty="0" err="1">
                <a:solidFill>
                  <a:schemeClr val="tx1">
                    <a:lumMod val="85000"/>
                  </a:schemeClr>
                </a:solidFill>
                <a:latin typeface="Times New Roman" pitchFamily="18" charset="0"/>
                <a:cs typeface="Times New Roman" pitchFamily="18" charset="0"/>
              </a:rPr>
              <a:t>Salaria</a:t>
            </a:r>
            <a:endParaRPr lang="en-IN" sz="2000" b="1" dirty="0">
              <a:solidFill>
                <a:schemeClr val="tx1">
                  <a:lumMod val="85000"/>
                </a:schemeClr>
              </a:solidFill>
              <a:latin typeface="Times New Roman" pitchFamily="18" charset="0"/>
              <a:cs typeface="Times New Roman" pitchFamily="18" charset="0"/>
            </a:endParaRPr>
          </a:p>
          <a:p>
            <a:r>
              <a:rPr lang="en-IN" sz="2000" b="1" dirty="0">
                <a:solidFill>
                  <a:schemeClr val="tx1">
                    <a:lumMod val="85000"/>
                  </a:schemeClr>
                </a:solidFill>
                <a:latin typeface="Times New Roman" pitchFamily="18" charset="0"/>
                <a:cs typeface="Times New Roman" pitchFamily="18" charset="0"/>
              </a:rPr>
              <a:t>Abhey Sharma (201603002)</a:t>
            </a:r>
          </a:p>
          <a:p>
            <a:r>
              <a:rPr lang="en-IN" sz="2000" b="1" dirty="0">
                <a:solidFill>
                  <a:schemeClr val="tx1">
                    <a:lumMod val="85000"/>
                  </a:schemeClr>
                </a:solidFill>
                <a:latin typeface="Times New Roman" pitchFamily="18" charset="0"/>
                <a:cs typeface="Times New Roman" pitchFamily="18" charset="0"/>
              </a:rPr>
              <a:t>Manish Sharma(201603011)</a:t>
            </a:r>
          </a:p>
          <a:p>
            <a:r>
              <a:rPr lang="en-IN" sz="2000" b="1" dirty="0">
                <a:solidFill>
                  <a:schemeClr val="tx1">
                    <a:lumMod val="85000"/>
                  </a:schemeClr>
                </a:solidFill>
                <a:latin typeface="Times New Roman" pitchFamily="18" charset="0"/>
                <a:cs typeface="Times New Roman" pitchFamily="18" charset="0"/>
              </a:rPr>
              <a:t>Raghav Khajuria(201603016)</a:t>
            </a:r>
          </a:p>
          <a:p>
            <a:pPr algn="r"/>
            <a:r>
              <a:rPr lang="en-IN" sz="2000" b="1" dirty="0">
                <a:solidFill>
                  <a:schemeClr val="tx1">
                    <a:lumMod val="85000"/>
                  </a:schemeClr>
                </a:solidFill>
                <a:latin typeface="Times New Roman" pitchFamily="18" charset="0"/>
                <a:cs typeface="Times New Roman" pitchFamily="18" charset="0"/>
              </a:rPr>
              <a:t>                                                </a:t>
            </a:r>
            <a:endParaRPr lang="en-US" sz="2000" b="1" dirty="0">
              <a:solidFill>
                <a:schemeClr val="tx1">
                  <a:lumMod val="85000"/>
                </a:schemeClr>
              </a:solidFill>
              <a:effectLst/>
              <a:latin typeface="Times New Roman" pitchFamily="18" charset="0"/>
              <a:ea typeface="Calibri" panose="020F0502020204030204" pitchFamily="34" charset="0"/>
              <a:cs typeface="Times New Roman" pitchFamily="18" charset="0"/>
            </a:endParaRPr>
          </a:p>
        </p:txBody>
      </p:sp>
      <p:sp>
        <p:nvSpPr>
          <p:cNvPr id="5" name="TextBox 4">
            <a:extLst>
              <a:ext uri="{FF2B5EF4-FFF2-40B4-BE49-F238E27FC236}">
                <a16:creationId xmlns:a16="http://schemas.microsoft.com/office/drawing/2014/main" id="{A61B1A3B-A7D1-4F7B-835F-BFB93F7E1013}"/>
              </a:ext>
            </a:extLst>
          </p:cNvPr>
          <p:cNvSpPr txBox="1"/>
          <p:nvPr/>
        </p:nvSpPr>
        <p:spPr>
          <a:xfrm>
            <a:off x="992606" y="630622"/>
            <a:ext cx="10200911" cy="523220"/>
          </a:xfrm>
          <a:prstGeom prst="rect">
            <a:avLst/>
          </a:prstGeom>
          <a:noFill/>
        </p:spPr>
        <p:txBody>
          <a:bodyPr wrap="square" rtlCol="0">
            <a:spAutoFit/>
          </a:bodyPr>
          <a:lstStyle/>
          <a:p>
            <a:pPr lvl="2"/>
            <a:r>
              <a:rPr lang="en-IN" sz="2800" b="1" u="sng" dirty="0">
                <a:solidFill>
                  <a:schemeClr val="tx1">
                    <a:lumMod val="85000"/>
                  </a:schemeClr>
                </a:solidFill>
                <a:latin typeface="Times New Roman" pitchFamily="18" charset="0"/>
                <a:cs typeface="Times New Roman" pitchFamily="18" charset="0"/>
              </a:rPr>
              <a:t>Department of Computer Science ,UIET Kathua</a:t>
            </a:r>
          </a:p>
        </p:txBody>
      </p:sp>
      <p:pic>
        <p:nvPicPr>
          <p:cNvPr id="6" name="Picture 5">
            <a:extLst>
              <a:ext uri="{FF2B5EF4-FFF2-40B4-BE49-F238E27FC236}">
                <a16:creationId xmlns:a16="http://schemas.microsoft.com/office/drawing/2014/main" id="{FE02EAFD-106C-F400-0670-7D8572A87933}"/>
              </a:ext>
            </a:extLst>
          </p:cNvPr>
          <p:cNvPicPr>
            <a:picLocks noChangeAspect="1"/>
          </p:cNvPicPr>
          <p:nvPr/>
        </p:nvPicPr>
        <p:blipFill>
          <a:blip r:embed="rId2"/>
          <a:stretch>
            <a:fillRect/>
          </a:stretch>
        </p:blipFill>
        <p:spPr>
          <a:xfrm>
            <a:off x="3191561" y="2543440"/>
            <a:ext cx="885560" cy="885560"/>
          </a:xfrm>
          <a:prstGeom prst="rect">
            <a:avLst/>
          </a:prstGeom>
        </p:spPr>
      </p:pic>
    </p:spTree>
    <p:extLst>
      <p:ext uri="{BB962C8B-B14F-4D97-AF65-F5344CB8AC3E}">
        <p14:creationId xmlns:p14="http://schemas.microsoft.com/office/powerpoint/2010/main" val="1474863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3F2D-7C0B-5ECE-73AA-B4BF394148B3}"/>
              </a:ext>
            </a:extLst>
          </p:cNvPr>
          <p:cNvSpPr>
            <a:spLocks noGrp="1"/>
          </p:cNvSpPr>
          <p:nvPr>
            <p:ph type="title"/>
          </p:nvPr>
        </p:nvSpPr>
        <p:spPr>
          <a:xfrm>
            <a:off x="615632" y="208879"/>
            <a:ext cx="5892340" cy="776314"/>
          </a:xfrm>
        </p:spPr>
        <p:txBody>
          <a:bodyPr/>
          <a:lstStyle/>
          <a:p>
            <a:r>
              <a:rPr lang="en-IN" sz="4000" b="1" u="sng" dirty="0">
                <a:latin typeface="Times New Roman" panose="02020603050405020304" pitchFamily="18" charset="0"/>
                <a:cs typeface="Times New Roman" panose="02020603050405020304" pitchFamily="18" charset="0"/>
              </a:rPr>
              <a:t>Other Technologies Used:</a:t>
            </a:r>
            <a:endParaRPr lang="en-IN" dirty="0"/>
          </a:p>
        </p:txBody>
      </p:sp>
      <p:sp>
        <p:nvSpPr>
          <p:cNvPr id="7" name="TextBox 6">
            <a:extLst>
              <a:ext uri="{FF2B5EF4-FFF2-40B4-BE49-F238E27FC236}">
                <a16:creationId xmlns:a16="http://schemas.microsoft.com/office/drawing/2014/main" id="{6146CA06-5540-7082-DDF3-95DB1F3403A6}"/>
              </a:ext>
            </a:extLst>
          </p:cNvPr>
          <p:cNvSpPr txBox="1"/>
          <p:nvPr/>
        </p:nvSpPr>
        <p:spPr>
          <a:xfrm>
            <a:off x="731520" y="1127760"/>
            <a:ext cx="9306560" cy="5355312"/>
          </a:xfrm>
          <a:prstGeom prst="rect">
            <a:avLst/>
          </a:prstGeom>
          <a:noFill/>
        </p:spPr>
        <p:txBody>
          <a:bodyPr wrap="square" rtlCol="0">
            <a:spAutoFit/>
          </a:bodyPr>
          <a:lstStyle/>
          <a:p>
            <a:pPr marL="285750" indent="-285750">
              <a:buFont typeface="Arial" panose="020B0604020202020204" pitchFamily="34" charset="0"/>
              <a:buChar char="•"/>
            </a:pPr>
            <a:r>
              <a:rPr lang="en-IN" b="1" i="1" dirty="0" err="1"/>
              <a:t>PyAutoGUI</a:t>
            </a:r>
            <a:endParaRPr lang="en-IN" b="1" i="1" dirty="0"/>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Autopy</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Comtypes</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Inno</a:t>
            </a:r>
            <a:r>
              <a:rPr lang="en-IN" b="1" i="1" dirty="0"/>
              <a:t> Setup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cx_freeze</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numpy</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a:t>time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os</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a:t>keyboard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a:t>math</a:t>
            </a:r>
          </a:p>
        </p:txBody>
      </p:sp>
    </p:spTree>
    <p:extLst>
      <p:ext uri="{BB962C8B-B14F-4D97-AF65-F5344CB8AC3E}">
        <p14:creationId xmlns:p14="http://schemas.microsoft.com/office/powerpoint/2010/main" val="3298281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A564-8031-8CBB-872C-1CC74DA0D3B7}"/>
              </a:ext>
            </a:extLst>
          </p:cNvPr>
          <p:cNvSpPr>
            <a:spLocks noGrp="1"/>
          </p:cNvSpPr>
          <p:nvPr>
            <p:ph type="title"/>
          </p:nvPr>
        </p:nvSpPr>
        <p:spPr>
          <a:xfrm>
            <a:off x="544512" y="178398"/>
            <a:ext cx="4850120" cy="933630"/>
          </a:xfrm>
        </p:spPr>
        <p:txBody>
          <a:bodyPr/>
          <a:lstStyle/>
          <a:p>
            <a:r>
              <a:rPr lang="en-IN" sz="4400" b="1" u="sng" dirty="0" err="1">
                <a:latin typeface="Times New Roman" panose="02020603050405020304" pitchFamily="18" charset="0"/>
                <a:cs typeface="Times New Roman" panose="02020603050405020304" pitchFamily="18" charset="0"/>
              </a:rPr>
              <a:t>WorkFlow</a:t>
            </a:r>
            <a:endParaRPr lang="en-IN" dirty="0"/>
          </a:p>
        </p:txBody>
      </p:sp>
      <p:pic>
        <p:nvPicPr>
          <p:cNvPr id="7" name="Picture 6">
            <a:extLst>
              <a:ext uri="{FF2B5EF4-FFF2-40B4-BE49-F238E27FC236}">
                <a16:creationId xmlns:a16="http://schemas.microsoft.com/office/drawing/2014/main" id="{2B83C50D-FF2A-D1E4-5203-C2151B80BA54}"/>
              </a:ext>
            </a:extLst>
          </p:cNvPr>
          <p:cNvPicPr>
            <a:picLocks noChangeAspect="1"/>
          </p:cNvPicPr>
          <p:nvPr/>
        </p:nvPicPr>
        <p:blipFill>
          <a:blip r:embed="rId2"/>
          <a:stretch>
            <a:fillRect/>
          </a:stretch>
        </p:blipFill>
        <p:spPr>
          <a:xfrm>
            <a:off x="406902" y="1112028"/>
            <a:ext cx="3474218" cy="5456001"/>
          </a:xfrm>
          <a:prstGeom prst="rect">
            <a:avLst/>
          </a:prstGeom>
        </p:spPr>
      </p:pic>
      <p:sp>
        <p:nvSpPr>
          <p:cNvPr id="8" name="TextBox 7">
            <a:extLst>
              <a:ext uri="{FF2B5EF4-FFF2-40B4-BE49-F238E27FC236}">
                <a16:creationId xmlns:a16="http://schemas.microsoft.com/office/drawing/2014/main" id="{33843939-F44F-F6D9-3A72-C63DA1650A4B}"/>
              </a:ext>
            </a:extLst>
          </p:cNvPr>
          <p:cNvSpPr txBox="1"/>
          <p:nvPr/>
        </p:nvSpPr>
        <p:spPr>
          <a:xfrm>
            <a:off x="4195128" y="1706986"/>
            <a:ext cx="7702232" cy="3693319"/>
          </a:xfrm>
          <a:prstGeom prst="rect">
            <a:avLst/>
          </a:prstGeom>
          <a:noFill/>
        </p:spPr>
        <p:txBody>
          <a:bodyPr wrap="square" rtlCol="0">
            <a:spAutoFit/>
          </a:bodyPr>
          <a:lstStyle/>
          <a:p>
            <a:pPr marL="342900" indent="-342900">
              <a:buFont typeface="+mj-lt"/>
              <a:buAutoNum type="arabicPeriod"/>
            </a:pPr>
            <a:r>
              <a:rPr lang="en-US" b="1" i="1" dirty="0"/>
              <a:t>Start</a:t>
            </a:r>
            <a:r>
              <a:rPr lang="en-US" dirty="0"/>
              <a:t>: Program begins execution.</a:t>
            </a:r>
          </a:p>
          <a:p>
            <a:pPr marL="342900" indent="-342900">
              <a:buFont typeface="+mj-lt"/>
              <a:buAutoNum type="arabicPeriod"/>
            </a:pPr>
            <a:endParaRPr lang="en-US" b="1" i="1" dirty="0"/>
          </a:p>
          <a:p>
            <a:pPr marL="342900" indent="-342900">
              <a:buFont typeface="+mj-lt"/>
              <a:buAutoNum type="arabicPeriod"/>
            </a:pPr>
            <a:r>
              <a:rPr lang="en-US" b="1" i="1" dirty="0"/>
              <a:t>Initialize System</a:t>
            </a:r>
            <a:r>
              <a:rPr lang="en-US" dirty="0"/>
              <a:t>: Set up webcam and hand detector, define frame dimensions and screen size, initialize variables.</a:t>
            </a:r>
          </a:p>
          <a:p>
            <a:pPr marL="342900" indent="-342900">
              <a:buFont typeface="+mj-lt"/>
              <a:buAutoNum type="arabicPeriod"/>
            </a:pPr>
            <a:endParaRPr lang="en-US" b="1" i="1" dirty="0"/>
          </a:p>
          <a:p>
            <a:pPr marL="342900" indent="-342900">
              <a:buFont typeface="+mj-lt"/>
              <a:buAutoNum type="arabicPeriod"/>
            </a:pPr>
            <a:r>
              <a:rPr lang="en-US" b="1" i="1" dirty="0"/>
              <a:t>Capture Frame from Webcam</a:t>
            </a:r>
            <a:r>
              <a:rPr lang="en-US" dirty="0"/>
              <a:t>: Obtain a frame from the webcam using OpenCV.</a:t>
            </a:r>
          </a:p>
          <a:p>
            <a:pPr marL="342900" indent="-342900">
              <a:buFont typeface="+mj-lt"/>
              <a:buAutoNum type="arabicPeriod"/>
            </a:pPr>
            <a:endParaRPr lang="en-US" b="1" i="1" dirty="0"/>
          </a:p>
          <a:p>
            <a:pPr marL="342900" indent="-342900">
              <a:buFont typeface="+mj-lt"/>
              <a:buAutoNum type="arabicPeriod"/>
            </a:pPr>
            <a:r>
              <a:rPr lang="en-US" b="1" i="1" dirty="0"/>
              <a:t>Detect Hand in Frame: </a:t>
            </a:r>
            <a:r>
              <a:rPr lang="en-US" dirty="0"/>
              <a:t>Convert image to RGB and process with </a:t>
            </a:r>
            <a:r>
              <a:rPr lang="en-US" dirty="0" err="1"/>
              <a:t>Mediapipe</a:t>
            </a:r>
            <a:r>
              <a:rPr lang="en-US" dirty="0"/>
              <a:t> to detect hand landmarks.</a:t>
            </a:r>
          </a:p>
          <a:p>
            <a:pPr marL="342900" indent="-342900">
              <a:buFont typeface="+mj-lt"/>
              <a:buAutoNum type="arabicPeriod"/>
            </a:pPr>
            <a:endParaRPr lang="en-US" b="1" i="1" dirty="0"/>
          </a:p>
          <a:p>
            <a:pPr marL="342900" indent="-342900">
              <a:buFont typeface="+mj-lt"/>
              <a:buAutoNum type="arabicPeriod"/>
            </a:pPr>
            <a:r>
              <a:rPr lang="en-US" b="1" i="1" dirty="0"/>
              <a:t>Check if Hand is Detected:</a:t>
            </a:r>
            <a:r>
              <a:rPr lang="en-US" dirty="0"/>
              <a:t> Verify if hand landmarks are detected in the frame.</a:t>
            </a:r>
          </a:p>
        </p:txBody>
      </p:sp>
    </p:spTree>
    <p:extLst>
      <p:ext uri="{BB962C8B-B14F-4D97-AF65-F5344CB8AC3E}">
        <p14:creationId xmlns:p14="http://schemas.microsoft.com/office/powerpoint/2010/main" val="246862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456172-8BDB-45DC-1E27-9FEB764D6AF0}"/>
              </a:ext>
            </a:extLst>
          </p:cNvPr>
          <p:cNvSpPr txBox="1"/>
          <p:nvPr/>
        </p:nvSpPr>
        <p:spPr>
          <a:xfrm>
            <a:off x="1701800" y="1429940"/>
            <a:ext cx="8788400" cy="3693319"/>
          </a:xfrm>
          <a:prstGeom prst="rect">
            <a:avLst/>
          </a:prstGeom>
          <a:noFill/>
        </p:spPr>
        <p:txBody>
          <a:bodyPr wrap="square" rtlCol="0">
            <a:spAutoFit/>
          </a:bodyPr>
          <a:lstStyle/>
          <a:p>
            <a:r>
              <a:rPr lang="en-US" b="1" i="1" dirty="0"/>
              <a:t>6. Identify Finger Positions:</a:t>
            </a:r>
            <a:r>
              <a:rPr lang="en-US" dirty="0"/>
              <a:t> Determine positions of key fingers (index,</a:t>
            </a:r>
          </a:p>
          <a:p>
            <a:r>
              <a:rPr lang="en-US" dirty="0"/>
              <a:t>    middle, thumb) and identify which fingers are raised.</a:t>
            </a:r>
          </a:p>
          <a:p>
            <a:endParaRPr lang="en-US" b="1" i="1" dirty="0"/>
          </a:p>
          <a:p>
            <a:r>
              <a:rPr lang="en-US" b="1" i="1" dirty="0"/>
              <a:t>7. Perform Actions Based on Finger Positions:</a:t>
            </a:r>
            <a:r>
              <a:rPr lang="en-US" dirty="0"/>
              <a:t> Execute various actions</a:t>
            </a:r>
          </a:p>
          <a:p>
            <a:r>
              <a:rPr lang="en-US" dirty="0"/>
              <a:t>    based on finger positions, such as cursor movement, clicks, right</a:t>
            </a:r>
          </a:p>
          <a:p>
            <a:r>
              <a:rPr lang="en-US" dirty="0"/>
              <a:t>    clicks, dragging, double-clicking, scrolling, and presentation control.</a:t>
            </a:r>
          </a:p>
          <a:p>
            <a:pPr marL="285750" indent="-285750">
              <a:buFont typeface="Arial" panose="020B0604020202020204" pitchFamily="34" charset="0"/>
              <a:buChar char="•"/>
            </a:pPr>
            <a:endParaRPr lang="en-US" b="1" i="1" dirty="0"/>
          </a:p>
          <a:p>
            <a:r>
              <a:rPr lang="en-US" b="1" i="1" dirty="0"/>
              <a:t>8. Display Frame with Annotations:</a:t>
            </a:r>
            <a:r>
              <a:rPr lang="en-US" dirty="0"/>
              <a:t> Annotate the frame with detected</a:t>
            </a:r>
          </a:p>
          <a:p>
            <a:r>
              <a:rPr lang="en-US" dirty="0"/>
              <a:t>    landmarks and visual cues using OpenCV and display it in a window.</a:t>
            </a:r>
          </a:p>
          <a:p>
            <a:pPr marL="285750" indent="-285750">
              <a:buFont typeface="Arial" panose="020B0604020202020204" pitchFamily="34" charset="0"/>
              <a:buChar char="•"/>
            </a:pPr>
            <a:endParaRPr lang="en-US" b="1" i="1" dirty="0"/>
          </a:p>
          <a:p>
            <a:r>
              <a:rPr lang="en-US" b="1" i="1" dirty="0"/>
              <a:t>9. Check for Exit Condition</a:t>
            </a:r>
            <a:r>
              <a:rPr lang="en-US" dirty="0"/>
              <a:t>: Monitor if the 'Esc' key is pressed to stop the script.</a:t>
            </a:r>
          </a:p>
          <a:p>
            <a:pPr marL="285750" indent="-285750">
              <a:buFont typeface="Arial" panose="020B0604020202020204" pitchFamily="34" charset="0"/>
              <a:buChar char="•"/>
            </a:pPr>
            <a:endParaRPr lang="en-US" b="1" i="1" dirty="0"/>
          </a:p>
          <a:p>
            <a:r>
              <a:rPr lang="en-US" b="1" i="1" dirty="0"/>
              <a:t>10. End</a:t>
            </a:r>
            <a:r>
              <a:rPr lang="en-US" dirty="0"/>
              <a:t>: Release webcam resource and close all OpenCV windows.</a:t>
            </a:r>
            <a:endParaRPr lang="en-IN" dirty="0"/>
          </a:p>
        </p:txBody>
      </p:sp>
    </p:spTree>
    <p:extLst>
      <p:ext uri="{BB962C8B-B14F-4D97-AF65-F5344CB8AC3E}">
        <p14:creationId xmlns:p14="http://schemas.microsoft.com/office/powerpoint/2010/main" val="1504446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562093-541A-BDA9-A388-9EBBA6395242}"/>
              </a:ext>
            </a:extLst>
          </p:cNvPr>
          <p:cNvSpPr>
            <a:spLocks noGrp="1"/>
          </p:cNvSpPr>
          <p:nvPr>
            <p:ph type="title"/>
          </p:nvPr>
        </p:nvSpPr>
        <p:spPr>
          <a:xfrm>
            <a:off x="544512" y="178398"/>
            <a:ext cx="4850120" cy="933630"/>
          </a:xfrm>
        </p:spPr>
        <p:txBody>
          <a:bodyPr/>
          <a:lstStyle/>
          <a:p>
            <a:r>
              <a:rPr lang="en-IN" sz="4400" b="1" u="sng" dirty="0">
                <a:latin typeface="Times New Roman" panose="02020603050405020304" pitchFamily="18" charset="0"/>
                <a:cs typeface="Times New Roman" panose="02020603050405020304" pitchFamily="18" charset="0"/>
              </a:rPr>
              <a:t>Applications:</a:t>
            </a:r>
            <a:endParaRPr lang="en-IN" dirty="0"/>
          </a:p>
        </p:txBody>
      </p:sp>
      <p:sp>
        <p:nvSpPr>
          <p:cNvPr id="7" name="TextBox 6">
            <a:extLst>
              <a:ext uri="{FF2B5EF4-FFF2-40B4-BE49-F238E27FC236}">
                <a16:creationId xmlns:a16="http://schemas.microsoft.com/office/drawing/2014/main" id="{B8846EF7-BD51-CB5C-F13C-A04721780E1A}"/>
              </a:ext>
            </a:extLst>
          </p:cNvPr>
          <p:cNvSpPr txBox="1"/>
          <p:nvPr/>
        </p:nvSpPr>
        <p:spPr>
          <a:xfrm>
            <a:off x="660072" y="1112028"/>
            <a:ext cx="9469120" cy="2862322"/>
          </a:xfrm>
          <a:prstGeom prst="rect">
            <a:avLst/>
          </a:prstGeom>
          <a:noFill/>
        </p:spPr>
        <p:txBody>
          <a:bodyPr wrap="square" rtlCol="0">
            <a:spAutoFit/>
          </a:bodyPr>
          <a:lstStyle/>
          <a:p>
            <a:r>
              <a:rPr lang="en-US" b="1" i="1" dirty="0"/>
              <a:t>1. </a:t>
            </a:r>
            <a:r>
              <a:rPr lang="en-IN" b="1" i="1" dirty="0"/>
              <a:t>Education and Business</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Interactive Presentations</a:t>
            </a:r>
          </a:p>
          <a:p>
            <a:pPr marL="742950" lvl="1" indent="-285750">
              <a:buFont typeface="Arial" panose="020B0604020202020204" pitchFamily="34" charset="0"/>
              <a:buChar char="•"/>
            </a:pPr>
            <a:r>
              <a:rPr lang="en-IN" dirty="0"/>
              <a:t>Multimedia Control</a:t>
            </a:r>
          </a:p>
          <a:p>
            <a:pPr marL="742950" lvl="1" indent="-285750">
              <a:buFont typeface="Arial" panose="020B0604020202020204" pitchFamily="34" charset="0"/>
              <a:buChar char="•"/>
            </a:pPr>
            <a:r>
              <a:rPr lang="en-IN" dirty="0"/>
              <a:t>Accessibility</a:t>
            </a:r>
          </a:p>
          <a:p>
            <a:pPr marL="742950" lvl="1" indent="-285750">
              <a:buFont typeface="Arial" panose="020B0604020202020204" pitchFamily="34" charset="0"/>
              <a:buChar char="•"/>
            </a:pPr>
            <a:r>
              <a:rPr lang="en-IN" dirty="0"/>
              <a:t>Enhanced Mobility</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8" name="TextBox 7">
            <a:extLst>
              <a:ext uri="{FF2B5EF4-FFF2-40B4-BE49-F238E27FC236}">
                <a16:creationId xmlns:a16="http://schemas.microsoft.com/office/drawing/2014/main" id="{574C3AEE-49E2-13D3-2145-1E2646581930}"/>
              </a:ext>
            </a:extLst>
          </p:cNvPr>
          <p:cNvSpPr txBox="1"/>
          <p:nvPr/>
        </p:nvSpPr>
        <p:spPr>
          <a:xfrm>
            <a:off x="660072" y="2887682"/>
            <a:ext cx="9519920" cy="3970318"/>
          </a:xfrm>
          <a:prstGeom prst="rect">
            <a:avLst/>
          </a:prstGeom>
          <a:noFill/>
        </p:spPr>
        <p:txBody>
          <a:bodyPr wrap="square" rtlCol="0">
            <a:spAutoFit/>
          </a:bodyPr>
          <a:lstStyle/>
          <a:p>
            <a:r>
              <a:rPr lang="en-US" b="1" dirty="0"/>
              <a:t>2. Healthcare</a:t>
            </a:r>
            <a:r>
              <a:rPr lang="en-US" dirty="0"/>
              <a:t> </a:t>
            </a:r>
          </a:p>
          <a:p>
            <a:endParaRPr lang="en-US" dirty="0"/>
          </a:p>
          <a:p>
            <a:r>
              <a:rPr lang="en-US" dirty="0"/>
              <a:t>Gesture control can be utilized in medical simulations and training programs to simulate surgical procedures, manipulate medical images, and interact with virtual patient data.</a:t>
            </a:r>
          </a:p>
          <a:p>
            <a:endParaRPr lang="en-US" dirty="0"/>
          </a:p>
          <a:p>
            <a:r>
              <a:rPr lang="en-US" dirty="0"/>
              <a:t>3. </a:t>
            </a:r>
            <a:r>
              <a:rPr lang="en-US" b="1" dirty="0"/>
              <a:t>Gaming and Entertainment</a:t>
            </a:r>
          </a:p>
          <a:p>
            <a:endParaRPr lang="en-US" b="1" dirty="0"/>
          </a:p>
          <a:p>
            <a:r>
              <a:rPr lang="en-US" dirty="0"/>
              <a:t>Gesture control can enhance gaming experiences by allowing players to interact with games using natural hand movements, gestures, and motions. Gesture control can enable users to interact with virtual environments, manipulate objects, and engage in immersive experiences without the need for physical controllers.</a:t>
            </a:r>
          </a:p>
          <a:p>
            <a:endParaRPr lang="en-US" dirty="0"/>
          </a:p>
          <a:p>
            <a:endParaRPr lang="en-IN" dirty="0"/>
          </a:p>
        </p:txBody>
      </p:sp>
    </p:spTree>
    <p:extLst>
      <p:ext uri="{BB962C8B-B14F-4D97-AF65-F5344CB8AC3E}">
        <p14:creationId xmlns:p14="http://schemas.microsoft.com/office/powerpoint/2010/main" val="873599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7324-A814-6278-7916-983EB74C7A2E}"/>
              </a:ext>
            </a:extLst>
          </p:cNvPr>
          <p:cNvSpPr>
            <a:spLocks noGrp="1"/>
          </p:cNvSpPr>
          <p:nvPr>
            <p:ph type="title"/>
          </p:nvPr>
        </p:nvSpPr>
        <p:spPr>
          <a:xfrm>
            <a:off x="625791" y="279998"/>
            <a:ext cx="9404723" cy="1400530"/>
          </a:xfrm>
        </p:spPr>
        <p:txBody>
          <a:bodyPr/>
          <a:lstStyle/>
          <a:p>
            <a:r>
              <a:rPr lang="en-IN" sz="4000" b="1" u="sng" dirty="0">
                <a:latin typeface="Times New Roman" panose="02020603050405020304" pitchFamily="18" charset="0"/>
                <a:cs typeface="Times New Roman" panose="02020603050405020304" pitchFamily="18" charset="0"/>
              </a:rPr>
              <a:t>Challenges:</a:t>
            </a:r>
            <a:endParaRPr lang="en-IN" dirty="0"/>
          </a:p>
        </p:txBody>
      </p:sp>
      <p:sp>
        <p:nvSpPr>
          <p:cNvPr id="6" name="TextBox 5">
            <a:extLst>
              <a:ext uri="{FF2B5EF4-FFF2-40B4-BE49-F238E27FC236}">
                <a16:creationId xmlns:a16="http://schemas.microsoft.com/office/drawing/2014/main" id="{F4F496B9-7F3C-E3F9-B7E4-27171EAFA4CD}"/>
              </a:ext>
            </a:extLst>
          </p:cNvPr>
          <p:cNvSpPr txBox="1"/>
          <p:nvPr/>
        </p:nvSpPr>
        <p:spPr>
          <a:xfrm>
            <a:off x="625791" y="1483360"/>
            <a:ext cx="9865360" cy="3416320"/>
          </a:xfrm>
          <a:prstGeom prst="rect">
            <a:avLst/>
          </a:prstGeom>
          <a:noFill/>
        </p:spPr>
        <p:txBody>
          <a:bodyPr wrap="square" rtlCol="0">
            <a:spAutoFit/>
          </a:bodyPr>
          <a:lstStyle/>
          <a:p>
            <a:r>
              <a:rPr lang="en-US" b="1" i="1" dirty="0"/>
              <a:t>Hand Detection Accuracy</a:t>
            </a:r>
            <a:r>
              <a:rPr lang="en-US" dirty="0"/>
              <a:t>: Variations in lighting, hand sizes, and occlusions challenge achieving precise hand detection, requiring sophisticated algorithms and parameter tuning for robustness.</a:t>
            </a:r>
          </a:p>
          <a:p>
            <a:endParaRPr lang="en-US" dirty="0"/>
          </a:p>
          <a:p>
            <a:r>
              <a:rPr lang="en-US" b="1" i="1" dirty="0"/>
              <a:t>Real-time Responsiveness</a:t>
            </a:r>
            <a:r>
              <a:rPr lang="en-US" dirty="0"/>
              <a:t>: Balancing seamless user experience with minimal latency in translating hand movements into mouse actions is challenging, especially with resource-intensive image processing tasks and complex gesture recognition algorithms.</a:t>
            </a:r>
          </a:p>
          <a:p>
            <a:endParaRPr lang="en-US" dirty="0"/>
          </a:p>
          <a:p>
            <a:r>
              <a:rPr lang="en-US" b="1" i="1" dirty="0"/>
              <a:t>Limitation to Specific Presentation File</a:t>
            </a:r>
            <a:r>
              <a:rPr lang="en-US" dirty="0"/>
              <a:t>: Dependency on a specific presentation file in the program folder limits flexibility and usability, requiring users to store the presentation file within the program directory, potentially leading to errors if requirements are not met.</a:t>
            </a:r>
            <a:endParaRPr lang="en-IN" dirty="0"/>
          </a:p>
        </p:txBody>
      </p:sp>
    </p:spTree>
    <p:extLst>
      <p:ext uri="{BB962C8B-B14F-4D97-AF65-F5344CB8AC3E}">
        <p14:creationId xmlns:p14="http://schemas.microsoft.com/office/powerpoint/2010/main" val="4054595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64FC12-EFDF-6396-5485-F7E4D8C8D910}"/>
              </a:ext>
            </a:extLst>
          </p:cNvPr>
          <p:cNvSpPr>
            <a:spLocks noGrp="1"/>
          </p:cNvSpPr>
          <p:nvPr>
            <p:ph type="title"/>
          </p:nvPr>
        </p:nvSpPr>
        <p:spPr>
          <a:xfrm>
            <a:off x="625791" y="279998"/>
            <a:ext cx="9404723" cy="1400530"/>
          </a:xfrm>
        </p:spPr>
        <p:txBody>
          <a:bodyPr/>
          <a:lstStyle/>
          <a:p>
            <a:r>
              <a:rPr lang="en-IN" sz="4000" b="1" u="sng" dirty="0">
                <a:latin typeface="Times New Roman" panose="02020603050405020304" pitchFamily="18" charset="0"/>
                <a:cs typeface="Times New Roman" panose="02020603050405020304" pitchFamily="18" charset="0"/>
              </a:rPr>
              <a:t>Future Scope:</a:t>
            </a:r>
            <a:endParaRPr lang="en-IN" dirty="0"/>
          </a:p>
        </p:txBody>
      </p:sp>
      <p:sp>
        <p:nvSpPr>
          <p:cNvPr id="5" name="TextBox 4">
            <a:extLst>
              <a:ext uri="{FF2B5EF4-FFF2-40B4-BE49-F238E27FC236}">
                <a16:creationId xmlns:a16="http://schemas.microsoft.com/office/drawing/2014/main" id="{A8EACD02-6182-4139-5B30-612B887C18FA}"/>
              </a:ext>
            </a:extLst>
          </p:cNvPr>
          <p:cNvSpPr txBox="1"/>
          <p:nvPr/>
        </p:nvSpPr>
        <p:spPr>
          <a:xfrm>
            <a:off x="625791" y="1341120"/>
            <a:ext cx="9404723" cy="3970318"/>
          </a:xfrm>
          <a:prstGeom prst="rect">
            <a:avLst/>
          </a:prstGeom>
          <a:noFill/>
        </p:spPr>
        <p:txBody>
          <a:bodyPr wrap="square" rtlCol="0">
            <a:spAutoFit/>
          </a:bodyPr>
          <a:lstStyle/>
          <a:p>
            <a:r>
              <a:rPr lang="en-US" b="1" i="1" dirty="0"/>
              <a:t>Improved Accuracy and Speed:</a:t>
            </a:r>
            <a:r>
              <a:rPr lang="en-US" dirty="0"/>
              <a:t> Incorporating advanced machine learning models and GPU acceleration can enhance the system's accuracy and speed, ensuring more precise hand detection and faster gesture recognition for a seamless user experience.</a:t>
            </a:r>
          </a:p>
          <a:p>
            <a:endParaRPr lang="en-US" dirty="0"/>
          </a:p>
          <a:p>
            <a:r>
              <a:rPr lang="en-US" b="1" i="1" dirty="0"/>
              <a:t>Multi-Hand Support: </a:t>
            </a:r>
            <a:r>
              <a:rPr lang="en-US" dirty="0"/>
              <a:t>Implementing dual hand tracking enables recognition and tracking of gestures from both hands simultaneously, allowing for more complex interactions and commands, thus expanding the system's capabilities.</a:t>
            </a:r>
          </a:p>
          <a:p>
            <a:endParaRPr lang="en-US" dirty="0"/>
          </a:p>
          <a:p>
            <a:r>
              <a:rPr lang="en-US" b="1" i="1" dirty="0"/>
              <a:t>Integration with More Applications</a:t>
            </a:r>
            <a:r>
              <a:rPr lang="en-US" dirty="0"/>
              <a:t>: Extending functionality to control various applications beyond PowerPoint, coupled with API development for easy integration, opens up opportunities for broader usage scenarios, such as media players, browsers, and gaming interfaces, enhancing the system's versatility and usability.</a:t>
            </a:r>
            <a:endParaRPr lang="en-IN" dirty="0"/>
          </a:p>
        </p:txBody>
      </p:sp>
    </p:spTree>
    <p:extLst>
      <p:ext uri="{BB962C8B-B14F-4D97-AF65-F5344CB8AC3E}">
        <p14:creationId xmlns:p14="http://schemas.microsoft.com/office/powerpoint/2010/main" val="3874837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BF6754-2657-4940-AF3B-424A4EFA44D1}"/>
              </a:ext>
            </a:extLst>
          </p:cNvPr>
          <p:cNvSpPr txBox="1"/>
          <p:nvPr/>
        </p:nvSpPr>
        <p:spPr>
          <a:xfrm>
            <a:off x="2994358" y="4221994"/>
            <a:ext cx="5978387" cy="1200329"/>
          </a:xfrm>
          <a:prstGeom prst="rect">
            <a:avLst/>
          </a:prstGeom>
          <a:noFill/>
        </p:spPr>
        <p:txBody>
          <a:bodyPr wrap="square" rtlCol="0">
            <a:spAutoFit/>
          </a:bodyPr>
          <a:lstStyle/>
          <a:p>
            <a:r>
              <a:rPr lang="en-IN" sz="7200" b="1" dirty="0">
                <a:solidFill>
                  <a:schemeClr val="bg1"/>
                </a:solidFill>
                <a:latin typeface="Times New Roman" pitchFamily="18" charset="0"/>
                <a:cs typeface="Times New Roman" pitchFamily="18" charset="0"/>
              </a:rPr>
              <a:t>  Thank You</a:t>
            </a:r>
          </a:p>
        </p:txBody>
      </p:sp>
      <p:pic>
        <p:nvPicPr>
          <p:cNvPr id="3" name="Picture 2" descr="Picture1.png">
            <a:hlinkClick r:id="rId2"/>
          </p:cNvPr>
          <p:cNvPicPr>
            <a:picLocks noChangeAspect="1"/>
          </p:cNvPicPr>
          <p:nvPr/>
        </p:nvPicPr>
        <p:blipFill>
          <a:blip r:embed="rId3" cstate="print"/>
          <a:stretch>
            <a:fillRect/>
          </a:stretch>
        </p:blipFill>
        <p:spPr>
          <a:xfrm>
            <a:off x="4449376" y="1157287"/>
            <a:ext cx="2435997" cy="2772000"/>
          </a:xfrm>
          <a:prstGeom prst="rect">
            <a:avLst/>
          </a:prstGeom>
          <a:effectLst>
            <a:outerShdw blurRad="152400" dist="88900" dir="5400000" sx="101000" sy="101000" algn="ctr" rotWithShape="0">
              <a:srgbClr val="000000">
                <a:alpha val="66000"/>
              </a:srgbClr>
            </a:outerShdw>
          </a:effectLst>
        </p:spPr>
      </p:pic>
    </p:spTree>
    <p:extLst>
      <p:ext uri="{BB962C8B-B14F-4D97-AF65-F5344CB8AC3E}">
        <p14:creationId xmlns:p14="http://schemas.microsoft.com/office/powerpoint/2010/main" val="818678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8F1B1C-BC77-4AC2-A2B5-88325A1DE1D1}"/>
              </a:ext>
            </a:extLst>
          </p:cNvPr>
          <p:cNvSpPr/>
          <p:nvPr/>
        </p:nvSpPr>
        <p:spPr>
          <a:xfrm>
            <a:off x="1358320" y="199793"/>
            <a:ext cx="2005677" cy="646331"/>
          </a:xfrm>
          <a:prstGeom prst="rect">
            <a:avLst/>
          </a:prstGeom>
          <a:noFill/>
        </p:spPr>
        <p:txBody>
          <a:bodyPr wrap="none" lIns="91440" tIns="45720" rIns="91440" bIns="45720">
            <a:spAutoFit/>
          </a:bodyPr>
          <a:lstStyle/>
          <a:p>
            <a:pPr algn="ctr"/>
            <a:r>
              <a:rPr lang="en-US" sz="3600" b="1" u="sng" spc="50" dirty="0">
                <a:ln w="0"/>
                <a:effectLst>
                  <a:innerShdw blurRad="63500" dist="50800" dir="13500000">
                    <a:srgbClr val="000000">
                      <a:alpha val="50000"/>
                    </a:srgbClr>
                  </a:innerShdw>
                </a:effectLst>
                <a:latin typeface="Times New Roman" pitchFamily="18" charset="0"/>
                <a:cs typeface="Times New Roman" pitchFamily="18" charset="0"/>
              </a:rPr>
              <a:t>Contents</a:t>
            </a:r>
          </a:p>
        </p:txBody>
      </p:sp>
      <p:sp>
        <p:nvSpPr>
          <p:cNvPr id="7" name="TextBox 6">
            <a:extLst>
              <a:ext uri="{FF2B5EF4-FFF2-40B4-BE49-F238E27FC236}">
                <a16:creationId xmlns:a16="http://schemas.microsoft.com/office/drawing/2014/main" id="{4D4EF495-9B16-42E9-B198-5B778CA69FF9}"/>
              </a:ext>
            </a:extLst>
          </p:cNvPr>
          <p:cNvSpPr txBox="1"/>
          <p:nvPr/>
        </p:nvSpPr>
        <p:spPr>
          <a:xfrm>
            <a:off x="1358320" y="960365"/>
            <a:ext cx="4685293" cy="6001643"/>
          </a:xfrm>
          <a:prstGeom prst="rect">
            <a:avLst/>
          </a:prstGeom>
          <a:noFill/>
        </p:spPr>
        <p:txBody>
          <a:bodyPr wrap="square" rtlCol="0">
            <a:spAutoFit/>
          </a:bodyPr>
          <a:lstStyle/>
          <a:p>
            <a:pPr marL="285750" indent="-285750">
              <a:buFont typeface="Wingdings" panose="05000000000000000000" pitchFamily="2" charset="2"/>
              <a:buChar char="§"/>
            </a:pPr>
            <a:r>
              <a:rPr lang="en-IN" sz="2400" dirty="0">
                <a:latin typeface="Times New Roman" pitchFamily="18" charset="0"/>
                <a:cs typeface="Times New Roman" pitchFamily="18" charset="0"/>
              </a:rPr>
              <a:t>Introduction</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Objectives</a:t>
            </a:r>
          </a:p>
          <a:p>
            <a:endParaRPr lang="en-IN" sz="2400" dirty="0">
              <a:latin typeface="Times New Roman" pitchFamily="18" charset="0"/>
              <a:cs typeface="Times New Roman" pitchFamily="18" charset="0"/>
            </a:endParaRPr>
          </a:p>
          <a:p>
            <a:pPr marL="342900" indent="-342900">
              <a:buFont typeface="Wingdings" panose="05000000000000000000" pitchFamily="2" charset="2"/>
              <a:buChar char="§"/>
            </a:pPr>
            <a:r>
              <a:rPr lang="en-IN" sz="2400" dirty="0">
                <a:latin typeface="Times New Roman" pitchFamily="18" charset="0"/>
                <a:cs typeface="Times New Roman" pitchFamily="18" charset="0"/>
              </a:rPr>
              <a:t>Why?</a:t>
            </a:r>
          </a:p>
          <a:p>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Technologies Used</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Workflow</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Applications</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Challenges</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Future Scope</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350673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9C75CD-D90D-4029-AC5B-05B19E4D3D54}"/>
              </a:ext>
            </a:extLst>
          </p:cNvPr>
          <p:cNvSpPr txBox="1"/>
          <p:nvPr/>
        </p:nvSpPr>
        <p:spPr>
          <a:xfrm>
            <a:off x="200272" y="248405"/>
            <a:ext cx="10802469" cy="1508105"/>
          </a:xfrm>
          <a:prstGeom prst="rect">
            <a:avLst/>
          </a:prstGeom>
          <a:noFill/>
        </p:spPr>
        <p:txBody>
          <a:bodyPr wrap="square" rtlCol="0">
            <a:spAutoFit/>
          </a:bodyPr>
          <a:lstStyle/>
          <a:p>
            <a:r>
              <a:rPr lang="en-IN" sz="3200" b="1" dirty="0">
                <a:solidFill>
                  <a:srgbClr val="7030A0"/>
                </a:solidFill>
                <a:latin typeface="Times New Roman" pitchFamily="18" charset="0"/>
                <a:cs typeface="Times New Roman" pitchFamily="18" charset="0"/>
              </a:rPr>
              <a:t>     </a:t>
            </a:r>
            <a:r>
              <a:rPr lang="en-IN" sz="3600" b="1" u="sng" dirty="0">
                <a:solidFill>
                  <a:schemeClr val="tx1">
                    <a:lumMod val="85000"/>
                  </a:schemeClr>
                </a:solidFill>
                <a:latin typeface="Times New Roman" pitchFamily="18" charset="0"/>
                <a:cs typeface="Times New Roman" pitchFamily="18" charset="0"/>
              </a:rPr>
              <a:t>Introduction</a:t>
            </a:r>
            <a:r>
              <a:rPr lang="en-IN" sz="3200" b="1" u="sng" dirty="0">
                <a:solidFill>
                  <a:schemeClr val="tx1">
                    <a:lumMod val="85000"/>
                  </a:schemeClr>
                </a:solidFill>
                <a:latin typeface="Times New Roman" pitchFamily="18" charset="0"/>
                <a:cs typeface="Times New Roman" pitchFamily="18" charset="0"/>
              </a:rPr>
              <a:t>:</a:t>
            </a:r>
          </a:p>
          <a:p>
            <a:endParaRPr lang="en-IN" sz="32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C5C0AED-484C-70D1-BDBB-75C122CB3236}"/>
              </a:ext>
            </a:extLst>
          </p:cNvPr>
          <p:cNvSpPr txBox="1"/>
          <p:nvPr/>
        </p:nvSpPr>
        <p:spPr>
          <a:xfrm>
            <a:off x="705041" y="1120444"/>
            <a:ext cx="9635613" cy="5355312"/>
          </a:xfrm>
          <a:prstGeom prst="rect">
            <a:avLst/>
          </a:prstGeom>
          <a:noFill/>
        </p:spPr>
        <p:txBody>
          <a:bodyPr wrap="square" rtlCol="0">
            <a:spAutoFit/>
          </a:bodyPr>
          <a:lstStyle/>
          <a:p>
            <a:r>
              <a:rPr lang="en-US" b="1" i="1" dirty="0"/>
              <a:t>What is Gesture Control?</a:t>
            </a:r>
          </a:p>
          <a:p>
            <a:endParaRPr lang="en-US" dirty="0"/>
          </a:p>
          <a:p>
            <a:r>
              <a:rPr lang="en-US" dirty="0"/>
              <a:t>Gesture control refers to using hand and body movements to interact with digital devices without physically touching them.</a:t>
            </a:r>
          </a:p>
          <a:p>
            <a:endParaRPr lang="en-US" dirty="0"/>
          </a:p>
          <a:p>
            <a:r>
              <a:rPr lang="en-US" b="1" i="1" dirty="0"/>
              <a:t>Why is it Important?</a:t>
            </a:r>
          </a:p>
          <a:p>
            <a:endParaRPr lang="en-US" dirty="0"/>
          </a:p>
          <a:p>
            <a:pPr marL="285750" indent="-285750">
              <a:buFont typeface="Arial" panose="020B0604020202020204" pitchFamily="34" charset="0"/>
              <a:buChar char="•"/>
            </a:pPr>
            <a:r>
              <a:rPr lang="en-US" dirty="0"/>
              <a:t>Enhances user experience by providing a more natural and intuitive way to control devices.</a:t>
            </a:r>
          </a:p>
          <a:p>
            <a:pPr marL="285750" indent="-285750">
              <a:buFont typeface="Arial" panose="020B0604020202020204" pitchFamily="34" charset="0"/>
              <a:buChar char="•"/>
            </a:pPr>
            <a:r>
              <a:rPr lang="en-US" dirty="0"/>
              <a:t>Useful in various fields like gaming, presentations, robotics, and accessibility for individuals with disabilities.</a:t>
            </a:r>
          </a:p>
          <a:p>
            <a:pPr marL="285750" indent="-285750">
              <a:buFont typeface="Arial" panose="020B0604020202020204" pitchFamily="34" charset="0"/>
              <a:buChar char="•"/>
            </a:pPr>
            <a:endParaRPr lang="en-US" dirty="0"/>
          </a:p>
          <a:p>
            <a:r>
              <a:rPr lang="en-US" b="1" i="1" dirty="0"/>
              <a:t>About the Project:</a:t>
            </a:r>
          </a:p>
          <a:p>
            <a:endParaRPr lang="en-US" dirty="0"/>
          </a:p>
          <a:p>
            <a:pPr marL="285750" indent="-285750">
              <a:buFont typeface="Arial" panose="020B0604020202020204" pitchFamily="34" charset="0"/>
              <a:buChar char="•"/>
            </a:pPr>
            <a:r>
              <a:rPr lang="en-US" dirty="0"/>
              <a:t>Our project is a Gesture Control System.</a:t>
            </a:r>
          </a:p>
          <a:p>
            <a:pPr marL="285750" indent="-285750">
              <a:buFont typeface="Arial" panose="020B0604020202020204" pitchFamily="34" charset="0"/>
              <a:buChar char="•"/>
            </a:pPr>
            <a:r>
              <a:rPr lang="en-US" dirty="0"/>
              <a:t>It uses a webcam to track hand movements.</a:t>
            </a:r>
          </a:p>
          <a:p>
            <a:pPr marL="285750" indent="-285750">
              <a:buFont typeface="Arial" panose="020B0604020202020204" pitchFamily="34" charset="0"/>
              <a:buChar char="•"/>
            </a:pPr>
            <a:r>
              <a:rPr lang="en-US" dirty="0"/>
              <a:t>The system recognizes specific gestures to control computer applications.</a:t>
            </a:r>
          </a:p>
          <a:p>
            <a:pPr marL="285750" indent="-285750">
              <a:buFont typeface="Arial" panose="020B0604020202020204" pitchFamily="34" charset="0"/>
              <a:buChar char="•"/>
            </a:pPr>
            <a:r>
              <a:rPr lang="en-US" dirty="0"/>
              <a:t>We integrated it with PowerPoint for controlling presentations using hand gestures.</a:t>
            </a:r>
          </a:p>
          <a:p>
            <a:pPr marL="285750" indent="-285750">
              <a:buFont typeface="Arial" panose="020B0604020202020204" pitchFamily="34" charset="0"/>
              <a:buChar char="•"/>
            </a:pPr>
            <a:r>
              <a:rPr lang="en-US" dirty="0"/>
              <a:t>Our project uses Python and its libraries.</a:t>
            </a:r>
            <a:endParaRPr lang="en-IN" dirty="0"/>
          </a:p>
        </p:txBody>
      </p:sp>
    </p:spTree>
    <p:extLst>
      <p:ext uri="{BB962C8B-B14F-4D97-AF65-F5344CB8AC3E}">
        <p14:creationId xmlns:p14="http://schemas.microsoft.com/office/powerpoint/2010/main" val="1415120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016C2-8EE7-47F4-BBB9-2741A8ED5913}"/>
              </a:ext>
            </a:extLst>
          </p:cNvPr>
          <p:cNvSpPr txBox="1"/>
          <p:nvPr/>
        </p:nvSpPr>
        <p:spPr>
          <a:xfrm>
            <a:off x="622965" y="311583"/>
            <a:ext cx="3882669" cy="646331"/>
          </a:xfrm>
          <a:prstGeom prst="rect">
            <a:avLst/>
          </a:prstGeom>
          <a:noFill/>
        </p:spPr>
        <p:txBody>
          <a:bodyPr wrap="square" rtlCol="0">
            <a:spAutoFit/>
          </a:bodyPr>
          <a:lstStyle/>
          <a:p>
            <a:r>
              <a:rPr lang="en-IN" sz="3600" b="1" u="sng" dirty="0">
                <a:solidFill>
                  <a:schemeClr val="tx1">
                    <a:lumMod val="85000"/>
                  </a:schemeClr>
                </a:solidFill>
                <a:latin typeface="Times New Roman" pitchFamily="18" charset="0"/>
                <a:cs typeface="Times New Roman" pitchFamily="18" charset="0"/>
              </a:rPr>
              <a:t>Objectives:</a:t>
            </a:r>
          </a:p>
        </p:txBody>
      </p:sp>
      <p:sp>
        <p:nvSpPr>
          <p:cNvPr id="5" name="Rectangle 4"/>
          <p:cNvSpPr/>
          <p:nvPr/>
        </p:nvSpPr>
        <p:spPr>
          <a:xfrm>
            <a:off x="8594245" y="-243533"/>
            <a:ext cx="394660" cy="461665"/>
          </a:xfrm>
          <a:prstGeom prst="rect">
            <a:avLst/>
          </a:prstGeom>
        </p:spPr>
        <p:txBody>
          <a:bodyPr wrap="none">
            <a:spAutoFit/>
          </a:bodyPr>
          <a:lstStyle/>
          <a:p>
            <a:r>
              <a:rPr lang="en-IN" sz="2400" dirty="0">
                <a:solidFill>
                  <a:prstClr val="black"/>
                </a:solidFill>
              </a:rPr>
              <a:t>p</a:t>
            </a:r>
            <a:endParaRPr lang="en-US" dirty="0"/>
          </a:p>
        </p:txBody>
      </p:sp>
      <p:sp>
        <p:nvSpPr>
          <p:cNvPr id="3" name="TextBox 2">
            <a:extLst>
              <a:ext uri="{FF2B5EF4-FFF2-40B4-BE49-F238E27FC236}">
                <a16:creationId xmlns:a16="http://schemas.microsoft.com/office/drawing/2014/main" id="{CFCB9828-7C52-D271-3AB6-92319AE4CE43}"/>
              </a:ext>
            </a:extLst>
          </p:cNvPr>
          <p:cNvSpPr txBox="1"/>
          <p:nvPr/>
        </p:nvSpPr>
        <p:spPr>
          <a:xfrm>
            <a:off x="622965" y="1297858"/>
            <a:ext cx="10028902" cy="4801314"/>
          </a:xfrm>
          <a:prstGeom prst="rect">
            <a:avLst/>
          </a:prstGeom>
          <a:noFill/>
        </p:spPr>
        <p:txBody>
          <a:bodyPr wrap="square" rtlCol="0">
            <a:spAutoFit/>
          </a:bodyPr>
          <a:lstStyle/>
          <a:p>
            <a:r>
              <a:rPr lang="en-US" b="1" i="1" dirty="0"/>
              <a:t>1. Develop a Gesture Control System:</a:t>
            </a:r>
          </a:p>
          <a:p>
            <a:endParaRPr lang="en-US" dirty="0"/>
          </a:p>
          <a:p>
            <a:r>
              <a:rPr lang="en-US" dirty="0"/>
              <a:t>Create a system that can recognize and interpret hand gestures.</a:t>
            </a:r>
          </a:p>
          <a:p>
            <a:endParaRPr lang="en-US" dirty="0"/>
          </a:p>
          <a:p>
            <a:r>
              <a:rPr lang="en-US" b="1" i="1" dirty="0"/>
              <a:t>2. Implement Hand Tracking and Gesture Recognition:</a:t>
            </a:r>
          </a:p>
          <a:p>
            <a:endParaRPr lang="en-US" dirty="0"/>
          </a:p>
          <a:p>
            <a:r>
              <a:rPr lang="en-US" dirty="0"/>
              <a:t>Detect hand positions and movements to recognize specific gestures.</a:t>
            </a:r>
          </a:p>
          <a:p>
            <a:endParaRPr lang="en-US" dirty="0"/>
          </a:p>
          <a:p>
            <a:r>
              <a:rPr lang="en-US" b="1" i="1" dirty="0"/>
              <a:t>3. Control Computer Applications:</a:t>
            </a:r>
          </a:p>
          <a:p>
            <a:endParaRPr lang="en-US" dirty="0"/>
          </a:p>
          <a:p>
            <a:r>
              <a:rPr lang="en-US" dirty="0"/>
              <a:t>Use recognized gestures to control various computer functions (like moving the cursor, clicking, scrolling).</a:t>
            </a:r>
          </a:p>
          <a:p>
            <a:endParaRPr lang="en-US" dirty="0"/>
          </a:p>
          <a:p>
            <a:r>
              <a:rPr lang="en-US" b="1" i="1" dirty="0"/>
              <a:t>4. Integrate with Presentation Software:</a:t>
            </a:r>
          </a:p>
          <a:p>
            <a:endParaRPr lang="en-US" dirty="0"/>
          </a:p>
          <a:p>
            <a:r>
              <a:rPr lang="en-US" dirty="0"/>
              <a:t>Enable control of PowerPoint presentations through hand gestures for easier and more interactive presentations.</a:t>
            </a: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BB005-65C9-9654-7C2E-A4A69DD90DC6}"/>
              </a:ext>
            </a:extLst>
          </p:cNvPr>
          <p:cNvSpPr txBox="1"/>
          <p:nvPr/>
        </p:nvSpPr>
        <p:spPr>
          <a:xfrm>
            <a:off x="200272" y="189845"/>
            <a:ext cx="8373457" cy="1508105"/>
          </a:xfrm>
          <a:prstGeom prst="rect">
            <a:avLst/>
          </a:prstGeom>
          <a:noFill/>
        </p:spPr>
        <p:txBody>
          <a:bodyPr wrap="square" rtlCol="0">
            <a:spAutoFit/>
          </a:bodyPr>
          <a:lstStyle/>
          <a:p>
            <a:r>
              <a:rPr lang="en-IN" sz="3200" b="1" dirty="0">
                <a:solidFill>
                  <a:srgbClr val="7030A0"/>
                </a:solidFill>
                <a:latin typeface="Times New Roman" pitchFamily="18" charset="0"/>
                <a:cs typeface="Times New Roman" pitchFamily="18" charset="0"/>
              </a:rPr>
              <a:t>     </a:t>
            </a:r>
            <a:r>
              <a:rPr lang="en-IN" sz="3600" b="1" u="sng" dirty="0">
                <a:solidFill>
                  <a:schemeClr val="tx1">
                    <a:lumMod val="85000"/>
                  </a:schemeClr>
                </a:solidFill>
                <a:latin typeface="Times New Roman" pitchFamily="18" charset="0"/>
                <a:cs typeface="Times New Roman" pitchFamily="18" charset="0"/>
              </a:rPr>
              <a:t>Why?</a:t>
            </a:r>
            <a:endParaRPr lang="en-IN" sz="3200" b="1" u="sng" dirty="0">
              <a:solidFill>
                <a:schemeClr val="tx1">
                  <a:lumMod val="85000"/>
                </a:schemeClr>
              </a:solidFill>
              <a:latin typeface="Times New Roman" pitchFamily="18" charset="0"/>
              <a:cs typeface="Times New Roman" pitchFamily="18" charset="0"/>
            </a:endParaRPr>
          </a:p>
          <a:p>
            <a:endParaRPr lang="en-IN" sz="32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43E79ED9-2DC1-6C4A-5E2E-84AFE31BF64A}"/>
              </a:ext>
            </a:extLst>
          </p:cNvPr>
          <p:cNvSpPr txBox="1"/>
          <p:nvPr/>
        </p:nvSpPr>
        <p:spPr>
          <a:xfrm>
            <a:off x="678425" y="1061885"/>
            <a:ext cx="9753600" cy="5690872"/>
          </a:xfrm>
          <a:prstGeom prst="rect">
            <a:avLst/>
          </a:prstGeom>
          <a:noFill/>
        </p:spPr>
        <p:txBody>
          <a:bodyPr wrap="square" rtlCol="0">
            <a:spAutoFit/>
          </a:bodyPr>
          <a:lstStyle/>
          <a:p>
            <a:r>
              <a:rPr lang="en-US" b="1" i="1" dirty="0"/>
              <a:t>1. Accessibility:</a:t>
            </a:r>
          </a:p>
          <a:p>
            <a:endParaRPr lang="en-US" dirty="0"/>
          </a:p>
          <a:p>
            <a:pPr marL="285750" indent="-285750">
              <a:buFont typeface="Arial" panose="020B0604020202020204" pitchFamily="34" charset="0"/>
              <a:buChar char="•"/>
            </a:pPr>
            <a:r>
              <a:rPr lang="en-US" i="1" dirty="0"/>
              <a:t>Arthritis</a:t>
            </a:r>
            <a:r>
              <a:rPr lang="en-US" dirty="0"/>
              <a:t>: Joint pain and stiffness can make gripping a mouse painful.</a:t>
            </a:r>
          </a:p>
          <a:p>
            <a:endParaRPr lang="en-US" dirty="0"/>
          </a:p>
          <a:p>
            <a:pPr marL="285750" indent="-285750">
              <a:buFont typeface="Arial" panose="020B0604020202020204" pitchFamily="34" charset="0"/>
              <a:buChar char="•"/>
            </a:pPr>
            <a:r>
              <a:rPr lang="en-US" i="1" dirty="0"/>
              <a:t>Carpal Tunnel Syndrome</a:t>
            </a:r>
            <a:r>
              <a:rPr lang="en-US" dirty="0"/>
              <a:t>: Causes pain, numbness, and tingling in the hand and arm, making prolonged use of a mouse uncomfortable.</a:t>
            </a:r>
          </a:p>
          <a:p>
            <a:endParaRPr lang="en-US" dirty="0"/>
          </a:p>
          <a:p>
            <a:pPr marL="285750" indent="-285750">
              <a:buFont typeface="Arial" panose="020B0604020202020204" pitchFamily="34" charset="0"/>
              <a:buChar char="•"/>
            </a:pPr>
            <a:r>
              <a:rPr lang="en-US" i="1" dirty="0"/>
              <a:t>General Mobility Issues</a:t>
            </a:r>
            <a:r>
              <a:rPr lang="en-US" dirty="0"/>
              <a:t>: Helps users who struggle with fine motor skills or have limited hand dexterity.</a:t>
            </a:r>
          </a:p>
          <a:p>
            <a:endParaRPr lang="en-US" dirty="0"/>
          </a:p>
          <a:p>
            <a:r>
              <a:rPr lang="en-US" b="1" i="1" dirty="0"/>
              <a:t>2. Ease of Use:</a:t>
            </a:r>
          </a:p>
          <a:p>
            <a:endParaRPr lang="en-US" dirty="0"/>
          </a:p>
          <a:p>
            <a:pPr marL="285750" indent="-285750">
              <a:buFont typeface="Arial" panose="020B0604020202020204" pitchFamily="34" charset="0"/>
              <a:buChar char="•"/>
            </a:pPr>
            <a:r>
              <a:rPr lang="en-US" dirty="0"/>
              <a:t>Intuitive and natural interaction.</a:t>
            </a:r>
          </a:p>
          <a:p>
            <a:pPr marL="285750" indent="-285750">
              <a:buFont typeface="Arial" panose="020B0604020202020204" pitchFamily="34" charset="0"/>
              <a:buChar char="•"/>
            </a:pPr>
            <a:r>
              <a:rPr lang="en-US" dirty="0"/>
              <a:t>Reduces strain on hands and wrists.</a:t>
            </a:r>
          </a:p>
          <a:p>
            <a:endParaRPr lang="en-US" dirty="0"/>
          </a:p>
          <a:p>
            <a:r>
              <a:rPr lang="en-US" b="1" i="1" dirty="0"/>
              <a:t>3. Modern Interaction:</a:t>
            </a:r>
          </a:p>
          <a:p>
            <a:endParaRPr lang="en-US" dirty="0"/>
          </a:p>
          <a:p>
            <a:pPr marL="285750" indent="-285750">
              <a:buFont typeface="Arial" panose="020B0604020202020204" pitchFamily="34" charset="0"/>
              <a:buChar char="•"/>
            </a:pPr>
            <a:r>
              <a:rPr lang="en-US" dirty="0"/>
              <a:t>Aligns with the trend towards touchless technology.</a:t>
            </a:r>
          </a:p>
          <a:p>
            <a:pPr marL="285750" indent="-285750">
              <a:buFont typeface="Arial" panose="020B0604020202020204" pitchFamily="34" charset="0"/>
              <a:buChar char="•"/>
            </a:pPr>
            <a:r>
              <a:rPr lang="en-US" dirty="0"/>
              <a:t>Provides a futuristic and innovative way to interact with computers.</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D3D346-27B6-5262-6013-7B2AB4CAFB6B}"/>
              </a:ext>
            </a:extLst>
          </p:cNvPr>
          <p:cNvSpPr txBox="1"/>
          <p:nvPr/>
        </p:nvSpPr>
        <p:spPr>
          <a:xfrm>
            <a:off x="550606" y="334298"/>
            <a:ext cx="9822426" cy="5909310"/>
          </a:xfrm>
          <a:prstGeom prst="rect">
            <a:avLst/>
          </a:prstGeom>
          <a:noFill/>
        </p:spPr>
        <p:txBody>
          <a:bodyPr wrap="square" rtlCol="0">
            <a:spAutoFit/>
          </a:bodyPr>
          <a:lstStyle/>
          <a:p>
            <a:r>
              <a:rPr lang="en-US" b="1" i="1" dirty="0"/>
              <a:t>4. Hygiene:</a:t>
            </a:r>
          </a:p>
          <a:p>
            <a:endParaRPr lang="en-US" dirty="0"/>
          </a:p>
          <a:p>
            <a:r>
              <a:rPr lang="en-US" dirty="0"/>
              <a:t>Reduces the need to touch shared devices, promoting better hygiene, especially important in shared environments.</a:t>
            </a:r>
          </a:p>
          <a:p>
            <a:endParaRPr lang="en-US" dirty="0"/>
          </a:p>
          <a:p>
            <a:r>
              <a:rPr lang="en-US" b="1" i="1" dirty="0"/>
              <a:t>5. Productivity:</a:t>
            </a:r>
          </a:p>
          <a:p>
            <a:endParaRPr lang="en-US" dirty="0"/>
          </a:p>
          <a:p>
            <a:pPr marL="285750" indent="-285750">
              <a:buFont typeface="Arial" panose="020B0604020202020204" pitchFamily="34" charset="0"/>
              <a:buChar char="•"/>
            </a:pPr>
            <a:r>
              <a:rPr lang="en-US" dirty="0"/>
              <a:t>Allows for multitasking without the need for physical devices.</a:t>
            </a:r>
          </a:p>
          <a:p>
            <a:pPr marL="285750" indent="-285750">
              <a:buFont typeface="Arial" panose="020B0604020202020204" pitchFamily="34" charset="0"/>
              <a:buChar char="•"/>
            </a:pPr>
            <a:r>
              <a:rPr lang="en-US" dirty="0"/>
              <a:t>Can speed up certain tasks with quick gestures.</a:t>
            </a:r>
          </a:p>
          <a:p>
            <a:endParaRPr lang="en-US" dirty="0"/>
          </a:p>
          <a:p>
            <a:r>
              <a:rPr lang="en-US" b="1" i="1" dirty="0"/>
              <a:t>6. Entertainment:</a:t>
            </a:r>
          </a:p>
          <a:p>
            <a:endParaRPr lang="en-US" dirty="0"/>
          </a:p>
          <a:p>
            <a:pPr marL="285750" indent="-285750">
              <a:buFont typeface="Arial" panose="020B0604020202020204" pitchFamily="34" charset="0"/>
              <a:buChar char="•"/>
            </a:pPr>
            <a:r>
              <a:rPr lang="en-US" dirty="0"/>
              <a:t>Enhances the experience in gaming and multimedia applications.</a:t>
            </a:r>
          </a:p>
          <a:p>
            <a:pPr marL="285750" indent="-285750">
              <a:buFont typeface="Arial" panose="020B0604020202020204" pitchFamily="34" charset="0"/>
              <a:buChar char="•"/>
            </a:pPr>
            <a:r>
              <a:rPr lang="en-US" dirty="0"/>
              <a:t>Provides a novel way to interact with virtual reality and augmented reality environments.</a:t>
            </a:r>
          </a:p>
          <a:p>
            <a:endParaRPr lang="en-US" dirty="0"/>
          </a:p>
          <a:p>
            <a:r>
              <a:rPr lang="en-US" b="1" i="1" dirty="0"/>
              <a:t>7. Inclusivity:</a:t>
            </a:r>
          </a:p>
          <a:p>
            <a:endParaRPr lang="en-US" dirty="0"/>
          </a:p>
          <a:p>
            <a:pPr marL="285750" indent="-285750">
              <a:buFont typeface="Arial" panose="020B0604020202020204" pitchFamily="34" charset="0"/>
              <a:buChar char="•"/>
            </a:pPr>
            <a:r>
              <a:rPr lang="en-US" dirty="0"/>
              <a:t>Makes technology more inclusive, allowing more people to use computers effectively.</a:t>
            </a:r>
          </a:p>
          <a:p>
            <a:pPr marL="285750" indent="-285750">
              <a:buFont typeface="Arial" panose="020B0604020202020204" pitchFamily="34" charset="0"/>
              <a:buChar char="•"/>
            </a:pPr>
            <a:r>
              <a:rPr lang="en-US" dirty="0"/>
              <a:t>Ensures that technology can be used by everyone, regardless of physical limitations.</a:t>
            </a:r>
            <a:endParaRPr lang="en-IN" dirty="0"/>
          </a:p>
        </p:txBody>
      </p:sp>
    </p:spTree>
    <p:extLst>
      <p:ext uri="{BB962C8B-B14F-4D97-AF65-F5344CB8AC3E}">
        <p14:creationId xmlns:p14="http://schemas.microsoft.com/office/powerpoint/2010/main" val="4026022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4656-21D5-F2C7-3C81-7923C2F2298A}"/>
              </a:ext>
            </a:extLst>
          </p:cNvPr>
          <p:cNvSpPr>
            <a:spLocks noGrp="1"/>
          </p:cNvSpPr>
          <p:nvPr>
            <p:ph type="title"/>
          </p:nvPr>
        </p:nvSpPr>
        <p:spPr>
          <a:xfrm>
            <a:off x="587116" y="147918"/>
            <a:ext cx="8409399" cy="1090947"/>
          </a:xfrm>
        </p:spPr>
        <p:txBody>
          <a:bodyPr/>
          <a:lstStyle/>
          <a:p>
            <a:r>
              <a:rPr lang="en-IN" sz="3600" b="1" u="sng" dirty="0">
                <a:latin typeface="Times New Roman" panose="02020603050405020304" pitchFamily="18" charset="0"/>
                <a:cs typeface="Times New Roman" panose="02020603050405020304" pitchFamily="18" charset="0"/>
              </a:rPr>
              <a:t>Major Technologies Used:</a:t>
            </a:r>
          </a:p>
        </p:txBody>
      </p:sp>
      <p:sp>
        <p:nvSpPr>
          <p:cNvPr id="5" name="TextBox 4">
            <a:extLst>
              <a:ext uri="{FF2B5EF4-FFF2-40B4-BE49-F238E27FC236}">
                <a16:creationId xmlns:a16="http://schemas.microsoft.com/office/drawing/2014/main" id="{035D76B3-794B-EC95-71A2-445BF1A49D47}"/>
              </a:ext>
            </a:extLst>
          </p:cNvPr>
          <p:cNvSpPr txBox="1"/>
          <p:nvPr/>
        </p:nvSpPr>
        <p:spPr>
          <a:xfrm>
            <a:off x="587116" y="953730"/>
            <a:ext cx="10080884" cy="5632311"/>
          </a:xfrm>
          <a:prstGeom prst="rect">
            <a:avLst/>
          </a:prstGeom>
          <a:noFill/>
        </p:spPr>
        <p:txBody>
          <a:bodyPr wrap="square" rtlCol="0">
            <a:spAutoFit/>
          </a:bodyPr>
          <a:lstStyle/>
          <a:p>
            <a:pPr marL="342900" indent="-342900">
              <a:buAutoNum type="arabicPeriod"/>
            </a:pPr>
            <a:r>
              <a:rPr lang="en-US" b="1" i="1" dirty="0"/>
              <a:t>OpenCV (Open Source Computer Vision Library) </a:t>
            </a:r>
            <a:r>
              <a:rPr lang="en-US" dirty="0"/>
              <a:t>is an open-source computer vision and machine learning software library. It provides a wide range of functionalities for image and video processing, including object detection, facial recognition, and gesture tracking.</a:t>
            </a:r>
          </a:p>
          <a:p>
            <a:endParaRPr lang="en-US" dirty="0"/>
          </a:p>
          <a:p>
            <a:r>
              <a:rPr lang="en-US" b="1" i="1" dirty="0"/>
              <a:t>Usage in the Project:</a:t>
            </a:r>
          </a:p>
          <a:p>
            <a:endParaRPr lang="en-US" b="1" i="1" dirty="0"/>
          </a:p>
          <a:p>
            <a:pPr marL="285750" indent="-285750">
              <a:buFont typeface="Arial" panose="020B0604020202020204" pitchFamily="34" charset="0"/>
              <a:buChar char="•"/>
            </a:pPr>
            <a:r>
              <a:rPr lang="en-US" b="1" dirty="0"/>
              <a:t>Webcam Access</a:t>
            </a:r>
            <a:r>
              <a:rPr lang="en-US" dirty="0"/>
              <a:t>: OpenCV is used to access the webcam and capture live video frames. The </a:t>
            </a:r>
            <a:r>
              <a:rPr lang="en-US" i="1" dirty="0"/>
              <a:t>cv2.VideoCapture() </a:t>
            </a:r>
            <a:r>
              <a:rPr lang="en-US" dirty="0"/>
              <a:t>function establishes a connection to the webcam, allowing the system to receive a continuous stream of video frames.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Image Processing</a:t>
            </a:r>
            <a:r>
              <a:rPr lang="en-US" dirty="0"/>
              <a:t>: OpenCV provides functionalities for image processing, such as color space conversion (cv2.cvtColor()), drawing shapes on images (cv2.circle(), cv2.rectangle()), and displaying images (cv2.imshow(), cv2.waitKey()). These are utilized for visualizing the hand tracking results and interacting with the user.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Hand Tracking</a:t>
            </a:r>
            <a:r>
              <a:rPr lang="en-US" dirty="0"/>
              <a:t>: Although </a:t>
            </a:r>
            <a:r>
              <a:rPr lang="en-US" dirty="0" err="1"/>
              <a:t>MediaPipe</a:t>
            </a:r>
            <a:r>
              <a:rPr lang="en-US" dirty="0"/>
              <a:t> is primarily used for hand tracking, OpenCV still plays a role in processing the video frames before passing them to </a:t>
            </a:r>
            <a:r>
              <a:rPr lang="en-US" dirty="0" err="1"/>
              <a:t>MediaPipe</a:t>
            </a:r>
            <a:r>
              <a:rPr lang="en-US" dirty="0"/>
              <a:t>. OpenCV's image processing capabilities can be used to enhance the quality of input frames, adjust brightness and contrast, or apply filters if needed.</a:t>
            </a:r>
            <a:endParaRPr lang="en-IN" dirty="0"/>
          </a:p>
        </p:txBody>
      </p:sp>
    </p:spTree>
    <p:extLst>
      <p:ext uri="{BB962C8B-B14F-4D97-AF65-F5344CB8AC3E}">
        <p14:creationId xmlns:p14="http://schemas.microsoft.com/office/powerpoint/2010/main" val="1671107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644AD3-3B96-82CA-2D8C-245FD35F9121}"/>
              </a:ext>
            </a:extLst>
          </p:cNvPr>
          <p:cNvSpPr txBox="1"/>
          <p:nvPr/>
        </p:nvSpPr>
        <p:spPr>
          <a:xfrm>
            <a:off x="589936" y="550608"/>
            <a:ext cx="9340646" cy="5909310"/>
          </a:xfrm>
          <a:prstGeom prst="rect">
            <a:avLst/>
          </a:prstGeom>
          <a:noFill/>
        </p:spPr>
        <p:txBody>
          <a:bodyPr wrap="square" rtlCol="0">
            <a:spAutoFit/>
          </a:bodyPr>
          <a:lstStyle/>
          <a:p>
            <a:pPr marL="342900" indent="-342900">
              <a:buAutoNum type="arabicPeriod" startAt="2"/>
            </a:pPr>
            <a:r>
              <a:rPr lang="en-US" b="1" i="1" dirty="0" err="1"/>
              <a:t>MediaPipe</a:t>
            </a:r>
            <a:r>
              <a:rPr lang="en-US" b="1" i="1" dirty="0"/>
              <a:t> </a:t>
            </a:r>
            <a:r>
              <a:rPr lang="en-US" dirty="0"/>
              <a:t>is an open-source framework developed by Google that offers</a:t>
            </a:r>
          </a:p>
          <a:p>
            <a:r>
              <a:rPr lang="en-US" dirty="0"/>
              <a:t>     customizable machine learning solutions for various multimedia tasks. It provides</a:t>
            </a:r>
          </a:p>
          <a:p>
            <a:r>
              <a:rPr lang="en-US" dirty="0"/>
              <a:t>     ready-to-use machine learning models and pipelines for tasks like object      </a:t>
            </a:r>
          </a:p>
          <a:p>
            <a:r>
              <a:rPr lang="en-US" dirty="0"/>
              <a:t>     detection, pose estimation, hand tracking, and facial recognition.</a:t>
            </a:r>
          </a:p>
          <a:p>
            <a:endParaRPr lang="en-US" dirty="0"/>
          </a:p>
          <a:p>
            <a:r>
              <a:rPr lang="en-US" b="1" i="1" dirty="0"/>
              <a:t>Usage in the Project:</a:t>
            </a:r>
          </a:p>
          <a:p>
            <a:endParaRPr lang="en-US" b="1" i="1" dirty="0"/>
          </a:p>
          <a:p>
            <a:pPr marL="285750" indent="-285750">
              <a:buFont typeface="Arial" panose="020B0604020202020204" pitchFamily="34" charset="0"/>
              <a:buChar char="•"/>
            </a:pPr>
            <a:r>
              <a:rPr lang="en-US" b="1" dirty="0"/>
              <a:t>Hand Tracking Model</a:t>
            </a:r>
            <a:r>
              <a:rPr lang="en-US" dirty="0"/>
              <a:t>: </a:t>
            </a:r>
            <a:r>
              <a:rPr lang="en-US" dirty="0" err="1"/>
              <a:t>MediaPipe</a:t>
            </a:r>
            <a:r>
              <a:rPr lang="en-US" dirty="0"/>
              <a:t> provides a pre-trained machine learning model for hand tracking, specifically the </a:t>
            </a:r>
            <a:r>
              <a:rPr lang="en-US" dirty="0" err="1"/>
              <a:t>mp.solutions.hands</a:t>
            </a:r>
            <a:r>
              <a:rPr lang="en-US" dirty="0"/>
              <a:t> module. This model is capable of detecting and tracking the landmarks (key points) of the hand in real-time.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Landmark Detection</a:t>
            </a:r>
            <a:r>
              <a:rPr lang="en-US" dirty="0"/>
              <a:t>: </a:t>
            </a:r>
            <a:r>
              <a:rPr lang="en-US" dirty="0" err="1"/>
              <a:t>MediaPipe's</a:t>
            </a:r>
            <a:r>
              <a:rPr lang="en-US" dirty="0"/>
              <a:t> hand tracking model analyzes each video frame received from OpenCV and detects the positions of various landmarks on the hand, such as fingertips, knuckles, and palm. These landmarks are crucial for interpreting hand gestures accurately.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Gesture Recognition</a:t>
            </a:r>
            <a:r>
              <a:rPr lang="en-US" dirty="0"/>
              <a:t>: Based on the detected landmarks, </a:t>
            </a:r>
            <a:r>
              <a:rPr lang="en-US" dirty="0" err="1"/>
              <a:t>MediaPipe's</a:t>
            </a:r>
            <a:r>
              <a:rPr lang="en-US" dirty="0"/>
              <a:t> hand tracking model can recognize various hand gestures. These gestures are then mapped to specific actions, such as moving the cursor, clicking, scrolling, or controlling a presentation.</a:t>
            </a:r>
            <a:endParaRPr lang="en-IN" dirty="0"/>
          </a:p>
        </p:txBody>
      </p:sp>
    </p:spTree>
    <p:extLst>
      <p:ext uri="{BB962C8B-B14F-4D97-AF65-F5344CB8AC3E}">
        <p14:creationId xmlns:p14="http://schemas.microsoft.com/office/powerpoint/2010/main" val="2090647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5EE997-92EB-5436-27B5-B1AC45429CE1}"/>
              </a:ext>
            </a:extLst>
          </p:cNvPr>
          <p:cNvPicPr>
            <a:picLocks noChangeAspect="1"/>
          </p:cNvPicPr>
          <p:nvPr/>
        </p:nvPicPr>
        <p:blipFill>
          <a:blip r:embed="rId2"/>
          <a:stretch>
            <a:fillRect/>
          </a:stretch>
        </p:blipFill>
        <p:spPr>
          <a:xfrm>
            <a:off x="2544346" y="3627120"/>
            <a:ext cx="5979894" cy="2237043"/>
          </a:xfrm>
          <a:prstGeom prst="rect">
            <a:avLst/>
          </a:prstGeom>
        </p:spPr>
      </p:pic>
      <p:pic>
        <p:nvPicPr>
          <p:cNvPr id="9" name="Picture 8">
            <a:extLst>
              <a:ext uri="{FF2B5EF4-FFF2-40B4-BE49-F238E27FC236}">
                <a16:creationId xmlns:a16="http://schemas.microsoft.com/office/drawing/2014/main" id="{6A3F6CA3-1F0C-F9B7-6393-5138A69DB9BB}"/>
              </a:ext>
            </a:extLst>
          </p:cNvPr>
          <p:cNvPicPr>
            <a:picLocks noChangeAspect="1"/>
          </p:cNvPicPr>
          <p:nvPr/>
        </p:nvPicPr>
        <p:blipFill>
          <a:blip r:embed="rId3"/>
          <a:stretch>
            <a:fillRect/>
          </a:stretch>
        </p:blipFill>
        <p:spPr>
          <a:xfrm>
            <a:off x="2957934" y="356738"/>
            <a:ext cx="4916066" cy="2481012"/>
          </a:xfrm>
          <a:prstGeom prst="rect">
            <a:avLst/>
          </a:prstGeom>
        </p:spPr>
      </p:pic>
      <p:sp>
        <p:nvSpPr>
          <p:cNvPr id="10" name="Arrow: Down 9">
            <a:extLst>
              <a:ext uri="{FF2B5EF4-FFF2-40B4-BE49-F238E27FC236}">
                <a16:creationId xmlns:a16="http://schemas.microsoft.com/office/drawing/2014/main" id="{D6EA2CAC-A8D4-7CE7-9CB8-0A9774C4B1A3}"/>
              </a:ext>
            </a:extLst>
          </p:cNvPr>
          <p:cNvSpPr/>
          <p:nvPr/>
        </p:nvSpPr>
        <p:spPr>
          <a:xfrm>
            <a:off x="5126407" y="2956560"/>
            <a:ext cx="579120" cy="609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09C3E2CB-DAFF-3B7C-6A24-495E38193B71}"/>
              </a:ext>
            </a:extLst>
          </p:cNvPr>
          <p:cNvSpPr txBox="1"/>
          <p:nvPr/>
        </p:nvSpPr>
        <p:spPr>
          <a:xfrm>
            <a:off x="2534186" y="6075680"/>
            <a:ext cx="5878294" cy="369332"/>
          </a:xfrm>
          <a:prstGeom prst="rect">
            <a:avLst/>
          </a:prstGeom>
          <a:noFill/>
        </p:spPr>
        <p:txBody>
          <a:bodyPr wrap="square" rtlCol="0">
            <a:spAutoFit/>
          </a:bodyPr>
          <a:lstStyle/>
          <a:p>
            <a:pPr algn="ctr"/>
            <a:r>
              <a:rPr lang="en-IN" b="1" dirty="0"/>
              <a:t>Fig: Detection and Conversion to Hand Landmarks</a:t>
            </a:r>
          </a:p>
        </p:txBody>
      </p:sp>
    </p:spTree>
    <p:extLst>
      <p:ext uri="{BB962C8B-B14F-4D97-AF65-F5344CB8AC3E}">
        <p14:creationId xmlns:p14="http://schemas.microsoft.com/office/powerpoint/2010/main" val="2570237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1528</TotalTime>
  <Words>1411</Words>
  <Application>Microsoft Office PowerPoint</Application>
  <PresentationFormat>Widescreen</PresentationFormat>
  <Paragraphs>193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Major Technologies Used:</vt:lpstr>
      <vt:lpstr>PowerPoint Presentation</vt:lpstr>
      <vt:lpstr>PowerPoint Presentation</vt:lpstr>
      <vt:lpstr>Other Technologies Used:</vt:lpstr>
      <vt:lpstr>WorkFlow</vt:lpstr>
      <vt:lpstr>PowerPoint Presentation</vt:lpstr>
      <vt:lpstr>Applications:</vt:lpstr>
      <vt:lpstr>Challenges: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marziyaarman05@gmail.com</dc:creator>
  <cp:lastModifiedBy>Abhey Sharma</cp:lastModifiedBy>
  <cp:revision>166</cp:revision>
  <dcterms:created xsi:type="dcterms:W3CDTF">2022-03-24T00:50:25Z</dcterms:created>
  <dcterms:modified xsi:type="dcterms:W3CDTF">2024-06-06T12:26:34Z</dcterms:modified>
</cp:coreProperties>
</file>