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6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8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9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F7C7-9718-44C1-8D4C-E45B3882B62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9CEB21-47B7-4B41-9992-65CF2720B1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7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A104-EFAA-D05B-99E5-0BD1C090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127740"/>
            <a:ext cx="8637073" cy="2030843"/>
          </a:xfrm>
        </p:spPr>
        <p:txBody>
          <a:bodyPr>
            <a:normAutofit fontScale="90000"/>
          </a:bodyPr>
          <a:lstStyle/>
          <a:p>
            <a:r>
              <a:rPr lang="en-IN" dirty="0"/>
              <a:t>Telecommunication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7D2B-C5AC-39A3-89FE-85241C9B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7" y="2563317"/>
            <a:ext cx="8637073" cy="394241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Objective: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To predict customer churn based on telecommunications data.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dirty="0"/>
              <a:t>group members :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Omkar Sunil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docs-Calibri"/>
              </a:rPr>
              <a:t>Bhoir</a:t>
            </a:r>
            <a:endParaRPr lang="en-IN" b="0" i="0" dirty="0">
              <a:solidFill>
                <a:srgbClr val="222222"/>
              </a:solidFill>
              <a:effectLst/>
              <a:latin typeface="docs-Calibri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Aniket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docs-Calibri"/>
              </a:rPr>
              <a:t>Rambhavan</a:t>
            </a: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 Yadav</a:t>
            </a:r>
            <a:endParaRPr lang="en-IN" dirty="0">
              <a:solidFill>
                <a:srgbClr val="222222"/>
              </a:solidFill>
              <a:latin typeface="docs-Calibri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Abhijeet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docs-Calibri"/>
              </a:rPr>
              <a:t>Sudam</a:t>
            </a: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 Pawar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latin typeface="docs-Calibri"/>
              </a:rPr>
              <a:t>Tammu</a:t>
            </a: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 Jahnavi</a:t>
            </a:r>
            <a:endParaRPr lang="en-IN" dirty="0">
              <a:solidFill>
                <a:srgbClr val="222222"/>
              </a:solidFill>
              <a:latin typeface="docs-Calibri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latin typeface="docs-Calibri"/>
              </a:rPr>
              <a:t>Guguloth</a:t>
            </a:r>
            <a:r>
              <a:rPr lang="en-IN" b="0" i="0" dirty="0">
                <a:solidFill>
                  <a:srgbClr val="222222"/>
                </a:solidFill>
                <a:effectLst/>
                <a:latin typeface="docs-Calibri"/>
              </a:rPr>
              <a:t> Supriya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Mohammed Abdul Uzair Ansari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32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D38AD4-2A2A-AC97-8BEB-D0F69CAC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77" y="607889"/>
            <a:ext cx="6287046" cy="56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9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2441-138C-0CAD-E8BE-085CDCDB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19EA12-EC58-8F4D-8B3C-44BC73DEA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379721"/>
            <a:ext cx="10046340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models can significantly help in identifying churn-prone customers.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proactive retention strategies can reduce customer churn and improve revenue. </a:t>
            </a:r>
          </a:p>
        </p:txBody>
      </p:sp>
    </p:spTree>
    <p:extLst>
      <p:ext uri="{BB962C8B-B14F-4D97-AF65-F5344CB8AC3E}">
        <p14:creationId xmlns:p14="http://schemas.microsoft.com/office/powerpoint/2010/main" val="321397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5BA37-6773-0CA5-6F35-80204B82C9BD}"/>
              </a:ext>
            </a:extLst>
          </p:cNvPr>
          <p:cNvSpPr txBox="1"/>
          <p:nvPr/>
        </p:nvSpPr>
        <p:spPr>
          <a:xfrm>
            <a:off x="2884357" y="1797784"/>
            <a:ext cx="64232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140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3D14-1D19-46B0-F1B2-48408D06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900" b="1" dirty="0"/>
              <a:t>INTRODUCTION</a:t>
            </a:r>
            <a:endParaRPr lang="en-IN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6A60-56E2-F751-9F91-138D37A2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 Churn prediction is one of the most popular big data use cases in business. It consists of detecting customers who are likely to cancel a subscription to a service.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 Churn is a problem of telecom companies because it is more expensive to acquire a new customer than to keep your existing one from leaving.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Customer churn is a key issue for telecommunication companies.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Predicting churn can help in reducing customer loss by implementing retention strategies.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27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CE39-B47C-ABFA-80DF-A6C23CEF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O</a:t>
            </a:r>
            <a:r>
              <a:rPr lang="en-IN" b="1" dirty="0"/>
              <a:t>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975FA-0EFB-92D6-8B7F-EB59EFFBC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052" y="2040799"/>
            <a:ext cx="9603274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 predict customer churn.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Arial" panose="020B0604020202020204" pitchFamily="34" charset="0"/>
              </a:rPr>
              <a:t>  Highlighting the main factors influencing customer churn.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 various ML and deep learning </a:t>
            </a:r>
            <a:r>
              <a:rPr lang="en-US" altLang="en-US" sz="1800" dirty="0">
                <a:latin typeface="Arial" panose="020B0604020202020204" pitchFamily="34" charset="0"/>
              </a:rPr>
              <a:t>algorithms to build predicting model , evaluate the accuracy and performance of the model.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Finding out the best model for the business case.</a:t>
            </a:r>
          </a:p>
        </p:txBody>
      </p:sp>
    </p:spTree>
    <p:extLst>
      <p:ext uri="{BB962C8B-B14F-4D97-AF65-F5344CB8AC3E}">
        <p14:creationId xmlns:p14="http://schemas.microsoft.com/office/powerpoint/2010/main" val="2495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77EF-2E48-B7EE-D9EC-ABE6D188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1804-89D5-B0ED-2370-531CD515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contains customer-related data such as: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Total minutes</a:t>
            </a:r>
            <a:r>
              <a:rPr lang="en-US" dirty="0"/>
              <a:t> (day, evening, night, international)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Number of calls</a:t>
            </a:r>
            <a:r>
              <a:rPr lang="en-US" dirty="0"/>
              <a:t> (day, evening, night, international)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Customer service calls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Charges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Churn status</a:t>
            </a:r>
            <a:r>
              <a:rPr lang="en-US" dirty="0"/>
              <a:t> (yes/no)</a:t>
            </a:r>
          </a:p>
        </p:txBody>
      </p:sp>
    </p:spTree>
    <p:extLst>
      <p:ext uri="{BB962C8B-B14F-4D97-AF65-F5344CB8AC3E}">
        <p14:creationId xmlns:p14="http://schemas.microsoft.com/office/powerpoint/2010/main" val="6255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571-6A83-71EE-1675-F352F625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A788C1-68EE-D56C-6347-A98612780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853754"/>
            <a:ext cx="9603275" cy="388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were handled by filing.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Features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total_day_minutes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total_eve_minutes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customer_service_calls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were key      indicators of customer activity.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The dataset wasn’t balanced with yes and no churn labels. </a:t>
            </a:r>
            <a:r>
              <a:rPr lang="en-US" altLang="en-US" sz="1800" dirty="0">
                <a:latin typeface="+mj-lt"/>
              </a:rPr>
              <a:t>So, this handled by some techniques like SMOTE, </a:t>
            </a:r>
            <a:r>
              <a:rPr lang="en-US" altLang="en-US" sz="1800" dirty="0" err="1">
                <a:latin typeface="+mj-lt"/>
              </a:rPr>
              <a:t>RandomUnderSampler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and </a:t>
            </a:r>
            <a:r>
              <a:rPr lang="en-US" altLang="en-US" sz="1800" dirty="0" err="1">
                <a:latin typeface="+mj-lt"/>
              </a:rPr>
              <a:t>RandomOverSampler</a:t>
            </a:r>
            <a:r>
              <a:rPr lang="en-US" altLang="en-US" sz="1800" dirty="0">
                <a:latin typeface="+mj-lt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Scaling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dirty="0">
                <a:latin typeface="+mj-lt"/>
              </a:rPr>
              <a:t>  PCA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7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73B6-5981-7773-0720-2CFD5830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46BE-A064-63D8-CE9C-4769BD72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3"/>
            <a:ext cx="5279004" cy="37255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  Churn Rate: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 of churn distribution among customers.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statistics on churned vs. non-churned users.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C2685D-0B21-6424-04FE-F1D2B8C9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85" y="2030265"/>
            <a:ext cx="4324269" cy="371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9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E68C98-081C-49DA-A6F2-74CA02C4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57" y="453219"/>
            <a:ext cx="7859843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8AA5C-4B87-33AC-03BD-0A8D119598FA}"/>
              </a:ext>
            </a:extLst>
          </p:cNvPr>
          <p:cNvSpPr txBox="1"/>
          <p:nvPr/>
        </p:nvSpPr>
        <p:spPr>
          <a:xfrm>
            <a:off x="299804" y="453219"/>
            <a:ext cx="4317166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 Feature Correlation:</a:t>
            </a:r>
            <a:endParaRPr lang="en-US" dirty="0"/>
          </a:p>
          <a:p>
            <a:pPr marL="742950" lvl="1" indent="-285750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Identification of highly correlated features impacting churn.</a:t>
            </a:r>
          </a:p>
          <a:p>
            <a:pPr marL="742950" lvl="1" indent="-285750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Heatmap displaying relationships among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36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725E-6761-542F-5CFB-A2C19C25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1F7053-1F8B-BD5F-F12F-2598AEF5D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853754"/>
            <a:ext cx="9603275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Logistic Regression: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basic classification model to predict churn.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Random Forest Classifier: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better accuracy by leveraging multiple decision trees.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  ANN (LSTM) : </a:t>
            </a:r>
            <a:r>
              <a:rPr lang="en-US" altLang="en-US" sz="1800" dirty="0">
                <a:latin typeface="Arial" panose="020B0604020202020204" pitchFamily="34" charset="0"/>
              </a:rPr>
              <a:t>Used for better accuracy 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Evaluation Metrics: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Accuracy, Precision, Recall, F1-Score, and ROC-AUC were used to assess the model's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9144-1BE2-7A4D-0DE0-F628A22E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7B33-E0E2-5EF2-E4BA-B34A53E8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Confusion Matrix</a:t>
            </a:r>
            <a:r>
              <a:rPr lang="en-IN" dirty="0"/>
              <a:t>: Displaying true positives, true negatives, false positives, and false negatives.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Model Accuracy</a:t>
            </a:r>
            <a:r>
              <a:rPr lang="en-IN" dirty="0"/>
              <a:t>: Achieved approximately 92% accuracy in predicting churn.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Model Comparison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vs. Random Forest vs. LSTM:</a:t>
            </a:r>
          </a:p>
          <a:p>
            <a:pPr marL="1200150" lvl="2" indent="-285750"/>
            <a:r>
              <a:rPr lang="en-IN" dirty="0"/>
              <a:t>LSTM model outperformed both the Logistic Regression and Random Forest with a higher accuracy and recall rate for churn detection.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647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488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docs-Calibri</vt:lpstr>
      <vt:lpstr>Gill Sans MT</vt:lpstr>
      <vt:lpstr>Wingdings</vt:lpstr>
      <vt:lpstr>Gallery</vt:lpstr>
      <vt:lpstr>Telecommunication Churn Prediction</vt:lpstr>
      <vt:lpstr>INTRODUCTION</vt:lpstr>
      <vt:lpstr>OBJECTIVE</vt:lpstr>
      <vt:lpstr>Dataset Overview</vt:lpstr>
      <vt:lpstr>Data Preprocessing</vt:lpstr>
      <vt:lpstr>Exploratory Data Analysis (EDA)</vt:lpstr>
      <vt:lpstr>PowerPoint Presentation</vt:lpstr>
      <vt:lpstr>Model Building</vt:lpstr>
      <vt:lpstr>Results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Pawar</dc:creator>
  <cp:lastModifiedBy>Abhijeet Pawar</cp:lastModifiedBy>
  <cp:revision>21</cp:revision>
  <dcterms:created xsi:type="dcterms:W3CDTF">2024-11-05T12:56:41Z</dcterms:created>
  <dcterms:modified xsi:type="dcterms:W3CDTF">2024-11-05T18:27:14Z</dcterms:modified>
</cp:coreProperties>
</file>