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verage"/>
      <p:regular r:id="rId19"/>
    </p:embeddedFont>
    <p:embeddedFont>
      <p:font typeface="Yanone Kaffeesatz"/>
      <p:regular r:id="rId20"/>
      <p:bold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YanoneKaffeesatz-regular.fntdata"/><Relationship Id="rId11" Type="http://schemas.openxmlformats.org/officeDocument/2006/relationships/slide" Target="slides/slide7.xml"/><Relationship Id="rId22" Type="http://schemas.openxmlformats.org/officeDocument/2006/relationships/font" Target="fonts/Oswald-regular.fntdata"/><Relationship Id="rId10" Type="http://schemas.openxmlformats.org/officeDocument/2006/relationships/slide" Target="slides/slide6.xml"/><Relationship Id="rId21" Type="http://schemas.openxmlformats.org/officeDocument/2006/relationships/font" Target="fonts/YanoneKaffeesatz-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verag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Graduate Seminar in Geometric Algebra</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sz="2000">
                <a:latin typeface="Yanone Kaffeesatz"/>
                <a:ea typeface="Yanone Kaffeesatz"/>
                <a:cs typeface="Yanone Kaffeesatz"/>
                <a:sym typeface="Yanone Kaffeesatz"/>
              </a:rPr>
              <a:t>Final Project - Margaret Dorsey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What’s the takeaway from this?</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a:spcBef>
                <a:spcPts val="0"/>
              </a:spcBef>
              <a:buNone/>
            </a:pPr>
            <a:r>
              <a:rPr lang="en">
                <a:latin typeface="Yanone Kaffeesatz"/>
                <a:ea typeface="Yanone Kaffeesatz"/>
                <a:cs typeface="Yanone Kaffeesatz"/>
                <a:sym typeface="Yanone Kaffeesatz"/>
              </a:rPr>
              <a:t>In matrix math hardware implementations, the problem reduces essentially to many parallel scalar multiplications. We have shown today that the problem in Geometric Algebra reduces essentially to scalar multiplications as well, with the addition of XOR operations to handle the basis resolutions. Our lookup table also adds a small amount of data and hardware overhead, although it is constant and relatively small.</a:t>
            </a:r>
          </a:p>
          <a:p>
            <a:pPr lvl="0">
              <a:spcBef>
                <a:spcPts val="0"/>
              </a:spcBef>
              <a:buNone/>
            </a:pPr>
            <a:r>
              <a:rPr lang="en">
                <a:latin typeface="Yanone Kaffeesatz"/>
                <a:ea typeface="Yanone Kaffeesatz"/>
                <a:cs typeface="Yanone Kaffeesatz"/>
                <a:sym typeface="Yanone Kaffeesatz"/>
              </a:rPr>
              <a:t>	It is worth investigating whether the computational simplicity of Geometric Algebra compensates for these small disadvantages against general matrix math hardware - if so, the advent of GA GPUs may make it a viable system for graphics programming math.</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90250" y="526350"/>
            <a:ext cx="6227100" cy="4090800"/>
          </a:xfrm>
          <a:prstGeom prst="rect">
            <a:avLst/>
          </a:prstGeom>
        </p:spPr>
        <p:txBody>
          <a:bodyPr anchorCtr="0" anchor="ctr" bIns="91425" lIns="91425" rIns="91425" tIns="91425">
            <a:noAutofit/>
          </a:bodyPr>
          <a:lstStyle/>
          <a:p>
            <a:pPr lvl="0">
              <a:spcBef>
                <a:spcPts val="0"/>
              </a:spcBef>
              <a:buNone/>
            </a:pPr>
            <a:r>
              <a:rPr lang="en"/>
              <a:t>What’s next?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Past the Geometric Product</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Yanone Kaffeesatz"/>
              <a:buChar char="❖"/>
            </a:pPr>
            <a:r>
              <a:rPr lang="en">
                <a:latin typeface="Yanone Kaffeesatz"/>
                <a:ea typeface="Yanone Kaffeesatz"/>
                <a:cs typeface="Yanone Kaffeesatz"/>
                <a:sym typeface="Yanone Kaffeesatz"/>
              </a:rPr>
              <a:t>We can see now that the basic product in Geometric Algebra is comparable to matrix math in terms of speed of a hardware implementation, but there are more operations that may need to be implemented in hardware, and may tip the scales in either direction</a:t>
            </a:r>
          </a:p>
          <a:p>
            <a:pPr indent="-228600" lvl="1" marL="914400" rtl="0">
              <a:spcBef>
                <a:spcPts val="0"/>
              </a:spcBef>
              <a:buFont typeface="Yanone Kaffeesatz"/>
              <a:buChar char="➢"/>
            </a:pPr>
            <a:r>
              <a:rPr lang="en">
                <a:latin typeface="Yanone Kaffeesatz"/>
                <a:ea typeface="Yanone Kaffeesatz"/>
                <a:cs typeface="Yanone Kaffeesatz"/>
                <a:sym typeface="Yanone Kaffeesatz"/>
              </a:rPr>
              <a:t>Inverse calculation</a:t>
            </a:r>
          </a:p>
          <a:p>
            <a:pPr indent="-228600" lvl="1" marL="914400" rtl="0">
              <a:spcBef>
                <a:spcPts val="0"/>
              </a:spcBef>
              <a:buFont typeface="Yanone Kaffeesatz"/>
              <a:buChar char="➢"/>
            </a:pPr>
            <a:r>
              <a:rPr lang="en">
                <a:latin typeface="Yanone Kaffeesatz"/>
                <a:ea typeface="Yanone Kaffeesatz"/>
                <a:cs typeface="Yanone Kaffeesatz"/>
                <a:sym typeface="Yanone Kaffeesatz"/>
              </a:rPr>
              <a:t>Reversion</a:t>
            </a:r>
          </a:p>
          <a:p>
            <a:pPr indent="-228600" lvl="0" marL="457200">
              <a:spcBef>
                <a:spcPts val="0"/>
              </a:spcBef>
              <a:buFont typeface="Yanone Kaffeesatz"/>
              <a:buChar char="❖"/>
            </a:pPr>
            <a:r>
              <a:rPr lang="en">
                <a:latin typeface="Yanone Kaffeesatz"/>
                <a:ea typeface="Yanone Kaffeesatz"/>
                <a:cs typeface="Yanone Kaffeesatz"/>
                <a:sym typeface="Yanone Kaffeesatz"/>
              </a:rPr>
              <a:t>What kind of instructions can be built in an ISA around this hardware? What is the minimum set of instructions that will let us do everything we want to do? Are we CISC or RISC?</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Conformal Geometric Algebra</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Yanone Kaffeesatz"/>
              <a:buChar char="❖"/>
            </a:pPr>
            <a:r>
              <a:rPr lang="en">
                <a:latin typeface="Yanone Kaffeesatz"/>
                <a:ea typeface="Yanone Kaffeesatz"/>
                <a:cs typeface="Yanone Kaffeesatz"/>
                <a:sym typeface="Yanone Kaffeesatz"/>
              </a:rPr>
              <a:t>Ostensibly, we could wrap the conformal product around our 3 dimensional product, but there are some complications here</a:t>
            </a:r>
          </a:p>
          <a:p>
            <a:pPr indent="-228600" lvl="1" marL="914400" rtl="0">
              <a:spcBef>
                <a:spcPts val="0"/>
              </a:spcBef>
              <a:buFont typeface="Yanone Kaffeesatz"/>
              <a:buChar char="➢"/>
            </a:pPr>
            <a:r>
              <a:rPr lang="en">
                <a:latin typeface="Yanone Kaffeesatz"/>
                <a:ea typeface="Yanone Kaffeesatz"/>
                <a:cs typeface="Yanone Kaffeesatz"/>
                <a:sym typeface="Yanone Kaffeesatz"/>
              </a:rPr>
              <a:t>The origin and point at infinity behave oddly</a:t>
            </a:r>
          </a:p>
          <a:p>
            <a:pPr indent="-228600" lvl="1" marL="914400" rtl="0">
              <a:spcBef>
                <a:spcPts val="0"/>
              </a:spcBef>
              <a:buFont typeface="Yanone Kaffeesatz"/>
              <a:buChar char="➢"/>
            </a:pPr>
            <a:r>
              <a:rPr lang="en">
                <a:latin typeface="Yanone Kaffeesatz"/>
                <a:ea typeface="Yanone Kaffeesatz"/>
                <a:cs typeface="Yanone Kaffeesatz"/>
                <a:sym typeface="Yanone Kaffeesatz"/>
              </a:rPr>
              <a:t>We don’t have a good intuitive feel of CGA yet</a:t>
            </a:r>
          </a:p>
          <a:p>
            <a:pPr lvl="0" rtl="0">
              <a:spcBef>
                <a:spcPts val="0"/>
              </a:spcBef>
              <a:buNone/>
            </a:pPr>
            <a:r>
              <a:t/>
            </a:r>
            <a:endParaRPr>
              <a:latin typeface="Yanone Kaffeesatz"/>
              <a:ea typeface="Yanone Kaffeesatz"/>
              <a:cs typeface="Yanone Kaffeesatz"/>
              <a:sym typeface="Yanone Kaffeesatz"/>
            </a:endParaRPr>
          </a:p>
          <a:p>
            <a:pPr lvl="0" rtl="0">
              <a:spcBef>
                <a:spcPts val="0"/>
              </a:spcBef>
              <a:buNone/>
            </a:pPr>
            <a:r>
              <a:t/>
            </a:r>
            <a:endParaRPr>
              <a:latin typeface="Yanone Kaffeesatz"/>
              <a:ea typeface="Yanone Kaffeesatz"/>
              <a:cs typeface="Yanone Kaffeesatz"/>
              <a:sym typeface="Yanone Kaffeesatz"/>
            </a:endParaRPr>
          </a:p>
        </p:txBody>
      </p:sp>
      <p:pic>
        <p:nvPicPr>
          <p:cNvPr id="129" name="Shape 129"/>
          <p:cNvPicPr preferRelativeResize="0"/>
          <p:nvPr/>
        </p:nvPicPr>
        <p:blipFill>
          <a:blip r:embed="rId3">
            <a:alphaModFix/>
          </a:blip>
          <a:stretch>
            <a:fillRect/>
          </a:stretch>
        </p:blipFill>
        <p:spPr>
          <a:xfrm>
            <a:off x="1729675" y="2835037"/>
            <a:ext cx="5029200" cy="1952625"/>
          </a:xfrm>
          <a:prstGeom prst="rect">
            <a:avLst/>
          </a:prstGeom>
          <a:noFill/>
          <a:ln>
            <a:noFill/>
          </a:ln>
        </p:spPr>
      </p:pic>
      <p:pic>
        <p:nvPicPr>
          <p:cNvPr id="130" name="Shape 130"/>
          <p:cNvPicPr preferRelativeResize="0"/>
          <p:nvPr/>
        </p:nvPicPr>
        <p:blipFill>
          <a:blip r:embed="rId4">
            <a:alphaModFix/>
          </a:blip>
          <a:stretch>
            <a:fillRect/>
          </a:stretch>
        </p:blipFill>
        <p:spPr>
          <a:xfrm>
            <a:off x="3962775" y="1571400"/>
            <a:ext cx="4381500" cy="8382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90250" y="526350"/>
            <a:ext cx="6227100" cy="4090800"/>
          </a:xfrm>
          <a:prstGeom prst="rect">
            <a:avLst/>
          </a:prstGeom>
        </p:spPr>
        <p:txBody>
          <a:bodyPr anchorCtr="0" anchor="ctr" bIns="91425" lIns="91425" rIns="91425" tIns="91425">
            <a:noAutofit/>
          </a:bodyPr>
          <a:lstStyle/>
          <a:p>
            <a:pPr lvl="0">
              <a:spcBef>
                <a:spcPts val="0"/>
              </a:spcBef>
              <a:buNone/>
            </a:pPr>
            <a:r>
              <a:rPr lang="en"/>
              <a:t>Conclusion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6227100" cy="4090800"/>
          </a:xfrm>
          <a:prstGeom prst="rect">
            <a:avLst/>
          </a:prstGeom>
        </p:spPr>
        <p:txBody>
          <a:bodyPr anchorCtr="0" anchor="ctr" bIns="91425" lIns="91425" rIns="91425" tIns="91425">
            <a:noAutofit/>
          </a:bodyPr>
          <a:lstStyle/>
          <a:p>
            <a:pPr lvl="0">
              <a:spcBef>
                <a:spcPts val="0"/>
              </a:spcBef>
              <a:buNone/>
            </a:pPr>
            <a:r>
              <a:rPr lang="en"/>
              <a:t>Introduction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A Low Level Implementation of the 3d Geometric Product</a:t>
            </a:r>
          </a:p>
        </p:txBody>
      </p:sp>
      <p:sp>
        <p:nvSpPr>
          <p:cNvPr id="71" name="Shape 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Yanone Kaffeesatz"/>
              <a:buChar char="❖"/>
            </a:pPr>
            <a:r>
              <a:rPr lang="en">
                <a:latin typeface="Yanone Kaffeesatz"/>
                <a:ea typeface="Yanone Kaffeesatz"/>
                <a:cs typeface="Yanone Kaffeesatz"/>
                <a:sym typeface="Yanone Kaffeesatz"/>
              </a:rPr>
              <a:t>High Level Languages are not particularly suited to the particulars of the Geometric Product</a:t>
            </a:r>
          </a:p>
          <a:p>
            <a:pPr indent="-228600" lvl="1" marL="914400" rtl="0">
              <a:spcBef>
                <a:spcPts val="0"/>
              </a:spcBef>
              <a:buFont typeface="Yanone Kaffeesatz"/>
              <a:buChar char="➢"/>
            </a:pPr>
            <a:r>
              <a:rPr lang="en">
                <a:latin typeface="Yanone Kaffeesatz"/>
                <a:ea typeface="Yanone Kaffeesatz"/>
                <a:cs typeface="Yanone Kaffeesatz"/>
                <a:sym typeface="Yanone Kaffeesatz"/>
              </a:rPr>
              <a:t>Requires a lot of bit fiddling - apart from the XOR operation, high level languages do not give you access to the bits</a:t>
            </a:r>
          </a:p>
          <a:p>
            <a:pPr indent="-228600" lvl="1" marL="914400" rtl="0">
              <a:spcBef>
                <a:spcPts val="0"/>
              </a:spcBef>
              <a:buFont typeface="Yanone Kaffeesatz"/>
              <a:buChar char="➢"/>
            </a:pPr>
            <a:r>
              <a:rPr lang="en">
                <a:latin typeface="Yanone Kaffeesatz"/>
                <a:ea typeface="Yanone Kaffeesatz"/>
                <a:cs typeface="Yanone Kaffeesatz"/>
                <a:sym typeface="Yanone Kaffeesatz"/>
              </a:rPr>
              <a:t>The lookup tables are much easier to organize when you have byte-level control of your data block</a:t>
            </a:r>
          </a:p>
          <a:p>
            <a:pPr indent="-228600" lvl="0" marL="457200" rtl="0">
              <a:spcBef>
                <a:spcPts val="0"/>
              </a:spcBef>
              <a:buFont typeface="Yanone Kaffeesatz"/>
              <a:buChar char="❖"/>
            </a:pPr>
            <a:r>
              <a:rPr lang="en">
                <a:latin typeface="Yanone Kaffeesatz"/>
                <a:ea typeface="Yanone Kaffeesatz"/>
                <a:cs typeface="Yanone Kaffeesatz"/>
                <a:sym typeface="Yanone Kaffeesatz"/>
              </a:rPr>
              <a:t>An assembly implementation gives an idea of the exact minimum of computation needed per product</a:t>
            </a:r>
          </a:p>
          <a:p>
            <a:pPr indent="-228600" lvl="1" marL="914400" rtl="0">
              <a:spcBef>
                <a:spcPts val="0"/>
              </a:spcBef>
              <a:buFont typeface="Yanone Kaffeesatz"/>
              <a:buChar char="➢"/>
            </a:pPr>
            <a:r>
              <a:rPr lang="en">
                <a:latin typeface="Yanone Kaffeesatz"/>
                <a:ea typeface="Yanone Kaffeesatz"/>
                <a:cs typeface="Yanone Kaffeesatz"/>
                <a:sym typeface="Yanone Kaffeesatz"/>
              </a:rPr>
              <a:t>High Level Languages abstract you far away from the ISA</a:t>
            </a:r>
          </a:p>
          <a:p>
            <a:pPr indent="-228600" lvl="2" marL="1371600" rtl="0">
              <a:spcBef>
                <a:spcPts val="0"/>
              </a:spcBef>
              <a:buFont typeface="Yanone Kaffeesatz"/>
              <a:buChar char="○"/>
            </a:pPr>
            <a:r>
              <a:rPr lang="en">
                <a:latin typeface="Yanone Kaffeesatz"/>
                <a:ea typeface="Yanone Kaffeesatz"/>
                <a:cs typeface="Yanone Kaffeesatz"/>
                <a:sym typeface="Yanone Kaffeesatz"/>
              </a:rPr>
              <a:t>A single line of code might be dozens of instructions or more after compilation</a:t>
            </a:r>
          </a:p>
          <a:p>
            <a:pPr indent="-228600" lvl="1" marL="914400" rtl="0">
              <a:spcBef>
                <a:spcPts val="0"/>
              </a:spcBef>
              <a:buFont typeface="Yanone Kaffeesatz"/>
              <a:buChar char="➢"/>
            </a:pPr>
            <a:r>
              <a:rPr lang="en">
                <a:latin typeface="Yanone Kaffeesatz"/>
                <a:ea typeface="Yanone Kaffeesatz"/>
                <a:cs typeface="Yanone Kaffeesatz"/>
                <a:sym typeface="Yanone Kaffeesatz"/>
              </a:rPr>
              <a:t>Assembly lets us see exactly what it takes to move two inputs to one output at an instruction level with existing hardware</a:t>
            </a:r>
          </a:p>
          <a:p>
            <a:pPr indent="-228600" lvl="0" marL="457200" rtl="0">
              <a:spcBef>
                <a:spcPts val="0"/>
              </a:spcBef>
              <a:buFont typeface="Yanone Kaffeesatz"/>
              <a:buChar char="❖"/>
            </a:pPr>
            <a:r>
              <a:rPr lang="en">
                <a:latin typeface="Yanone Kaffeesatz"/>
                <a:ea typeface="Yanone Kaffeesatz"/>
                <a:cs typeface="Yanone Kaffeesatz"/>
                <a:sym typeface="Yanone Kaffeesatz"/>
              </a:rPr>
              <a:t>Memory usage is left up to the programmer with no predefined data types</a:t>
            </a:r>
          </a:p>
          <a:p>
            <a:pPr indent="-228600" lvl="1" marL="914400" rtl="0">
              <a:spcBef>
                <a:spcPts val="0"/>
              </a:spcBef>
              <a:buFont typeface="Yanone Kaffeesatz"/>
              <a:buChar char="➢"/>
            </a:pPr>
            <a:r>
              <a:rPr lang="en">
                <a:latin typeface="Yanone Kaffeesatz"/>
                <a:ea typeface="Yanone Kaffeesatz"/>
                <a:cs typeface="Yanone Kaffeesatz"/>
                <a:sym typeface="Yanone Kaffeesatz"/>
              </a:rPr>
              <a:t>With the exception of enforcing byte alignment, anything can take whatever number of bytes we want with no tricky code or casting issues</a:t>
            </a:r>
          </a:p>
          <a:p>
            <a:pPr indent="-228600" lvl="2" marL="1371600" rtl="0">
              <a:spcBef>
                <a:spcPts val="0"/>
              </a:spcBef>
              <a:buFont typeface="Yanone Kaffeesatz"/>
              <a:buChar char="○"/>
            </a:pPr>
            <a:r>
              <a:rPr lang="en">
                <a:latin typeface="Yanone Kaffeesatz"/>
                <a:ea typeface="Yanone Kaffeesatz"/>
                <a:cs typeface="Yanone Kaffeesatz"/>
                <a:sym typeface="Yanone Kaffeesatz"/>
              </a:rPr>
              <a:t>We won’t even have a byte alignment requirement when we look at the hardware implementation!</a:t>
            </a:r>
          </a:p>
          <a:p>
            <a:pPr lvl="0" rtl="0">
              <a:spcBef>
                <a:spcPts val="0"/>
              </a:spcBef>
              <a:buNone/>
            </a:pPr>
            <a:r>
              <a:t/>
            </a:r>
            <a:endParaRPr>
              <a:latin typeface="Yanone Kaffeesatz"/>
              <a:ea typeface="Yanone Kaffeesatz"/>
              <a:cs typeface="Yanone Kaffeesatz"/>
              <a:sym typeface="Yanone Kaffeesatz"/>
            </a:endParaRPr>
          </a:p>
          <a:p>
            <a:pPr lvl="0">
              <a:spcBef>
                <a:spcPts val="0"/>
              </a:spcBef>
              <a:buNone/>
            </a:pPr>
            <a:r>
              <a:t/>
            </a:r>
            <a:endParaRPr>
              <a:latin typeface="Yanone Kaffeesatz"/>
              <a:ea typeface="Yanone Kaffeesatz"/>
              <a:cs typeface="Yanone Kaffeesatz"/>
              <a:sym typeface="Yanone Kaffeesatz"/>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90250" y="526350"/>
            <a:ext cx="6227100" cy="4090800"/>
          </a:xfrm>
          <a:prstGeom prst="rect">
            <a:avLst/>
          </a:prstGeom>
        </p:spPr>
        <p:txBody>
          <a:bodyPr anchorCtr="0" anchor="ctr" bIns="91425" lIns="91425" rIns="91425" tIns="91425">
            <a:noAutofit/>
          </a:bodyPr>
          <a:lstStyle/>
          <a:p>
            <a:pPr lvl="0">
              <a:spcBef>
                <a:spcPts val="0"/>
              </a:spcBef>
              <a:buNone/>
            </a:pPr>
            <a:r>
              <a:rPr lang="en"/>
              <a:t>MIPS assembly implementation of a 3d geometric product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 where does this leave us?</a:t>
            </a:r>
          </a:p>
        </p:txBody>
      </p:sp>
      <p:sp>
        <p:nvSpPr>
          <p:cNvPr id="82" name="Shape 82"/>
          <p:cNvSpPr txBox="1"/>
          <p:nvPr>
            <p:ph idx="1" type="body"/>
          </p:nvPr>
        </p:nvSpPr>
        <p:spPr>
          <a:xfrm>
            <a:off x="311700" y="1919900"/>
            <a:ext cx="8520600" cy="2626800"/>
          </a:xfrm>
          <a:prstGeom prst="rect">
            <a:avLst/>
          </a:prstGeom>
        </p:spPr>
        <p:txBody>
          <a:bodyPr anchorCtr="0" anchor="t" bIns="91425" lIns="91425" rIns="91425" tIns="91425">
            <a:noAutofit/>
          </a:bodyPr>
          <a:lstStyle/>
          <a:p>
            <a:pPr indent="-228600" lvl="0" marL="457200" rtl="0">
              <a:spcBef>
                <a:spcPts val="0"/>
              </a:spcBef>
              <a:buFont typeface="Yanone Kaffeesatz"/>
              <a:buChar char="❖"/>
            </a:pPr>
            <a:r>
              <a:rPr lang="en">
                <a:latin typeface="Yanone Kaffeesatz"/>
                <a:ea typeface="Yanone Kaffeesatz"/>
                <a:cs typeface="Yanone Kaffeesatz"/>
                <a:sym typeface="Yanone Kaffeesatz"/>
              </a:rPr>
              <a:t>We got surprisingly fast, with room for improvement</a:t>
            </a:r>
          </a:p>
          <a:p>
            <a:pPr indent="-228600" lvl="1" marL="914400" rtl="0">
              <a:spcBef>
                <a:spcPts val="0"/>
              </a:spcBef>
              <a:buFont typeface="Yanone Kaffeesatz"/>
              <a:buChar char="➢"/>
            </a:pPr>
            <a:r>
              <a:rPr lang="en">
                <a:latin typeface="Yanone Kaffeesatz"/>
                <a:ea typeface="Yanone Kaffeesatz"/>
                <a:cs typeface="Yanone Kaffeesatz"/>
                <a:sym typeface="Yanone Kaffeesatz"/>
              </a:rPr>
              <a:t>The bit shifting to use our lookup table hurts!</a:t>
            </a:r>
          </a:p>
          <a:p>
            <a:pPr indent="-228600" lvl="1" marL="914400" rtl="0">
              <a:spcBef>
                <a:spcPts val="0"/>
              </a:spcBef>
              <a:buFont typeface="Yanone Kaffeesatz"/>
              <a:buChar char="➢"/>
            </a:pPr>
            <a:r>
              <a:rPr lang="en">
                <a:latin typeface="Yanone Kaffeesatz"/>
                <a:ea typeface="Yanone Kaffeesatz"/>
                <a:cs typeface="Yanone Kaffeesatz"/>
                <a:sym typeface="Yanone Kaffeesatz"/>
              </a:rPr>
              <a:t>Individual multiplicand products are not interdependent, could theoretically parallelize</a:t>
            </a:r>
          </a:p>
          <a:p>
            <a:pPr indent="-228600" lvl="1" marL="914400" rtl="0">
              <a:spcBef>
                <a:spcPts val="0"/>
              </a:spcBef>
              <a:buFont typeface="Yanone Kaffeesatz"/>
              <a:buChar char="➢"/>
            </a:pPr>
            <a:r>
              <a:rPr lang="en">
                <a:latin typeface="Yanone Kaffeesatz"/>
                <a:ea typeface="Yanone Kaffeesatz"/>
                <a:cs typeface="Yanone Kaffeesatz"/>
                <a:sym typeface="Yanone Kaffeesatz"/>
              </a:rPr>
              <a:t>The slowest thing we do here is actually scalar multiplication, very similar to fast implementations of traditional matrix math</a:t>
            </a:r>
          </a:p>
          <a:p>
            <a:pPr indent="-228600" lvl="0" marL="457200" rtl="0">
              <a:spcBef>
                <a:spcPts val="0"/>
              </a:spcBef>
              <a:buFont typeface="Yanone Kaffeesatz"/>
              <a:buChar char="❖"/>
            </a:pPr>
            <a:r>
              <a:rPr lang="en">
                <a:latin typeface="Yanone Kaffeesatz"/>
                <a:ea typeface="Yanone Kaffeesatz"/>
                <a:cs typeface="Yanone Kaffeesatz"/>
                <a:sym typeface="Yanone Kaffeesatz"/>
              </a:rPr>
              <a:t>Geometric Algebra vectors (as in members of the vector space) can be easily implemented as a data type/structure in HLL</a:t>
            </a:r>
          </a:p>
          <a:p>
            <a:pPr indent="-228600" lvl="1" marL="914400" rtl="0">
              <a:spcBef>
                <a:spcPts val="0"/>
              </a:spcBef>
              <a:buFont typeface="Yanone Kaffeesatz"/>
              <a:buChar char="➢"/>
            </a:pPr>
            <a:r>
              <a:rPr lang="en">
                <a:latin typeface="Yanone Kaffeesatz"/>
                <a:ea typeface="Yanone Kaffeesatz"/>
                <a:cs typeface="Yanone Kaffeesatz"/>
                <a:sym typeface="Yanone Kaffeesatz"/>
              </a:rPr>
              <a:t>The only problem currently is that we waste space - we need 3 bits for a basis vector, but byte alignment is necessary for speed</a:t>
            </a:r>
          </a:p>
          <a:p>
            <a:pPr indent="-228600" lvl="2" marL="1371600" rtl="0">
              <a:spcBef>
                <a:spcPts val="0"/>
              </a:spcBef>
              <a:buFont typeface="Yanone Kaffeesatz"/>
              <a:buChar char="○"/>
            </a:pPr>
            <a:r>
              <a:rPr lang="en">
                <a:latin typeface="Yanone Kaffeesatz"/>
                <a:ea typeface="Yanone Kaffeesatz"/>
                <a:cs typeface="Yanone Kaffeesatz"/>
                <a:sym typeface="Yanone Kaffeesatz"/>
              </a:rPr>
              <a:t>This project does not address this problem, but it is notable that it is not solved in conformal - 5 is still not byte aligned</a:t>
            </a:r>
          </a:p>
          <a:p>
            <a:pPr lvl="0" rtl="0">
              <a:spcBef>
                <a:spcPts val="0"/>
              </a:spcBef>
              <a:buNone/>
            </a:pPr>
            <a:r>
              <a:t/>
            </a:r>
            <a:endParaRPr>
              <a:latin typeface="Yanone Kaffeesatz"/>
              <a:ea typeface="Yanone Kaffeesatz"/>
              <a:cs typeface="Yanone Kaffeesatz"/>
              <a:sym typeface="Yanone Kaffeesatz"/>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1027200"/>
          </a:xfrm>
          <a:prstGeom prst="rect">
            <a:avLst/>
          </a:prstGeom>
        </p:spPr>
        <p:txBody>
          <a:bodyPr anchorCtr="0" anchor="t" bIns="91425" lIns="91425" rIns="91425" tIns="91425">
            <a:noAutofit/>
          </a:bodyPr>
          <a:lstStyle/>
          <a:p>
            <a:pPr lvl="0">
              <a:spcBef>
                <a:spcPts val="0"/>
              </a:spcBef>
              <a:buNone/>
            </a:pPr>
            <a:r>
              <a:rPr lang="en"/>
              <a:t>If our GA implementation is so fast, why is it not competing with Matrix Math?</a:t>
            </a:r>
          </a:p>
        </p:txBody>
      </p:sp>
      <p:sp>
        <p:nvSpPr>
          <p:cNvPr id="88" name="Shape 88"/>
          <p:cNvSpPr txBox="1"/>
          <p:nvPr>
            <p:ph idx="1" type="body"/>
          </p:nvPr>
        </p:nvSpPr>
        <p:spPr>
          <a:xfrm>
            <a:off x="311700" y="1647475"/>
            <a:ext cx="8520600" cy="2409000"/>
          </a:xfrm>
          <a:prstGeom prst="rect">
            <a:avLst/>
          </a:prstGeom>
        </p:spPr>
        <p:txBody>
          <a:bodyPr anchorCtr="0" anchor="t" bIns="91425" lIns="91425" rIns="91425" tIns="91425">
            <a:noAutofit/>
          </a:bodyPr>
          <a:lstStyle/>
          <a:p>
            <a:pPr indent="-228600" lvl="0" marL="457200" rtl="0">
              <a:spcBef>
                <a:spcPts val="0"/>
              </a:spcBef>
              <a:buFont typeface="Yanone Kaffeesatz"/>
              <a:buChar char="❖"/>
            </a:pPr>
            <a:r>
              <a:rPr lang="en">
                <a:latin typeface="Yanone Kaffeesatz"/>
                <a:ea typeface="Yanone Kaffeesatz"/>
                <a:cs typeface="Yanone Kaffeesatz"/>
                <a:sym typeface="Yanone Kaffeesatz"/>
              </a:rPr>
              <a:t>Education</a:t>
            </a:r>
          </a:p>
          <a:p>
            <a:pPr indent="-228600" lvl="0" marL="457200" rtl="0">
              <a:spcBef>
                <a:spcPts val="0"/>
              </a:spcBef>
              <a:buFont typeface="Yanone Kaffeesatz"/>
              <a:buChar char="❖"/>
            </a:pPr>
            <a:r>
              <a:rPr lang="en">
                <a:latin typeface="Yanone Kaffeesatz"/>
                <a:ea typeface="Yanone Kaffeesatz"/>
                <a:cs typeface="Yanone Kaffeesatz"/>
                <a:sym typeface="Yanone Kaffeesatz"/>
              </a:rPr>
              <a:t>Change is Slow</a:t>
            </a:r>
          </a:p>
          <a:p>
            <a:pPr indent="-228600" lvl="0" marL="457200" rtl="0">
              <a:spcBef>
                <a:spcPts val="0"/>
              </a:spcBef>
              <a:buFont typeface="Yanone Kaffeesatz"/>
              <a:buChar char="❖"/>
            </a:pPr>
            <a:r>
              <a:rPr lang="en">
                <a:latin typeface="Yanone Kaffeesatz"/>
                <a:ea typeface="Yanone Kaffeesatz"/>
                <a:cs typeface="Yanone Kaffeesatz"/>
                <a:sym typeface="Yanone Kaffeesatz"/>
              </a:rPr>
              <a:t>Matrix math already has been optimized!</a:t>
            </a:r>
          </a:p>
          <a:p>
            <a:pPr indent="-228600" lvl="1" marL="914400" rtl="0">
              <a:spcBef>
                <a:spcPts val="0"/>
              </a:spcBef>
              <a:buFont typeface="Yanone Kaffeesatz"/>
              <a:buChar char="➢"/>
            </a:pPr>
            <a:r>
              <a:rPr lang="en">
                <a:latin typeface="Yanone Kaffeesatz"/>
                <a:ea typeface="Yanone Kaffeesatz"/>
                <a:cs typeface="Yanone Kaffeesatz"/>
                <a:sym typeface="Yanone Kaffeesatz"/>
              </a:rPr>
              <a:t>Well known coding/implementation methods</a:t>
            </a:r>
          </a:p>
          <a:p>
            <a:pPr indent="-228600" lvl="1" marL="914400" rtl="0">
              <a:spcBef>
                <a:spcPts val="0"/>
              </a:spcBef>
              <a:buFont typeface="Yanone Kaffeesatz"/>
              <a:buChar char="➢"/>
            </a:pPr>
            <a:r>
              <a:rPr lang="en">
                <a:latin typeface="Yanone Kaffeesatz"/>
                <a:ea typeface="Yanone Kaffeesatz"/>
                <a:cs typeface="Yanone Kaffeesatz"/>
                <a:sym typeface="Yanone Kaffeesatz"/>
              </a:rPr>
              <a:t>Dedicated, extremely parallelized GPU hardware</a:t>
            </a:r>
          </a:p>
          <a:p>
            <a:pPr indent="-228600" lvl="2" marL="1371600" rtl="0">
              <a:spcBef>
                <a:spcPts val="0"/>
              </a:spcBef>
              <a:buFont typeface="Yanone Kaffeesatz"/>
              <a:buChar char="○"/>
            </a:pPr>
            <a:r>
              <a:rPr lang="en">
                <a:latin typeface="Yanone Kaffeesatz"/>
                <a:ea typeface="Yanone Kaffeesatz"/>
                <a:cs typeface="Yanone Kaffeesatz"/>
                <a:sym typeface="Yanone Kaffeesatz"/>
              </a:rPr>
              <a:t>This is where we’ll go next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2400"/>
              <a:t>A Hardware Implementation of the 3d Geometric Product</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Yanone Kaffeesatz"/>
                <a:ea typeface="Yanone Kaffeesatz"/>
                <a:cs typeface="Yanone Kaffeesatz"/>
                <a:sym typeface="Yanone Kaffeesatz"/>
              </a:rPr>
              <a:t>Some notes before we jump into the circuitry:</a:t>
            </a:r>
          </a:p>
          <a:p>
            <a:pPr indent="-228600" lvl="0" marL="457200" rtl="0">
              <a:spcBef>
                <a:spcPts val="0"/>
              </a:spcBef>
              <a:buFont typeface="Yanone Kaffeesatz"/>
              <a:buChar char="❖"/>
            </a:pPr>
            <a:r>
              <a:rPr lang="en">
                <a:latin typeface="Yanone Kaffeesatz"/>
                <a:ea typeface="Yanone Kaffeesatz"/>
                <a:cs typeface="Yanone Kaffeesatz"/>
                <a:sym typeface="Yanone Kaffeesatz"/>
              </a:rPr>
              <a:t>The hardware here is constructed for clarity, logical flow, and teachability</a:t>
            </a:r>
          </a:p>
          <a:p>
            <a:pPr indent="-228600" lvl="1" marL="914400" rtl="0">
              <a:spcBef>
                <a:spcPts val="0"/>
              </a:spcBef>
              <a:buFont typeface="Yanone Kaffeesatz"/>
              <a:buChar char="➢"/>
            </a:pPr>
            <a:r>
              <a:rPr lang="en">
                <a:latin typeface="Yanone Kaffeesatz"/>
                <a:ea typeface="Yanone Kaffeesatz"/>
                <a:cs typeface="Yanone Kaffeesatz"/>
                <a:sym typeface="Yanone Kaffeesatz"/>
              </a:rPr>
              <a:t>This is not how the hardware would be constructed by a computer engineer</a:t>
            </a:r>
          </a:p>
          <a:p>
            <a:pPr indent="-228600" lvl="1" marL="914400" rtl="0">
              <a:spcBef>
                <a:spcPts val="0"/>
              </a:spcBef>
              <a:buFont typeface="Yanone Kaffeesatz"/>
              <a:buChar char="➢"/>
            </a:pPr>
            <a:r>
              <a:rPr lang="en">
                <a:latin typeface="Yanone Kaffeesatz"/>
                <a:ea typeface="Yanone Kaffeesatz"/>
                <a:cs typeface="Yanone Kaffeesatz"/>
                <a:sym typeface="Yanone Kaffeesatz"/>
              </a:rPr>
              <a:t>This is not the fastest, or an optimized implementation of the hardware</a:t>
            </a:r>
          </a:p>
          <a:p>
            <a:pPr indent="-228600" lvl="1" marL="914400" rtl="0">
              <a:spcBef>
                <a:spcPts val="0"/>
              </a:spcBef>
              <a:buFont typeface="Yanone Kaffeesatz"/>
              <a:buChar char="➢"/>
            </a:pPr>
            <a:r>
              <a:rPr lang="en">
                <a:latin typeface="Yanone Kaffeesatz"/>
                <a:ea typeface="Yanone Kaffeesatz"/>
                <a:cs typeface="Yanone Kaffeesatz"/>
                <a:sym typeface="Yanone Kaffeesatz"/>
              </a:rPr>
              <a:t>This is a demonstration of the logical operations in hardware necessary to calculate a product, and proof of parallelizabililty</a:t>
            </a:r>
          </a:p>
          <a:p>
            <a:pPr indent="-228600" lvl="0" marL="457200" rtl="0">
              <a:spcBef>
                <a:spcPts val="0"/>
              </a:spcBef>
              <a:buFont typeface="Yanone Kaffeesatz"/>
              <a:buChar char="❖"/>
            </a:pPr>
            <a:r>
              <a:rPr lang="en">
                <a:latin typeface="Yanone Kaffeesatz"/>
                <a:ea typeface="Yanone Kaffeesatz"/>
                <a:cs typeface="Yanone Kaffeesatz"/>
                <a:sym typeface="Yanone Kaffeesatz"/>
              </a:rPr>
              <a:t>I am not a Computer Engineer</a:t>
            </a:r>
          </a:p>
          <a:p>
            <a:pPr indent="-228600" lvl="0" marL="457200" rtl="0">
              <a:spcBef>
                <a:spcPts val="0"/>
              </a:spcBef>
              <a:buFont typeface="Yanone Kaffeesatz"/>
              <a:buChar char="❖"/>
            </a:pPr>
            <a:r>
              <a:rPr lang="en">
                <a:latin typeface="Yanone Kaffeesatz"/>
                <a:ea typeface="Yanone Kaffeesatz"/>
                <a:cs typeface="Yanone Kaffeesatz"/>
                <a:sym typeface="Yanone Kaffeesatz"/>
              </a:rPr>
              <a:t>This is a simulation, not physical hardware</a:t>
            </a:r>
          </a:p>
          <a:p>
            <a:pPr indent="-228600" lvl="1" marL="914400" rtl="0">
              <a:spcBef>
                <a:spcPts val="0"/>
              </a:spcBef>
              <a:buFont typeface="Yanone Kaffeesatz"/>
              <a:buChar char="➢"/>
            </a:pPr>
            <a:r>
              <a:rPr lang="en">
                <a:latin typeface="Yanone Kaffeesatz"/>
                <a:ea typeface="Yanone Kaffeesatz"/>
                <a:cs typeface="Yanone Kaffeesatz"/>
                <a:sym typeface="Yanone Kaffeesatz"/>
              </a:rPr>
              <a:t>I have included the visual outputs in the circuit itself</a:t>
            </a:r>
          </a:p>
          <a:p>
            <a:pPr indent="-228600" lvl="1" marL="914400" rtl="0">
              <a:spcBef>
                <a:spcPts val="0"/>
              </a:spcBef>
              <a:buFont typeface="Yanone Kaffeesatz"/>
              <a:buChar char="➢"/>
            </a:pPr>
            <a:r>
              <a:rPr lang="en">
                <a:latin typeface="Yanone Kaffeesatz"/>
                <a:ea typeface="Yanone Kaffeesatz"/>
                <a:cs typeface="Yanone Kaffeesatz"/>
                <a:sym typeface="Yanone Kaffeesatz"/>
              </a:rPr>
              <a:t>Usually the inputs would be passed on wires (probably from memory) and the outputs would leave on wires</a:t>
            </a:r>
          </a:p>
          <a:p>
            <a:pPr indent="-228600" lvl="1" marL="914400" rtl="0">
              <a:spcBef>
                <a:spcPts val="0"/>
              </a:spcBef>
              <a:buFont typeface="Yanone Kaffeesatz"/>
              <a:buChar char="➢"/>
            </a:pPr>
            <a:r>
              <a:rPr lang="en">
                <a:latin typeface="Yanone Kaffeesatz"/>
                <a:ea typeface="Yanone Kaffeesatz"/>
                <a:cs typeface="Yanone Kaffeesatz"/>
                <a:sym typeface="Yanone Kaffeesatz"/>
              </a:rPr>
              <a:t>We cannot accurately determine relative speed, because our clock cycle time is not set and we have unrealistic bottlenecks on our circuits with I/O and space usage.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90250" y="526350"/>
            <a:ext cx="6227100" cy="4090800"/>
          </a:xfrm>
          <a:prstGeom prst="rect">
            <a:avLst/>
          </a:prstGeom>
        </p:spPr>
        <p:txBody>
          <a:bodyPr anchorCtr="0" anchor="ctr" bIns="91425" lIns="91425" rIns="91425" tIns="91425">
            <a:noAutofit/>
          </a:bodyPr>
          <a:lstStyle/>
          <a:p>
            <a:pPr lvl="0">
              <a:spcBef>
                <a:spcPts val="0"/>
              </a:spcBef>
              <a:buNone/>
            </a:pPr>
            <a:r>
              <a:rPr lang="en"/>
              <a:t>Hardware implementation of the 3d Geometric Product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Would be Different In a Real GPU?</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Yanone Kaffeesatz"/>
                <a:ea typeface="Yanone Kaffeesatz"/>
                <a:cs typeface="Yanone Kaffeesatz"/>
                <a:sym typeface="Yanone Kaffeesatz"/>
              </a:rPr>
              <a:t>Well… a lot! Most of which I am probably unaware of (see I am not a Computer Engineer)</a:t>
            </a:r>
          </a:p>
          <a:p>
            <a:pPr indent="-228600" lvl="1" marL="914400" rtl="0">
              <a:spcBef>
                <a:spcPts val="0"/>
              </a:spcBef>
              <a:buFont typeface="Yanone Kaffeesatz"/>
              <a:buChar char="➢"/>
            </a:pPr>
            <a:r>
              <a:rPr lang="en">
                <a:latin typeface="Yanone Kaffeesatz"/>
                <a:ea typeface="Yanone Kaffeesatz"/>
                <a:cs typeface="Yanone Kaffeesatz"/>
                <a:sym typeface="Yanone Kaffeesatz"/>
              </a:rPr>
              <a:t>Our products are all fixed, we do not need modular general basis multiplication hardware</a:t>
            </a:r>
          </a:p>
          <a:p>
            <a:pPr indent="-228600" lvl="1" marL="914400" rtl="0">
              <a:spcBef>
                <a:spcPts val="0"/>
              </a:spcBef>
              <a:buFont typeface="Yanone Kaffeesatz"/>
              <a:buChar char="➢"/>
            </a:pPr>
            <a:r>
              <a:rPr lang="en">
                <a:latin typeface="Yanone Kaffeesatz"/>
                <a:ea typeface="Yanone Kaffeesatz"/>
                <a:cs typeface="Yanone Kaffeesatz"/>
                <a:sym typeface="Yanone Kaffeesatz"/>
              </a:rPr>
              <a:t>Floating point calculations (we used 2’s complement 32bit integers) would naturally give us sign-magnitude, which, while usually a computation hit, actually helps us! (Sign table can just flip the sign bit instead of requiring two steps)</a:t>
            </a:r>
          </a:p>
          <a:p>
            <a:pPr indent="-228600" lvl="1" marL="914400" rtl="0">
              <a:spcBef>
                <a:spcPts val="0"/>
              </a:spcBef>
              <a:buFont typeface="Yanone Kaffeesatz"/>
              <a:buChar char="➢"/>
            </a:pPr>
            <a:r>
              <a:rPr lang="en">
                <a:latin typeface="Yanone Kaffeesatz"/>
                <a:ea typeface="Yanone Kaffeesatz"/>
                <a:cs typeface="Yanone Kaffeesatz"/>
                <a:sym typeface="Yanone Kaffeesatz"/>
              </a:rPr>
              <a:t>More sequential circuits</a:t>
            </a:r>
          </a:p>
          <a:p>
            <a:pPr indent="-228600" lvl="2" marL="1371600" rtl="0">
              <a:spcBef>
                <a:spcPts val="0"/>
              </a:spcBef>
              <a:buFont typeface="Yanone Kaffeesatz"/>
              <a:buChar char="○"/>
            </a:pPr>
            <a:r>
              <a:rPr lang="en">
                <a:latin typeface="Yanone Kaffeesatz"/>
                <a:ea typeface="Yanone Kaffeesatz"/>
                <a:cs typeface="Yanone Kaffeesatz"/>
                <a:sym typeface="Yanone Kaffeesatz"/>
              </a:rPr>
              <a:t>The clock cycle time of a processor is determined by the longest combinational circuit</a:t>
            </a:r>
          </a:p>
          <a:p>
            <a:pPr indent="-228600" lvl="3" marL="1828800" rtl="0">
              <a:spcBef>
                <a:spcPts val="0"/>
              </a:spcBef>
              <a:buFont typeface="Yanone Kaffeesatz"/>
              <a:buChar char="●"/>
            </a:pPr>
            <a:r>
              <a:rPr lang="en">
                <a:latin typeface="Yanone Kaffeesatz"/>
                <a:ea typeface="Yanone Kaffeesatz"/>
                <a:cs typeface="Yanone Kaffeesatz"/>
                <a:sym typeface="Yanone Kaffeesatz"/>
              </a:rPr>
              <a:t>Whether or not ours needs to be shortened to improve this time depends heavily on other GPU components</a:t>
            </a:r>
          </a:p>
          <a:p>
            <a:pPr indent="-228600" lvl="2" marL="1371600" rtl="0">
              <a:spcBef>
                <a:spcPts val="0"/>
              </a:spcBef>
              <a:buFont typeface="Yanone Kaffeesatz"/>
              <a:buChar char="○"/>
            </a:pPr>
            <a:r>
              <a:rPr lang="en">
                <a:latin typeface="Yanone Kaffeesatz"/>
                <a:ea typeface="Yanone Kaffeesatz"/>
                <a:cs typeface="Yanone Kaffeesatz"/>
                <a:sym typeface="Yanone Kaffeesatz"/>
              </a:rPr>
              <a:t>Tradeoff between hardware reuse (our adders come to mind) vs loss of parallelization</a:t>
            </a:r>
          </a:p>
          <a:p>
            <a:pPr indent="-228600" lvl="3" marL="1828800" rtl="0">
              <a:spcBef>
                <a:spcPts val="0"/>
              </a:spcBef>
              <a:buFont typeface="Yanone Kaffeesatz"/>
              <a:buChar char="●"/>
            </a:pPr>
            <a:r>
              <a:rPr lang="en">
                <a:latin typeface="Yanone Kaffeesatz"/>
                <a:ea typeface="Yanone Kaffeesatz"/>
                <a:cs typeface="Yanone Kaffeesatz"/>
                <a:sym typeface="Yanone Kaffeesatz"/>
              </a:rPr>
              <a:t>Would be a judgement call what exactly would be sequentialized</a:t>
            </a:r>
          </a:p>
          <a:p>
            <a:pPr indent="-228600" lvl="1" marL="914400" rtl="0">
              <a:spcBef>
                <a:spcPts val="0"/>
              </a:spcBef>
              <a:buFont typeface="Yanone Kaffeesatz"/>
              <a:buChar char="➢"/>
            </a:pPr>
            <a:r>
              <a:rPr lang="en">
                <a:latin typeface="Yanone Kaffeesatz"/>
                <a:ea typeface="Yanone Kaffeesatz"/>
                <a:cs typeface="Yanone Kaffeesatz"/>
                <a:sym typeface="Yanone Kaffeesatz"/>
              </a:rPr>
              <a:t>Space usage, wire layouts, implementation, industry standards, etc</a:t>
            </a:r>
          </a:p>
          <a:p>
            <a:pPr indent="-228600" lvl="2" marL="1371600" rtl="0">
              <a:spcBef>
                <a:spcPts val="0"/>
              </a:spcBef>
              <a:buFont typeface="Yanone Kaffeesatz"/>
              <a:buChar char="○"/>
            </a:pPr>
            <a:r>
              <a:rPr lang="en">
                <a:latin typeface="Yanone Kaffeesatz"/>
                <a:ea typeface="Yanone Kaffeesatz"/>
                <a:cs typeface="Yanone Kaffeesatz"/>
                <a:sym typeface="Yanone Kaffeesatz"/>
              </a:rPr>
              <a:t>Most of our intuitive logical organization would be lost in exchange for speed, chip size, and transistor level reduction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