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8" r:id="rId31"/>
    <p:sldId id="289" r:id="rId32"/>
    <p:sldId id="290" r:id="rId33"/>
    <p:sldId id="284" r:id="rId34"/>
    <p:sldId id="285" r:id="rId35"/>
    <p:sldId id="286" r:id="rId36"/>
    <p:sldId id="287" r:id="rId37"/>
    <p:sldId id="291" r:id="rId38"/>
    <p:sldId id="292" r:id="rId39"/>
    <p:sldId id="293" r:id="rId4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188AE79-3ECD-42B6-BF4B-C5B98BCE609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28FC6A7-2A1D-4200-8F37-8AFF0F43C5AA}"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2A898DC-F7F4-41BF-BF5B-625762F6C9C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1BB7968-F321-4894-B4D1-19C08086AD1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DA1931D-578E-4FB7-82A0-6D4DE44B0C87}"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FF5A773-95E9-4CB6-9B23-11A6DCD93E1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40AFE5-2CA2-4B45-AE6A-D0F4E2862674}"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3949031-ADA9-40B4-9145-13B8BA9ACF0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55411D0-2EB9-4395-919A-66CD953F43C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78C4B09-4833-4A1F-97ED-456C91476B0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9241043-88F8-4233-A6F9-9623BDF1EA2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64484F1-A461-4963-A278-3635A2BA3ACB}"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7E9E7DE-B916-49A5-BE1A-B638AE8147D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91755A-1B99-473F-AF0D-4AA97E2A9EA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9E8880E-FEFE-4952-9D54-25AF1F69AFD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303AD39-B454-4CC4-9DE4-E3678689A4C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9F8FB11-8B57-46D3-9E07-9C26E4EC185E}"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9230C22B-A75C-4E68-8B78-CABF710C432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835D73E-FFD3-47C0-B332-42562D7558E1}"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4FC79E3-090F-4E66-87A6-809CEE07546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492E77D8-1724-47C7-83B7-0B43C211E3BB}"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285E3E9C-90C3-4B35-AA93-7D4DEAB34242}"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EE90696-FCE8-4744-B6F5-6B0F2ED4DB5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8D9EF99-A492-4BCA-AB00-13000918220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B163E545-BF8A-4A37-912F-40A816875CE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83AF35B-1789-4281-BB70-09BA3CA0AF2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FF9BE372-E5F3-4429-AB97-43F1FD5B6A01}"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F73F23E8-CFDA-4676-864A-DAB06DF2F3C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F12A184A-823B-481C-9381-F41181A7B0B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F946BD3-6243-4D8C-B339-F40601B3DDBA}"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CE6F97-1451-4968-8896-0DFF8D1A9DB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CBDEDC8-FB05-4A36-AEDF-BA6EB14C8F6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5096CBB-0277-4DAE-B3C7-C793891450D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73A768D-2FA0-4CD0-87F4-F99B5EA459A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1E5A5D7-53D1-4BFE-8ECF-DBB0E6FFBFE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562D037-5DB6-4F06-8D26-7E8EF6E26F9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IN"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9FB7BFB-3A34-4648-9078-6A8A79E30135}" type="slidenum">
              <a:rPr lang="en-US"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EE254F7-03D2-4003-A37F-7CF5DFCD3151}"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4" name="PlaceHolder 3"/>
          <p:cNvSpPr>
            <a:spLocks noGrp="1"/>
          </p:cNvSpPr>
          <p:nvPr>
            <p:ph type="body"/>
          </p:nvPr>
        </p:nvSpPr>
        <p:spPr>
          <a:xfrm>
            <a:off x="617220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56AFEFD2-8BAC-4912-8392-DFF88140BF84}"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3162240" y="1830600"/>
            <a:ext cx="5860440" cy="1828800"/>
          </a:xfrm>
          <a:prstGeom prst="rect">
            <a:avLst/>
          </a:prstGeom>
          <a:noFill/>
          <a:ln w="0">
            <a:noFill/>
          </a:ln>
        </p:spPr>
        <p:txBody>
          <a:bodyPr anchor="ctr">
            <a:normAutofit/>
          </a:bodyPr>
          <a:lstStyle/>
          <a:p>
            <a:pPr algn="ctr">
              <a:lnSpc>
                <a:spcPct val="90000"/>
              </a:lnSpc>
              <a:buNone/>
            </a:pPr>
            <a:r>
              <a:rPr lang="en-US" sz="6000" b="0" strike="noStrike" spc="-1">
                <a:solidFill>
                  <a:srgbClr val="657D9D"/>
                </a:solidFill>
                <a:latin typeface="Calibri Light"/>
              </a:rPr>
              <a:t>Control statements &amp; Loops</a:t>
            </a:r>
            <a:endParaRPr lang="en-US" sz="60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4472C4"/>
                </a:solidFill>
                <a:latin typeface="Times New Roman"/>
              </a:rPr>
              <a:t>Nested</a:t>
            </a:r>
            <a:r>
              <a:rPr lang="en-US" sz="2800" b="0" strike="noStrike" spc="-1">
                <a:solidFill>
                  <a:srgbClr val="000000"/>
                </a:solidFill>
                <a:latin typeface="Times New Roman"/>
              </a:rPr>
              <a:t> </a:t>
            </a:r>
            <a:r>
              <a:rPr lang="en-US" sz="2400" b="0" strike="noStrike" spc="-1">
                <a:solidFill>
                  <a:srgbClr val="4472C4"/>
                </a:solidFill>
                <a:latin typeface="Times New Roman"/>
              </a:rPr>
              <a:t>If-Else</a:t>
            </a:r>
            <a:r>
              <a:rPr lang="en-US" sz="2800" b="0" strike="noStrike" spc="-1">
                <a:solidFill>
                  <a:srgbClr val="000000"/>
                </a:solidFill>
                <a:latin typeface="Times New Roman"/>
              </a:rPr>
              <a:t> </a:t>
            </a:r>
            <a:r>
              <a:rPr lang="en-US" sz="2400" b="0" strike="noStrike" spc="-1">
                <a:solidFill>
                  <a:srgbClr val="4472C4"/>
                </a:solidFill>
                <a:latin typeface="Times New Roman"/>
              </a:rPr>
              <a:t>Example</a:t>
            </a:r>
            <a:endParaRPr lang="en-US" sz="2400" b="0" strike="noStrike" spc="-1">
              <a:solidFill>
                <a:srgbClr val="000000"/>
              </a:solidFill>
              <a:latin typeface="Calibri"/>
            </a:endParaRPr>
          </a:p>
        </p:txBody>
      </p:sp>
      <p:sp>
        <p:nvSpPr>
          <p:cNvPr id="141" name="PlaceHolder 2"/>
          <p:cNvSpPr>
            <a:spLocks noGrp="1"/>
          </p:cNvSpPr>
          <p:nvPr>
            <p:ph/>
          </p:nvPr>
        </p:nvSpPr>
        <p:spPr>
          <a:xfrm>
            <a:off x="838080" y="1834560"/>
            <a:ext cx="10515240" cy="4350960"/>
          </a:xfrm>
          <a:prstGeom prst="rect">
            <a:avLst/>
          </a:prstGeom>
          <a:noFill/>
          <a:ln w="0">
            <a:noFill/>
          </a:ln>
        </p:spPr>
        <p:txBody>
          <a:bodyPr anchor="t">
            <a:normAutofit fontScale="25000" lnSpcReduction="20000"/>
          </a:bodyPr>
          <a:lstStyle/>
          <a:p>
            <a:pPr>
              <a:lnSpc>
                <a:spcPct val="90000"/>
              </a:lnSpc>
              <a:spcBef>
                <a:spcPts val="1001"/>
              </a:spcBef>
              <a:buNone/>
              <a:tabLst>
                <a:tab pos="0" algn="l"/>
              </a:tabLst>
            </a:pPr>
            <a:r>
              <a:rPr lang="en-US" sz="2800" b="0" strike="noStrike" spc="-1">
                <a:solidFill>
                  <a:srgbClr val="000000"/>
                </a:solidFill>
                <a:latin typeface="Calibri"/>
              </a:rPr>
              <a:t> </a:t>
            </a:r>
            <a:r>
              <a:rPr lang="en-US" sz="8000" b="0" strike="noStrike" spc="-1">
                <a:solidFill>
                  <a:srgbClr val="000000"/>
                </a:solidFill>
                <a:latin typeface="Times New Roman"/>
              </a:rPr>
              <a:t>public class Test</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public static void main(String args[])</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int x=30;</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int y=10;</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if(x==30)</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if(y==10)</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    System.out.printl(“X=30 and Y=10”);</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a:t>
            </a:r>
            <a:endParaRPr lang="en-US" sz="8000" b="0" strike="noStrike" spc="-1">
              <a:solidFill>
                <a:srgbClr val="000000"/>
              </a:solidFill>
              <a:latin typeface="Calibri"/>
            </a:endParaRPr>
          </a:p>
          <a:p>
            <a:pPr>
              <a:lnSpc>
                <a:spcPct val="90000"/>
              </a:lnSpc>
              <a:spcBef>
                <a:spcPts val="1001"/>
              </a:spcBef>
              <a:buNone/>
              <a:tabLst>
                <a:tab pos="0" algn="l"/>
              </a:tabLst>
            </a:pPr>
            <a:r>
              <a:rPr lang="en-IN" sz="8000" b="0" strike="noStrike" spc="-1">
                <a:solidFill>
                  <a:srgbClr val="000000"/>
                </a:solidFill>
                <a:latin typeface="Times New Roman"/>
              </a:rPr>
              <a:t>}}</a:t>
            </a:r>
            <a:endParaRPr lang="en-US" sz="8000" b="0" strike="noStrike" spc="-1">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2400" b="0" strike="noStrike" spc="-1">
                <a:solidFill>
                  <a:srgbClr val="4472C4"/>
                </a:solidFill>
                <a:latin typeface="Times New Roman"/>
              </a:rPr>
              <a:t>If-Else-If</a:t>
            </a:r>
            <a:r>
              <a:rPr lang="en-US" sz="4400" b="0" strike="noStrike" spc="-1">
                <a:solidFill>
                  <a:srgbClr val="000000"/>
                </a:solidFill>
                <a:latin typeface="Calibri Light"/>
              </a:rPr>
              <a:t> </a:t>
            </a:r>
            <a:r>
              <a:rPr lang="en-US" sz="2400" b="0" strike="noStrike" spc="-1">
                <a:solidFill>
                  <a:srgbClr val="4472C4"/>
                </a:solidFill>
                <a:latin typeface="Times New Roman"/>
              </a:rPr>
              <a:t>Ladder</a:t>
            </a:r>
            <a:endParaRPr lang="en-US" sz="2400" b="0" strike="noStrike" spc="-1">
              <a:solidFill>
                <a:srgbClr val="000000"/>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anchor="t">
            <a:normAutofit fontScale="25000" lnSpcReduction="20000"/>
          </a:bodyPr>
          <a:lstStyle/>
          <a:p>
            <a:pPr marL="228600" indent="-228600">
              <a:lnSpc>
                <a:spcPct val="90000"/>
              </a:lnSpc>
              <a:spcBef>
                <a:spcPts val="1001"/>
              </a:spcBef>
              <a:buClr>
                <a:srgbClr val="000000"/>
              </a:buClr>
              <a:buFont typeface="Arial"/>
              <a:buChar char="•"/>
            </a:pPr>
            <a:r>
              <a:rPr lang="en-US" sz="6400" b="0" strike="noStrike" spc="-1">
                <a:solidFill>
                  <a:srgbClr val="000000"/>
                </a:solidFill>
                <a:latin typeface="Times New Roman"/>
              </a:rPr>
              <a:t>The if-else-if ladder statement execute </a:t>
            </a:r>
            <a:r>
              <a:rPr lang="en-US" sz="6400" b="0" strike="noStrike" spc="-1">
                <a:solidFill>
                  <a:srgbClr val="C55A11"/>
                </a:solidFill>
                <a:latin typeface="Times New Roman"/>
              </a:rPr>
              <a:t>one condition from multiple statements.</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C55A11"/>
                </a:solidFill>
                <a:latin typeface="Times New Roman"/>
              </a:rPr>
              <a:t>Syntax:</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if(condition1){</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 code to be executed if condition 1 is true</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else if(condition2){</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 code to be executed if condition 2 is true</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else if(condition3){</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 code to be executed if condition 3 is true</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Else{</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 code to be executed if all the condition are false</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000000"/>
                </a:solidFill>
                <a:latin typeface="Times New Roman"/>
              </a:rPr>
              <a:t>}</a:t>
            </a:r>
            <a:endParaRPr lang="en-US" sz="6400" b="0" strike="noStrike" spc="-1">
              <a:solidFill>
                <a:srgbClr val="000000"/>
              </a:solidFill>
              <a:latin typeface="Calibri"/>
            </a:endParaRPr>
          </a:p>
          <a:p>
            <a:pPr>
              <a:lnSpc>
                <a:spcPct val="90000"/>
              </a:lnSpc>
              <a:spcBef>
                <a:spcPts val="1001"/>
              </a:spcBef>
              <a:buNone/>
              <a:tabLst>
                <a:tab pos="0" algn="l"/>
              </a:tabLst>
            </a:pPr>
            <a:endParaRPr lang="en-US" sz="72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000" b="0" strike="noStrike" spc="-1">
                <a:solidFill>
                  <a:srgbClr val="2F5597"/>
                </a:solidFill>
                <a:latin typeface="Times New Roman"/>
              </a:rPr>
              <a:t>SWITCH STATEMENT</a:t>
            </a:r>
            <a:endParaRPr lang="en-US" sz="2000" b="0" strike="noStrike" spc="-1">
              <a:solidFill>
                <a:srgbClr val="000000"/>
              </a:solidFill>
              <a:latin typeface="Calibri"/>
            </a:endParaRPr>
          </a:p>
        </p:txBody>
      </p:sp>
      <p:sp>
        <p:nvSpPr>
          <p:cNvPr id="145" name="PlaceHolder 2"/>
          <p:cNvSpPr>
            <a:spLocks noGrp="1"/>
          </p:cNvSpPr>
          <p:nvPr>
            <p:ph/>
          </p:nvPr>
        </p:nvSpPr>
        <p:spPr>
          <a:xfrm>
            <a:off x="838080" y="1613520"/>
            <a:ext cx="10515240" cy="4878720"/>
          </a:xfrm>
          <a:prstGeom prst="rect">
            <a:avLst/>
          </a:prstGeom>
          <a:noFill/>
          <a:ln w="0">
            <a:noFill/>
          </a:ln>
        </p:spPr>
        <p:txBody>
          <a:bodyPr anchor="t">
            <a:normAutofit fontScale="25000" lnSpcReduction="20000"/>
          </a:bodyPr>
          <a:lstStyle/>
          <a:p>
            <a:pPr marL="228600" indent="-228600">
              <a:lnSpc>
                <a:spcPct val="90000"/>
              </a:lnSpc>
              <a:spcBef>
                <a:spcPts val="1001"/>
              </a:spcBef>
              <a:buClr>
                <a:srgbClr val="000000"/>
              </a:buClr>
              <a:buFont typeface="Arial"/>
              <a:buChar char="•"/>
            </a:pPr>
            <a:r>
              <a:rPr lang="en-US" sz="7200" b="0" strike="noStrike" spc="-1">
                <a:solidFill>
                  <a:srgbClr val="000000"/>
                </a:solidFill>
                <a:latin typeface="Times New Roman"/>
              </a:rPr>
              <a:t>The java switch statement executes one statement from multiple conditions.</a:t>
            </a:r>
            <a:endParaRPr lang="en-US" sz="72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7200" b="0" strike="noStrike" spc="-1">
                <a:solidFill>
                  <a:srgbClr val="000000"/>
                </a:solidFill>
                <a:latin typeface="Times New Roman"/>
              </a:rPr>
              <a:t>It is like if-else-if ladder statement.</a:t>
            </a:r>
            <a:endParaRPr lang="en-US" sz="7200" b="0" strike="noStrike" spc="-1">
              <a:solidFill>
                <a:srgbClr val="000000"/>
              </a:solidFill>
              <a:latin typeface="Calibri"/>
            </a:endParaRPr>
          </a:p>
          <a:p>
            <a:pPr marL="228600" indent="-228600">
              <a:lnSpc>
                <a:spcPct val="90000"/>
              </a:lnSpc>
              <a:spcBef>
                <a:spcPts val="1001"/>
              </a:spcBef>
              <a:buClr>
                <a:srgbClr val="4472C4"/>
              </a:buClr>
              <a:buFont typeface="Arial"/>
              <a:buChar char="•"/>
            </a:pPr>
            <a:r>
              <a:rPr lang="en-US" sz="7200" b="0" strike="noStrike" spc="-1">
                <a:solidFill>
                  <a:srgbClr val="4472C4"/>
                </a:solidFill>
                <a:latin typeface="Times New Roman"/>
              </a:rPr>
              <a:t>Syntax:</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   switch(expression)</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  case value 1:</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 code to be executed ;</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Break;// optional</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case value 2:</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 code to be executed ;</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Break;// optional</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default: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 code to be executed if all cases are not matched;</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000000"/>
                </a:solidFill>
                <a:latin typeface="Times New Roman"/>
              </a:rPr>
              <a:t>How it works</a:t>
            </a:r>
            <a:endParaRPr lang="en-US" sz="2400" b="0" strike="noStrike" spc="-1">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Wingdings" charset="2"/>
              <a:buChar char=""/>
            </a:pPr>
            <a:r>
              <a:rPr lang="en-US" sz="1800" b="0" strike="noStrike" spc="-1">
                <a:solidFill>
                  <a:srgbClr val="000000"/>
                </a:solidFill>
                <a:latin typeface="Times New Roman"/>
              </a:rPr>
              <a:t>The switch expression is evaluated once</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Wingdings" charset="2"/>
              <a:buChar char=""/>
            </a:pPr>
            <a:r>
              <a:rPr lang="en-US" sz="1800" b="0" strike="noStrike" spc="-1">
                <a:solidFill>
                  <a:srgbClr val="000000"/>
                </a:solidFill>
                <a:latin typeface="Times New Roman"/>
              </a:rPr>
              <a:t>The value of the expression is compared with the values of each case.</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Wingdings" charset="2"/>
              <a:buChar char=""/>
            </a:pPr>
            <a:r>
              <a:rPr lang="en-US" sz="1800" b="0" strike="noStrike" spc="-1">
                <a:solidFill>
                  <a:srgbClr val="000000"/>
                </a:solidFill>
                <a:latin typeface="Times New Roman"/>
              </a:rPr>
              <a:t>If there is a match, the associated block of code is executed.</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Wingdings" charset="2"/>
              <a:buChar char=""/>
            </a:pPr>
            <a:r>
              <a:rPr lang="en-US" sz="1800" b="0" strike="noStrike" spc="-1">
                <a:solidFill>
                  <a:srgbClr val="000000"/>
                </a:solidFill>
                <a:latin typeface="Times New Roman"/>
              </a:rPr>
              <a:t>The break and default keywords are optional</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Wingdings" charset="2"/>
              <a:buChar char=""/>
            </a:pPr>
            <a:r>
              <a:rPr lang="en-US" sz="1800" b="0" strike="noStrike" spc="-1">
                <a:solidFill>
                  <a:srgbClr val="000000"/>
                </a:solidFill>
                <a:latin typeface="Times New Roman"/>
              </a:rPr>
              <a:t>Break: this keyword is used to jump out of a loop/ to exit from a loop</a:t>
            </a:r>
            <a:endParaRPr lang="en-US" sz="1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p:nvPr>
        </p:nvSpPr>
        <p:spPr>
          <a:xfrm>
            <a:off x="838080" y="1362600"/>
            <a:ext cx="10515240" cy="4813920"/>
          </a:xfrm>
          <a:prstGeom prst="rect">
            <a:avLst/>
          </a:prstGeom>
          <a:noFill/>
          <a:ln w="0">
            <a:noFill/>
          </a:ln>
        </p:spPr>
        <p:txBody>
          <a:bodyPr anchor="t">
            <a:noAutofit/>
          </a:bodyPr>
          <a:lstStyle/>
          <a:p>
            <a:pPr>
              <a:lnSpc>
                <a:spcPct val="90000"/>
              </a:lnSpc>
              <a:spcBef>
                <a:spcPts val="1001"/>
              </a:spcBef>
              <a:buNone/>
              <a:tabLst>
                <a:tab pos="0" algn="l"/>
              </a:tabLst>
            </a:pPr>
            <a:r>
              <a:rPr lang="en-US" sz="1600" b="0" strike="noStrike" spc="-1">
                <a:solidFill>
                  <a:srgbClr val="000000"/>
                </a:solidFill>
                <a:latin typeface="Times New Roman"/>
              </a:rPr>
              <a:t>public class SwitchExample</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public static void main(String args[])</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int number=20;</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switch(number) </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Case 10:System.out.println(“10”);</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Break;</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Case 20:System.out.println(“10”);</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Break;</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Case 30:System.out.println(“10”);</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Break;</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default: System.out.println(“not in 10,20 or 30”);</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a:t>
            </a:r>
            <a:endParaRPr lang="en-US" sz="1600" b="0" strike="noStrike" spc="-1">
              <a:solidFill>
                <a:srgbClr val="000000"/>
              </a:solidFill>
              <a:latin typeface="Calibri"/>
            </a:endParaRPr>
          </a:p>
          <a:p>
            <a:pPr>
              <a:lnSpc>
                <a:spcPct val="90000"/>
              </a:lnSpc>
              <a:spcBef>
                <a:spcPts val="1001"/>
              </a:spcBef>
              <a:buNone/>
              <a:tabLst>
                <a:tab pos="0" algn="l"/>
              </a:tabLst>
            </a:pPr>
            <a:endParaRPr lang="en-US" sz="1600" b="0" strike="noStrike" spc="-1">
              <a:solidFill>
                <a:srgbClr val="000000"/>
              </a:solidFill>
              <a:latin typeface="Calibri"/>
            </a:endParaRPr>
          </a:p>
          <a:p>
            <a:pPr>
              <a:lnSpc>
                <a:spcPct val="90000"/>
              </a:lnSpc>
              <a:spcBef>
                <a:spcPts val="1001"/>
              </a:spcBef>
              <a:buNone/>
              <a:tabLst>
                <a:tab pos="0" algn="l"/>
              </a:tabLst>
            </a:pPr>
            <a:endParaRPr lang="en-US" sz="1600" b="0" strike="noStrike" spc="-1">
              <a:solidFill>
                <a:srgbClr val="000000"/>
              </a:solidFill>
              <a:latin typeface="Calibri"/>
            </a:endParaRPr>
          </a:p>
          <a:p>
            <a:pPr>
              <a:lnSpc>
                <a:spcPct val="90000"/>
              </a:lnSpc>
              <a:spcBef>
                <a:spcPts val="1001"/>
              </a:spcBef>
              <a:buNone/>
              <a:tabLst>
                <a:tab pos="0" algn="l"/>
              </a:tabLst>
            </a:pPr>
            <a:endParaRPr lang="en-US" sz="1600" b="0" strike="noStrike" spc="-1">
              <a:solidFill>
                <a:srgbClr val="000000"/>
              </a:solidFill>
              <a:latin typeface="Calibri"/>
            </a:endParaRPr>
          </a:p>
          <a:p>
            <a:pPr>
              <a:lnSpc>
                <a:spcPct val="90000"/>
              </a:lnSpc>
              <a:spcBef>
                <a:spcPts val="1001"/>
              </a:spcBef>
              <a:buNone/>
              <a:tabLst>
                <a:tab pos="0" algn="l"/>
              </a:tabLst>
            </a:pP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a:t>
            </a:r>
            <a:endParaRPr lang="en-US" sz="1600" b="0" strike="noStrike" spc="-1">
              <a:solidFill>
                <a:srgbClr val="000000"/>
              </a:solidFill>
              <a:latin typeface="Calibri"/>
            </a:endParaRPr>
          </a:p>
        </p:txBody>
      </p:sp>
      <p:sp>
        <p:nvSpPr>
          <p:cNvPr id="149" name="PlaceHolder 2"/>
          <p:cNvSpPr>
            <a:spLocks noGrp="1"/>
          </p:cNvSpPr>
          <p:nvPr>
            <p:ph type="title"/>
          </p:nvPr>
        </p:nvSpPr>
        <p:spPr>
          <a:xfrm>
            <a:off x="838080" y="365040"/>
            <a:ext cx="10515240" cy="997200"/>
          </a:xfrm>
          <a:prstGeom prst="rect">
            <a:avLst/>
          </a:prstGeom>
          <a:noFill/>
          <a:ln w="0">
            <a:noFill/>
          </a:ln>
        </p:spPr>
        <p:txBody>
          <a:bodyPr anchor="ctr">
            <a:normAutofit/>
          </a:bodyPr>
          <a:lstStyle/>
          <a:p>
            <a:pPr>
              <a:lnSpc>
                <a:spcPct val="90000"/>
              </a:lnSpc>
              <a:buNone/>
            </a:pPr>
            <a:r>
              <a:rPr lang="en-US" sz="1800" b="0" strike="noStrike" spc="-1">
                <a:solidFill>
                  <a:srgbClr val="000000"/>
                </a:solidFill>
                <a:latin typeface="Times New Roman"/>
              </a:rPr>
              <a:t>Example</a:t>
            </a:r>
            <a:endParaRPr lang="en-US" sz="1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When the variable being switched one is equal to a case, the statements following that case will execute until a break statement is reached.</a:t>
            </a:r>
            <a:endParaRPr lang="en-US" sz="20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When break statement is reached, the switch terminates and the flow of control jumps to next line after the switch statement</a:t>
            </a:r>
            <a:endParaRPr lang="en-US" sz="20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Not every case needs to contain a break statement . If no break appears the flow of control will fall through to subsequent cases until a break is reached.</a:t>
            </a:r>
            <a:endParaRPr lang="en-US" sz="20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4472C4"/>
                </a:solidFill>
                <a:latin typeface="Times New Roman"/>
              </a:rPr>
              <a:t>Looping</a:t>
            </a:r>
            <a:endParaRPr lang="en-US" sz="2400" b="0" strike="noStrike" spc="-1">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1800" b="0" strike="noStrike" spc="-1">
                <a:solidFill>
                  <a:srgbClr val="000000"/>
                </a:solidFill>
                <a:latin typeface="Times New Roman"/>
              </a:rPr>
              <a:t>Looping is also called as iterations.</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1800" b="0" strike="noStrike" spc="-1">
                <a:solidFill>
                  <a:srgbClr val="000000"/>
                </a:solidFill>
                <a:latin typeface="Times New Roman"/>
              </a:rPr>
              <a:t>The process of repeatedly executing a statement and is called as looping.</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1800" b="0" strike="noStrike" spc="-1">
                <a:solidFill>
                  <a:srgbClr val="000000"/>
                </a:solidFill>
                <a:latin typeface="Times New Roman"/>
              </a:rPr>
              <a:t>The statement may be executed multiple times.</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1800" b="0" strike="noStrike" spc="-1">
                <a:solidFill>
                  <a:srgbClr val="000000"/>
                </a:solidFill>
                <a:latin typeface="Times New Roman"/>
              </a:rPr>
              <a:t>If a loop executing multiple times then it is called as infinite loop.</a:t>
            </a:r>
            <a:endParaRPr lang="en-US" sz="1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1800" b="0" strike="noStrike" spc="-1">
                <a:solidFill>
                  <a:srgbClr val="000000"/>
                </a:solidFill>
                <a:latin typeface="Times New Roman"/>
              </a:rPr>
              <a:t>In iteration statement ,there are three types of operations:</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arenR"/>
            </a:pPr>
            <a:r>
              <a:rPr lang="en-US" sz="1800" b="0" strike="noStrike" spc="-1">
                <a:solidFill>
                  <a:srgbClr val="000000"/>
                </a:solidFill>
                <a:latin typeface="Times New Roman"/>
              </a:rPr>
              <a:t> for loop</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arenR"/>
            </a:pPr>
            <a:r>
              <a:rPr lang="en-US" sz="1800" b="0" strike="noStrike" spc="-1">
                <a:solidFill>
                  <a:srgbClr val="000000"/>
                </a:solidFill>
                <a:latin typeface="Times New Roman"/>
              </a:rPr>
              <a:t>While loop</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arenR"/>
            </a:pPr>
            <a:r>
              <a:rPr lang="en-US" sz="1800" b="0" strike="noStrike" spc="-1">
                <a:solidFill>
                  <a:srgbClr val="000000"/>
                </a:solidFill>
                <a:latin typeface="Times New Roman"/>
              </a:rPr>
              <a:t>Do-while loop                         </a:t>
            </a:r>
            <a:endParaRPr lang="en-US" sz="18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4472C4"/>
                </a:solidFill>
                <a:latin typeface="Times New Roman"/>
              </a:rPr>
              <a:t>For Loop</a:t>
            </a:r>
            <a:endParaRPr lang="en-US" sz="2400" b="0" strike="noStrike" spc="-1">
              <a:solidFill>
                <a:srgbClr val="000000"/>
              </a:solidFill>
              <a:latin typeface="Calibri"/>
            </a:endParaRPr>
          </a:p>
        </p:txBody>
      </p:sp>
      <p:sp>
        <p:nvSpPr>
          <p:cNvPr id="154" name="PlaceHolder 2"/>
          <p:cNvSpPr>
            <a:spLocks noGrp="1"/>
          </p:cNvSpPr>
          <p:nvPr>
            <p:ph/>
          </p:nvPr>
        </p:nvSpPr>
        <p:spPr>
          <a:xfrm>
            <a:off x="838080" y="1825560"/>
            <a:ext cx="10515240" cy="4350960"/>
          </a:xfrm>
          <a:prstGeom prst="rect">
            <a:avLst/>
          </a:prstGeom>
          <a:noFill/>
          <a:ln w="0">
            <a:noFill/>
          </a:ln>
        </p:spPr>
        <p:txBody>
          <a:bodyPr anchor="t">
            <a:normAutofit fontScale="41000" lnSpcReduction="10000"/>
          </a:bodyPr>
          <a:lstStyle/>
          <a:p>
            <a:pPr>
              <a:lnSpc>
                <a:spcPct val="90000"/>
              </a:lnSpc>
              <a:spcBef>
                <a:spcPts val="1001"/>
              </a:spcBef>
              <a:buNone/>
              <a:tabLst>
                <a:tab pos="0" algn="l"/>
              </a:tabLst>
            </a:pPr>
            <a:r>
              <a:rPr lang="en-US" sz="6400" b="0" strike="noStrike" spc="-1">
                <a:solidFill>
                  <a:srgbClr val="000000"/>
                </a:solidFill>
                <a:latin typeface="Times New Roman"/>
              </a:rPr>
              <a:t>When you know exactly how many times you want to loop through a block of code, use the '</a:t>
            </a:r>
            <a:r>
              <a:rPr lang="en-US" sz="6400" b="1" strike="noStrike" spc="-1">
                <a:solidFill>
                  <a:srgbClr val="C55A11"/>
                </a:solidFill>
                <a:latin typeface="Times New Roman"/>
              </a:rPr>
              <a:t>for</a:t>
            </a:r>
            <a:r>
              <a:rPr lang="en-US" sz="6400" b="0" strike="noStrike" spc="-1">
                <a:solidFill>
                  <a:srgbClr val="000000"/>
                </a:solidFill>
                <a:latin typeface="Times New Roman"/>
              </a:rPr>
              <a:t>' loop instead of a '</a:t>
            </a:r>
            <a:r>
              <a:rPr lang="en-US" sz="6400" b="1" strike="noStrike" spc="-1">
                <a:solidFill>
                  <a:srgbClr val="C55A11"/>
                </a:solidFill>
                <a:latin typeface="Times New Roman"/>
              </a:rPr>
              <a:t>while</a:t>
            </a:r>
            <a:r>
              <a:rPr lang="en-US" sz="6400" b="0" strike="noStrike" spc="-1">
                <a:solidFill>
                  <a:srgbClr val="000000"/>
                </a:solidFill>
                <a:latin typeface="Times New Roman"/>
              </a:rPr>
              <a:t>' loop.</a:t>
            </a:r>
            <a:endParaRPr lang="en-US" sz="6400" b="0" strike="noStrike" spc="-1">
              <a:solidFill>
                <a:srgbClr val="000000"/>
              </a:solidFill>
              <a:latin typeface="Calibri"/>
            </a:endParaRPr>
          </a:p>
          <a:p>
            <a:pPr>
              <a:lnSpc>
                <a:spcPct val="90000"/>
              </a:lnSpc>
              <a:spcBef>
                <a:spcPts val="1001"/>
              </a:spcBef>
              <a:buNone/>
              <a:tabLst>
                <a:tab pos="0" algn="l"/>
              </a:tabLst>
            </a:pP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FF0000"/>
                </a:solidFill>
                <a:latin typeface="Times New Roman"/>
              </a:rPr>
              <a:t>Syntax:</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for (statement 1; statement 2; statement 3) {</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        // code block to be executed</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        }</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Statement 1 is executed (one time) before the execution of the code block.</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Statement 2 defines the condition for executing the code block.</a:t>
            </a:r>
            <a:endParaRPr lang="en-US" sz="6400" b="0" strike="noStrike" spc="-1">
              <a:solidFill>
                <a:srgbClr val="000000"/>
              </a:solidFill>
              <a:latin typeface="Calibri"/>
            </a:endParaRPr>
          </a:p>
          <a:p>
            <a:pPr>
              <a:lnSpc>
                <a:spcPct val="90000"/>
              </a:lnSpc>
              <a:spcBef>
                <a:spcPts val="1001"/>
              </a:spcBef>
              <a:buNone/>
              <a:tabLst>
                <a:tab pos="0" algn="l"/>
              </a:tabLst>
            </a:pPr>
            <a:r>
              <a:rPr lang="en-US" sz="6400" b="0" strike="noStrike" spc="-1">
                <a:solidFill>
                  <a:srgbClr val="404040"/>
                </a:solidFill>
                <a:latin typeface="Times New Roman"/>
              </a:rPr>
              <a:t>Statement 3 is executed (every time) after the code block has been executed.</a:t>
            </a:r>
            <a:endParaRPr lang="en-US" sz="6400" b="0" strike="noStrike" spc="-1">
              <a:solidFill>
                <a:srgbClr val="000000"/>
              </a:solidFill>
              <a:latin typeface="Calibri"/>
            </a:endParaRPr>
          </a:p>
          <a:p>
            <a:pPr>
              <a:lnSpc>
                <a:spcPct val="90000"/>
              </a:lnSpc>
              <a:spcBef>
                <a:spcPts val="1001"/>
              </a:spcBef>
              <a:buNone/>
              <a:tabLst>
                <a:tab pos="0" algn="l"/>
              </a:tabLst>
            </a:pPr>
            <a:endParaRPr lang="en-US" sz="64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p:nvPr>
        </p:nvSpPr>
        <p:spPr>
          <a:xfrm>
            <a:off x="838080" y="1825560"/>
            <a:ext cx="10515240" cy="4350960"/>
          </a:xfrm>
          <a:prstGeom prst="rect">
            <a:avLst/>
          </a:prstGeom>
          <a:noFill/>
          <a:ln w="0">
            <a:noFill/>
          </a:ln>
        </p:spPr>
        <p:txBody>
          <a:bodyPr anchor="t">
            <a:normAutofit/>
          </a:bodyPr>
          <a:lstStyle/>
          <a:p>
            <a:pPr>
              <a:lnSpc>
                <a:spcPct val="90000"/>
              </a:lnSpc>
              <a:spcBef>
                <a:spcPts val="1001"/>
              </a:spcBef>
              <a:buNone/>
              <a:tabLst>
                <a:tab pos="0" algn="l"/>
              </a:tabLst>
            </a:pPr>
            <a:r>
              <a:rPr lang="en-US" sz="1800" b="0" strike="noStrike" spc="-1">
                <a:solidFill>
                  <a:srgbClr val="000000"/>
                </a:solidFill>
                <a:latin typeface="Times New Roman"/>
              </a:rPr>
              <a:t>For loop Example</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public class ForExample</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  public static void main(String args[])</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    for (int i = 0; i &lt; 10; i++) </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   {</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      System.out.print(i);</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    }}</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40404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4472C4"/>
                </a:solidFill>
                <a:latin typeface="Calibri Light"/>
              </a:rPr>
              <a:t>While loop</a:t>
            </a:r>
            <a:endParaRPr lang="en-US" sz="4400" b="0" strike="noStrike" spc="-1">
              <a:solidFill>
                <a:srgbClr val="000000"/>
              </a:solidFill>
              <a:latin typeface="Calibri"/>
            </a:endParaRPr>
          </a:p>
        </p:txBody>
      </p:sp>
      <p:sp>
        <p:nvSpPr>
          <p:cNvPr id="157"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Loops can execute a block of code as long as a specified condition is reached.</a:t>
            </a:r>
            <a:endParaRPr lang="en-US" sz="20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They are handy because they save time, reduce errors, and they make code more readable.</a:t>
            </a:r>
            <a:endParaRPr lang="en-US" sz="20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The while loop loops through a block of code as long as a specified condition is true:</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FF0000"/>
                </a:solidFill>
                <a:latin typeface="Times New Roman"/>
              </a:rPr>
              <a:t>Syntax:</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404040"/>
                </a:solidFill>
                <a:latin typeface="Times New Roman"/>
              </a:rPr>
              <a:t>while(condition){</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404040"/>
                </a:solidFill>
                <a:latin typeface="Times New Roman"/>
              </a:rPr>
              <a:t>           </a:t>
            </a:r>
            <a:r>
              <a:rPr lang="en-US" sz="2000" b="0" i="1" strike="noStrike" spc="-1">
                <a:solidFill>
                  <a:srgbClr val="404040"/>
                </a:solidFill>
                <a:latin typeface="Times New Roman"/>
              </a:rPr>
              <a:t>//code to execute</a:t>
            </a:r>
            <a:endParaRPr lang="en-US" sz="20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Calibri"/>
              </a:rPr>
              <a:t>}</a:t>
            </a:r>
            <a:endParaRPr lang="en-US" sz="28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38400"/>
            <a:ext cx="10515240" cy="1325160"/>
          </a:xfrm>
          <a:prstGeom prst="rect">
            <a:avLst/>
          </a:prstGeom>
          <a:noFill/>
          <a:ln w="0">
            <a:noFill/>
          </a:ln>
        </p:spPr>
        <p:txBody>
          <a:bodyPr anchor="ctr">
            <a:normAutofit/>
          </a:bodyPr>
          <a:lstStyle/>
          <a:p>
            <a:pPr>
              <a:lnSpc>
                <a:spcPct val="90000"/>
              </a:lnSpc>
              <a:buNone/>
            </a:pPr>
            <a:r>
              <a:rPr lang="en-US" sz="3600" b="0" strike="noStrike" spc="-1">
                <a:solidFill>
                  <a:srgbClr val="000000"/>
                </a:solidFill>
                <a:latin typeface="Times New Roman"/>
              </a:rPr>
              <a:t>Conditional statements</a:t>
            </a:r>
            <a:endParaRPr lang="en-US" sz="3600" b="0" strike="noStrike" spc="-1">
              <a:solidFill>
                <a:srgbClr val="000000"/>
              </a:solidFill>
              <a:latin typeface="Calibri"/>
            </a:endParaRPr>
          </a:p>
        </p:txBody>
      </p:sp>
      <p:sp>
        <p:nvSpPr>
          <p:cNvPr id="126" name="PlaceHolder 2"/>
          <p:cNvSpPr>
            <a:spLocks noGrp="1"/>
          </p:cNvSpPr>
          <p:nvPr>
            <p:ph/>
          </p:nvPr>
        </p:nvSpPr>
        <p:spPr>
          <a:xfrm>
            <a:off x="1106640" y="1871280"/>
            <a:ext cx="9235080" cy="3651120"/>
          </a:xfrm>
          <a:prstGeom prst="rect">
            <a:avLst/>
          </a:prstGeom>
          <a:noFill/>
          <a:ln w="0">
            <a:noFill/>
          </a:ln>
        </p:spPr>
        <p:txBody>
          <a:bodyPr anchor="t">
            <a:normAutofit/>
          </a:bodyPr>
          <a:lstStyle/>
          <a:p>
            <a:pPr>
              <a:lnSpc>
                <a:spcPct val="90000"/>
              </a:lnSpc>
              <a:spcBef>
                <a:spcPts val="1001"/>
              </a:spcBef>
              <a:buNone/>
              <a:tabLst>
                <a:tab pos="0" algn="l"/>
              </a:tabLst>
            </a:pPr>
            <a:r>
              <a:rPr lang="en-US" sz="2600" b="0" strike="noStrike" spc="-1">
                <a:solidFill>
                  <a:srgbClr val="000000"/>
                </a:solidFill>
                <a:latin typeface="Times New Roman"/>
              </a:rPr>
              <a:t>Decision making based on logically </a:t>
            </a:r>
            <a:r>
              <a:rPr lang="en-US" sz="2600" b="1" strike="noStrike" spc="-1">
                <a:solidFill>
                  <a:srgbClr val="FF0000"/>
                </a:solidFill>
                <a:latin typeface="Times New Roman"/>
              </a:rPr>
              <a:t>true</a:t>
            </a:r>
            <a:r>
              <a:rPr lang="en-US" sz="2600" b="0" strike="noStrike" spc="-1">
                <a:solidFill>
                  <a:srgbClr val="000000"/>
                </a:solidFill>
                <a:latin typeface="Times New Roman"/>
              </a:rPr>
              <a:t> or </a:t>
            </a:r>
            <a:r>
              <a:rPr lang="en-US" sz="2600" b="1" strike="noStrike" spc="-1">
                <a:solidFill>
                  <a:srgbClr val="FF0000"/>
                </a:solidFill>
                <a:latin typeface="Times New Roman"/>
              </a:rPr>
              <a:t>false</a:t>
            </a:r>
            <a:r>
              <a:rPr lang="en-US" sz="2600" b="0" strike="noStrike" spc="-1">
                <a:solidFill>
                  <a:srgbClr val="000000"/>
                </a:solidFill>
                <a:latin typeface="Times New Roman"/>
              </a:rPr>
              <a:t> conditions</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Conditional statements are used to perform different conditions. </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4472C4"/>
                </a:solidFill>
                <a:latin typeface="Times New Roman"/>
              </a:rPr>
              <a:t>   if statement</a:t>
            </a:r>
            <a:endParaRPr lang="en-US" sz="26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The </a:t>
            </a:r>
            <a:r>
              <a:rPr lang="en-US" sz="2600" b="1" strike="noStrike" spc="-1">
                <a:solidFill>
                  <a:srgbClr val="00B050"/>
                </a:solidFill>
                <a:latin typeface="Times New Roman"/>
              </a:rPr>
              <a:t>if statement </a:t>
            </a:r>
            <a:r>
              <a:rPr lang="en-US" sz="2600" b="0" strike="noStrike" spc="-1">
                <a:solidFill>
                  <a:srgbClr val="000000"/>
                </a:solidFill>
                <a:latin typeface="Times New Roman"/>
              </a:rPr>
              <a:t>is one of the most frequently used conditional statement.</a:t>
            </a:r>
            <a:endParaRPr lang="en-US" sz="26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If the</a:t>
            </a:r>
            <a:r>
              <a:rPr lang="en-US" sz="2600" b="1" strike="noStrike" spc="-1">
                <a:solidFill>
                  <a:srgbClr val="00B050"/>
                </a:solidFill>
                <a:latin typeface="Times New Roman"/>
              </a:rPr>
              <a:t> if </a:t>
            </a:r>
            <a:r>
              <a:rPr lang="en-US" sz="2600" b="0" strike="noStrike" spc="-1">
                <a:solidFill>
                  <a:srgbClr val="000000"/>
                </a:solidFill>
                <a:latin typeface="Times New Roman"/>
              </a:rPr>
              <a:t>statement’s condition expression evaluates to true, the block of code inside the if statement is executed. If vale is false the set of code after the end of if statement will be executed.</a:t>
            </a:r>
            <a:endParaRPr lang="en-US" sz="26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000" b="0" strike="noStrike" spc="-1">
                <a:solidFill>
                  <a:srgbClr val="000000"/>
                </a:solidFill>
                <a:latin typeface="Times New Roman"/>
              </a:rPr>
              <a:t>While loop Example</a:t>
            </a:r>
            <a:endParaRPr lang="en-US" sz="2000" b="0" strike="noStrike" spc="-1">
              <a:solidFill>
                <a:srgbClr val="000000"/>
              </a:solidFill>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anchor="t">
            <a:normAutofit fontScale="77000" lnSpcReduction="10000"/>
          </a:bodyPr>
          <a:lstStyle/>
          <a:p>
            <a:pPr>
              <a:lnSpc>
                <a:spcPct val="90000"/>
              </a:lnSpc>
              <a:spcBef>
                <a:spcPts val="1001"/>
              </a:spcBef>
              <a:buNone/>
              <a:tabLst>
                <a:tab pos="0" algn="l"/>
              </a:tabLst>
            </a:pPr>
            <a:r>
              <a:rPr lang="en-US" sz="2800" b="0" strike="noStrike" spc="-1">
                <a:solidFill>
                  <a:srgbClr val="404040"/>
                </a:solidFill>
                <a:latin typeface="Times New Roman"/>
              </a:rPr>
              <a:t>public class WhileExample</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public static void main(String args[])</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int i=1;</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while(i&lt;=10)</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System.out.print(i);</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i++;</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    }}</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404040"/>
                </a:solidFill>
                <a:latin typeface="Times New Roman"/>
              </a:rPr>
              <a:t>}</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2A6099"/>
                </a:solidFill>
                <a:latin typeface="Calibri Light"/>
              </a:rPr>
              <a:t>Do while loop</a:t>
            </a:r>
            <a:endParaRPr lang="en-US" sz="4400" b="0" strike="noStrike" spc="-1">
              <a:solidFill>
                <a:srgbClr val="2A6099"/>
              </a:solidFill>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1600" b="0" strike="noStrike" spc="-1">
                <a:solidFill>
                  <a:srgbClr val="000000"/>
                </a:solidFill>
                <a:latin typeface="Calibri"/>
              </a:rPr>
              <a:t>The </a:t>
            </a:r>
            <a:r>
              <a:rPr lang="en-US" sz="1600" b="1" strike="noStrike" spc="-1">
                <a:solidFill>
                  <a:srgbClr val="000000"/>
                </a:solidFill>
                <a:latin typeface="Calibri"/>
              </a:rPr>
              <a:t>do/while</a:t>
            </a:r>
            <a:r>
              <a:rPr lang="en-US" sz="1600" b="0" strike="noStrike" spc="-1">
                <a:solidFill>
                  <a:srgbClr val="000000"/>
                </a:solidFill>
                <a:latin typeface="Calibri"/>
              </a:rPr>
              <a:t> loop is a type of while loop.</a:t>
            </a:r>
          </a:p>
          <a:p>
            <a:pPr marL="228600" indent="-228600">
              <a:lnSpc>
                <a:spcPct val="90000"/>
              </a:lnSpc>
              <a:spcBef>
                <a:spcPts val="1001"/>
              </a:spcBef>
              <a:buClr>
                <a:srgbClr val="000000"/>
              </a:buClr>
              <a:buFont typeface="Arial"/>
              <a:buChar char="•"/>
            </a:pPr>
            <a:r>
              <a:rPr lang="en-US" sz="1600" b="0" strike="noStrike" spc="-1">
                <a:solidFill>
                  <a:srgbClr val="000000"/>
                </a:solidFill>
                <a:latin typeface="Calibri"/>
              </a:rPr>
              <a:t>This loop will execute the code block once, before checking if the condition is true, then it will repeat the loop as long as the condition is true.</a:t>
            </a:r>
          </a:p>
          <a:p>
            <a:pPr>
              <a:lnSpc>
                <a:spcPct val="90000"/>
              </a:lnSpc>
              <a:spcBef>
                <a:spcPts val="1001"/>
              </a:spcBef>
              <a:buNone/>
              <a:tabLst>
                <a:tab pos="0" algn="l"/>
              </a:tabLst>
            </a:pPr>
            <a:r>
              <a:rPr lang="en-US" sz="1600" b="0" strike="noStrike" spc="-1">
                <a:solidFill>
                  <a:srgbClr val="4472C4"/>
                </a:solidFill>
                <a:latin typeface="Calibri"/>
              </a:rPr>
              <a:t>Syntax:</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  Do</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//code to be executed</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a:t>
            </a:r>
            <a:endParaRPr lang="en-US" sz="1600" b="0" strike="noStrike" spc="-1">
              <a:solidFill>
                <a:srgbClr val="000000"/>
              </a:solidFill>
              <a:latin typeface="Calibri"/>
            </a:endParaRPr>
          </a:p>
          <a:p>
            <a:pPr>
              <a:lnSpc>
                <a:spcPct val="90000"/>
              </a:lnSpc>
              <a:spcBef>
                <a:spcPts val="1001"/>
              </a:spcBef>
              <a:buNone/>
              <a:tabLst>
                <a:tab pos="0" algn="l"/>
              </a:tabLst>
            </a:pPr>
            <a:r>
              <a:rPr lang="en-US" sz="1600" b="0" strike="noStrike" spc="-1">
                <a:solidFill>
                  <a:srgbClr val="000000"/>
                </a:solidFill>
                <a:latin typeface="Times New Roman"/>
              </a:rPr>
              <a:t>While(condition);</a:t>
            </a:r>
            <a:endParaRPr lang="en-US" sz="1600" b="0" strike="noStrike" spc="-1">
              <a:solidFill>
                <a:srgbClr val="000000"/>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730800" y="419040"/>
            <a:ext cx="10515240" cy="1325160"/>
          </a:xfrm>
          <a:prstGeom prst="rect">
            <a:avLst/>
          </a:prstGeom>
          <a:noFill/>
          <a:ln w="0">
            <a:noFill/>
          </a:ln>
        </p:spPr>
        <p:txBody>
          <a:bodyPr anchor="ctr">
            <a:normAutofit/>
          </a:bodyPr>
          <a:lstStyle/>
          <a:p>
            <a:pPr>
              <a:lnSpc>
                <a:spcPct val="90000"/>
              </a:lnSpc>
              <a:buNone/>
            </a:pPr>
            <a:r>
              <a:rPr lang="en-US" sz="1800" b="0" strike="noStrike" spc="-1">
                <a:solidFill>
                  <a:srgbClr val="4472C4"/>
                </a:solidFill>
                <a:latin typeface="Times New Roman"/>
              </a:rPr>
              <a:t>Do-while loop Example</a:t>
            </a:r>
            <a:endParaRPr lang="en-US" sz="1800" b="0" strike="noStrike" spc="-1">
              <a:solidFill>
                <a:srgbClr val="000000"/>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anchor="t">
            <a:noAutofit/>
          </a:bodyPr>
          <a:lstStyle/>
          <a:p>
            <a:pPr>
              <a:lnSpc>
                <a:spcPct val="90000"/>
              </a:lnSpc>
              <a:spcBef>
                <a:spcPts val="1001"/>
              </a:spcBef>
              <a:buNone/>
              <a:tabLst>
                <a:tab pos="0" algn="l"/>
              </a:tabLst>
            </a:pPr>
            <a:r>
              <a:rPr lang="en-US" sz="1800" b="0" strike="noStrike" spc="-1">
                <a:solidFill>
                  <a:srgbClr val="000000"/>
                </a:solidFill>
                <a:latin typeface="Times New Roman"/>
              </a:rPr>
              <a:t>Public class DoWhileExample</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Public static void main(String args[])</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  int i=1;</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   do</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  System.out.print(i);</a:t>
            </a:r>
            <a:endParaRPr lang="en-US" sz="1800" b="0" strike="noStrike" spc="-1">
              <a:solidFill>
                <a:srgbClr val="000000"/>
              </a:solidFill>
              <a:latin typeface="Calibri"/>
            </a:endParaRPr>
          </a:p>
          <a:p>
            <a:pPr>
              <a:lnSpc>
                <a:spcPct val="90000"/>
              </a:lnSpc>
              <a:spcBef>
                <a:spcPts val="1001"/>
              </a:spcBef>
              <a:buNone/>
              <a:tabLst>
                <a:tab pos="0" algn="l"/>
              </a:tabLst>
            </a:pPr>
            <a:r>
              <a:rPr lang="en-IN" sz="1800" b="0" strike="noStrike" spc="-1">
                <a:solidFill>
                  <a:srgbClr val="000000"/>
                </a:solidFill>
                <a:latin typeface="Times New Roman"/>
              </a:rPr>
              <a:t>i++;</a:t>
            </a:r>
            <a:endParaRPr lang="en-US" sz="1800" b="0" strike="noStrike" spc="-1">
              <a:solidFill>
                <a:srgbClr val="000000"/>
              </a:solidFill>
              <a:latin typeface="Calibri"/>
            </a:endParaRPr>
          </a:p>
          <a:p>
            <a:pPr>
              <a:lnSpc>
                <a:spcPct val="90000"/>
              </a:lnSpc>
              <a:spcBef>
                <a:spcPts val="1001"/>
              </a:spcBef>
              <a:buNone/>
              <a:tabLst>
                <a:tab pos="0" algn="l"/>
              </a:tabLst>
            </a:pPr>
            <a:r>
              <a:rPr lang="en-IN" sz="1800" b="0" strike="noStrike" spc="-1">
                <a:solidFill>
                  <a:srgbClr val="000000"/>
                </a:solidFill>
                <a:latin typeface="Times New Roman"/>
              </a:rPr>
              <a:t>While(i&lt;=8);</a:t>
            </a:r>
            <a:endParaRPr lang="en-US" sz="1800" b="0" strike="noStrike" spc="-1">
              <a:solidFill>
                <a:srgbClr val="000000"/>
              </a:solidFill>
              <a:latin typeface="Calibri"/>
            </a:endParaRPr>
          </a:p>
          <a:p>
            <a:pPr>
              <a:lnSpc>
                <a:spcPct val="90000"/>
              </a:lnSpc>
              <a:spcBef>
                <a:spcPts val="1001"/>
              </a:spcBef>
              <a:buNone/>
              <a:tabLst>
                <a:tab pos="0" algn="l"/>
              </a:tabLst>
            </a:pPr>
            <a:r>
              <a:rPr lang="en-IN" sz="1800" b="0"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IN" sz="1800" b="0" strike="noStrike" spc="-1">
                <a:solidFill>
                  <a:srgbClr val="000000"/>
                </a:solidFill>
                <a:latin typeface="Times New Roman"/>
              </a:rPr>
              <a:t>}</a:t>
            </a:r>
            <a:endParaRPr lang="en-US" sz="1800" b="0" strike="noStrike" spc="-1">
              <a:solidFill>
                <a:srgbClr val="00000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Break </a:t>
            </a:r>
            <a:endParaRPr lang="en-US" sz="4400" b="0" strike="noStrike" spc="-1">
              <a:solidFill>
                <a:srgbClr val="000000"/>
              </a:solidFill>
              <a:latin typeface="Calibri"/>
            </a:endParaRPr>
          </a:p>
        </p:txBody>
      </p:sp>
      <p:sp>
        <p:nvSpPr>
          <p:cNvPr id="165" name="PlaceHolder 2"/>
          <p:cNvSpPr>
            <a:spLocks noGrp="1"/>
          </p:cNvSpPr>
          <p:nvPr>
            <p:ph/>
          </p:nvPr>
        </p:nvSpPr>
        <p:spPr>
          <a:xfrm>
            <a:off x="644760" y="1769040"/>
            <a:ext cx="10515240" cy="4350960"/>
          </a:xfrm>
          <a:prstGeom prst="rect">
            <a:avLst/>
          </a:prstGeom>
          <a:noFill/>
          <a:ln w="0">
            <a:noFill/>
          </a:ln>
        </p:spPr>
        <p:txBody>
          <a:bodyPr anchor="t">
            <a:normAutofit fontScale="61000" lnSpcReduction="20000"/>
          </a:bodyPr>
          <a:lstStyle/>
          <a:p>
            <a:pPr marL="432000" indent="-324000">
              <a:lnSpc>
                <a:spcPct val="90000"/>
              </a:lnSpc>
              <a:spcBef>
                <a:spcPts val="1001"/>
              </a:spcBef>
              <a:buClr>
                <a:srgbClr val="000000"/>
              </a:buClr>
              <a:buFont typeface="Arial"/>
              <a:buChar char="•"/>
              <a:tabLst>
                <a:tab pos="0" algn="l"/>
              </a:tabLst>
            </a:pPr>
            <a:r>
              <a:rPr lang="en-US" sz="2800" b="0" strike="noStrike" spc="-1">
                <a:solidFill>
                  <a:srgbClr val="000000"/>
                </a:solidFill>
                <a:latin typeface="Calibri"/>
              </a:rPr>
              <a:t>It was used to "jump out" of a switch statement.</a:t>
            </a:r>
          </a:p>
          <a:p>
            <a:pPr marL="432000" indent="-324000">
              <a:lnSpc>
                <a:spcPct val="90000"/>
              </a:lnSpc>
              <a:spcBef>
                <a:spcPts val="1001"/>
              </a:spcBef>
              <a:buClr>
                <a:srgbClr val="000000"/>
              </a:buClr>
              <a:buFont typeface="Arial"/>
              <a:buChar char="•"/>
              <a:tabLst>
                <a:tab pos="0" algn="l"/>
              </a:tabLst>
            </a:pPr>
            <a:r>
              <a:rPr lang="en-US" sz="2800" b="0" strike="noStrike" spc="-1">
                <a:solidFill>
                  <a:srgbClr val="000000"/>
                </a:solidFill>
                <a:latin typeface="Calibri"/>
              </a:rPr>
              <a:t>The '</a:t>
            </a:r>
            <a:r>
              <a:rPr lang="en-US" sz="2800" b="1" strike="noStrike" spc="-1">
                <a:solidFill>
                  <a:srgbClr val="000000"/>
                </a:solidFill>
                <a:latin typeface="Calibri"/>
              </a:rPr>
              <a:t>break</a:t>
            </a:r>
            <a:r>
              <a:rPr lang="en-US" sz="2800" b="0" strike="noStrike" spc="-1">
                <a:solidFill>
                  <a:srgbClr val="000000"/>
                </a:solidFill>
                <a:latin typeface="Calibri"/>
              </a:rPr>
              <a:t>' statement can also be used to jump out of a loop.</a:t>
            </a:r>
          </a:p>
          <a:p>
            <a:pPr marL="432000" indent="-324000">
              <a:lnSpc>
                <a:spcPct val="90000"/>
              </a:lnSpc>
              <a:spcBef>
                <a:spcPts val="1001"/>
              </a:spcBef>
              <a:buClr>
                <a:srgbClr val="000000"/>
              </a:buClr>
              <a:buFont typeface="Arial"/>
              <a:buChar char="•"/>
              <a:tabLst>
                <a:tab pos="0" algn="l"/>
              </a:tabLst>
            </a:pPr>
            <a:r>
              <a:rPr lang="en-US" sz="2800" b="0" strike="noStrike" spc="-1">
                <a:solidFill>
                  <a:srgbClr val="000000"/>
                </a:solidFill>
                <a:latin typeface="Calibri"/>
              </a:rPr>
              <a:t>The break statement is used to break the current flow of the program and transfer the control to the next statement outside a loop or switch statement.</a:t>
            </a:r>
          </a:p>
          <a:p>
            <a:pPr marL="432000" indent="-324000">
              <a:lnSpc>
                <a:spcPct val="90000"/>
              </a:lnSpc>
              <a:spcBef>
                <a:spcPts val="1001"/>
              </a:spcBef>
              <a:buClr>
                <a:srgbClr val="000000"/>
              </a:buClr>
              <a:buFont typeface="Arial"/>
              <a:buChar char="•"/>
              <a:tabLst>
                <a:tab pos="0" algn="l"/>
              </a:tabLst>
            </a:pPr>
            <a:r>
              <a:rPr lang="en-US" sz="2800" b="0" strike="noStrike" spc="-1">
                <a:solidFill>
                  <a:srgbClr val="000000"/>
                </a:solidFill>
                <a:latin typeface="Calibri"/>
              </a:rPr>
              <a:t>However it breaks only the inner loop in the case of nested loop.</a:t>
            </a:r>
          </a:p>
          <a:p>
            <a:pPr marL="432000" indent="-324000">
              <a:lnSpc>
                <a:spcPct val="90000"/>
              </a:lnSpc>
              <a:spcBef>
                <a:spcPts val="1001"/>
              </a:spcBef>
              <a:buClr>
                <a:srgbClr val="000000"/>
              </a:buClr>
              <a:buFont typeface="Arial"/>
              <a:buChar char="•"/>
              <a:tabLst>
                <a:tab pos="0" algn="l"/>
              </a:tabLst>
            </a:pPr>
            <a:r>
              <a:rPr lang="en-US" sz="2800" b="0" strike="noStrike" spc="-1">
                <a:solidFill>
                  <a:srgbClr val="000000"/>
                </a:solidFill>
                <a:latin typeface="Calibri"/>
              </a:rPr>
              <a:t>The remaining statements which are after the break and within the loop are skipped. </a:t>
            </a:r>
          </a:p>
          <a:p>
            <a:pPr>
              <a:lnSpc>
                <a:spcPct val="90000"/>
              </a:lnSpc>
              <a:spcBef>
                <a:spcPts val="1001"/>
              </a:spcBef>
              <a:buNone/>
              <a:tabLst>
                <a:tab pos="0" algn="l"/>
              </a:tabLst>
            </a:pPr>
            <a:r>
              <a:rPr lang="en-US" sz="2800" b="0" strike="noStrike" spc="-1">
                <a:solidFill>
                  <a:srgbClr val="000000"/>
                </a:solidFill>
                <a:latin typeface="Calibri"/>
              </a:rPr>
              <a:t>e.g. </a:t>
            </a:r>
          </a:p>
          <a:p>
            <a:pPr>
              <a:lnSpc>
                <a:spcPct val="90000"/>
              </a:lnSpc>
              <a:spcBef>
                <a:spcPts val="1001"/>
              </a:spcBef>
              <a:buNone/>
              <a:tabLst>
                <a:tab pos="0" algn="l"/>
              </a:tabLst>
            </a:pPr>
            <a:r>
              <a:rPr lang="nn-NO" sz="2800" b="0" strike="noStrike" spc="-1">
                <a:solidFill>
                  <a:srgbClr val="000000"/>
                </a:solidFill>
                <a:latin typeface="Calibri"/>
              </a:rPr>
              <a:t>for (int i=0; i&lt;6; i++) {</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  if (i == 4) {</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    break;</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  }</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  System.out.println(i);</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a:t>
            </a:r>
            <a:endParaRPr lang="en-US" sz="2800" b="0" strike="noStrike" spc="-1">
              <a:solidFill>
                <a:srgbClr val="000000"/>
              </a:solidFill>
              <a:latin typeface="Calibri"/>
            </a:endParaRPr>
          </a:p>
          <a:p>
            <a:pPr>
              <a:lnSpc>
                <a:spcPct val="90000"/>
              </a:lnSpc>
              <a:spcBef>
                <a:spcPts val="1001"/>
              </a:spcBef>
              <a:buNone/>
              <a:tabLst>
                <a:tab pos="0" algn="l"/>
              </a:tabLst>
            </a:pPr>
            <a:r>
              <a:rPr lang="nn-NO" sz="2800" b="0" strike="noStrike" spc="-1">
                <a:solidFill>
                  <a:srgbClr val="000000"/>
                </a:solidFill>
                <a:latin typeface="Calibri"/>
              </a:rPr>
              <a:t>Output                     </a:t>
            </a:r>
            <a:endParaRPr lang="en-US" sz="2800" b="0" strike="noStrike" spc="-1">
              <a:solidFill>
                <a:srgbClr val="000000"/>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continue</a:t>
            </a:r>
            <a:endParaRPr lang="en-US" sz="4400" b="0" strike="noStrike" spc="-1">
              <a:solidFill>
                <a:srgbClr val="000000"/>
              </a:solidFill>
              <a:latin typeface="Calibri"/>
            </a:endParaRPr>
          </a:p>
        </p:txBody>
      </p:sp>
      <p:sp>
        <p:nvSpPr>
          <p:cNvPr id="167" name="PlaceHolder 2"/>
          <p:cNvSpPr>
            <a:spLocks noGrp="1"/>
          </p:cNvSpPr>
          <p:nvPr>
            <p:ph/>
          </p:nvPr>
        </p:nvSpPr>
        <p:spPr>
          <a:xfrm>
            <a:off x="1184760" y="1825560"/>
            <a:ext cx="10515240" cy="4350960"/>
          </a:xfrm>
          <a:prstGeom prst="rect">
            <a:avLst/>
          </a:prstGeom>
          <a:noFill/>
          <a:ln w="0">
            <a:noFill/>
          </a:ln>
        </p:spPr>
        <p:txBody>
          <a:bodyPr anchor="t">
            <a:normAutofit fontScale="97500"/>
          </a:bodyPr>
          <a:lstStyle/>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The '</a:t>
            </a:r>
            <a:r>
              <a:rPr lang="en-US" sz="1800" b="1" strike="noStrike" spc="-1" dirty="0">
                <a:solidFill>
                  <a:srgbClr val="000000"/>
                </a:solidFill>
                <a:latin typeface="Times New Roman" panose="02020603050405020304" pitchFamily="18" charset="0"/>
                <a:cs typeface="Times New Roman" panose="02020603050405020304" pitchFamily="18" charset="0"/>
              </a:rPr>
              <a:t>continue</a:t>
            </a:r>
            <a:r>
              <a:rPr lang="en-US" sz="1800" b="0" strike="noStrike" spc="-1" dirty="0">
                <a:solidFill>
                  <a:srgbClr val="000000"/>
                </a:solidFill>
                <a:latin typeface="Times New Roman" panose="02020603050405020304" pitchFamily="18" charset="0"/>
                <a:cs typeface="Times New Roman" panose="02020603050405020304" pitchFamily="18" charset="0"/>
              </a:rPr>
              <a:t>' statement doesn’t break the </a:t>
            </a:r>
            <a:r>
              <a:rPr lang="en-US" sz="1800" b="0" strike="noStrike" spc="-1" dirty="0" err="1">
                <a:solidFill>
                  <a:srgbClr val="000000"/>
                </a:solidFill>
                <a:latin typeface="Times New Roman" panose="02020603050405020304" pitchFamily="18" charset="0"/>
                <a:cs typeface="Times New Roman" panose="02020603050405020304" pitchFamily="18" charset="0"/>
              </a:rPr>
              <a:t>loop,whereas</a:t>
            </a:r>
            <a:r>
              <a:rPr lang="en-US" sz="1800" b="0" strike="noStrike" spc="-1" dirty="0">
                <a:solidFill>
                  <a:srgbClr val="000000"/>
                </a:solidFill>
                <a:latin typeface="Times New Roman" panose="02020603050405020304" pitchFamily="18" charset="0"/>
                <a:cs typeface="Times New Roman" panose="02020603050405020304" pitchFamily="18" charset="0"/>
              </a:rPr>
              <a:t> it skips one iteration (in the loop), if a specified condition occurs, and continues with the next iteration in the loop.</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e.g.</a:t>
            </a: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for (int i = 0; i &lt;= 10; i++){</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      if(i==4){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		continue;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 System.out.println(i);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001"/>
              </a:spcBef>
              <a:buNone/>
              <a:tabLst>
                <a:tab pos="0" algn="l"/>
              </a:tabLst>
            </a:pPr>
            <a:r>
              <a:rPr lang="nn-NO" sz="1800" b="0" strike="noStrike" spc="-1" dirty="0">
                <a:solidFill>
                  <a:srgbClr val="000000"/>
                </a:solidFill>
                <a:latin typeface="Times New Roman" panose="02020603050405020304" pitchFamily="18" charset="0"/>
                <a:cs typeface="Times New Roman" panose="02020603050405020304" pitchFamily="18" charset="0"/>
              </a:rPr>
              <a:t>}</a:t>
            </a:r>
            <a:endParaRPr lang="en-US" sz="1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3529-F950-8832-7CA3-3785CE3A62FB}"/>
              </a:ext>
            </a:extLst>
          </p:cNvPr>
          <p:cNvSpPr>
            <a:spLocks noGrp="1"/>
          </p:cNvSpPr>
          <p:nvPr>
            <p:ph type="title"/>
          </p:nvPr>
        </p:nvSpPr>
        <p:spPr>
          <a:xfrm>
            <a:off x="838080" y="365040"/>
            <a:ext cx="9069491" cy="954713"/>
          </a:xfrm>
        </p:spPr>
        <p:txBody>
          <a:bodyPr/>
          <a:lstStyle/>
          <a:p>
            <a:r>
              <a:rPr lang="en-US" sz="4400" b="0" strike="noStrike" spc="-1" dirty="0">
                <a:solidFill>
                  <a:srgbClr val="000000"/>
                </a:solidFill>
                <a:latin typeface="Calibri Light"/>
              </a:rPr>
              <a:t>   Array</a:t>
            </a:r>
            <a:endParaRPr lang="en-IN" dirty="0"/>
          </a:p>
        </p:txBody>
      </p:sp>
      <p:sp>
        <p:nvSpPr>
          <p:cNvPr id="3" name="Content Placeholder 2">
            <a:extLst>
              <a:ext uri="{FF2B5EF4-FFF2-40B4-BE49-F238E27FC236}">
                <a16:creationId xmlns:a16="http://schemas.microsoft.com/office/drawing/2014/main" id="{8EC6BDF4-8B0F-4F03-9C1B-7722D4829F2B}"/>
              </a:ext>
            </a:extLst>
          </p:cNvPr>
          <p:cNvSpPr>
            <a:spLocks noGrp="1"/>
          </p:cNvSpPr>
          <p:nvPr>
            <p:ph/>
          </p:nvPr>
        </p:nvSpPr>
        <p:spPr>
          <a:xfrm>
            <a:off x="838080" y="1772240"/>
            <a:ext cx="10515240" cy="4166648"/>
          </a:xfrm>
        </p:spPr>
        <p:txBody>
          <a:bodyPr/>
          <a:lstStyle/>
          <a:p>
            <a:r>
              <a:rPr lang="en-US" sz="1800" b="0" strike="noStrike" spc="-1" dirty="0">
                <a:solidFill>
                  <a:srgbClr val="000000"/>
                </a:solidFill>
                <a:latin typeface="Times New Roman" panose="02020603050405020304" pitchFamily="18" charset="0"/>
                <a:cs typeface="Times New Roman" panose="02020603050405020304" pitchFamily="18" charset="0"/>
              </a:rPr>
              <a:t>Arrays are used to store multiple values in a single variable ,instead of declaring separate variable for each value.</a:t>
            </a:r>
          </a:p>
          <a:p>
            <a:r>
              <a:rPr lang="en-US" sz="1800" b="0" strike="noStrike" spc="-1" dirty="0">
                <a:solidFill>
                  <a:srgbClr val="000000"/>
                </a:solidFill>
                <a:latin typeface="Times New Roman" panose="02020603050405020304" pitchFamily="18" charset="0"/>
                <a:cs typeface="Times New Roman" panose="02020603050405020304" pitchFamily="18" charset="0"/>
              </a:rPr>
              <a:t>To declare an array:</a:t>
            </a:r>
          </a:p>
          <a:p>
            <a:pPr marL="571500" indent="-571500">
              <a:buFont typeface="+mj-lt"/>
              <a:buAutoNum type="romanLcPeriod"/>
            </a:pPr>
            <a:r>
              <a:rPr lang="en-US" sz="1800" b="0" strike="noStrike" spc="-1" dirty="0">
                <a:solidFill>
                  <a:srgbClr val="000000"/>
                </a:solidFill>
                <a:latin typeface="Times New Roman" panose="02020603050405020304" pitchFamily="18" charset="0"/>
                <a:cs typeface="Times New Roman" panose="02020603050405020304" pitchFamily="18" charset="0"/>
              </a:rPr>
              <a:t>Define the variable type followed by square brackets</a:t>
            </a:r>
          </a:p>
          <a:p>
            <a:pPr marL="571500" indent="-571500">
              <a:buFont typeface="+mj-lt"/>
              <a:buAutoNum type="romanLcPeriod"/>
            </a:pPr>
            <a:r>
              <a:rPr lang="en-US" sz="1800" b="0" strike="noStrike" spc="-1" dirty="0">
                <a:solidFill>
                  <a:srgbClr val="000000"/>
                </a:solidFill>
                <a:latin typeface="Times New Roman" panose="02020603050405020304" pitchFamily="18" charset="0"/>
                <a:cs typeface="Times New Roman" panose="02020603050405020304" pitchFamily="18" charset="0"/>
              </a:rPr>
              <a:t>Specify the name of an array.</a:t>
            </a:r>
          </a:p>
          <a:p>
            <a:pPr marL="571500" indent="-571500">
              <a:buFont typeface="+mj-lt"/>
              <a:buAutoNum type="romanLcPeriod"/>
            </a:pPr>
            <a:r>
              <a:rPr lang="en-US" sz="1800" b="0" strike="noStrike" spc="-1" dirty="0">
                <a:solidFill>
                  <a:srgbClr val="000000"/>
                </a:solidFill>
                <a:latin typeface="Times New Roman" panose="02020603050405020304" pitchFamily="18" charset="0"/>
                <a:cs typeface="Times New Roman" panose="02020603050405020304" pitchFamily="18" charset="0"/>
              </a:rPr>
              <a:t>Specify the number of elements it should store.</a:t>
            </a:r>
          </a:p>
          <a:p>
            <a:pPr>
              <a:lnSpc>
                <a:spcPct val="90000"/>
              </a:lnSpc>
              <a:spcBef>
                <a:spcPts val="1001"/>
              </a:spcBef>
              <a:buNone/>
              <a:tabLst>
                <a:tab pos="0" algn="l"/>
              </a:tabLst>
            </a:pPr>
            <a:r>
              <a:rPr lang="en-US" sz="1800" b="0" strike="noStrike" spc="-1" dirty="0" err="1">
                <a:solidFill>
                  <a:srgbClr val="000000"/>
                </a:solidFill>
                <a:latin typeface="Times New Roman" panose="02020603050405020304" pitchFamily="18" charset="0"/>
                <a:cs typeface="Times New Roman" panose="02020603050405020304" pitchFamily="18" charset="0"/>
              </a:rPr>
              <a:t>Eg</a:t>
            </a:r>
            <a:r>
              <a:rPr lang="en-US" sz="1800" b="0" strike="noStrike" spc="-1" dirty="0">
                <a:solidFill>
                  <a:srgbClr val="000000"/>
                </a:solidFill>
                <a:latin typeface="Times New Roman" panose="02020603050405020304" pitchFamily="18" charset="0"/>
                <a:cs typeface="Times New Roman" panose="02020603050405020304" pitchFamily="18" charset="0"/>
              </a:rPr>
              <a:t>:   String [] cars={“Volvo”, “BMW”, “Ford”, “ Toyota”};</a:t>
            </a:r>
          </a:p>
          <a:p>
            <a:pPr>
              <a:lnSpc>
                <a:spcPct val="90000"/>
              </a:lnSpc>
              <a:spcBef>
                <a:spcPts val="1001"/>
              </a:spcBef>
              <a:buNone/>
              <a:tabLst>
                <a:tab pos="0" algn="l"/>
              </a:tabLst>
            </a:pPr>
            <a:r>
              <a:rPr lang="en-US" sz="1800" b="0" strike="noStrike" spc="-1" dirty="0">
                <a:solidFill>
                  <a:srgbClr val="4472C4"/>
                </a:solidFill>
                <a:latin typeface="Times New Roman" panose="02020603050405020304" pitchFamily="18" charset="0"/>
                <a:cs typeface="Times New Roman" panose="02020603050405020304" pitchFamily="18" charset="0"/>
              </a:rPr>
              <a:t>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6660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2A2D-8F7D-461F-A1CC-5021C6A9ED78}"/>
              </a:ext>
            </a:extLst>
          </p:cNvPr>
          <p:cNvSpPr>
            <a:spLocks noGrp="1"/>
          </p:cNvSpPr>
          <p:nvPr>
            <p:ph type="title"/>
          </p:nvPr>
        </p:nvSpPr>
        <p:spPr/>
        <p:txBody>
          <a:bodyPr/>
          <a:lstStyle/>
          <a:p>
            <a:r>
              <a:rPr lang="en-US" sz="4400" b="0" strike="noStrike" spc="-1" dirty="0">
                <a:solidFill>
                  <a:srgbClr val="000000"/>
                </a:solidFill>
                <a:latin typeface="Times New Roman"/>
              </a:rPr>
              <a:t>    Declaring Arrays</a:t>
            </a:r>
            <a:endParaRPr lang="en-IN" dirty="0"/>
          </a:p>
        </p:txBody>
      </p:sp>
      <p:sp>
        <p:nvSpPr>
          <p:cNvPr id="3" name="Content Placeholder 2">
            <a:extLst>
              <a:ext uri="{FF2B5EF4-FFF2-40B4-BE49-F238E27FC236}">
                <a16:creationId xmlns:a16="http://schemas.microsoft.com/office/drawing/2014/main" id="{71B5837F-5A56-0317-262F-CF0BDCFBE381}"/>
              </a:ext>
            </a:extLst>
          </p:cNvPr>
          <p:cNvSpPr>
            <a:spLocks noGrp="1"/>
          </p:cNvSpPr>
          <p:nvPr>
            <p:ph/>
          </p:nvPr>
        </p:nvSpPr>
        <p:spPr>
          <a:xfrm>
            <a:off x="838080" y="1809946"/>
            <a:ext cx="10515240" cy="4366574"/>
          </a:xfrm>
        </p:spPr>
        <p:txBody>
          <a:bodyPr>
            <a:normAutofit fontScale="92500" lnSpcReduction="10000"/>
          </a:bodyPr>
          <a:lstStyle/>
          <a:p>
            <a:endParaRPr lang="en-US" sz="1800" b="0" strike="noStrike" spc="-1" dirty="0">
              <a:solidFill>
                <a:srgbClr val="000000"/>
              </a:solidFill>
              <a:latin typeface="Times New Roman" panose="02020603050405020304" pitchFamily="18" charset="0"/>
              <a:cs typeface="Times New Roman" panose="02020603050405020304" pitchFamily="18" charset="0"/>
            </a:endParaRPr>
          </a:p>
          <a:p>
            <a:endParaRPr lang="en-US" sz="1800" b="0" strike="noStrike" spc="-1" dirty="0">
              <a:solidFill>
                <a:srgbClr val="000000"/>
              </a:solidFill>
              <a:latin typeface="Times New Roman" panose="02020603050405020304" pitchFamily="18" charset="0"/>
              <a:cs typeface="Times New Roman" panose="02020603050405020304" pitchFamily="18" charset="0"/>
            </a:endParaRPr>
          </a:p>
          <a:p>
            <a:r>
              <a:rPr lang="en-US" sz="1800" b="0" strike="noStrike" spc="-1" dirty="0">
                <a:solidFill>
                  <a:srgbClr val="000000"/>
                </a:solidFill>
                <a:latin typeface="Times New Roman" panose="02020603050405020304" pitchFamily="18" charset="0"/>
                <a:cs typeface="Times New Roman" panose="02020603050405020304" pitchFamily="18" charset="0"/>
              </a:rPr>
              <a:t>An array declaration has two components the type and the name</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p>
          <a:p>
            <a:pPr>
              <a:lnSpc>
                <a:spcPct val="90000"/>
              </a:lnSpc>
              <a:spcBef>
                <a:spcPts val="1001"/>
              </a:spcBef>
              <a:buNone/>
              <a:tabLst>
                <a:tab pos="0" algn="l"/>
              </a:tabLst>
            </a:pPr>
            <a:r>
              <a:rPr lang="en-US" sz="1800" spc="-1" dirty="0">
                <a:solidFill>
                  <a:srgbClr val="000000"/>
                </a:solidFill>
                <a:latin typeface="Times New Roman" panose="02020603050405020304" pitchFamily="18" charset="0"/>
                <a:cs typeface="Times New Roman" panose="02020603050405020304" pitchFamily="18" charset="0"/>
              </a:rPr>
              <a:t>        </a:t>
            </a:r>
            <a:r>
              <a:rPr lang="en-US" sz="1800" b="0" strike="noStrike" spc="-1" dirty="0">
                <a:solidFill>
                  <a:srgbClr val="000000"/>
                </a:solidFill>
                <a:latin typeface="Times New Roman" panose="02020603050405020304" pitchFamily="18" charset="0"/>
                <a:cs typeface="Times New Roman" panose="02020603050405020304" pitchFamily="18" charset="0"/>
              </a:rPr>
              <a:t>datatype </a:t>
            </a:r>
            <a:r>
              <a:rPr lang="en-US" sz="1800" b="0" strike="noStrike" spc="-1" dirty="0" err="1">
                <a:solidFill>
                  <a:srgbClr val="000000"/>
                </a:solidFill>
                <a:latin typeface="Times New Roman" panose="02020603050405020304" pitchFamily="18" charset="0"/>
                <a:cs typeface="Times New Roman" panose="02020603050405020304" pitchFamily="18" charset="0"/>
              </a:rPr>
              <a:t>arrName</a:t>
            </a:r>
            <a:r>
              <a:rPr lang="en-US" sz="1800" b="0" strike="noStrike" spc="-1" dirty="0">
                <a:solidFill>
                  <a:srgbClr val="000000"/>
                </a:solidFill>
                <a:latin typeface="Times New Roman" panose="02020603050405020304" pitchFamily="18" charset="0"/>
                <a:cs typeface="Times New Roman" panose="02020603050405020304" pitchFamily="18" charset="0"/>
              </a:rPr>
              <a:t>[]; // declaration of array</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r>
              <a:rPr lang="en-US" sz="1800" b="0" strike="noStrike" spc="-1" dirty="0" err="1">
                <a:solidFill>
                  <a:srgbClr val="000000"/>
                </a:solidFill>
                <a:latin typeface="Times New Roman" panose="02020603050405020304" pitchFamily="18" charset="0"/>
                <a:cs typeface="Times New Roman" panose="02020603050405020304" pitchFamily="18" charset="0"/>
              </a:rPr>
              <a:t>arrName</a:t>
            </a:r>
            <a:r>
              <a:rPr lang="en-US" sz="1800" b="0" strike="noStrike" spc="-1" dirty="0">
                <a:solidFill>
                  <a:srgbClr val="000000"/>
                </a:solidFill>
                <a:latin typeface="Times New Roman" panose="02020603050405020304" pitchFamily="18" charset="0"/>
                <a:cs typeface="Times New Roman" panose="02020603050405020304" pitchFamily="18" charset="0"/>
              </a:rPr>
              <a:t> = new datatype[size]; //allocating memory to array</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or</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datatype </a:t>
            </a:r>
            <a:r>
              <a:rPr lang="en-US" sz="1800" b="0" strike="noStrike" spc="-1" dirty="0" err="1">
                <a:solidFill>
                  <a:srgbClr val="000000"/>
                </a:solidFill>
                <a:latin typeface="Times New Roman" panose="02020603050405020304" pitchFamily="18" charset="0"/>
                <a:cs typeface="Times New Roman" panose="02020603050405020304" pitchFamily="18" charset="0"/>
              </a:rPr>
              <a:t>arrName</a:t>
            </a:r>
            <a:r>
              <a:rPr lang="en-US" sz="1800" b="0" strike="noStrike" spc="-1" dirty="0">
                <a:solidFill>
                  <a:srgbClr val="000000"/>
                </a:solidFill>
                <a:latin typeface="Times New Roman" panose="02020603050405020304" pitchFamily="18" charset="0"/>
                <a:cs typeface="Times New Roman" panose="02020603050405020304" pitchFamily="18" charset="0"/>
              </a:rPr>
              <a:t>[]=new datatype[size]; // combining both statement  in one</a:t>
            </a:r>
          </a:p>
          <a:p>
            <a:pPr>
              <a:spcBef>
                <a:spcPts val="1001"/>
              </a:spcBef>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Some example of array declarations:</a:t>
            </a:r>
          </a:p>
          <a:p>
            <a:pPr>
              <a:lnSpc>
                <a:spcPct val="9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       </a:t>
            </a:r>
            <a:r>
              <a:rPr lang="en-US" sz="1800" b="0" strike="noStrike" spc="-1" dirty="0">
                <a:solidFill>
                  <a:srgbClr val="000000"/>
                </a:solidFill>
                <a:latin typeface="Times New Roman" panose="02020603050405020304" pitchFamily="18" charset="0"/>
                <a:cs typeface="Times New Roman" panose="02020603050405020304" pitchFamily="18" charset="0"/>
              </a:rPr>
              <a:t>double[] prices = new double [100];</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Boolean[] flags;</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flags = new Boolean[20];</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char[] codes= new char[120];</a:t>
            </a:r>
          </a:p>
          <a:p>
            <a:pPr marL="0" indent="0">
              <a:lnSpc>
                <a:spcPct val="90000"/>
              </a:lnSpc>
              <a:spcBef>
                <a:spcPts val="1001"/>
              </a:spcBef>
              <a:buNone/>
              <a:tabLst>
                <a:tab pos="0" algn="l"/>
              </a:tabLst>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8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0D68-77E4-93C2-9150-077F34924D20}"/>
              </a:ext>
            </a:extLst>
          </p:cNvPr>
          <p:cNvSpPr>
            <a:spLocks noGrp="1"/>
          </p:cNvSpPr>
          <p:nvPr>
            <p:ph type="title"/>
          </p:nvPr>
        </p:nvSpPr>
        <p:spPr/>
        <p:txBody>
          <a:bodyPr/>
          <a:lstStyle/>
          <a:p>
            <a:r>
              <a:rPr lang="en-US" sz="4400" b="0" strike="noStrike" spc="-1" dirty="0">
                <a:solidFill>
                  <a:srgbClr val="000000"/>
                </a:solidFill>
                <a:latin typeface="Calibri Light"/>
              </a:rPr>
              <a:t> </a:t>
            </a:r>
            <a:r>
              <a:rPr lang="en-US" sz="2800" b="0" strike="noStrike" spc="-1" dirty="0">
                <a:solidFill>
                  <a:srgbClr val="000000"/>
                </a:solidFill>
                <a:latin typeface="Times New Roman" panose="02020603050405020304" pitchFamily="18" charset="0"/>
                <a:cs typeface="Times New Roman" panose="02020603050405020304" pitchFamily="18" charset="0"/>
              </a:rPr>
              <a:t>Array Initialization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8C87E8-C0C7-17C2-30C3-53E33D067601}"/>
              </a:ext>
            </a:extLst>
          </p:cNvPr>
          <p:cNvSpPr>
            <a:spLocks noGrp="1"/>
          </p:cNvSpPr>
          <p:nvPr>
            <p:ph/>
          </p:nvPr>
        </p:nvSpPr>
        <p:spPr>
          <a:xfrm>
            <a:off x="838080" y="2356700"/>
            <a:ext cx="10515240" cy="3819819"/>
          </a:xfrm>
        </p:spPr>
        <p:txBody>
          <a:bodyPr/>
          <a:lstStyle/>
          <a:p>
            <a:r>
              <a:rPr lang="en-US" sz="1800" b="0" strike="noStrike" spc="-1" dirty="0">
                <a:solidFill>
                  <a:srgbClr val="000000"/>
                </a:solidFill>
                <a:latin typeface="Times New Roman" panose="02020603050405020304" pitchFamily="18" charset="0"/>
                <a:cs typeface="Times New Roman" panose="02020603050405020304" pitchFamily="18" charset="0"/>
              </a:rPr>
              <a:t>Giving values into the array created is known as </a:t>
            </a:r>
            <a:r>
              <a:rPr lang="en-US" sz="1800" b="1" strike="noStrike" spc="-1" dirty="0">
                <a:solidFill>
                  <a:srgbClr val="000000"/>
                </a:solidFill>
                <a:latin typeface="Times New Roman" panose="02020603050405020304" pitchFamily="18" charset="0"/>
                <a:cs typeface="Times New Roman" panose="02020603050405020304" pitchFamily="18" charset="0"/>
              </a:rPr>
              <a:t>initialization.</a:t>
            </a:r>
          </a:p>
          <a:p>
            <a:r>
              <a:rPr lang="en-US" sz="1800" b="0" strike="noStrike" spc="-1" dirty="0">
                <a:solidFill>
                  <a:srgbClr val="000000"/>
                </a:solidFill>
                <a:latin typeface="Times New Roman" panose="02020603050405020304" pitchFamily="18" charset="0"/>
                <a:cs typeface="Times New Roman" panose="02020603050405020304" pitchFamily="18" charset="0"/>
              </a:rPr>
              <a:t>The values are delimited by braces and separated by commas.</a:t>
            </a: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Example:</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int[] units={123,89,56,430,112,78};</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char[] </a:t>
            </a:r>
            <a:r>
              <a:rPr lang="en-US" sz="1800" b="0" strike="noStrike" spc="-1" dirty="0" err="1">
                <a:solidFill>
                  <a:srgbClr val="000000"/>
                </a:solidFill>
                <a:latin typeface="Times New Roman" panose="02020603050405020304" pitchFamily="18" charset="0"/>
                <a:cs typeface="Times New Roman" panose="02020603050405020304" pitchFamily="18" charset="0"/>
              </a:rPr>
              <a:t>letterGrades</a:t>
            </a:r>
            <a:r>
              <a:rPr lang="en-US" sz="1800" b="0" strike="noStrike" spc="-1" dirty="0">
                <a:solidFill>
                  <a:srgbClr val="000000"/>
                </a:solidFill>
                <a:latin typeface="Times New Roman" panose="02020603050405020304" pitchFamily="18" charset="0"/>
                <a:cs typeface="Times New Roman" panose="02020603050405020304" pitchFamily="18" charset="0"/>
              </a:rPr>
              <a:t>={‘A’,’B’,’C’,’D’,’F’};</a:t>
            </a:r>
          </a:p>
          <a:p>
            <a:pPr>
              <a:lnSpc>
                <a:spcPct val="90000"/>
              </a:lnSpc>
              <a:spcBef>
                <a:spcPts val="1001"/>
              </a:spcBef>
              <a:buNone/>
              <a:tabLst>
                <a:tab pos="0" algn="l"/>
              </a:tabLst>
            </a:pPr>
            <a:endParaRPr lang="en-US" sz="1800" b="0" strike="noStrike" spc="-1" dirty="0">
              <a:solidFill>
                <a:srgbClr val="000000"/>
              </a:solidFill>
              <a:latin typeface="Times New Roman" panose="02020603050405020304" pitchFamily="18" charset="0"/>
              <a:cs typeface="Times New Roman" panose="02020603050405020304" pitchFamily="18" charset="0"/>
            </a:endParaRPr>
          </a:p>
          <a:p>
            <a:r>
              <a:rPr lang="en-IN" sz="1800" b="0" strike="noStrike" spc="-1" dirty="0">
                <a:solidFill>
                  <a:srgbClr val="000000"/>
                </a:solidFill>
                <a:latin typeface="Times New Roman" panose="02020603050405020304" pitchFamily="18" charset="0"/>
                <a:cs typeface="Times New Roman" panose="02020603050405020304" pitchFamily="18" charset="0"/>
              </a:rPr>
              <a:t>The size of the array is determined by the number of items in the initializer list.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r>
              <a:rPr lang="en-IN" sz="1800" b="0" strike="noStrike" spc="-1" dirty="0">
                <a:solidFill>
                  <a:srgbClr val="000000"/>
                </a:solidFill>
                <a:latin typeface="Times New Roman" panose="02020603050405020304" pitchFamily="18" charset="0"/>
                <a:cs typeface="Times New Roman" panose="02020603050405020304" pitchFamily="18" charset="0"/>
              </a:rPr>
              <a:t>An initializer list can only be used in the array declaration.</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7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C050-116F-32E6-1C02-DC9F219E2F40}"/>
              </a:ext>
            </a:extLst>
          </p:cNvPr>
          <p:cNvSpPr>
            <a:spLocks noGrp="1"/>
          </p:cNvSpPr>
          <p:nvPr>
            <p:ph type="title"/>
          </p:nvPr>
        </p:nvSpPr>
        <p:spPr>
          <a:xfrm>
            <a:off x="838080" y="365040"/>
            <a:ext cx="10515240" cy="1020700"/>
          </a:xfrm>
        </p:spPr>
        <p:txBody>
          <a:bodyPr/>
          <a:lstStyle/>
          <a:p>
            <a:r>
              <a:rPr lang="en-US" dirty="0"/>
              <a:t>  </a:t>
            </a:r>
            <a:r>
              <a:rPr lang="en-US" sz="2800" dirty="0">
                <a:latin typeface="Times New Roman" panose="02020603050405020304" pitchFamily="18" charset="0"/>
                <a:cs typeface="Times New Roman" panose="02020603050405020304" pitchFamily="18" charset="0"/>
              </a:rPr>
              <a:t>Displaying count of elements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B9988-BA72-ED25-E042-2585DF11D77F}"/>
              </a:ext>
            </a:extLst>
          </p:cNvPr>
          <p:cNvSpPr>
            <a:spLocks noGrp="1"/>
          </p:cNvSpPr>
          <p:nvPr>
            <p:ph/>
          </p:nvPr>
        </p:nvSpPr>
        <p:spPr>
          <a:xfrm>
            <a:off x="838080" y="1932496"/>
            <a:ext cx="10515240" cy="4270342"/>
          </a:xfrm>
        </p:spPr>
        <p:txBody>
          <a:bodyPr>
            <a:normAutofit/>
          </a:bodyPr>
          <a:lstStyle/>
          <a:p>
            <a:endParaRPr lang="en-US" sz="21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java, all arrays store the allocated size in a variable named length.</a:t>
            </a:r>
          </a:p>
          <a:p>
            <a:pPr algn="l" fontAlgn="base"/>
            <a:r>
              <a:rPr lang="en-US" sz="1800" b="0" i="0" dirty="0">
                <a:solidFill>
                  <a:srgbClr val="273239"/>
                </a:solidFill>
                <a:effectLst/>
                <a:latin typeface="Times New Roman" panose="02020603050405020304" pitchFamily="18" charset="0"/>
                <a:cs typeface="Times New Roman" panose="02020603050405020304" pitchFamily="18" charset="0"/>
              </a:rPr>
              <a:t>There is a </a:t>
            </a:r>
            <a:r>
              <a:rPr lang="en-US" sz="1800" b="1" i="0" dirty="0">
                <a:solidFill>
                  <a:srgbClr val="273239"/>
                </a:solidFill>
                <a:effectLst/>
                <a:latin typeface="Times New Roman" panose="02020603050405020304" pitchFamily="18" charset="0"/>
                <a:cs typeface="Times New Roman" panose="02020603050405020304" pitchFamily="18" charset="0"/>
              </a:rPr>
              <a:t>length</a:t>
            </a:r>
            <a:r>
              <a:rPr lang="en-US" sz="1800" b="0" i="0" dirty="0">
                <a:solidFill>
                  <a:srgbClr val="273239"/>
                </a:solidFill>
                <a:effectLst/>
                <a:latin typeface="Times New Roman" panose="02020603050405020304" pitchFamily="18" charset="0"/>
                <a:cs typeface="Times New Roman" panose="02020603050405020304" pitchFamily="18" charset="0"/>
              </a:rPr>
              <a:t> field available in the array that can be used to find the length or size of the array.</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r>
              <a:rPr lang="en-IN" sz="1800" b="1" i="0" dirty="0">
                <a:solidFill>
                  <a:srgbClr val="273239"/>
                </a:solidFill>
                <a:effectLst/>
                <a:latin typeface="Times New Roman" panose="02020603050405020304" pitchFamily="18" charset="0"/>
                <a:cs typeface="Times New Roman" panose="02020603050405020304" pitchFamily="18" charset="0"/>
              </a:rPr>
              <a:t>Examples:</a:t>
            </a:r>
            <a:endParaRPr lang="en-US" sz="1800" dirty="0">
              <a:solidFill>
                <a:srgbClr val="273239"/>
              </a:solidFill>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int size = </a:t>
            </a:r>
            <a:r>
              <a:rPr lang="en-US" sz="1800" b="0" i="0" dirty="0" err="1">
                <a:solidFill>
                  <a:srgbClr val="273239"/>
                </a:solidFill>
                <a:effectLst/>
                <a:latin typeface="Times New Roman" panose="02020603050405020304" pitchFamily="18" charset="0"/>
                <a:cs typeface="Times New Roman" panose="02020603050405020304" pitchFamily="18" charset="0"/>
              </a:rPr>
              <a:t>arr</a:t>
            </a:r>
            <a:r>
              <a:rPr lang="en-US" sz="1800" b="0" i="0" dirty="0">
                <a:solidFill>
                  <a:srgbClr val="273239"/>
                </a:solidFill>
                <a:effectLst/>
                <a:latin typeface="Times New Roman" panose="02020603050405020304" pitchFamily="18" charset="0"/>
                <a:cs typeface="Times New Roman" panose="02020603050405020304" pitchFamily="18" charset="0"/>
              </a:rPr>
              <a:t>[ ].length ;</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  length can be used for</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 int [], double[], string[]</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a:t>
            </a:r>
            <a:r>
              <a:rPr lang="en-US" sz="1800" b="0" i="0" dirty="0" err="1">
                <a:solidFill>
                  <a:srgbClr val="273239"/>
                </a:solidFill>
                <a:effectLst/>
                <a:latin typeface="Times New Roman" panose="02020603050405020304" pitchFamily="18" charset="0"/>
                <a:cs typeface="Times New Roman" panose="02020603050405020304" pitchFamily="18" charset="0"/>
              </a:rPr>
              <a:t>eg</a:t>
            </a:r>
            <a:r>
              <a:rPr lang="en-US" sz="1800" b="0" i="0" dirty="0">
                <a:solidFill>
                  <a:srgbClr val="273239"/>
                </a:solidFill>
                <a:effectLst/>
                <a:latin typeface="Times New Roman" panose="02020603050405020304" pitchFamily="18" charset="0"/>
                <a:cs typeface="Times New Roman" panose="02020603050405020304" pitchFamily="18" charset="0"/>
              </a:rPr>
              <a:t>:  String car[]={“BMW” , “ Toyota” , “ Mahindra” , “ Ford”};</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a:t>
            </a:r>
            <a:r>
              <a:rPr lang="en-US" sz="1800" b="0" i="0" dirty="0" err="1">
                <a:solidFill>
                  <a:srgbClr val="273239"/>
                </a:solidFill>
                <a:effectLst/>
                <a:latin typeface="Times New Roman" panose="02020603050405020304" pitchFamily="18" charset="0"/>
                <a:cs typeface="Times New Roman" panose="02020603050405020304" pitchFamily="18" charset="0"/>
              </a:rPr>
              <a:t>System.out.println</a:t>
            </a:r>
            <a:r>
              <a:rPr lang="en-US" sz="1800" b="0" i="0" dirty="0">
                <a:solidFill>
                  <a:srgbClr val="273239"/>
                </a:solidFill>
                <a:effectLst/>
                <a:latin typeface="Times New Roman" panose="02020603050405020304" pitchFamily="18" charset="0"/>
                <a:cs typeface="Times New Roman" panose="02020603050405020304" pitchFamily="18" charset="0"/>
              </a:rPr>
              <a:t>(“ The number of elements in given array is:”+ </a:t>
            </a:r>
            <a:r>
              <a:rPr lang="en-US" sz="1800" b="0" i="0" dirty="0" err="1">
                <a:solidFill>
                  <a:srgbClr val="273239"/>
                </a:solidFill>
                <a:effectLst/>
                <a:latin typeface="Times New Roman" panose="02020603050405020304" pitchFamily="18" charset="0"/>
                <a:cs typeface="Times New Roman" panose="02020603050405020304" pitchFamily="18" charset="0"/>
              </a:rPr>
              <a:t>car.length</a:t>
            </a:r>
            <a:r>
              <a:rPr lang="en-US" sz="1800" b="0" i="0" dirty="0">
                <a:solidFill>
                  <a:srgbClr val="273239"/>
                </a:solidFill>
                <a:effectLst/>
                <a:latin typeface="Times New Roman" panose="02020603050405020304" pitchFamily="18" charset="0"/>
                <a:cs typeface="Times New Roman" panose="02020603050405020304" pitchFamily="18" charset="0"/>
              </a:rPr>
              <a:t>);</a:t>
            </a:r>
          </a:p>
          <a:p>
            <a:pPr marL="0" indent="0" algn="l" fontAlgn="base">
              <a:buNone/>
            </a:pP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r>
              <a:rPr lang="en-US" sz="1800" b="0" i="0" dirty="0">
                <a:solidFill>
                  <a:srgbClr val="273239"/>
                </a:solidFill>
                <a:effectLst/>
                <a:latin typeface="Times New Roman" panose="02020603050405020304" pitchFamily="18" charset="0"/>
                <a:cs typeface="Times New Roman" panose="02020603050405020304" pitchFamily="18" charset="0"/>
              </a:rPr>
              <a:t> </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266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C546-FACC-CC1F-B20B-CA63B8027F35}"/>
              </a:ext>
            </a:extLst>
          </p:cNvPr>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Accessing Array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9B4497-67F3-1D3D-F0FA-1F1DDDAB1F3A}"/>
              </a:ext>
            </a:extLst>
          </p:cNvPr>
          <p:cNvSpPr>
            <a:spLocks noGrp="1"/>
          </p:cNvSpPr>
          <p:nvPr>
            <p:ph/>
          </p:nvPr>
        </p:nvSpPr>
        <p:spPr>
          <a:xfrm>
            <a:off x="838080" y="2215298"/>
            <a:ext cx="10515240" cy="3961221"/>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 specific element in an array can be accessed by specifying its index within square bracket.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array index start at zero.</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Example:  </a:t>
            </a:r>
          </a:p>
          <a:p>
            <a:pPr marL="0" indent="0">
              <a:buNone/>
            </a:pPr>
            <a:r>
              <a:rPr lang="en-US" sz="1800" dirty="0">
                <a:latin typeface="Times New Roman" panose="02020603050405020304" pitchFamily="18" charset="0"/>
                <a:cs typeface="Times New Roman" panose="02020603050405020304" pitchFamily="18" charset="0"/>
              </a:rPr>
              <a:t>       int num={10, 20 , 30 , 40};</a:t>
            </a:r>
          </a:p>
          <a:p>
            <a:pPr marL="0" indent="0">
              <a:buNone/>
            </a:pPr>
            <a:r>
              <a:rPr lang="en-US" sz="1800" dirty="0">
                <a:latin typeface="Times New Roman" panose="02020603050405020304" pitchFamily="18" charset="0"/>
                <a:cs typeface="Times New Roman" panose="02020603050405020304" pitchFamily="18" charset="0"/>
              </a:rPr>
              <a:t>       System.out.println(num[1]);</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output:  </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p>
        </p:txBody>
      </p:sp>
    </p:spTree>
    <p:extLst>
      <p:ext uri="{BB962C8B-B14F-4D97-AF65-F5344CB8AC3E}">
        <p14:creationId xmlns:p14="http://schemas.microsoft.com/office/powerpoint/2010/main" val="126124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p:nvPr>
        </p:nvSpPr>
        <p:spPr>
          <a:xfrm>
            <a:off x="838080" y="528840"/>
            <a:ext cx="10515240" cy="5647680"/>
          </a:xfrm>
          <a:prstGeom prst="rect">
            <a:avLst/>
          </a:prstGeom>
          <a:noFill/>
          <a:ln w="0">
            <a:noFill/>
          </a:ln>
        </p:spPr>
        <p:txBody>
          <a:bodyPr anchor="t">
            <a:normAutofit fontScale="90000" lnSpcReduction="10000"/>
          </a:bodyPr>
          <a:lstStyle/>
          <a:p>
            <a:pPr>
              <a:lnSpc>
                <a:spcPct val="90000"/>
              </a:lnSpc>
              <a:spcBef>
                <a:spcPts val="1001"/>
              </a:spcBef>
              <a:buNone/>
              <a:tabLst>
                <a:tab pos="0" algn="l"/>
              </a:tabLst>
            </a:pPr>
            <a:r>
              <a:rPr lang="en-US" sz="2600" b="0" strike="noStrike" spc="-1">
                <a:solidFill>
                  <a:srgbClr val="4472C4"/>
                </a:solidFill>
                <a:latin typeface="Times New Roman"/>
              </a:rPr>
              <a:t>Syntax: </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   if(condition){</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   Statement 1;</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   //  execute when condition is true</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    }</a:t>
            </a:r>
            <a:endParaRPr lang="en-US" sz="2600" b="0" strike="noStrike" spc="-1">
              <a:solidFill>
                <a:srgbClr val="000000"/>
              </a:solidFill>
              <a:latin typeface="Calibri"/>
            </a:endParaRPr>
          </a:p>
          <a:p>
            <a:pPr>
              <a:lnSpc>
                <a:spcPct val="90000"/>
              </a:lnSpc>
              <a:spcBef>
                <a:spcPts val="1001"/>
              </a:spcBef>
              <a:buNone/>
              <a:tabLst>
                <a:tab pos="0" algn="l"/>
              </a:tabLst>
            </a:pPr>
            <a:endParaRPr lang="en-US" sz="26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Any of the following comparison operators are used to form condition</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&lt; less than</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&gt; greater than</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 not equal to</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 equal to</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&lt;= less than or equal to</a:t>
            </a:r>
            <a:endParaRPr lang="en-US" sz="2600" b="0" strike="noStrike" spc="-1">
              <a:solidFill>
                <a:srgbClr val="000000"/>
              </a:solidFill>
              <a:latin typeface="Calibri"/>
            </a:endParaRPr>
          </a:p>
          <a:p>
            <a:pPr marL="285840" indent="-2858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&gt;= greater than or equal to</a:t>
            </a:r>
            <a:endParaRPr lang="en-US" sz="26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B462-8229-B52F-8C63-F141027CAB44}"/>
              </a:ext>
            </a:extLst>
          </p:cNvPr>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Bounds checking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51ACA-823F-538D-C3D0-3DF6648A918B}"/>
              </a:ext>
            </a:extLst>
          </p:cNvPr>
          <p:cNvSpPr>
            <a:spLocks noGrp="1"/>
          </p:cNvSpPr>
          <p:nvPr>
            <p:ph/>
          </p:nvPr>
        </p:nvSpPr>
        <p:spPr>
          <a:xfrm>
            <a:off x="838080" y="1809946"/>
            <a:ext cx="10515240" cy="4683014"/>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Once an array is created it has fixed size.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index used in an array reference must specify a valid element.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That is, the index value must be in bounds (0 to N-1).</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java interpreter throws an ArrayIndexOutOfBoundsException if an array index is out of bounds.</a:t>
            </a:r>
          </a:p>
          <a:p>
            <a:r>
              <a:rPr lang="en-US" sz="1800" dirty="0">
                <a:latin typeface="Times New Roman" panose="02020603050405020304" pitchFamily="18" charset="0"/>
                <a:cs typeface="Times New Roman" panose="02020603050405020304" pitchFamily="18" charset="0"/>
              </a:rPr>
              <a:t>     This is called </a:t>
            </a:r>
            <a:r>
              <a:rPr lang="en-US" sz="1800" dirty="0">
                <a:solidFill>
                  <a:schemeClr val="accent4"/>
                </a:solidFill>
                <a:latin typeface="Times New Roman" panose="02020603050405020304" pitchFamily="18" charset="0"/>
                <a:cs typeface="Times New Roman" panose="02020603050405020304" pitchFamily="18" charset="0"/>
              </a:rPr>
              <a:t>automatic bounds checking.</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int []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new int[4];</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[0]=10;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[1]=20;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[2]=30;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[3]= 40;</a:t>
            </a:r>
          </a:p>
          <a:p>
            <a:pPr marL="0" indent="0">
              <a:buNone/>
            </a:pPr>
            <a:r>
              <a:rPr lang="en-US" sz="1800" dirty="0">
                <a:latin typeface="Times New Roman" panose="02020603050405020304" pitchFamily="18" charset="0"/>
                <a:cs typeface="Times New Roman" panose="02020603050405020304" pitchFamily="18" charset="0"/>
              </a:rPr>
              <a:t>    System.out.println(</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[5]);</a:t>
            </a:r>
          </a:p>
          <a:p>
            <a:pPr marL="0" indent="0">
              <a:buNone/>
            </a:pPr>
            <a:endParaRPr lang="en-US" sz="1800" dirty="0">
              <a:solidFill>
                <a:schemeClr val="accent4"/>
              </a:solidFill>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76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772B-53AE-EDC8-444C-5291E8D02D1B}"/>
              </a:ext>
            </a:extLst>
          </p:cNvPr>
          <p:cNvSpPr>
            <a:spLocks noGrp="1"/>
          </p:cNvSpPr>
          <p:nvPr>
            <p:ph type="title"/>
          </p:nvPr>
        </p:nvSpPr>
        <p:spPr/>
        <p:txBody>
          <a:bodyPr/>
          <a:lstStyle/>
          <a:p>
            <a:r>
              <a:rPr lang="en-US" dirty="0"/>
              <a:t>  </a:t>
            </a:r>
            <a:r>
              <a:rPr lang="en-US" sz="2800" b="0" strike="noStrike" spc="-1" dirty="0">
                <a:solidFill>
                  <a:srgbClr val="000000"/>
                </a:solidFill>
                <a:latin typeface="Times New Roman" panose="02020603050405020304" pitchFamily="18" charset="0"/>
                <a:cs typeface="Times New Roman" panose="02020603050405020304" pitchFamily="18" charset="0"/>
              </a:rPr>
              <a:t>Accessing Java Array Elements using for Loop</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116C7F-115C-BEB0-B7B6-341E2ED8285E}"/>
              </a:ext>
            </a:extLst>
          </p:cNvPr>
          <p:cNvSpPr>
            <a:spLocks noGrp="1"/>
          </p:cNvSpPr>
          <p:nvPr>
            <p:ph/>
          </p:nvPr>
        </p:nvSpPr>
        <p:spPr>
          <a:xfrm>
            <a:off x="838080" y="2450968"/>
            <a:ext cx="10515240" cy="3725551"/>
          </a:xfrm>
        </p:spPr>
        <p:txBody>
          <a:bodyPr/>
          <a:lstStyle/>
          <a:p>
            <a:r>
              <a:rPr lang="en-US" sz="1800" b="0" strike="noStrike" spc="-1" dirty="0">
                <a:solidFill>
                  <a:srgbClr val="000000"/>
                </a:solidFill>
                <a:latin typeface="Times New Roman" panose="02020603050405020304" pitchFamily="18" charset="0"/>
                <a:cs typeface="Times New Roman" panose="02020603050405020304" pitchFamily="18" charset="0"/>
              </a:rPr>
              <a:t>Each element in the array is accessed via its index.</a:t>
            </a: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The index begins with 0 and ends with(total array size)-1. All the elements of array can be accessed using Java for Loop.</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p>
          <a:p>
            <a:pPr marL="0" indent="0">
              <a:buNone/>
            </a:pPr>
            <a:r>
              <a:rPr lang="en-US" sz="1800" b="0" strike="noStrike" spc="-1" dirty="0">
                <a:solidFill>
                  <a:srgbClr val="000000"/>
                </a:solidFill>
                <a:latin typeface="Times New Roman" panose="02020603050405020304" pitchFamily="18" charset="0"/>
                <a:cs typeface="Times New Roman" panose="02020603050405020304" pitchFamily="18" charset="0"/>
              </a:rPr>
              <a:t>       //accessing the elements of the specified array</a:t>
            </a:r>
          </a:p>
          <a:p>
            <a:pPr>
              <a:lnSpc>
                <a:spcPct val="90000"/>
              </a:lnSpc>
              <a:spcBef>
                <a:spcPts val="1001"/>
              </a:spcBef>
              <a:buNone/>
              <a:tabLst>
                <a:tab pos="0" algn="l"/>
              </a:tabLst>
            </a:pPr>
            <a:r>
              <a:rPr lang="en-US" sz="1800" spc="-1" dirty="0">
                <a:solidFill>
                  <a:srgbClr val="000000"/>
                </a:solidFill>
                <a:latin typeface="Times New Roman" panose="02020603050405020304" pitchFamily="18" charset="0"/>
                <a:cs typeface="Times New Roman" panose="02020603050405020304" pitchFamily="18" charset="0"/>
              </a:rPr>
              <a:t>       </a:t>
            </a:r>
            <a:r>
              <a:rPr lang="en-US" sz="1800" b="0" strike="noStrike" spc="-1" dirty="0">
                <a:solidFill>
                  <a:srgbClr val="000000"/>
                </a:solidFill>
                <a:latin typeface="Times New Roman" panose="02020603050405020304" pitchFamily="18" charset="0"/>
                <a:cs typeface="Times New Roman" panose="02020603050405020304" pitchFamily="18" charset="0"/>
              </a:rPr>
              <a:t>for(int </a:t>
            </a:r>
            <a:r>
              <a:rPr lang="en-US" sz="1800" b="0" strike="noStrike" spc="-1" dirty="0" err="1">
                <a:solidFill>
                  <a:srgbClr val="000000"/>
                </a:solidFill>
                <a:latin typeface="Times New Roman" panose="02020603050405020304" pitchFamily="18" charset="0"/>
                <a:cs typeface="Times New Roman" panose="02020603050405020304" pitchFamily="18" charset="0"/>
              </a:rPr>
              <a:t>i</a:t>
            </a:r>
            <a:r>
              <a:rPr lang="en-US" sz="1800" b="0" strike="noStrike" spc="-1" dirty="0">
                <a:solidFill>
                  <a:srgbClr val="000000"/>
                </a:solidFill>
                <a:latin typeface="Times New Roman" panose="02020603050405020304" pitchFamily="18" charset="0"/>
                <a:cs typeface="Times New Roman" panose="02020603050405020304" pitchFamily="18" charset="0"/>
              </a:rPr>
              <a:t> = 0;I &lt; </a:t>
            </a:r>
            <a:r>
              <a:rPr lang="en-US" sz="1800" b="0" strike="noStrike" spc="-1" dirty="0" err="1">
                <a:solidFill>
                  <a:srgbClr val="000000"/>
                </a:solidFill>
                <a:latin typeface="Times New Roman" panose="02020603050405020304" pitchFamily="18" charset="0"/>
                <a:cs typeface="Times New Roman" panose="02020603050405020304" pitchFamily="18" charset="0"/>
              </a:rPr>
              <a:t>arr.length</a:t>
            </a:r>
            <a:r>
              <a:rPr lang="en-US" sz="1800" b="0" strike="noStrike" spc="-1" dirty="0">
                <a:solidFill>
                  <a:srgbClr val="000000"/>
                </a:solidFill>
                <a:latin typeface="Times New Roman" panose="02020603050405020304" pitchFamily="18" charset="0"/>
                <a:cs typeface="Times New Roman" panose="02020603050405020304" pitchFamily="18" charset="0"/>
              </a:rPr>
              <a:t> ; </a:t>
            </a:r>
            <a:r>
              <a:rPr lang="en-US" sz="1800" b="0" strike="noStrike" spc="-1" dirty="0" err="1">
                <a:solidFill>
                  <a:srgbClr val="000000"/>
                </a:solidFill>
                <a:latin typeface="Times New Roman" panose="02020603050405020304" pitchFamily="18" charset="0"/>
                <a:cs typeface="Times New Roman" panose="02020603050405020304" pitchFamily="18" charset="0"/>
              </a:rPr>
              <a:t>i</a:t>
            </a:r>
            <a:r>
              <a:rPr lang="en-US" sz="1800" b="0" strike="noStrike" spc="-1" dirty="0">
                <a:solidFill>
                  <a:srgbClr val="000000"/>
                </a:solidFill>
                <a:latin typeface="Times New Roman" panose="02020603050405020304" pitchFamily="18" charset="0"/>
                <a:cs typeface="Times New Roman" panose="02020603050405020304" pitchFamily="18" charset="0"/>
              </a:rPr>
              <a:t>++)</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r>
              <a:rPr lang="en-US" sz="1800" b="0" strike="noStrike" spc="-1" dirty="0" err="1">
                <a:solidFill>
                  <a:srgbClr val="000000"/>
                </a:solidFill>
                <a:latin typeface="Times New Roman" panose="02020603050405020304" pitchFamily="18" charset="0"/>
                <a:cs typeface="Times New Roman" panose="02020603050405020304" pitchFamily="18" charset="0"/>
              </a:rPr>
              <a:t>System.out.println</a:t>
            </a:r>
            <a:r>
              <a:rPr lang="en-US" sz="1800" b="0" strike="noStrike" spc="-1" dirty="0">
                <a:solidFill>
                  <a:srgbClr val="000000"/>
                </a:solidFill>
                <a:latin typeface="Times New Roman" panose="02020603050405020304" pitchFamily="18" charset="0"/>
                <a:cs typeface="Times New Roman" panose="02020603050405020304" pitchFamily="18" charset="0"/>
              </a:rPr>
              <a:t>(“Element at index ”+ </a:t>
            </a:r>
            <a:r>
              <a:rPr lang="en-US" sz="1800" b="0" strike="noStrike" spc="-1" dirty="0" err="1">
                <a:solidFill>
                  <a:srgbClr val="000000"/>
                </a:solidFill>
                <a:latin typeface="Times New Roman" panose="02020603050405020304" pitchFamily="18" charset="0"/>
                <a:cs typeface="Times New Roman" panose="02020603050405020304" pitchFamily="18" charset="0"/>
              </a:rPr>
              <a:t>i</a:t>
            </a:r>
            <a:r>
              <a:rPr lang="en-US" sz="1800" b="0" strike="noStrike" spc="-1" dirty="0">
                <a:solidFill>
                  <a:srgbClr val="000000"/>
                </a:solidFill>
                <a:latin typeface="Times New Roman" panose="02020603050405020304" pitchFamily="18" charset="0"/>
                <a:cs typeface="Times New Roman" panose="02020603050405020304" pitchFamily="18" charset="0"/>
              </a:rPr>
              <a:t> + “ : ” + </a:t>
            </a:r>
            <a:r>
              <a:rPr lang="en-US" sz="1800" b="0" strike="noStrike" spc="-1" dirty="0" err="1">
                <a:solidFill>
                  <a:srgbClr val="000000"/>
                </a:solidFill>
                <a:latin typeface="Times New Roman" panose="02020603050405020304" pitchFamily="18" charset="0"/>
                <a:cs typeface="Times New Roman" panose="02020603050405020304" pitchFamily="18" charset="0"/>
              </a:rPr>
              <a:t>arr</a:t>
            </a:r>
            <a:r>
              <a:rPr lang="en-US" sz="1800" b="0" strike="noStrike" spc="-1" dirty="0">
                <a:solidFill>
                  <a:srgbClr val="000000"/>
                </a:solidFill>
                <a:latin typeface="Times New Roman" panose="02020603050405020304" pitchFamily="18" charset="0"/>
                <a:cs typeface="Times New Roman" panose="02020603050405020304" pitchFamily="18" charset="0"/>
              </a:rPr>
              <a:t>[</a:t>
            </a:r>
            <a:r>
              <a:rPr lang="en-US" sz="1800" b="0" strike="noStrike" spc="-1" dirty="0" err="1">
                <a:solidFill>
                  <a:srgbClr val="000000"/>
                </a:solidFill>
                <a:latin typeface="Times New Roman" panose="02020603050405020304" pitchFamily="18" charset="0"/>
                <a:cs typeface="Times New Roman" panose="02020603050405020304" pitchFamily="18" charset="0"/>
              </a:rPr>
              <a:t>i</a:t>
            </a:r>
            <a:r>
              <a:rPr lang="en-US" sz="1800" b="0" strike="noStrike" spc="-1" dirty="0">
                <a:solidFill>
                  <a:srgbClr val="000000"/>
                </a:solidFill>
                <a:latin typeface="Times New Roman" panose="02020603050405020304" pitchFamily="18" charset="0"/>
                <a:cs typeface="Times New Roman" panose="02020603050405020304" pitchFamily="18" charset="0"/>
              </a:rPr>
              <a:t>]) ;</a:t>
            </a:r>
          </a:p>
          <a:p>
            <a:pPr marL="0" indent="0">
              <a:buNone/>
            </a:pPr>
            <a:endParaRPr lang="en-US" sz="1800" b="0" strike="noStrike" spc="-1"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6746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7F0E-C9D4-75D1-0EC3-1AFFF7DB7261}"/>
              </a:ext>
            </a:extLst>
          </p:cNvPr>
          <p:cNvSpPr>
            <a:spLocks noGrp="1"/>
          </p:cNvSpPr>
          <p:nvPr>
            <p:ph type="title"/>
          </p:nvPr>
        </p:nvSpPr>
        <p:spPr/>
        <p:txBody>
          <a:bodyPr/>
          <a:lstStyle/>
          <a:p>
            <a:r>
              <a:rPr lang="en-US" dirty="0"/>
              <a:t>  </a:t>
            </a:r>
            <a:r>
              <a:rPr lang="en-US" sz="4400" b="0" strike="noStrike" spc="-1" dirty="0">
                <a:solidFill>
                  <a:srgbClr val="000000"/>
                </a:solidFill>
                <a:latin typeface="Times New Roman"/>
              </a:rPr>
              <a:t>For-each loop</a:t>
            </a:r>
            <a:endParaRPr lang="en-IN" dirty="0"/>
          </a:p>
        </p:txBody>
      </p:sp>
      <p:sp>
        <p:nvSpPr>
          <p:cNvPr id="3" name="Content Placeholder 2">
            <a:extLst>
              <a:ext uri="{FF2B5EF4-FFF2-40B4-BE49-F238E27FC236}">
                <a16:creationId xmlns:a16="http://schemas.microsoft.com/office/drawing/2014/main" id="{B0378C91-490D-2EEC-640F-B1EE9D73E950}"/>
              </a:ext>
            </a:extLst>
          </p:cNvPr>
          <p:cNvSpPr>
            <a:spLocks noGrp="1"/>
          </p:cNvSpPr>
          <p:nvPr>
            <p:ph/>
          </p:nvPr>
        </p:nvSpPr>
        <p:spPr>
          <a:xfrm>
            <a:off x="838080" y="1527142"/>
            <a:ext cx="10515240" cy="4647415"/>
          </a:xfrm>
        </p:spPr>
        <p:txBody>
          <a:bodyPr>
            <a:normAutofit/>
          </a:bodyPr>
          <a:lstStyle/>
          <a:p>
            <a:pPr marL="342900" indent="-342900">
              <a:lnSpc>
                <a:spcPct val="150000"/>
              </a:lnSpc>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For each loop is like another array traversing technique like for loop , while loop and do while loop.</a:t>
            </a:r>
          </a:p>
          <a:p>
            <a:pPr marL="342900" indent="-342900">
              <a:lnSpc>
                <a:spcPct val="150000"/>
              </a:lnSpc>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The advantages are that it eliminates the possibility of bug and makes the code easier.</a:t>
            </a:r>
          </a:p>
          <a:p>
            <a:pPr marL="342900" indent="-342900">
              <a:lnSpc>
                <a:spcPct val="150000"/>
              </a:lnSpc>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The for-each loop declares a variable of a type compatible with the element of the array being accessed.</a:t>
            </a:r>
          </a:p>
          <a:p>
            <a:pPr marL="342900" indent="-342900">
              <a:lnSpc>
                <a:spcPct val="150000"/>
              </a:lnSpc>
              <a:buFont typeface="Arial" panose="020B0604020202020204" pitchFamily="34" charset="0"/>
              <a:buChar char="•"/>
            </a:pPr>
            <a:r>
              <a:rPr lang="en-US" sz="1800" b="0" strike="noStrike" spc="-1" dirty="0">
                <a:solidFill>
                  <a:srgbClr val="000000"/>
                </a:solidFill>
                <a:latin typeface="Times New Roman" panose="02020603050405020304" pitchFamily="18" charset="0"/>
                <a:cs typeface="Times New Roman" panose="02020603050405020304" pitchFamily="18" charset="0"/>
              </a:rPr>
              <a:t>The variable will be available within the for block , and its value will be the same as the current array element.</a:t>
            </a:r>
          </a:p>
          <a:p>
            <a:pPr marL="342900" indent="-342900">
              <a:lnSpc>
                <a:spcPct val="150000"/>
              </a:lnSpc>
              <a:buFont typeface="Arial" panose="020B0604020202020204" pitchFamily="34" charset="0"/>
              <a:buChar char="•"/>
            </a:pPr>
            <a:r>
              <a:rPr lang="en-US" sz="1800" b="0" strike="noStrike" spc="-1" dirty="0" err="1">
                <a:solidFill>
                  <a:srgbClr val="000000"/>
                </a:solidFill>
                <a:latin typeface="Times New Roman" panose="02020603050405020304" pitchFamily="18" charset="0"/>
                <a:cs typeface="Times New Roman" panose="02020603050405020304" pitchFamily="18" charset="0"/>
              </a:rPr>
              <a:t>So,each</a:t>
            </a:r>
            <a:r>
              <a:rPr lang="en-US" sz="1800" b="0" strike="noStrike" spc="-1" dirty="0">
                <a:solidFill>
                  <a:srgbClr val="000000"/>
                </a:solidFill>
                <a:latin typeface="Times New Roman" panose="02020603050405020304" pitchFamily="18" charset="0"/>
                <a:cs typeface="Times New Roman" panose="02020603050405020304" pitchFamily="18" charset="0"/>
              </a:rPr>
              <a:t> iteration of the loop the variable x will be equal to corresponding element in the array.</a:t>
            </a:r>
          </a:p>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  Syntax:</a:t>
            </a:r>
          </a:p>
          <a:p>
            <a:pP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         </a:t>
            </a:r>
            <a:r>
              <a:rPr lang="en-IN" sz="1800" b="0" strike="noStrike" spc="-1" dirty="0">
                <a:solidFill>
                  <a:srgbClr val="000000"/>
                </a:solidFill>
                <a:latin typeface="Times New Roman" panose="02020603050405020304" pitchFamily="18" charset="0"/>
                <a:cs typeface="Times New Roman" panose="02020603050405020304" pitchFamily="18" charset="0"/>
              </a:rPr>
              <a:t>for(type </a:t>
            </a:r>
            <a:r>
              <a:rPr lang="en-IN" sz="1800" b="0" strike="noStrike" spc="-1" dirty="0" err="1">
                <a:solidFill>
                  <a:srgbClr val="000000"/>
                </a:solidFill>
                <a:latin typeface="Times New Roman" panose="02020603050405020304" pitchFamily="18" charset="0"/>
                <a:cs typeface="Times New Roman" panose="02020603050405020304" pitchFamily="18" charset="0"/>
              </a:rPr>
              <a:t>variableName</a:t>
            </a:r>
            <a:r>
              <a:rPr lang="en-IN" sz="1800" b="0" strike="noStrike" spc="-1" dirty="0">
                <a:solidFill>
                  <a:srgbClr val="000000"/>
                </a:solidFill>
                <a:latin typeface="Times New Roman" panose="02020603050405020304" pitchFamily="18" charset="0"/>
                <a:cs typeface="Times New Roman" panose="02020603050405020304" pitchFamily="18" charset="0"/>
              </a:rPr>
              <a:t> : </a:t>
            </a:r>
            <a:r>
              <a:rPr lang="en-IN" sz="1800" b="0" strike="noStrike" spc="-1" dirty="0" err="1">
                <a:solidFill>
                  <a:srgbClr val="000000"/>
                </a:solidFill>
                <a:latin typeface="Times New Roman" panose="02020603050405020304" pitchFamily="18" charset="0"/>
                <a:cs typeface="Times New Roman" panose="02020603050405020304" pitchFamily="18" charset="0"/>
              </a:rPr>
              <a:t>arrayName</a:t>
            </a:r>
            <a:r>
              <a:rPr lang="en-IN" sz="1800" b="0" strike="noStrike" spc="-1" dirty="0">
                <a:solidFill>
                  <a:srgbClr val="000000"/>
                </a:solidFill>
                <a:latin typeface="Times New Roman" panose="02020603050405020304" pitchFamily="18" charset="0"/>
                <a:cs typeface="Times New Roman" panose="02020603050405020304" pitchFamily="18" charset="0"/>
              </a:rPr>
              <a:t>)</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001"/>
              </a:spcBef>
              <a:buNone/>
              <a:tabLst>
                <a:tab pos="0" algn="l"/>
              </a:tabLst>
            </a:pPr>
            <a:r>
              <a:rPr lang="en-IN" sz="1800" b="0" strike="noStrike" spc="-1" dirty="0">
                <a:solidFill>
                  <a:srgbClr val="000000"/>
                </a:solidFill>
                <a:latin typeface="Times New Roman" panose="02020603050405020304" pitchFamily="18" charset="0"/>
                <a:cs typeface="Times New Roman" panose="02020603050405020304" pitchFamily="18" charset="0"/>
              </a:rPr>
              <a:t>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001"/>
              </a:spcBef>
              <a:buNone/>
              <a:tabLst>
                <a:tab pos="0" algn="l"/>
              </a:tabLst>
            </a:pPr>
            <a:r>
              <a:rPr lang="en-IN" sz="1800" b="0" strike="noStrike" spc="-1" dirty="0">
                <a:solidFill>
                  <a:srgbClr val="000000"/>
                </a:solidFill>
                <a:latin typeface="Times New Roman" panose="02020603050405020304" pitchFamily="18" charset="0"/>
                <a:cs typeface="Times New Roman" panose="02020603050405020304" pitchFamily="18" charset="0"/>
              </a:rPr>
              <a:t>        // code block to be executed</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001"/>
              </a:spcBef>
              <a:buNone/>
              <a:tabLst>
                <a:tab pos="0" algn="l"/>
              </a:tabLst>
            </a:pPr>
            <a:r>
              <a:rPr lang="en-IN" sz="1800" b="0" strike="noStrike" spc="-1" dirty="0">
                <a:solidFill>
                  <a:srgbClr val="000000"/>
                </a:solidFill>
                <a:latin typeface="Times New Roman" panose="02020603050405020304" pitchFamily="18" charset="0"/>
                <a:cs typeface="Times New Roman" panose="02020603050405020304" pitchFamily="18" charset="0"/>
              </a:rPr>
              <a:t>        }</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endParaRPr lang="en-US" sz="1800" b="0" strike="noStrike" spc="-1"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0321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8B234-E3CE-B83B-CD90-A4521140C1C7}"/>
              </a:ext>
            </a:extLst>
          </p:cNvPr>
          <p:cNvSpPr>
            <a:spLocks noGrp="1"/>
          </p:cNvSpPr>
          <p:nvPr>
            <p:ph/>
          </p:nvPr>
        </p:nvSpPr>
        <p:spPr>
          <a:xfrm>
            <a:off x="838080" y="659877"/>
            <a:ext cx="10515240" cy="4355184"/>
          </a:xfrm>
        </p:spPr>
        <p:txBody>
          <a:bodyPr/>
          <a:lstStyle/>
          <a:p>
            <a:pPr>
              <a:lnSpc>
                <a:spcPct val="90000"/>
              </a:lnSpc>
              <a:spcBef>
                <a:spcPts val="1001"/>
              </a:spcBef>
              <a:buNone/>
              <a:tabLst>
                <a:tab pos="0" algn="l"/>
              </a:tabLst>
            </a:pPr>
            <a:r>
              <a:rPr lang="en-US" sz="1800" b="0" strike="noStrike" spc="-1" dirty="0" err="1">
                <a:solidFill>
                  <a:srgbClr val="000000"/>
                </a:solidFill>
                <a:latin typeface="Times New Roman" panose="02020603050405020304" pitchFamily="18" charset="0"/>
                <a:cs typeface="Times New Roman" panose="02020603050405020304" pitchFamily="18" charset="0"/>
              </a:rPr>
              <a:t>Eg.</a:t>
            </a:r>
            <a:r>
              <a:rPr lang="en-US" sz="1800" b="0" strike="noStrike" spc="-1" dirty="0">
                <a:solidFill>
                  <a:srgbClr val="000000"/>
                </a:solidFill>
                <a:latin typeface="Times New Roman" panose="02020603050405020304" pitchFamily="18" charset="0"/>
                <a:cs typeface="Times New Roman" panose="02020603050405020304" pitchFamily="18" charset="0"/>
              </a:rPr>
              <a:t> For-each loop</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 we have to print all element of an array</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int </a:t>
            </a:r>
            <a:r>
              <a:rPr lang="en-US" sz="1800" b="0" strike="noStrike" spc="-1" dirty="0" err="1">
                <a:solidFill>
                  <a:srgbClr val="000000"/>
                </a:solidFill>
                <a:latin typeface="Times New Roman" panose="02020603050405020304" pitchFamily="18" charset="0"/>
                <a:cs typeface="Times New Roman" panose="02020603050405020304" pitchFamily="18" charset="0"/>
              </a:rPr>
              <a:t>ar</a:t>
            </a:r>
            <a:r>
              <a:rPr lang="en-US" sz="1800" b="0" strike="noStrike" spc="-1" dirty="0">
                <a:solidFill>
                  <a:srgbClr val="000000"/>
                </a:solidFill>
                <a:latin typeface="Times New Roman" panose="02020603050405020304" pitchFamily="18" charset="0"/>
                <a:cs typeface="Times New Roman" panose="02020603050405020304" pitchFamily="18" charset="0"/>
              </a:rPr>
              <a:t>[]={10,50,60,80,90};</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for(int element : </a:t>
            </a:r>
            <a:r>
              <a:rPr lang="en-US" sz="1800" b="0" strike="noStrike" spc="-1" dirty="0" err="1">
                <a:solidFill>
                  <a:srgbClr val="000000"/>
                </a:solidFill>
                <a:latin typeface="Times New Roman" panose="02020603050405020304" pitchFamily="18" charset="0"/>
                <a:cs typeface="Times New Roman" panose="02020603050405020304" pitchFamily="18" charset="0"/>
              </a:rPr>
              <a:t>ar</a:t>
            </a:r>
            <a:r>
              <a:rPr lang="en-US" sz="1800" b="0" strike="noStrike" spc="-1" dirty="0">
                <a:solidFill>
                  <a:srgbClr val="000000"/>
                </a:solidFill>
                <a:latin typeface="Times New Roman" panose="02020603050405020304" pitchFamily="18" charset="0"/>
                <a:cs typeface="Times New Roman" panose="02020603050405020304" pitchFamily="18" charset="0"/>
              </a:rPr>
              <a:t>)</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r>
              <a:rPr lang="en-US" sz="1800" b="0" strike="noStrike" spc="-1" dirty="0" err="1">
                <a:solidFill>
                  <a:srgbClr val="000000"/>
                </a:solidFill>
                <a:latin typeface="Times New Roman" panose="02020603050405020304" pitchFamily="18" charset="0"/>
                <a:cs typeface="Times New Roman" panose="02020603050405020304" pitchFamily="18" charset="0"/>
              </a:rPr>
              <a:t>System.out.println</a:t>
            </a:r>
            <a:r>
              <a:rPr lang="en-US" sz="1800" b="0" strike="noStrike" spc="-1" dirty="0">
                <a:solidFill>
                  <a:srgbClr val="000000"/>
                </a:solidFill>
                <a:latin typeface="Times New Roman" panose="02020603050405020304" pitchFamily="18" charset="0"/>
                <a:cs typeface="Times New Roman" panose="02020603050405020304" pitchFamily="18" charset="0"/>
              </a:rPr>
              <a:t>(element);</a:t>
            </a:r>
          </a:p>
          <a:p>
            <a:pPr>
              <a:lnSpc>
                <a:spcPct val="90000"/>
              </a:lnSpc>
              <a:spcBef>
                <a:spcPts val="1001"/>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36883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0E9A-4040-B1AA-676A-02A1F3730E75}"/>
              </a:ext>
            </a:extLst>
          </p:cNvPr>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Two Dimensional array(2D-array)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3A869-4C65-0367-09EE-2E882323F69A}"/>
              </a:ext>
            </a:extLst>
          </p:cNvPr>
          <p:cNvSpPr>
            <a:spLocks noGrp="1"/>
          </p:cNvSpPr>
          <p:nvPr>
            <p:ph/>
          </p:nvPr>
        </p:nvSpPr>
        <p:spPr>
          <a:xfrm>
            <a:off x="932348" y="1800520"/>
            <a:ext cx="10515240" cy="4110086"/>
          </a:xfrm>
        </p:spPr>
        <p:txBody>
          <a:bodyPr>
            <a:normAutofit/>
          </a:bodyPr>
          <a:lstStyle/>
          <a:p>
            <a:pPr marL="285750" indent="-285750">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 Two – dimensional array is the simplest form of a multidimensional array. </a:t>
            </a:r>
          </a:p>
          <a:p>
            <a:pPr marL="285750" indent="-285750">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A two – dimensional array can be seen as an array of one – dimensional array for easier understanding</a:t>
            </a:r>
          </a:p>
          <a:p>
            <a:r>
              <a:rPr lang="en-IN" sz="1800" i="0" dirty="0">
                <a:solidFill>
                  <a:srgbClr val="273239"/>
                </a:solidFill>
                <a:effectLst/>
                <a:latin typeface="Times New Roman" panose="02020603050405020304" pitchFamily="18" charset="0"/>
                <a:cs typeface="Times New Roman" panose="02020603050405020304" pitchFamily="18" charset="0"/>
              </a:rPr>
              <a:t>     Indirect Method of Declaration:</a:t>
            </a:r>
            <a:endParaRPr lang="en-US" sz="1800" dirty="0">
              <a:solidFill>
                <a:srgbClr val="273239"/>
              </a:solidFill>
              <a:latin typeface="Times New Roman" panose="02020603050405020304" pitchFamily="18" charset="0"/>
              <a:cs typeface="Times New Roman" panose="02020603050405020304" pitchFamily="18" charset="0"/>
            </a:endParaRPr>
          </a:p>
          <a:p>
            <a:pPr marL="0" indent="0">
              <a:buNone/>
            </a:pPr>
            <a:r>
              <a:rPr lang="en-US" sz="1800" dirty="0">
                <a:solidFill>
                  <a:srgbClr val="273239"/>
                </a:solidFill>
                <a:latin typeface="Times New Roman" panose="02020603050405020304" pitchFamily="18" charset="0"/>
                <a:cs typeface="Times New Roman" panose="02020603050405020304" pitchFamily="18" charset="0"/>
              </a:rPr>
              <a:t>     </a:t>
            </a:r>
          </a:p>
          <a:p>
            <a:pPr marL="0" indent="0">
              <a:buNone/>
            </a:pPr>
            <a:r>
              <a:rPr lang="en-US" sz="1800" dirty="0">
                <a:solidFill>
                  <a:srgbClr val="273239"/>
                </a:solidFill>
                <a:latin typeface="Times New Roman" panose="02020603050405020304" pitchFamily="18" charset="0"/>
                <a:cs typeface="Times New Roman" panose="02020603050405020304" pitchFamily="18" charset="0"/>
              </a:rPr>
              <a:t>    Declaration syntax: </a:t>
            </a:r>
          </a:p>
          <a:p>
            <a:pPr marL="0" indent="0">
              <a:buNone/>
            </a:pPr>
            <a:r>
              <a:rPr lang="en-US" sz="1800" dirty="0">
                <a:solidFill>
                  <a:srgbClr val="273239"/>
                </a:solidFill>
                <a:latin typeface="Times New Roman" panose="02020603050405020304" pitchFamily="18" charset="0"/>
                <a:cs typeface="Times New Roman" panose="02020603050405020304" pitchFamily="18" charset="0"/>
              </a:rPr>
              <a:t>      </a:t>
            </a:r>
            <a:r>
              <a:rPr lang="en-US" sz="1800" dirty="0" err="1">
                <a:solidFill>
                  <a:srgbClr val="273239"/>
                </a:solidFill>
                <a:latin typeface="Times New Roman" panose="02020603050405020304" pitchFamily="18" charset="0"/>
                <a:cs typeface="Times New Roman" panose="02020603050405020304" pitchFamily="18" charset="0"/>
              </a:rPr>
              <a:t>data_type</a:t>
            </a:r>
            <a:r>
              <a:rPr lang="en-US" sz="1800" dirty="0">
                <a:solidFill>
                  <a:srgbClr val="273239"/>
                </a:solidFill>
                <a:latin typeface="Times New Roman" panose="02020603050405020304" pitchFamily="18" charset="0"/>
                <a:cs typeface="Times New Roman" panose="02020603050405020304" pitchFamily="18" charset="0"/>
              </a:rPr>
              <a:t>[][] </a:t>
            </a:r>
            <a:r>
              <a:rPr lang="en-US" sz="1800" dirty="0" err="1">
                <a:solidFill>
                  <a:srgbClr val="273239"/>
                </a:solidFill>
                <a:latin typeface="Times New Roman" panose="02020603050405020304" pitchFamily="18" charset="0"/>
                <a:cs typeface="Times New Roman" panose="02020603050405020304" pitchFamily="18" charset="0"/>
              </a:rPr>
              <a:t>array_name</a:t>
            </a:r>
            <a:r>
              <a:rPr lang="en-US" sz="1800" dirty="0">
                <a:solidFill>
                  <a:srgbClr val="273239"/>
                </a:solidFill>
                <a:latin typeface="Times New Roman" panose="02020603050405020304" pitchFamily="18" charset="0"/>
                <a:cs typeface="Times New Roman" panose="02020603050405020304" pitchFamily="18" charset="0"/>
              </a:rPr>
              <a:t>= new </a:t>
            </a:r>
            <a:r>
              <a:rPr lang="en-US" sz="1800" dirty="0" err="1">
                <a:solidFill>
                  <a:srgbClr val="273239"/>
                </a:solidFill>
                <a:latin typeface="Times New Roman" panose="02020603050405020304" pitchFamily="18" charset="0"/>
                <a:cs typeface="Times New Roman" panose="02020603050405020304" pitchFamily="18" charset="0"/>
              </a:rPr>
              <a:t>data_type</a:t>
            </a:r>
            <a:r>
              <a:rPr lang="en-US" sz="1800" dirty="0">
                <a:solidFill>
                  <a:srgbClr val="273239"/>
                </a:solidFill>
                <a:latin typeface="Times New Roman" panose="02020603050405020304" pitchFamily="18" charset="0"/>
                <a:cs typeface="Times New Roman" panose="02020603050405020304" pitchFamily="18" charset="0"/>
              </a:rPr>
              <a:t>[x][y];</a:t>
            </a:r>
          </a:p>
          <a:p>
            <a:pPr marL="0" indent="0">
              <a:buNone/>
            </a:pPr>
            <a:r>
              <a:rPr lang="en-US" sz="1800" dirty="0">
                <a:solidFill>
                  <a:srgbClr val="273239"/>
                </a:solidFill>
                <a:latin typeface="Times New Roman" panose="02020603050405020304" pitchFamily="18" charset="0"/>
                <a:cs typeface="Times New Roman" panose="02020603050405020304" pitchFamily="18" charset="0"/>
              </a:rPr>
              <a:t>     For </a:t>
            </a:r>
            <a:r>
              <a:rPr lang="en-US" sz="1800" dirty="0" err="1">
                <a:solidFill>
                  <a:srgbClr val="273239"/>
                </a:solidFill>
                <a:latin typeface="Times New Roman" panose="02020603050405020304" pitchFamily="18" charset="0"/>
                <a:cs typeface="Times New Roman" panose="02020603050405020304" pitchFamily="18" charset="0"/>
              </a:rPr>
              <a:t>eg</a:t>
            </a:r>
            <a:r>
              <a:rPr lang="en-US" sz="1800" dirty="0">
                <a:solidFill>
                  <a:srgbClr val="273239"/>
                </a:solidFill>
                <a:latin typeface="Times New Roman" panose="02020603050405020304" pitchFamily="18" charset="0"/>
                <a:cs typeface="Times New Roman" panose="02020603050405020304" pitchFamily="18" charset="0"/>
              </a:rPr>
              <a:t>:  int[][] </a:t>
            </a:r>
            <a:r>
              <a:rPr lang="en-US" sz="1800" dirty="0" err="1">
                <a:solidFill>
                  <a:srgbClr val="273239"/>
                </a:solidFill>
                <a:latin typeface="Times New Roman" panose="02020603050405020304" pitchFamily="18" charset="0"/>
                <a:cs typeface="Times New Roman" panose="02020603050405020304" pitchFamily="18" charset="0"/>
              </a:rPr>
              <a:t>arr</a:t>
            </a:r>
            <a:r>
              <a:rPr lang="en-US" sz="1800" dirty="0">
                <a:solidFill>
                  <a:srgbClr val="273239"/>
                </a:solidFill>
                <a:latin typeface="Times New Roman" panose="02020603050405020304" pitchFamily="18" charset="0"/>
                <a:cs typeface="Times New Roman" panose="02020603050405020304" pitchFamily="18" charset="0"/>
              </a:rPr>
              <a:t> = new int[10][20];</a:t>
            </a:r>
          </a:p>
          <a:p>
            <a:pPr marL="0" indent="0">
              <a:buNone/>
            </a:pPr>
            <a:endParaRPr lang="en-US" sz="1800" dirty="0">
              <a:solidFill>
                <a:srgbClr val="273239"/>
              </a:solidFill>
              <a:latin typeface="Times New Roman" panose="02020603050405020304" pitchFamily="18" charset="0"/>
              <a:cs typeface="Times New Roman" panose="02020603050405020304" pitchFamily="18" charset="0"/>
            </a:endParaRPr>
          </a:p>
          <a:p>
            <a:pPr marL="0" indent="0">
              <a:buNone/>
            </a:pPr>
            <a:r>
              <a:rPr lang="en-US" sz="1800" dirty="0">
                <a:solidFill>
                  <a:srgbClr val="273239"/>
                </a:solidFill>
                <a:latin typeface="Times New Roman" panose="02020603050405020304" pitchFamily="18" charset="0"/>
                <a:cs typeface="Times New Roman" panose="02020603050405020304" pitchFamily="18" charset="0"/>
              </a:rPr>
              <a:t>    </a:t>
            </a:r>
            <a:r>
              <a:rPr lang="en-IN" sz="1800" b="1" i="0" dirty="0">
                <a:solidFill>
                  <a:srgbClr val="273239"/>
                </a:solidFill>
                <a:effectLst/>
                <a:latin typeface="Times New Roman" panose="02020603050405020304" pitchFamily="18" charset="0"/>
                <a:cs typeface="Times New Roman" panose="02020603050405020304" pitchFamily="18" charset="0"/>
              </a:rPr>
              <a:t>Initialization – Syntax:</a:t>
            </a:r>
          </a:p>
          <a:p>
            <a:pPr marL="0" indent="0">
              <a:buNone/>
            </a:pPr>
            <a:r>
              <a:rPr lang="en-IN" sz="1800" b="1" dirty="0">
                <a:solidFill>
                  <a:srgbClr val="273239"/>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array_name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row_index</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column_index</a:t>
            </a:r>
            <a:r>
              <a:rPr lang="en-IN" sz="1800" dirty="0">
                <a:latin typeface="Times New Roman" panose="02020603050405020304" pitchFamily="18" charset="0"/>
                <a:cs typeface="Times New Roman" panose="02020603050405020304" pitchFamily="18" charset="0"/>
              </a:rPr>
              <a:t>]= value ;</a:t>
            </a:r>
          </a:p>
          <a:p>
            <a:pPr marL="0" indent="0">
              <a:buNone/>
            </a:pPr>
            <a:r>
              <a:rPr lang="en-IN" sz="1800" dirty="0">
                <a:latin typeface="Times New Roman" panose="02020603050405020304" pitchFamily="18" charset="0"/>
                <a:cs typeface="Times New Roman" panose="02020603050405020304" pitchFamily="18" charset="0"/>
              </a:rPr>
              <a:t>    For example: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[0][0] = 1;</a:t>
            </a:r>
          </a:p>
        </p:txBody>
      </p:sp>
    </p:spTree>
    <p:extLst>
      <p:ext uri="{BB962C8B-B14F-4D97-AF65-F5344CB8AC3E}">
        <p14:creationId xmlns:p14="http://schemas.microsoft.com/office/powerpoint/2010/main" val="2138801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E311-0394-A39E-1998-4569915B7DAA}"/>
              </a:ext>
            </a:extLst>
          </p:cNvPr>
          <p:cNvSpPr>
            <a:spLocks noGrp="1"/>
          </p:cNvSpPr>
          <p:nvPr>
            <p:ph type="title"/>
          </p:nvPr>
        </p:nvSpPr>
        <p:spPr>
          <a:xfrm>
            <a:off x="838080" y="365040"/>
            <a:ext cx="10515240" cy="803884"/>
          </a:xfrm>
        </p:spPr>
        <p:txBody>
          <a:bodyPr/>
          <a:lstStyle/>
          <a:p>
            <a:r>
              <a:rPr lang="en-US" dirty="0"/>
              <a:t>  </a:t>
            </a:r>
            <a:r>
              <a:rPr lang="en-US" sz="1800" dirty="0">
                <a:latin typeface="Times New Roman" panose="02020603050405020304" pitchFamily="18" charset="0"/>
                <a:cs typeface="Times New Roman" panose="02020603050405020304" pitchFamily="18" charset="0"/>
              </a:rPr>
              <a:t>Program for 2D array</a:t>
            </a:r>
            <a:endParaRPr lang="en-IN" sz="18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DA02E0E8-6FD8-23EA-8905-78A559E4B125}"/>
              </a:ext>
            </a:extLst>
          </p:cNvPr>
          <p:cNvSpPr>
            <a:spLocks noGrp="1" noChangeArrowheads="1"/>
          </p:cNvSpPr>
          <p:nvPr>
            <p:ph/>
          </p:nvPr>
        </p:nvSpPr>
        <p:spPr bwMode="auto">
          <a:xfrm>
            <a:off x="838079" y="1092550"/>
            <a:ext cx="8079677"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TwoDArray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static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main(String[]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rows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4</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columns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4</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array =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[rows][columns];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for</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&lt; rows;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for</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 &lt; columns;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array[</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 = value;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 2D array is: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for</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&lt; rows;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for</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 = </a:t>
            </a:r>
            <a:r>
              <a:rPr kumimoji="0" lang="en-US" altLang="en-US" sz="1800"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 &lt; columns;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(array[</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 + </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System.out.println();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592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8BCD-2E9E-7DB6-45C4-10DFFC104345}"/>
              </a:ext>
            </a:extLst>
          </p:cNvPr>
          <p:cNvSpPr>
            <a:spLocks noGrp="1"/>
          </p:cNvSpPr>
          <p:nvPr>
            <p:ph type="title"/>
          </p:nvPr>
        </p:nvSpPr>
        <p:spPr>
          <a:xfrm>
            <a:off x="838080" y="603314"/>
            <a:ext cx="10515240" cy="1178351"/>
          </a:xfrm>
        </p:spPr>
        <p:txBody>
          <a:bodyPr/>
          <a:lstStyle/>
          <a:p>
            <a:r>
              <a:rPr lang="en-US" dirty="0"/>
              <a:t> </a:t>
            </a:r>
            <a:r>
              <a:rPr lang="en-US" sz="1800" b="1" i="0" dirty="0">
                <a:solidFill>
                  <a:srgbClr val="273239"/>
                </a:solidFill>
                <a:effectLst/>
                <a:latin typeface="Times New Roman" panose="02020603050405020304" pitchFamily="18" charset="0"/>
                <a:cs typeface="Times New Roman" panose="02020603050405020304" pitchFamily="18" charset="0"/>
              </a:rPr>
              <a:t>Direct Method of Declaration:</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CE762-5785-2EFA-3116-86FBB5D27CE3}"/>
              </a:ext>
            </a:extLst>
          </p:cNvPr>
          <p:cNvSpPr>
            <a:spLocks noGrp="1"/>
          </p:cNvSpPr>
          <p:nvPr>
            <p:ph/>
          </p:nvPr>
        </p:nvSpPr>
        <p:spPr>
          <a:xfrm>
            <a:off x="838080" y="2460396"/>
            <a:ext cx="10515240" cy="3716124"/>
          </a:xfrm>
        </p:spPr>
        <p:txBody>
          <a:bodyPr/>
          <a:lstStyle/>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data_type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array_name</a:t>
            </a:r>
            <a:r>
              <a:rPr lang="en-US" sz="1800" dirty="0">
                <a:latin typeface="Times New Roman" panose="02020603050405020304" pitchFamily="18" charset="0"/>
                <a:cs typeface="Times New Roman" panose="02020603050405020304" pitchFamily="18" charset="0"/>
              </a:rPr>
              <a:t>={ value R1C1, value R1C1,…}, </a:t>
            </a:r>
          </a:p>
          <a:p>
            <a:pPr marL="0" indent="0">
              <a:buNone/>
            </a:pPr>
            <a:r>
              <a:rPr lang="en-US" sz="1800" dirty="0">
                <a:latin typeface="Times New Roman" panose="02020603050405020304" pitchFamily="18" charset="0"/>
                <a:cs typeface="Times New Roman" panose="02020603050405020304" pitchFamily="18" charset="0"/>
              </a:rPr>
              <a:t>                                                 {valueR2C1, valueR2C2,…}</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For </a:t>
            </a:r>
            <a:r>
              <a:rPr lang="en-IN" sz="1800" dirty="0" err="1">
                <a:latin typeface="Times New Roman" panose="02020603050405020304" pitchFamily="18" charset="0"/>
                <a:cs typeface="Times New Roman" panose="02020603050405020304" pitchFamily="18" charset="0"/>
              </a:rPr>
              <a:t>eg</a:t>
            </a: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={{1,2},{3,4}};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97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4013-44C3-43E6-A2A5-DD6FED77FEEA}"/>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  Printing array in tabular form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A6829-5301-0EB8-7B93-4C7ACB349AC1}"/>
              </a:ext>
            </a:extLst>
          </p:cNvPr>
          <p:cNvSpPr>
            <a:spLocks noGrp="1"/>
          </p:cNvSpPr>
          <p:nvPr>
            <p:ph/>
          </p:nvPr>
        </p:nvSpPr>
        <p:spPr>
          <a:xfrm>
            <a:off x="838080" y="2036190"/>
            <a:ext cx="10515240" cy="4694548"/>
          </a:xfrm>
        </p:spPr>
        <p:txBody>
          <a:bodyPr>
            <a:noAutofit/>
          </a:bodyPr>
          <a:lstStyle/>
          <a:p>
            <a:pPr marL="0" indent="0">
              <a:buNone/>
            </a:pPr>
            <a:r>
              <a:rPr lang="en-US" sz="1800" dirty="0"/>
              <a:t>  import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java.util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class GFG{</a:t>
            </a:r>
          </a:p>
          <a:p>
            <a:pPr marL="0" indent="0">
              <a:buNone/>
            </a:pPr>
            <a:r>
              <a:rPr lang="en-US" sz="1800" dirty="0">
                <a:latin typeface="Times New Roman" panose="02020603050405020304" pitchFamily="18" charset="0"/>
                <a:cs typeface="Times New Roman" panose="02020603050405020304" pitchFamily="18" charset="0"/>
              </a:rPr>
              <a:t>   public static void main(String []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={{1,2},{3,4}};</a:t>
            </a:r>
          </a:p>
          <a:p>
            <a:pPr marL="0" indent="0">
              <a:buNone/>
            </a:pPr>
            <a:r>
              <a:rPr lang="en-US" sz="1800" dirty="0">
                <a:latin typeface="Times New Roman" panose="02020603050405020304" pitchFamily="18" charset="0"/>
                <a:cs typeface="Times New Roman" panose="02020603050405020304" pitchFamily="18" charset="0"/>
              </a:rPr>
              <a:t>       for( int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=0;i&lt;2;i++){</a:t>
            </a:r>
          </a:p>
          <a:p>
            <a:pPr marL="0" indent="0">
              <a:buNone/>
            </a:pPr>
            <a:r>
              <a:rPr lang="en-US" sz="1800" dirty="0">
                <a:latin typeface="Times New Roman" panose="02020603050405020304" pitchFamily="18" charset="0"/>
                <a:cs typeface="Times New Roman" panose="02020603050405020304" pitchFamily="18" charset="0"/>
              </a:rPr>
              <a:t>          for(int j=0;j&lt;2;j++) {</a:t>
            </a:r>
          </a:p>
          <a:p>
            <a:pPr marL="0" indent="0">
              <a:buNone/>
            </a:pPr>
            <a:r>
              <a:rPr lang="en-US" sz="1800" dirty="0">
                <a:latin typeface="Times New Roman" panose="02020603050405020304" pitchFamily="18" charset="0"/>
                <a:cs typeface="Times New Roman" panose="02020603050405020304" pitchFamily="18" charset="0"/>
              </a:rPr>
              <a:t>        System.out.println(</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][j] +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System.out.println();</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p>
        </p:txBody>
      </p:sp>
    </p:spTree>
    <p:extLst>
      <p:ext uri="{BB962C8B-B14F-4D97-AF65-F5344CB8AC3E}">
        <p14:creationId xmlns:p14="http://schemas.microsoft.com/office/powerpoint/2010/main" val="128014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000000"/>
                </a:solidFill>
                <a:latin typeface="Times New Roman"/>
              </a:rPr>
              <a:t>example</a:t>
            </a:r>
            <a:endParaRPr lang="en-US" sz="2400" b="0" strike="noStrike" spc="-1">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000000"/>
                </a:solidFill>
                <a:latin typeface="Times New Roman"/>
              </a:rPr>
              <a:t>public class IfExample{</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Public static void main(String args[])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   int age=20;</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    if(age&gt;18)</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    System.out.println(“age is greater than 18”);</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    }</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000000"/>
                </a:solidFill>
                <a:latin typeface="Times New Roman"/>
              </a:rPr>
              <a:t>}</a:t>
            </a:r>
            <a:endParaRPr lang="en-US" sz="2400" b="0" strike="noStrike" spc="-1">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4472C4"/>
                </a:solidFill>
                <a:latin typeface="Times New Roman"/>
              </a:rPr>
              <a:t>If-else statement</a:t>
            </a:r>
            <a:endParaRPr lang="en-US" sz="2400" b="0" strike="noStrike" spc="-1">
              <a:solidFill>
                <a:srgbClr val="000000"/>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anchor="t">
            <a:normAutofit fontScale="75000" lnSpcReduction="20000"/>
          </a:bodyPr>
          <a:lstStyle/>
          <a:p>
            <a:pPr marL="228600" indent="-228600">
              <a:lnSpc>
                <a:spcPct val="90000"/>
              </a:lnSpc>
              <a:spcBef>
                <a:spcPts val="1001"/>
              </a:spcBef>
              <a:buClr>
                <a:srgbClr val="000000"/>
              </a:buClr>
              <a:buFont typeface="Arial"/>
              <a:buChar char="•"/>
            </a:pPr>
            <a:r>
              <a:rPr lang="en-US" sz="2600" b="0" strike="noStrike" spc="-1">
                <a:solidFill>
                  <a:srgbClr val="000000"/>
                </a:solidFill>
                <a:latin typeface="Times New Roman"/>
              </a:rPr>
              <a:t>The java </a:t>
            </a:r>
            <a:r>
              <a:rPr lang="en-US" sz="2600" b="0" strike="noStrike" spc="-1">
                <a:solidFill>
                  <a:srgbClr val="C55A11"/>
                </a:solidFill>
                <a:latin typeface="Times New Roman"/>
              </a:rPr>
              <a:t>if-else </a:t>
            </a:r>
            <a:r>
              <a:rPr lang="en-US" sz="2600" b="0" strike="noStrike" spc="-1">
                <a:solidFill>
                  <a:srgbClr val="000000"/>
                </a:solidFill>
                <a:latin typeface="Times New Roman"/>
              </a:rPr>
              <a:t>statement also tests the condition.</a:t>
            </a:r>
            <a:endParaRPr lang="en-US" sz="26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600" b="0" strike="noStrike" spc="-1">
                <a:solidFill>
                  <a:srgbClr val="000000"/>
                </a:solidFill>
                <a:latin typeface="Times New Roman"/>
              </a:rPr>
              <a:t>It executes the </a:t>
            </a:r>
            <a:r>
              <a:rPr lang="en-US" sz="2600" b="0" strike="noStrike" spc="-1">
                <a:solidFill>
                  <a:srgbClr val="C55A11"/>
                </a:solidFill>
                <a:latin typeface="Times New Roman"/>
              </a:rPr>
              <a:t>if block </a:t>
            </a:r>
            <a:r>
              <a:rPr lang="en-US" sz="2600" b="0" strike="noStrike" spc="-1">
                <a:solidFill>
                  <a:srgbClr val="000000"/>
                </a:solidFill>
                <a:latin typeface="Times New Roman"/>
              </a:rPr>
              <a:t>if condition is true otherwise </a:t>
            </a:r>
            <a:r>
              <a:rPr lang="en-US" sz="2600" b="0" strike="noStrike" spc="-1">
                <a:solidFill>
                  <a:srgbClr val="C55A11"/>
                </a:solidFill>
                <a:latin typeface="Times New Roman"/>
              </a:rPr>
              <a:t>else block </a:t>
            </a:r>
            <a:r>
              <a:rPr lang="en-US" sz="2600" b="0" strike="noStrike" spc="-1">
                <a:solidFill>
                  <a:srgbClr val="000000"/>
                </a:solidFill>
                <a:latin typeface="Times New Roman"/>
              </a:rPr>
              <a:t>is executed.</a:t>
            </a:r>
            <a:endParaRPr lang="en-US" sz="2600" b="0" strike="noStrike" spc="-1">
              <a:solidFill>
                <a:srgbClr val="000000"/>
              </a:solidFill>
              <a:latin typeface="Calibri"/>
            </a:endParaRPr>
          </a:p>
          <a:p>
            <a:pPr>
              <a:lnSpc>
                <a:spcPct val="90000"/>
              </a:lnSpc>
              <a:spcBef>
                <a:spcPts val="1001"/>
              </a:spcBef>
              <a:buNone/>
              <a:tabLst>
                <a:tab pos="0" algn="l"/>
              </a:tabLst>
            </a:pP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7030A0"/>
                </a:solidFill>
                <a:latin typeface="Times New Roman"/>
              </a:rPr>
              <a:t>Syntax:</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B050"/>
                </a:solidFill>
                <a:latin typeface="Times New Roman"/>
              </a:rPr>
              <a:t>if</a:t>
            </a:r>
            <a:r>
              <a:rPr lang="en-US" sz="2600" b="0" strike="noStrike" spc="-1">
                <a:solidFill>
                  <a:srgbClr val="000000"/>
                </a:solidFill>
                <a:latin typeface="Times New Roman"/>
              </a:rPr>
              <a:t>(condition){</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 statement 1;  </a:t>
            </a:r>
            <a:r>
              <a:rPr lang="en-US" sz="2600" b="0" i="1" strike="noStrike" spc="-1">
                <a:solidFill>
                  <a:srgbClr val="000000"/>
                </a:solidFill>
                <a:latin typeface="Times New Roman"/>
              </a:rPr>
              <a:t>// executes when condition is true  </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B050"/>
                </a:solidFill>
                <a:latin typeface="Times New Roman"/>
              </a:rPr>
              <a:t>else</a:t>
            </a:r>
            <a:r>
              <a:rPr lang="en-US" sz="2600" b="0" strike="noStrike" spc="-1">
                <a:solidFill>
                  <a:srgbClr val="000000"/>
                </a:solidFill>
                <a:latin typeface="Times New Roman"/>
              </a:rPr>
              <a:t>{</a:t>
            </a:r>
            <a:endParaRPr lang="en-US" sz="2600" b="0" strike="noStrike" spc="-1">
              <a:solidFill>
                <a:srgbClr val="000000"/>
              </a:solidFill>
              <a:latin typeface="Calibri"/>
            </a:endParaRPr>
          </a:p>
          <a:p>
            <a:pPr>
              <a:lnSpc>
                <a:spcPct val="90000"/>
              </a:lnSpc>
              <a:spcBef>
                <a:spcPts val="1001"/>
              </a:spcBef>
              <a:buNone/>
              <a:tabLst>
                <a:tab pos="0" algn="l"/>
              </a:tabLst>
            </a:pPr>
            <a:r>
              <a:rPr lang="en-US" sz="2600" b="0" strike="noStrike" spc="-1">
                <a:solidFill>
                  <a:srgbClr val="000000"/>
                </a:solidFill>
                <a:latin typeface="Times New Roman"/>
              </a:rPr>
              <a:t>statement 2;</a:t>
            </a:r>
            <a:endParaRPr lang="en-US" sz="2600" b="0" strike="noStrike" spc="-1">
              <a:solidFill>
                <a:srgbClr val="000000"/>
              </a:solidFill>
              <a:latin typeface="Calibri"/>
            </a:endParaRPr>
          </a:p>
          <a:p>
            <a:pPr>
              <a:lnSpc>
                <a:spcPct val="90000"/>
              </a:lnSpc>
              <a:spcBef>
                <a:spcPts val="1001"/>
              </a:spcBef>
              <a:buNone/>
              <a:tabLst>
                <a:tab pos="0" algn="l"/>
              </a:tabLst>
            </a:pPr>
            <a:r>
              <a:rPr lang="en-US" sz="2600" b="0" i="1" strike="noStrike" spc="-1">
                <a:solidFill>
                  <a:srgbClr val="000000"/>
                </a:solidFill>
                <a:latin typeface="Times New Roman"/>
              </a:rPr>
              <a:t>  //executes when condition is false</a:t>
            </a:r>
            <a:endParaRPr lang="en-US" sz="2600" b="0" strike="noStrike" spc="-1">
              <a:solidFill>
                <a:srgbClr val="000000"/>
              </a:solidFill>
              <a:latin typeface="Calibri"/>
            </a:endParaRPr>
          </a:p>
          <a:p>
            <a:pPr>
              <a:lnSpc>
                <a:spcPct val="90000"/>
              </a:lnSpc>
              <a:spcBef>
                <a:spcPts val="1001"/>
              </a:spcBef>
              <a:buNone/>
              <a:tabLst>
                <a:tab pos="0" algn="l"/>
              </a:tabLst>
            </a:pPr>
            <a:r>
              <a:rPr lang="en-US" sz="2600" b="0" i="1" strike="noStrike" spc="-1">
                <a:solidFill>
                  <a:srgbClr val="000000"/>
                </a:solidFill>
                <a:latin typeface="Times New Roman"/>
              </a:rPr>
              <a:t>}</a:t>
            </a:r>
            <a:endParaRPr lang="en-US" sz="2600" b="0" strike="noStrike" spc="-1">
              <a:solidFill>
                <a:srgbClr val="000000"/>
              </a:solidFill>
              <a:latin typeface="Calibri"/>
            </a:endParaRPr>
          </a:p>
          <a:p>
            <a:pPr>
              <a:lnSpc>
                <a:spcPct val="90000"/>
              </a:lnSpc>
              <a:spcBef>
                <a:spcPts val="1001"/>
              </a:spcBef>
              <a:buNone/>
              <a:tabLst>
                <a:tab pos="0" algn="l"/>
              </a:tabLst>
            </a:pPr>
            <a:r>
              <a:rPr lang="en-US" sz="2600" b="0" i="1" strike="noStrike" spc="-1">
                <a:solidFill>
                  <a:srgbClr val="000000"/>
                </a:solidFill>
                <a:latin typeface="Times New Roman"/>
              </a:rPr>
              <a:t> </a:t>
            </a:r>
            <a:endParaRPr lang="en-US" sz="26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Example</a:t>
            </a:r>
            <a:endParaRPr lang="en-US" sz="4400" b="0" strike="noStrike" spc="-1">
              <a:solidFill>
                <a:srgbClr val="000000"/>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anchor="t">
            <a:normAutofit fontScale="25000" lnSpcReduction="20000"/>
          </a:bodyPr>
          <a:lstStyle/>
          <a:p>
            <a:pPr>
              <a:lnSpc>
                <a:spcPct val="90000"/>
              </a:lnSpc>
              <a:spcBef>
                <a:spcPts val="1001"/>
              </a:spcBef>
              <a:buNone/>
              <a:tabLst>
                <a:tab pos="0" algn="l"/>
              </a:tabLst>
            </a:pPr>
            <a:r>
              <a:rPr lang="en-US" sz="7200" b="0" strike="noStrike" spc="-1">
                <a:solidFill>
                  <a:srgbClr val="000000"/>
                </a:solidFill>
                <a:latin typeface="Times New Roman"/>
              </a:rPr>
              <a:t>public class IfElseExample</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Public static void main (String args [])</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int num=13;</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if(num%2==0)</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System.out.println(“even number”);</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Else</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System.out.println(“odd number”);</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7200" b="0" strike="noStrike" spc="-1">
                <a:solidFill>
                  <a:srgbClr val="000000"/>
                </a:solidFill>
                <a:latin typeface="Times New Roman"/>
              </a:rPr>
              <a:t>}</a:t>
            </a:r>
            <a:endParaRPr lang="en-US" sz="7200" b="0" strike="noStrike" spc="-1">
              <a:solidFill>
                <a:srgbClr val="000000"/>
              </a:solidFill>
              <a:latin typeface="Calibri"/>
            </a:endParaRPr>
          </a:p>
          <a:p>
            <a:pPr>
              <a:lnSpc>
                <a:spcPct val="90000"/>
              </a:lnSpc>
              <a:spcBef>
                <a:spcPts val="1001"/>
              </a:spcBef>
              <a:buNone/>
              <a:tabLst>
                <a:tab pos="0" algn="l"/>
              </a:tabLst>
            </a:pPr>
            <a:r>
              <a:rPr lang="en-US" sz="6200" b="0" strike="noStrike" spc="-1">
                <a:solidFill>
                  <a:srgbClr val="000000"/>
                </a:solidFill>
                <a:latin typeface="Times New Roman"/>
              </a:rPr>
              <a:t>}</a:t>
            </a:r>
            <a:endParaRPr lang="en-US" sz="62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400" b="0" strike="noStrike" spc="-1">
                <a:solidFill>
                  <a:srgbClr val="4472C4"/>
                </a:solidFill>
                <a:latin typeface="Times New Roman"/>
              </a:rPr>
              <a:t>Else-if</a:t>
            </a:r>
            <a:endParaRPr lang="en-US" sz="2400" b="0" strike="noStrike" spc="-1">
              <a:solidFill>
                <a:srgbClr val="000000"/>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anchor="t">
            <a:normAutofit/>
          </a:bodyPr>
          <a:lstStyle/>
          <a:p>
            <a:pPr>
              <a:lnSpc>
                <a:spcPct val="90000"/>
              </a:lnSpc>
              <a:spcBef>
                <a:spcPts val="1001"/>
              </a:spcBef>
              <a:buNone/>
              <a:tabLst>
                <a:tab pos="0" algn="l"/>
              </a:tabLst>
            </a:pPr>
            <a:r>
              <a:rPr lang="en-US" sz="2000" b="0" strike="noStrike" spc="-1">
                <a:solidFill>
                  <a:srgbClr val="000000"/>
                </a:solidFill>
                <a:latin typeface="Times New Roman"/>
              </a:rPr>
              <a:t>The </a:t>
            </a:r>
            <a:r>
              <a:rPr lang="en-US" sz="2000" b="0" strike="noStrike" spc="-1">
                <a:solidFill>
                  <a:srgbClr val="4472C4"/>
                </a:solidFill>
                <a:latin typeface="Times New Roman"/>
              </a:rPr>
              <a:t>'else if</a:t>
            </a:r>
            <a:r>
              <a:rPr lang="en-US" sz="2000" b="0" strike="noStrike" spc="-1">
                <a:solidFill>
                  <a:srgbClr val="000000"/>
                </a:solidFill>
                <a:latin typeface="Times New Roman"/>
              </a:rPr>
              <a:t>' keyword means "if the previous conditions were not true, then try this condition“</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e.g., </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if(a&gt;b){</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System.out.println(“a is greater than b”);</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else if(a==b)</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System.out.println(“Both values are equal”);</a:t>
            </a:r>
            <a:endParaRPr lang="en-US" sz="2000" b="0" strike="noStrike" spc="-1">
              <a:solidFill>
                <a:srgbClr val="000000"/>
              </a:solidFill>
              <a:latin typeface="Calibri"/>
            </a:endParaRPr>
          </a:p>
          <a:p>
            <a:pPr>
              <a:lnSpc>
                <a:spcPct val="90000"/>
              </a:lnSpc>
              <a:spcBef>
                <a:spcPts val="1001"/>
              </a:spcBef>
              <a:buNone/>
              <a:tabLst>
                <a:tab pos="0" algn="l"/>
              </a:tabLst>
            </a:pPr>
            <a:r>
              <a:rPr lang="en-US" sz="2000" b="0" strike="noStrike" spc="-1">
                <a:solidFill>
                  <a:srgbClr val="000000"/>
                </a:solidFill>
                <a:latin typeface="Times New Roman"/>
              </a:rPr>
              <a:t>}</a:t>
            </a:r>
            <a:endParaRPr lang="en-US" sz="2000" b="0" strike="noStrike" spc="-1">
              <a:solidFill>
                <a:srgbClr val="000000"/>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2400" b="0" strike="noStrike" spc="-1">
                <a:solidFill>
                  <a:srgbClr val="4472C4"/>
                </a:solidFill>
                <a:latin typeface="Times New Roman"/>
              </a:rPr>
              <a:t>Else</a:t>
            </a:r>
            <a:r>
              <a:rPr lang="en-US" sz="4400" b="0" strike="noStrike" spc="-1">
                <a:solidFill>
                  <a:srgbClr val="000000"/>
                </a:solidFill>
                <a:latin typeface="Calibri Light"/>
              </a:rPr>
              <a:t> </a:t>
            </a:r>
            <a:r>
              <a:rPr lang="en-US" sz="2400" b="0" strike="noStrike" spc="-1">
                <a:solidFill>
                  <a:srgbClr val="4472C4"/>
                </a:solidFill>
                <a:latin typeface="Times New Roman"/>
              </a:rPr>
              <a:t>statement</a:t>
            </a:r>
            <a:endParaRPr lang="en-US" sz="2400" b="0" strike="noStrike" spc="-1">
              <a:solidFill>
                <a:srgbClr val="000000"/>
              </a:solidFill>
              <a:latin typeface="Calibri"/>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anchor="t">
            <a:normAutofit/>
          </a:bodyPr>
          <a:lstStyle/>
          <a:p>
            <a:pPr>
              <a:lnSpc>
                <a:spcPct val="90000"/>
              </a:lnSpc>
              <a:spcBef>
                <a:spcPts val="1001"/>
              </a:spcBef>
              <a:buNone/>
              <a:tabLst>
                <a:tab pos="0" algn="l"/>
              </a:tabLst>
            </a:pPr>
            <a:r>
              <a:rPr lang="en-US" sz="1800" b="0" strike="noStrike" spc="-1">
                <a:solidFill>
                  <a:srgbClr val="000000"/>
                </a:solidFill>
                <a:latin typeface="Times New Roman"/>
              </a:rPr>
              <a:t>The 'else' keyword includes anything which isn't included in the previous conditions.</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if(condition1){</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//statement1;</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else if(condition2){</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//statement2;</a:t>
            </a:r>
            <a:endParaRPr lang="en-US" sz="1800" b="0" strike="noStrike" spc="-1">
              <a:solidFill>
                <a:srgbClr val="000000"/>
              </a:solidFill>
              <a:latin typeface="Calibri"/>
            </a:endParaRPr>
          </a:p>
          <a:p>
            <a:pPr>
              <a:lnSpc>
                <a:spcPct val="90000"/>
              </a:lnSpc>
              <a:spcBef>
                <a:spcPts val="1001"/>
              </a:spcBef>
              <a:buNone/>
              <a:tabLst>
                <a:tab pos="0" algn="l"/>
              </a:tabLst>
            </a:pPr>
            <a:r>
              <a:rPr lang="en-US" sz="1800" b="0" i="1" strike="noStrike" spc="-1">
                <a:solidFill>
                  <a:srgbClr val="000000"/>
                </a:solidFill>
                <a:latin typeface="Times New Roman"/>
              </a:rPr>
              <a:t>}</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Else{</a:t>
            </a:r>
            <a:endParaRPr lang="en-US" sz="1800" b="0" strike="noStrike" spc="-1">
              <a:solidFill>
                <a:srgbClr val="000000"/>
              </a:solidFill>
              <a:latin typeface="Calibri"/>
            </a:endParaRPr>
          </a:p>
          <a:p>
            <a:pPr>
              <a:lnSpc>
                <a:spcPct val="90000"/>
              </a:lnSpc>
              <a:spcBef>
                <a:spcPts val="1001"/>
              </a:spcBef>
              <a:buNone/>
              <a:tabLst>
                <a:tab pos="0" algn="l"/>
              </a:tabLst>
            </a:pPr>
            <a:r>
              <a:rPr lang="en-US" sz="1800" b="0" strike="noStrike" spc="-1">
                <a:solidFill>
                  <a:srgbClr val="000000"/>
                </a:solidFill>
                <a:latin typeface="Times New Roman"/>
              </a:rPr>
              <a:t>//statement3;</a:t>
            </a:r>
            <a:endParaRPr lang="en-US" sz="1800" b="0" strike="noStrike" spc="-1">
              <a:solidFill>
                <a:srgbClr val="000000"/>
              </a:solidFill>
              <a:latin typeface="Calibri"/>
            </a:endParaRPr>
          </a:p>
          <a:p>
            <a:pPr>
              <a:lnSpc>
                <a:spcPct val="90000"/>
              </a:lnSpc>
              <a:spcBef>
                <a:spcPts val="1001"/>
              </a:spcBef>
              <a:buNone/>
              <a:tabLst>
                <a:tab pos="0" algn="l"/>
              </a:tabLst>
            </a:pPr>
            <a:r>
              <a:rPr lang="en-US" sz="1800" b="0" i="1" strike="noStrike" spc="-1">
                <a:solidFill>
                  <a:srgbClr val="000000"/>
                </a:solidFill>
                <a:latin typeface="Times New Roman"/>
              </a:rPr>
              <a:t>}</a:t>
            </a:r>
            <a:endParaRPr lang="en-US" sz="18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2400" b="0" strike="noStrike" spc="-1">
                <a:solidFill>
                  <a:srgbClr val="4472C4"/>
                </a:solidFill>
                <a:latin typeface="Times New Roman"/>
              </a:rPr>
              <a:t>Nested</a:t>
            </a:r>
            <a:r>
              <a:rPr lang="en-US" sz="4400" b="0" strike="noStrike" spc="-1">
                <a:solidFill>
                  <a:srgbClr val="000000"/>
                </a:solidFill>
                <a:latin typeface="Calibri Light"/>
              </a:rPr>
              <a:t> </a:t>
            </a:r>
            <a:r>
              <a:rPr lang="en-US" sz="2400" b="0" strike="noStrike" spc="-1">
                <a:solidFill>
                  <a:srgbClr val="4472C4"/>
                </a:solidFill>
                <a:latin typeface="Times New Roman"/>
              </a:rPr>
              <a:t>if</a:t>
            </a:r>
            <a:r>
              <a:rPr lang="en-US" sz="4400" b="0" strike="noStrike" spc="-1">
                <a:solidFill>
                  <a:srgbClr val="000000"/>
                </a:solidFill>
                <a:latin typeface="Calibri Light"/>
              </a:rPr>
              <a:t> </a:t>
            </a:r>
            <a:r>
              <a:rPr lang="en-US" sz="2400" b="0" strike="noStrike" spc="-1">
                <a:solidFill>
                  <a:srgbClr val="4472C4"/>
                </a:solidFill>
                <a:latin typeface="Times New Roman"/>
              </a:rPr>
              <a:t>statements</a:t>
            </a:r>
            <a:endParaRPr lang="en-US" sz="2400" b="0" strike="noStrike" spc="-1">
              <a:solidFill>
                <a:srgbClr val="000000"/>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000" b="0" strike="noStrike" spc="-1">
                <a:solidFill>
                  <a:srgbClr val="000000"/>
                </a:solidFill>
                <a:latin typeface="Times New Roman"/>
              </a:rPr>
              <a:t>The Nested if-else statement </a:t>
            </a:r>
            <a:r>
              <a:rPr lang="en-US" sz="2000" b="0" strike="noStrike" spc="-1">
                <a:solidFill>
                  <a:srgbClr val="BF9000"/>
                </a:solidFill>
                <a:latin typeface="Times New Roman"/>
              </a:rPr>
              <a:t>execute one if or else if statement inside another if or else if statement.</a:t>
            </a:r>
            <a:endParaRPr lang="en-US" sz="2000" b="0" strike="noStrike" spc="-1">
              <a:solidFill>
                <a:srgbClr val="000000"/>
              </a:solidFill>
              <a:latin typeface="Calibri"/>
            </a:endParaRPr>
          </a:p>
          <a:p>
            <a:pPr marL="228600" indent="-228600">
              <a:lnSpc>
                <a:spcPct val="90000"/>
              </a:lnSpc>
              <a:spcBef>
                <a:spcPts val="1001"/>
              </a:spcBef>
              <a:buClr>
                <a:srgbClr val="BF9000"/>
              </a:buClr>
              <a:buFont typeface="Arial"/>
              <a:buChar char="•"/>
            </a:pPr>
            <a:r>
              <a:rPr lang="en-US" sz="2000" b="0" strike="noStrike" spc="-1">
                <a:solidFill>
                  <a:srgbClr val="BF9000"/>
                </a:solidFill>
                <a:latin typeface="Times New Roman"/>
              </a:rPr>
              <a:t>Syntax</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if (Boolean_expression 1){</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 execute when the Boolean expression 1 is true</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If(Boolean_expression 2)</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 execute when the Boolean expression 2 is true</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a:t>
            </a:r>
            <a:endParaRPr lang="en-US" sz="2000" b="0" strike="noStrike" spc="-1">
              <a:solidFill>
                <a:srgbClr val="000000"/>
              </a:solidFill>
              <a:latin typeface="Calibri"/>
            </a:endParaRPr>
          </a:p>
          <a:p>
            <a:pPr>
              <a:lnSpc>
                <a:spcPct val="90000"/>
              </a:lnSpc>
              <a:spcBef>
                <a:spcPts val="1001"/>
              </a:spcBef>
              <a:buNone/>
              <a:tabLst>
                <a:tab pos="0" algn="l"/>
              </a:tabLst>
            </a:pPr>
            <a:r>
              <a:rPr lang="en-IN" sz="2000" b="0" strike="noStrike" spc="-1">
                <a:solidFill>
                  <a:srgbClr val="000000"/>
                </a:solidFill>
                <a:latin typeface="Times New Roman"/>
              </a:rPr>
              <a:t>}</a:t>
            </a:r>
            <a:endParaRPr lang="en-US" sz="20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140</TotalTime>
  <Words>2739</Words>
  <Application>Microsoft Office PowerPoint</Application>
  <PresentationFormat>Widescreen</PresentationFormat>
  <Paragraphs>412</Paragraphs>
  <Slides>37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37</vt:i4>
      </vt:variant>
    </vt:vector>
  </HeadingPairs>
  <TitlesOfParts>
    <vt:vector size="47" baseType="lpstr">
      <vt:lpstr>Arial</vt:lpstr>
      <vt:lpstr>Calibri</vt:lpstr>
      <vt:lpstr>Calibri Light</vt:lpstr>
      <vt:lpstr>Consolas</vt:lpstr>
      <vt:lpstr>Symbol</vt:lpstr>
      <vt:lpstr>Times New Roman</vt:lpstr>
      <vt:lpstr>Wingdings</vt:lpstr>
      <vt:lpstr>Office Theme</vt:lpstr>
      <vt:lpstr>Office Theme</vt:lpstr>
      <vt:lpstr>Office Theme</vt:lpstr>
      <vt:lpstr>Control statements &amp; Loops</vt:lpstr>
      <vt:lpstr>Conditional statements</vt:lpstr>
      <vt:lpstr>PowerPoint Presentation</vt:lpstr>
      <vt:lpstr>example</vt:lpstr>
      <vt:lpstr>If-else statement</vt:lpstr>
      <vt:lpstr>Example</vt:lpstr>
      <vt:lpstr>Else-if</vt:lpstr>
      <vt:lpstr>Else statement</vt:lpstr>
      <vt:lpstr>Nested if statements</vt:lpstr>
      <vt:lpstr>Nested If-Else Example</vt:lpstr>
      <vt:lpstr>If-Else-If Ladder</vt:lpstr>
      <vt:lpstr>SWITCH STATEMENT</vt:lpstr>
      <vt:lpstr>How it works</vt:lpstr>
      <vt:lpstr>Example</vt:lpstr>
      <vt:lpstr>PowerPoint Presentation</vt:lpstr>
      <vt:lpstr>Looping</vt:lpstr>
      <vt:lpstr>For Loop</vt:lpstr>
      <vt:lpstr>PowerPoint Presentation</vt:lpstr>
      <vt:lpstr>While loop</vt:lpstr>
      <vt:lpstr>While loop Example</vt:lpstr>
      <vt:lpstr>Do while loop</vt:lpstr>
      <vt:lpstr>Do-while loop Example</vt:lpstr>
      <vt:lpstr>Break </vt:lpstr>
      <vt:lpstr>continue</vt:lpstr>
      <vt:lpstr>   Array</vt:lpstr>
      <vt:lpstr>    Declaring Arrays</vt:lpstr>
      <vt:lpstr> Array Initialization</vt:lpstr>
      <vt:lpstr>  Displaying count of elements</vt:lpstr>
      <vt:lpstr>  Accessing Array</vt:lpstr>
      <vt:lpstr>  Bounds checking</vt:lpstr>
      <vt:lpstr>  Accessing Java Array Elements using for Loop</vt:lpstr>
      <vt:lpstr>  For-each loop</vt:lpstr>
      <vt:lpstr>PowerPoint Presentation</vt:lpstr>
      <vt:lpstr>  Two Dimensional array(2D-array)</vt:lpstr>
      <vt:lpstr>  Program for 2D array</vt:lpstr>
      <vt:lpstr> Direct Method of Declaration:</vt:lpstr>
      <vt:lpstr>  Printing array in tabular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&amp; Loops</dc:title>
  <dc:subject/>
  <dc:creator/>
  <dc:description/>
  <cp:lastModifiedBy>Smita Rathod</cp:lastModifiedBy>
  <cp:revision>37</cp:revision>
  <dcterms:created xsi:type="dcterms:W3CDTF">2023-06-11T16:35:55Z</dcterms:created>
  <dcterms:modified xsi:type="dcterms:W3CDTF">2023-08-22T18:00:18Z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31</vt:i4>
  </property>
</Properties>
</file>