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7" r:id="rId4"/>
  </p:sldMasterIdLst>
  <p:notesMasterIdLst>
    <p:notesMasterId r:id="rId27"/>
  </p:notesMasterIdLst>
  <p:sldIdLst>
    <p:sldId id="288" r:id="rId5"/>
    <p:sldId id="289" r:id="rId6"/>
    <p:sldId id="290" r:id="rId7"/>
    <p:sldId id="291" r:id="rId8"/>
    <p:sldId id="293" r:id="rId9"/>
    <p:sldId id="295" r:id="rId10"/>
    <p:sldId id="296" r:id="rId11"/>
    <p:sldId id="298" r:id="rId12"/>
    <p:sldId id="299" r:id="rId13"/>
    <p:sldId id="301" r:id="rId14"/>
    <p:sldId id="302" r:id="rId15"/>
    <p:sldId id="303" r:id="rId16"/>
    <p:sldId id="305" r:id="rId17"/>
    <p:sldId id="306" r:id="rId18"/>
    <p:sldId id="307" r:id="rId19"/>
    <p:sldId id="308" r:id="rId20"/>
    <p:sldId id="309" r:id="rId21"/>
    <p:sldId id="310" r:id="rId22"/>
    <p:sldId id="284" r:id="rId23"/>
    <p:sldId id="300" r:id="rId24"/>
    <p:sldId id="287" r:id="rId25"/>
    <p:sldId id="31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8EA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01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570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196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007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112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2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6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87" y="186789"/>
            <a:ext cx="8596668" cy="1320800"/>
          </a:xfrm>
        </p:spPr>
        <p:txBody>
          <a:bodyPr/>
          <a:lstStyle/>
          <a:p>
            <a:r>
              <a:rPr lang="en-US" dirty="0"/>
              <a:t>Operators in java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965269" y="2338253"/>
            <a:ext cx="1881051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Operators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>
            <a:off x="4846320" y="3252653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96989" y="1015999"/>
            <a:ext cx="19594" cy="5045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3520" y="1015999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73783" y="768893"/>
            <a:ext cx="2899954" cy="4942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Unary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67252" y="1516014"/>
            <a:ext cx="2899954" cy="4942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Arithmetic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73783" y="2209249"/>
            <a:ext cx="2899954" cy="4942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Relational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73783" y="2880174"/>
            <a:ext cx="2899954" cy="494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Logical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73783" y="3579103"/>
            <a:ext cx="2899954" cy="4942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Bitwise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01843" y="4301103"/>
            <a:ext cx="2899954" cy="494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Assignment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01843" y="5005043"/>
            <a:ext cx="2899954" cy="49421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Operator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01843" y="5814781"/>
            <a:ext cx="2899954" cy="494212"/>
          </a:xfrm>
          <a:prstGeom prst="roundRect">
            <a:avLst/>
          </a:prstGeom>
          <a:solidFill>
            <a:srgbClr val="D5B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Instanceof</a:t>
            </a:r>
            <a:r>
              <a:rPr lang="en-US" dirty="0">
                <a:solidFill>
                  <a:schemeClr val="tx1"/>
                </a:solidFill>
              </a:rPr>
              <a:t> Operator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18518" y="6061887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20695" y="1763120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18518" y="2456355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18518" y="3127280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18519" y="3817244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18518" y="4593202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18518" y="5252149"/>
            <a:ext cx="4833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9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operators can be applied to the integer types, long, </a:t>
            </a:r>
            <a:r>
              <a:rPr lang="en-US" dirty="0" err="1"/>
              <a:t>int</a:t>
            </a:r>
            <a:r>
              <a:rPr lang="en-US" dirty="0"/>
              <a:t>, short, char, and byte</a:t>
            </a:r>
          </a:p>
          <a:p>
            <a:pPr lvl="1"/>
            <a:r>
              <a:rPr lang="en-US" dirty="0"/>
              <a:t>&amp; bitwise and</a:t>
            </a:r>
          </a:p>
          <a:p>
            <a:pPr lvl="1"/>
            <a:r>
              <a:rPr lang="en-US" dirty="0"/>
              <a:t>| bitwise or</a:t>
            </a:r>
          </a:p>
          <a:p>
            <a:pPr lvl="1"/>
            <a:r>
              <a:rPr lang="en-US" dirty="0"/>
              <a:t>^ bitwise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~ bitwise not</a:t>
            </a:r>
          </a:p>
          <a:p>
            <a:pPr lvl="1"/>
            <a:r>
              <a:rPr lang="en-US" dirty="0"/>
              <a:t>&lt;&lt; left shift</a:t>
            </a:r>
          </a:p>
          <a:p>
            <a:pPr lvl="1"/>
            <a:r>
              <a:rPr lang="en-US" dirty="0"/>
              <a:t>&gt;&gt; right shift</a:t>
            </a:r>
          </a:p>
          <a:p>
            <a:pPr lvl="1"/>
            <a:r>
              <a:rPr lang="en-US" dirty="0"/>
              <a:t>&gt;&gt;&gt; zero fill right shift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4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Logical operators are applied on Boolean values</a:t>
            </a:r>
          </a:p>
          <a:p>
            <a:r>
              <a:rPr lang="en-US" dirty="0"/>
              <a:t>&amp;&amp; and logical operator</a:t>
            </a:r>
          </a:p>
          <a:p>
            <a:r>
              <a:rPr lang="en-US" dirty="0"/>
              <a:t>|| or logical operator</a:t>
            </a:r>
          </a:p>
          <a:p>
            <a:r>
              <a:rPr lang="en-US" dirty="0"/>
              <a:t>! Logical not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4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Ternary operator is also known as conditional operator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x = (expression)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if true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if false;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cs typeface="Courier New" panose="02070309020205020404" pitchFamily="49" charset="0"/>
              </a:rPr>
              <a:t>The above statement means that if the condition evaluates to </a:t>
            </a:r>
            <a:r>
              <a:rPr lang="en-IN" dirty="0" err="1">
                <a:cs typeface="Courier New" panose="02070309020205020404" pitchFamily="49" charset="0"/>
              </a:rPr>
              <a:t>true,then</a:t>
            </a:r>
            <a:r>
              <a:rPr lang="en-IN" dirty="0">
                <a:cs typeface="Courier New" panose="02070309020205020404" pitchFamily="49" charset="0"/>
              </a:rPr>
              <a:t> execute the statement after the ‘?’ else execute the statement after the '</a:t>
            </a:r>
          </a:p>
        </p:txBody>
      </p:sp>
    </p:spTree>
    <p:extLst>
      <p:ext uri="{BB962C8B-B14F-4D97-AF65-F5344CB8AC3E}">
        <p14:creationId xmlns:p14="http://schemas.microsoft.com/office/powerpoint/2010/main" val="174499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Increment/Decrement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increment or Decrement operator provides a more convenient and compact way to increase or decrease the value of a variable by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Prefix &amp; Postfix</a:t>
            </a:r>
          </a:p>
          <a:p>
            <a:pPr marL="0" indent="0">
              <a:buNone/>
            </a:pPr>
            <a:r>
              <a:rPr lang="en-US" dirty="0"/>
              <a:t>Two forms prefix and postfix may be used with both the increment and decrement operators.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Prefix</a:t>
            </a:r>
          </a:p>
          <a:p>
            <a:pPr marL="0" indent="0">
              <a:buNone/>
            </a:pPr>
            <a:r>
              <a:rPr lang="en-US" dirty="0"/>
              <a:t>Increments the variable’s value and uses the new value in the expression.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Example: </a:t>
            </a:r>
            <a:r>
              <a:rPr lang="en-US" dirty="0" err="1"/>
              <a:t>int</a:t>
            </a:r>
            <a:r>
              <a:rPr lang="en-US" dirty="0"/>
              <a:t> x = 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  </a:t>
            </a:r>
            <a:r>
              <a:rPr lang="en-US" dirty="0"/>
              <a:t>y = x++;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  </a:t>
            </a:r>
            <a:r>
              <a:rPr lang="en-US" dirty="0" err="1"/>
              <a:t>System.out.println</a:t>
            </a:r>
            <a:r>
              <a:rPr lang="en-US" dirty="0"/>
              <a:t>(y);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Output: </a:t>
            </a:r>
            <a:r>
              <a:rPr lang="en-US" dirty="0"/>
              <a:t>1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02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Postfix</a:t>
            </a:r>
          </a:p>
          <a:p>
            <a:pPr marL="0" indent="0">
              <a:buNone/>
            </a:pPr>
            <a:r>
              <a:rPr lang="en-US" dirty="0"/>
              <a:t>The variable’s value is first used in the expression and is then increased.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Example: </a:t>
            </a:r>
            <a:r>
              <a:rPr lang="en-US" dirty="0" err="1"/>
              <a:t>int</a:t>
            </a:r>
            <a:r>
              <a:rPr lang="en-US" dirty="0"/>
              <a:t> x= 1;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  </a:t>
            </a:r>
            <a:r>
              <a:rPr lang="en-US" dirty="0"/>
              <a:t>z = ++x;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System.out.println</a:t>
            </a:r>
            <a:r>
              <a:rPr lang="en-US" dirty="0"/>
              <a:t>(z);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Output: 2</a:t>
            </a:r>
          </a:p>
          <a:p>
            <a:pPr marL="0" indent="0">
              <a:buNone/>
            </a:pPr>
            <a:r>
              <a:rPr lang="en-US" dirty="0"/>
              <a:t>Here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the x is first assigned to z, and then it is incremented by one. Therefore, x becomes 2, while z is assigned the value 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applies to the decrement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05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jdk</a:t>
            </a:r>
            <a:r>
              <a:rPr lang="en-US" dirty="0"/>
              <a:t> defines a number of useful classes, one of them being the Math class, which provides predefined methods for mathematical operations.</a:t>
            </a:r>
          </a:p>
          <a:p>
            <a:pPr marL="0" indent="0">
              <a:buNone/>
            </a:pPr>
            <a:r>
              <a:rPr lang="en-US" dirty="0"/>
              <a:t>You do not need to create an object of the Math class to use it. To access it, just type in </a:t>
            </a:r>
            <a:r>
              <a:rPr lang="en-US" dirty="0">
                <a:solidFill>
                  <a:srgbClr val="C00000"/>
                </a:solidFill>
              </a:rPr>
              <a:t>Math.</a:t>
            </a:r>
            <a:r>
              <a:rPr lang="en-US" dirty="0"/>
              <a:t> and the corresponding method.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Math.abs</a:t>
            </a:r>
            <a:r>
              <a:rPr lang="en-US" dirty="0"/>
              <a:t>()                         </a:t>
            </a:r>
            <a:r>
              <a:rPr lang="en-US" i="1" dirty="0"/>
              <a:t>//returns the absolute value of its parameter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Math.abs</a:t>
            </a:r>
            <a:r>
              <a:rPr lang="en-US" dirty="0"/>
              <a:t>(1);		 </a:t>
            </a:r>
            <a:r>
              <a:rPr lang="en-US" i="1" dirty="0"/>
              <a:t>//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 = </a:t>
            </a:r>
            <a:r>
              <a:rPr lang="en-US" dirty="0" err="1"/>
              <a:t>Math.abs</a:t>
            </a:r>
            <a:r>
              <a:rPr lang="en-US" dirty="0"/>
              <a:t>(-1);		 // </a:t>
            </a:r>
            <a:r>
              <a:rPr lang="en-US" i="1" dirty="0"/>
              <a:t>1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err="1"/>
              <a:t>Math.ceil</a:t>
            </a:r>
            <a:r>
              <a:rPr lang="en-US" dirty="0"/>
              <a:t>()				 </a:t>
            </a:r>
            <a:r>
              <a:rPr lang="en-US" i="1" dirty="0"/>
              <a:t>// rounds a floating point value </a:t>
            </a:r>
            <a:r>
              <a:rPr lang="en-US" i="1" dirty="0" err="1"/>
              <a:t>upto</a:t>
            </a:r>
            <a:r>
              <a:rPr lang="en-US" i="1" dirty="0"/>
              <a:t> the nearest 							     integer value. The rounded value is returned 							     as double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double c = </a:t>
            </a:r>
            <a:r>
              <a:rPr lang="en-US" dirty="0" err="1"/>
              <a:t>Math.ceil</a:t>
            </a:r>
            <a:r>
              <a:rPr lang="en-US" dirty="0"/>
              <a:t>(7.342);         </a:t>
            </a:r>
            <a:r>
              <a:rPr lang="en-US" i="1" dirty="0"/>
              <a:t>//8.0</a:t>
            </a:r>
            <a:r>
              <a:rPr lang="en-US" dirty="0"/>
              <a:t> 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0532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15474"/>
              </p:ext>
            </p:extLst>
          </p:nvPr>
        </p:nvGraphicFramePr>
        <p:xfrm>
          <a:off x="677690" y="1834017"/>
          <a:ext cx="8596312" cy="423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1992">
                  <a:extLst>
                    <a:ext uri="{9D8B030D-6E8A-4147-A177-3AD203B41FA5}">
                      <a16:colId xmlns:a16="http://schemas.microsoft.com/office/drawing/2014/main" val="4281060130"/>
                    </a:ext>
                  </a:extLst>
                </a:gridCol>
                <a:gridCol w="6504320">
                  <a:extLst>
                    <a:ext uri="{9D8B030D-6E8A-4147-A177-3AD203B41FA5}">
                      <a16:colId xmlns:a16="http://schemas.microsoft.com/office/drawing/2014/main" val="406246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Priority(lowest to highest)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= </a:t>
                      </a:r>
                      <a:r>
                        <a:rPr lang="en-US" dirty="0" err="1"/>
                        <a:t>Assignement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+=</a:t>
                      </a:r>
                      <a:r>
                        <a:rPr lang="en-US" baseline="0" dirty="0"/>
                        <a:t> Addition assignment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-= subtraction assignment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*= multiplication assignment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/= division </a:t>
                      </a:r>
                      <a:r>
                        <a:rPr lang="en-US" baseline="0" dirty="0"/>
                        <a:t>assignment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%= modulus</a:t>
                      </a:r>
                      <a:r>
                        <a:rPr lang="en-US" baseline="0" dirty="0"/>
                        <a:t>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5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 : Ternary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3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|| logical 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9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 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 Bitwise inclusive</a:t>
                      </a:r>
                      <a:r>
                        <a:rPr lang="en-US" baseline="0" dirty="0"/>
                        <a:t>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^ 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2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2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39375"/>
              </p:ext>
            </p:extLst>
          </p:nvPr>
        </p:nvGraphicFramePr>
        <p:xfrm>
          <a:off x="677863" y="889000"/>
          <a:ext cx="8596312" cy="56293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1992">
                  <a:extLst>
                    <a:ext uri="{9D8B030D-6E8A-4147-A177-3AD203B41FA5}">
                      <a16:colId xmlns:a16="http://schemas.microsoft.com/office/drawing/2014/main" val="4281060130"/>
                    </a:ext>
                  </a:extLst>
                </a:gridCol>
                <a:gridCol w="6504320">
                  <a:extLst>
                    <a:ext uri="{9D8B030D-6E8A-4147-A177-3AD203B41FA5}">
                      <a16:colId xmlns:a16="http://schemas.microsoft.com/office/drawing/2014/main" val="4062468750"/>
                    </a:ext>
                  </a:extLst>
                </a:gridCol>
              </a:tblGrid>
              <a:tr h="671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Priority(lowest to highest)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52493"/>
                  </a:ext>
                </a:extLst>
              </a:tr>
              <a:tr h="385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&amp; 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51360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r>
                        <a:rPr lang="en-US" baseline="0" dirty="0"/>
                        <a:t> Relational is equal to</a:t>
                      </a:r>
                    </a:p>
                    <a:p>
                      <a:r>
                        <a:rPr lang="en-US" baseline="0" dirty="0"/>
                        <a:t>!= Relational is not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37545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Relational less than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&gt; Relational greater than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&lt;= Relational less</a:t>
                      </a:r>
                      <a:r>
                        <a:rPr lang="en-US" baseline="0" dirty="0"/>
                        <a:t> than or equal to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&gt;= Relational greater than or equal to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aseline="0" dirty="0" err="1"/>
                        <a:t>Instanceof</a:t>
                      </a:r>
                      <a:r>
                        <a:rPr lang="en-US" baseline="0" dirty="0"/>
                        <a:t> Type comparison(objects only)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90868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r>
                        <a:rPr lang="en-US" baseline="0" dirty="0"/>
                        <a:t> Bitwise left shift</a:t>
                      </a:r>
                    </a:p>
                    <a:p>
                      <a:r>
                        <a:rPr lang="en-US" baseline="0" dirty="0"/>
                        <a:t>&gt;&gt; Bitwise right shift</a:t>
                      </a:r>
                    </a:p>
                    <a:p>
                      <a:r>
                        <a:rPr lang="en-US" baseline="0" dirty="0"/>
                        <a:t>&gt;&gt;&gt; Bitwise right shift with zero extension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5365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+ Addition</a:t>
                      </a:r>
                    </a:p>
                    <a:p>
                      <a:r>
                        <a:rPr lang="en-US" baseline="0" dirty="0"/>
                        <a:t>-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53234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* Multiplication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/ Division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%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2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87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268092"/>
              </p:ext>
            </p:extLst>
          </p:nvPr>
        </p:nvGraphicFramePr>
        <p:xfrm>
          <a:off x="677690" y="1659708"/>
          <a:ext cx="8596312" cy="3963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1992">
                  <a:extLst>
                    <a:ext uri="{9D8B030D-6E8A-4147-A177-3AD203B41FA5}">
                      <a16:colId xmlns:a16="http://schemas.microsoft.com/office/drawing/2014/main" val="4281060130"/>
                    </a:ext>
                  </a:extLst>
                </a:gridCol>
                <a:gridCol w="6504320">
                  <a:extLst>
                    <a:ext uri="{9D8B030D-6E8A-4147-A177-3AD203B41FA5}">
                      <a16:colId xmlns:a16="http://schemas.microsoft.com/office/drawing/2014/main" val="4062468750"/>
                    </a:ext>
                  </a:extLst>
                </a:gridCol>
              </a:tblGrid>
              <a:tr h="671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Priority(lowest to highest)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52493"/>
                  </a:ext>
                </a:extLst>
              </a:tr>
              <a:tr h="385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+ unary plus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Unary minus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/>
                        <a:t>++ Unary pre-increment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/>
                        <a:t>-- Unary pre-decrement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/>
                        <a:t>!Unary bitwise complement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/>
                        <a:t>~Unary bitwise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51360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r>
                        <a:rPr lang="en-US" baseline="0" dirty="0"/>
                        <a:t> Unary post-increment</a:t>
                      </a:r>
                    </a:p>
                    <a:p>
                      <a:r>
                        <a:rPr lang="en-US" baseline="0" dirty="0"/>
                        <a:t>-- Unary post-decrement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37545"/>
                  </a:ext>
                </a:extLst>
              </a:tr>
              <a:tr h="3891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() </a:t>
                      </a:r>
                      <a:r>
                        <a:rPr lang="en-US" baseline="0" dirty="0" err="1"/>
                        <a:t>Parantheses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[] Array subscript</a:t>
                      </a:r>
                    </a:p>
                    <a:p>
                      <a:r>
                        <a:rPr lang="en-US" baseline="0" dirty="0"/>
                        <a:t>- Member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9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8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characters from a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concept of indexing to find the position of a character in a string, which means every character in a string corresponds to a number/position called the index number.</a:t>
            </a:r>
          </a:p>
          <a:p>
            <a:pPr marL="0" indent="0">
              <a:buNone/>
            </a:pPr>
            <a:r>
              <a:rPr lang="en-US" dirty="0"/>
              <a:t>			0  1  2  3  4     -  index numbers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–     “  H  E  L  </a:t>
            </a:r>
            <a:r>
              <a:rPr lang="en-US" dirty="0" err="1"/>
              <a:t>L</a:t>
            </a:r>
            <a:r>
              <a:rPr lang="en-US" dirty="0"/>
              <a:t>  O 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the value of a specific character in a string, we refer to the index number, and use the </a:t>
            </a:r>
            <a:r>
              <a:rPr lang="en-US" dirty="0" err="1"/>
              <a:t>charAt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dirty="0"/>
              <a:t>e.g., String </a:t>
            </a:r>
            <a:r>
              <a:rPr lang="en-US" dirty="0" err="1"/>
              <a:t>str</a:t>
            </a:r>
            <a:r>
              <a:rPr lang="en-US" dirty="0"/>
              <a:t> = “Hello”;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str.charAt</a:t>
            </a:r>
            <a:r>
              <a:rPr lang="en-US" dirty="0"/>
              <a:t>(1));</a:t>
            </a:r>
          </a:p>
          <a:p>
            <a:pPr marL="0" indent="0">
              <a:buNone/>
            </a:pPr>
            <a:r>
              <a:rPr lang="en-US" dirty="0"/>
              <a:t>Output: 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Unary operators need only one operand.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They are used to increment, decrement, or negate a value.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– 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Unary minus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used for negating the values.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+ 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Unary plus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indicates the positive value (numbers are positive without this, however)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++ 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Increment operator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used for incrementing the value by 1. There are two varieties of increment operators.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Post-Increment: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Value is first used for computing the result and then incremented.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Pre-Increment: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Value is incremented first, and then the result is computed.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– –  : Decrement operator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used for decrementing the value by 1. There are two varieties of decrement operators.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Post-decrement: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Value is first used for computing the result and then decremented.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Pre-Decrement: The value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decremented first, and then the result is computed.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99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 far, we’ve only been using operations on primitive types. It doesn’t make much sense to multiply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s, or see if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is less than the other. But what if we had two users logging into a site, and we wanted to see if their usernames were the same?.</a:t>
            </a:r>
          </a:p>
          <a:p>
            <a:pPr marL="0" indent="0">
              <a:buNone/>
            </a:pPr>
            <a:r>
              <a:rPr lang="en-US" dirty="0"/>
              <a:t>With objects,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s, we can’t use the primitive equality operator. To test equality with objects, we use a built-in method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.equals()</a:t>
            </a:r>
            <a:r>
              <a:rPr lang="en-US" dirty="0"/>
              <a:t>. When comparing objects, make sure to 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.equals()</a:t>
            </a:r>
            <a:r>
              <a:rPr lang="en-US" dirty="0"/>
              <a:t>. == will work occasionally, but the reason why it sometimes works has to do with how objects are stored in memory.</a:t>
            </a:r>
          </a:p>
          <a:p>
            <a:pPr marL="0" indent="0">
              <a:buNone/>
            </a:pPr>
            <a:r>
              <a:rPr lang="en-US" dirty="0"/>
              <a:t>e.g. String str1 = “Hello”;</a:t>
            </a:r>
          </a:p>
          <a:p>
            <a:pPr marL="0" indent="0">
              <a:buNone/>
            </a:pPr>
            <a:r>
              <a:rPr lang="en-US" dirty="0"/>
              <a:t>	String Str2 = “Hello”;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(str1.equals(str2));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89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Write a program which does the following</a:t>
            </a:r>
          </a:p>
          <a:p>
            <a:pPr lvl="1" fontAlgn="base"/>
            <a:r>
              <a:rPr lang="en-US" dirty="0"/>
              <a:t>Declare a string variable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/>
            <a:r>
              <a:rPr lang="en-US" dirty="0"/>
              <a:t>Assign the value "String" to it</a:t>
            </a:r>
          </a:p>
          <a:p>
            <a:pPr lvl="1" fontAlgn="base"/>
            <a:r>
              <a:rPr lang="en-US" dirty="0"/>
              <a:t>And then print to the console the first 4 characters of the string.</a:t>
            </a:r>
            <a:br>
              <a:rPr lang="en-US" dirty="0"/>
            </a:br>
            <a:r>
              <a:rPr lang="en-US" dirty="0"/>
              <a:t>Do not include any space or new 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351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9F83-9C47-17E1-B272-09BDEC0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7BF4-003D-2CB4-5290-17D036F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can help us learn the class(actual type) of object.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 public class Main()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   Main </a:t>
            </a:r>
            <a:r>
              <a:rPr lang="en-US" dirty="0" err="1"/>
              <a:t>sc</a:t>
            </a:r>
            <a:r>
              <a:rPr lang="en-US" dirty="0"/>
              <a:t>=new Main();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Main);  // returns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6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 + ’ addition</a:t>
            </a:r>
          </a:p>
          <a:p>
            <a:r>
              <a:rPr lang="en-US" dirty="0"/>
              <a:t>‘ - ’ subtraction</a:t>
            </a:r>
          </a:p>
          <a:p>
            <a:r>
              <a:rPr lang="en-US" dirty="0"/>
              <a:t>‘ * ’ multiplication</a:t>
            </a:r>
          </a:p>
          <a:p>
            <a:r>
              <a:rPr lang="en-US" dirty="0"/>
              <a:t>‘ / ’ division</a:t>
            </a:r>
          </a:p>
          <a:p>
            <a:r>
              <a:rPr lang="en-US" dirty="0"/>
              <a:t>‘ % ’ modulo</a:t>
            </a:r>
          </a:p>
          <a:p>
            <a:pPr marL="0" indent="0">
              <a:buNone/>
            </a:pPr>
            <a:r>
              <a:rPr lang="en-US" dirty="0"/>
              <a:t>Arithmetic operators are used in mathematical expressions in the same way that they are used in algebraic equations.</a:t>
            </a:r>
          </a:p>
        </p:txBody>
      </p:sp>
    </p:spTree>
    <p:extLst>
      <p:ext uri="{BB962C8B-B14F-4D97-AF65-F5344CB8AC3E}">
        <p14:creationId xmlns:p14="http://schemas.microsoft.com/office/powerpoint/2010/main" val="308863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5211"/>
            <a:ext cx="8596668" cy="516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Addition: </a:t>
            </a:r>
          </a:p>
          <a:p>
            <a:pPr marL="0" indent="0">
              <a:buNone/>
            </a:pPr>
            <a:r>
              <a:rPr lang="en-US" dirty="0"/>
              <a:t>The ‘ + ’ operator adds together two values, such as two constants, a constant and a variable, or a variable and a variable.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sum1 = 8+9;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sum2 = sum1 + 2;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sum3 = sum1 + sum2;</a:t>
            </a:r>
          </a:p>
          <a:p>
            <a:pPr marL="0" indent="0">
              <a:buNone/>
            </a:pPr>
            <a:r>
              <a:rPr lang="en-US" dirty="0"/>
              <a:t>2) Subtraction:</a:t>
            </a:r>
          </a:p>
          <a:p>
            <a:pPr marL="0" indent="0">
              <a:buNone/>
            </a:pPr>
            <a:r>
              <a:rPr lang="en-US" dirty="0"/>
              <a:t>The ‘ - ’ operator subtracts one value from another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sub1 = 10-5;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sub2 = sub1 –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sub3 = sub1 – sub2;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1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463"/>
            <a:ext cx="8596668" cy="5113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Multiplication:</a:t>
            </a:r>
          </a:p>
          <a:p>
            <a:pPr marL="0" indent="0">
              <a:buNone/>
            </a:pPr>
            <a:r>
              <a:rPr lang="en-US" dirty="0"/>
              <a:t>The ‘ * ’ operator multiplies two values</a:t>
            </a:r>
          </a:p>
          <a:p>
            <a:pPr marL="0" indent="0">
              <a:buNone/>
            </a:pPr>
            <a:r>
              <a:rPr lang="en-US" dirty="0"/>
              <a:t>e.g.  </a:t>
            </a:r>
            <a:r>
              <a:rPr lang="en-US" dirty="0" err="1"/>
              <a:t>int</a:t>
            </a:r>
            <a:r>
              <a:rPr lang="en-US" dirty="0"/>
              <a:t> mul1 = 10*2;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mul2 = mul1*5;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 mul3 = mul1*mul2;</a:t>
            </a:r>
          </a:p>
          <a:p>
            <a:pPr marL="0" indent="0">
              <a:buNone/>
            </a:pPr>
            <a:r>
              <a:rPr lang="en-US" dirty="0"/>
              <a:t>4) division:</a:t>
            </a:r>
          </a:p>
          <a:p>
            <a:pPr marL="0" indent="0">
              <a:buNone/>
            </a:pPr>
            <a:r>
              <a:rPr lang="en-US" dirty="0"/>
              <a:t>The ‘ / ’ operator divides one value by another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div1 = 8/1;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div2 = div/2;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div3 = div1/div2;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44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modulo (or remainder) math operation performs an integer division of one value by another, and returns the remainder of that division</a:t>
            </a:r>
          </a:p>
          <a:p>
            <a:r>
              <a:rPr lang="en-US" dirty="0"/>
              <a:t>The operator for modulo is percentage(%) character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value =10;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result = value%3;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Result = 1</a:t>
            </a:r>
          </a:p>
          <a:p>
            <a:pPr marL="0" indent="0">
              <a:buNone/>
            </a:pPr>
            <a:r>
              <a:rPr lang="en-US" dirty="0"/>
              <a:t>Program: </a:t>
            </a:r>
          </a:p>
          <a:p>
            <a:pPr marL="0" indent="0">
              <a:buNone/>
            </a:pPr>
            <a:r>
              <a:rPr lang="en-US" dirty="0"/>
              <a:t>You are trying to split up students into groups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. How many students will be left out once the groups are made?</a:t>
            </a:r>
          </a:p>
          <a:p>
            <a:pPr marL="0" indent="0">
              <a:buNone/>
            </a:pPr>
            <a:r>
              <a:rPr lang="en-US" dirty="0"/>
              <a:t>Create a variable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</a:t>
            </a:r>
            <a:r>
              <a:rPr lang="en-US" dirty="0"/>
              <a:t> that holds the modulo of students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. Then, print the variable!</a:t>
            </a:r>
          </a:p>
        </p:txBody>
      </p:sp>
    </p:spTree>
    <p:extLst>
      <p:ext uri="{BB962C8B-B14F-4D97-AF65-F5344CB8AC3E}">
        <p14:creationId xmlns:p14="http://schemas.microsoft.com/office/powerpoint/2010/main" val="18435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Assignement</a:t>
            </a:r>
            <a:r>
              <a:rPr lang="en-US" dirty="0"/>
              <a:t> operator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100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are already familiar with the assignment operator (=), which assigns a value to a variable.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 5;</a:t>
            </a:r>
          </a:p>
          <a:p>
            <a:pPr marL="0" indent="0">
              <a:buNone/>
            </a:pPr>
            <a:r>
              <a:rPr lang="en-US" dirty="0"/>
              <a:t>The assigned the value 5 to a variable called value of type int.</a:t>
            </a:r>
          </a:p>
          <a:p>
            <a:pPr marL="0" indent="0">
              <a:buNone/>
            </a:pPr>
            <a:r>
              <a:rPr lang="en-US" dirty="0"/>
              <a:t>For example, we have 8 number of cupcakes.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cupCakes</a:t>
            </a:r>
            <a:r>
              <a:rPr lang="en-US" dirty="0"/>
              <a:t> = 8;</a:t>
            </a:r>
          </a:p>
          <a:p>
            <a:pPr marL="0" indent="0">
              <a:buNone/>
            </a:pPr>
            <a:r>
              <a:rPr lang="en-US" dirty="0"/>
              <a:t>Now we have baked 2 more cupcakes, so the updated number of cupcakes will be: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cupCakes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cupCakes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pPr marL="0" indent="0">
              <a:buNone/>
            </a:pPr>
            <a:r>
              <a:rPr lang="en-US" dirty="0"/>
              <a:t>So, here we have to write the variable </a:t>
            </a:r>
            <a:r>
              <a:rPr lang="en-US" dirty="0" err="1"/>
              <a:t>cupCakes</a:t>
            </a:r>
            <a:r>
              <a:rPr lang="en-US" dirty="0"/>
              <a:t> two times. By using assignment operator we can shorten our code as following: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cupCakes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2;        //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 will be 10</a:t>
            </a:r>
          </a:p>
          <a:p>
            <a:r>
              <a:rPr lang="en-US" dirty="0">
                <a:cs typeface="Courier New" panose="02070309020205020404" pitchFamily="49" charset="0"/>
              </a:rPr>
              <a:t>(+=) operator is known as compound assignment operators, this can be applied to every arithmetic operators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81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operations dictates the order in which an expression (like the one above) is evaluated. Operators that share the same precedence are evaluated from Left-to-Right within the expression.</a:t>
            </a:r>
          </a:p>
          <a:p>
            <a:r>
              <a:rPr lang="en-US" dirty="0"/>
              <a:t>The order is as follows: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Parentheses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Modulo/Multiplication/Division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Addition/Subtraction</a:t>
            </a:r>
          </a:p>
          <a:p>
            <a:pPr marL="0" indent="0">
              <a:buNone/>
            </a:pPr>
            <a:r>
              <a:rPr lang="en-US" dirty="0"/>
              <a:t>e.g., </a:t>
            </a:r>
            <a:r>
              <a:rPr lang="en-IN" dirty="0"/>
              <a:t>5 * (10 - 4) + 4 / 2 =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7783" y="5003074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4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Relational operators are used for comparison:</a:t>
            </a:r>
          </a:p>
          <a:p>
            <a:pPr marL="0" indent="0">
              <a:buNone/>
            </a:pPr>
            <a:r>
              <a:rPr lang="en-US" dirty="0"/>
              <a:t>For example, if </a:t>
            </a:r>
            <a:r>
              <a:rPr lang="en-US" dirty="0" err="1"/>
              <a:t>int</a:t>
            </a:r>
            <a:r>
              <a:rPr lang="en-US" dirty="0"/>
              <a:t> x=10, y=5;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== is equal to (x==y), then it is 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!= is not equal to (x!=y), its value is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&gt; is greater than (x&gt;y), its value is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is less than (x&lt;y), its value is 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&gt;= is greater than or equal to (x&gt;=y), it is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&lt;= is less than or equal to (x&lt;=y), it is false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333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1782</Words>
  <Application>Microsoft Office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Nunito</vt:lpstr>
      <vt:lpstr>Trebuchet MS</vt:lpstr>
      <vt:lpstr>Wingdings</vt:lpstr>
      <vt:lpstr>Wingdings 3</vt:lpstr>
      <vt:lpstr>Facet</vt:lpstr>
      <vt:lpstr>Operators in java</vt:lpstr>
      <vt:lpstr>Unary operator</vt:lpstr>
      <vt:lpstr>Arithmetic operations</vt:lpstr>
      <vt:lpstr>PowerPoint Presentation</vt:lpstr>
      <vt:lpstr>PowerPoint Presentation</vt:lpstr>
      <vt:lpstr>Modulo</vt:lpstr>
      <vt:lpstr>Assignement operator </vt:lpstr>
      <vt:lpstr>Order of operations</vt:lpstr>
      <vt:lpstr>Relational operators</vt:lpstr>
      <vt:lpstr>Bitwise operators</vt:lpstr>
      <vt:lpstr>Logical Operators</vt:lpstr>
      <vt:lpstr>Ternary Operator</vt:lpstr>
      <vt:lpstr>Increment/Decrement Operator</vt:lpstr>
      <vt:lpstr>PowerPoint Presentation</vt:lpstr>
      <vt:lpstr>Math class</vt:lpstr>
      <vt:lpstr>Operator precedence</vt:lpstr>
      <vt:lpstr>PowerPoint Presentation</vt:lpstr>
      <vt:lpstr>PowerPoint Presentation</vt:lpstr>
      <vt:lpstr>Outputting characters from a string</vt:lpstr>
      <vt:lpstr>.equals()</vt:lpstr>
      <vt:lpstr>Task</vt:lpstr>
      <vt:lpstr>Instanceof 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2023-06-08T11:12:32Z</dcterms:created>
  <dcterms:modified xsi:type="dcterms:W3CDTF">2023-08-18T07:09:43Z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