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9"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8" r:id="rId30"/>
    <p:sldId id="284" r:id="rId31"/>
    <p:sldId id="285" r:id="rId32"/>
    <p:sldId id="286" r:id="rId33"/>
    <p:sldId id="287" r:id="rId34"/>
    <p:sldId id="291" r:id="rId35"/>
    <p:sldId id="289" r:id="rId36"/>
    <p:sldId id="290"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8/31/2023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8/31/2023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OOPs concept</a:t>
            </a:r>
            <a:endParaRPr lang="en-IN" dirty="0"/>
          </a:p>
        </p:txBody>
      </p:sp>
    </p:spTree>
    <p:extLst>
      <p:ext uri="{BB962C8B-B14F-4D97-AF65-F5344CB8AC3E}">
        <p14:creationId xmlns:p14="http://schemas.microsoft.com/office/powerpoint/2010/main" val="1853770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variables</a:t>
            </a:r>
            <a:endParaRPr lang="en-IN" dirty="0"/>
          </a:p>
        </p:txBody>
      </p:sp>
      <p:sp>
        <p:nvSpPr>
          <p:cNvPr id="3" name="Content Placeholder 2"/>
          <p:cNvSpPr>
            <a:spLocks noGrp="1"/>
          </p:cNvSpPr>
          <p:nvPr>
            <p:ph idx="1"/>
          </p:nvPr>
        </p:nvSpPr>
        <p:spPr/>
        <p:txBody>
          <a:bodyPr/>
          <a:lstStyle/>
          <a:p>
            <a:r>
              <a:rPr lang="en-US" dirty="0" smtClean="0"/>
              <a:t>There are three types of variables:</a:t>
            </a:r>
          </a:p>
          <a:p>
            <a:pPr lvl="1"/>
            <a:r>
              <a:rPr lang="en-US" dirty="0" smtClean="0"/>
              <a:t>Local : the variables declared in the method body are called </a:t>
            </a:r>
            <a:r>
              <a:rPr lang="en-US" b="1" dirty="0" smtClean="0"/>
              <a:t>Local</a:t>
            </a:r>
            <a:r>
              <a:rPr lang="en-US" dirty="0" smtClean="0"/>
              <a:t> variables. </a:t>
            </a:r>
            <a:r>
              <a:rPr lang="en-US" dirty="0"/>
              <a:t>You can use this variable only within that method and the other methods in the class aren't even aware that the variable exists</a:t>
            </a:r>
            <a:r>
              <a:rPr lang="en-US" dirty="0" smtClean="0"/>
              <a:t>. </a:t>
            </a:r>
            <a:r>
              <a:rPr lang="en-US" dirty="0"/>
              <a:t>A local variable cannot be defined with "static" keyword.</a:t>
            </a:r>
            <a:endParaRPr lang="en-US" dirty="0" smtClean="0"/>
          </a:p>
          <a:p>
            <a:pPr lvl="1"/>
            <a:r>
              <a:rPr lang="en-US" dirty="0" smtClean="0"/>
              <a:t>Instance :  A </a:t>
            </a:r>
            <a:r>
              <a:rPr lang="en-US" dirty="0"/>
              <a:t>variable declared inside the class but outside the body of the method, is called an instance variable. It is not declared as </a:t>
            </a:r>
            <a:r>
              <a:rPr lang="en-US" dirty="0" smtClean="0"/>
              <a:t>static.</a:t>
            </a:r>
          </a:p>
          <a:p>
            <a:pPr lvl="1"/>
            <a:r>
              <a:rPr lang="en-US" dirty="0" smtClean="0"/>
              <a:t>Static :  A </a:t>
            </a:r>
            <a:r>
              <a:rPr lang="en-US" dirty="0"/>
              <a:t>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endParaRPr lang="en-IN" dirty="0"/>
          </a:p>
        </p:txBody>
      </p:sp>
    </p:spTree>
    <p:extLst>
      <p:ext uri="{BB962C8B-B14F-4D97-AF65-F5344CB8AC3E}">
        <p14:creationId xmlns:p14="http://schemas.microsoft.com/office/powerpoint/2010/main" val="209943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IN" dirty="0"/>
          </a:p>
        </p:txBody>
      </p:sp>
      <p:sp>
        <p:nvSpPr>
          <p:cNvPr id="3" name="Content Placeholder 2"/>
          <p:cNvSpPr>
            <a:spLocks noGrp="1"/>
          </p:cNvSpPr>
          <p:nvPr>
            <p:ph idx="1"/>
          </p:nvPr>
        </p:nvSpPr>
        <p:spPr/>
        <p:txBody>
          <a:bodyPr>
            <a:normAutofit fontScale="92500" lnSpcReduction="20000"/>
          </a:bodyPr>
          <a:lstStyle/>
          <a:p>
            <a:r>
              <a:rPr lang="en-US" dirty="0"/>
              <a:t>In order to create an object (an instance of a class), we need a </a:t>
            </a:r>
            <a:r>
              <a:rPr lang="en-US" dirty="0" smtClean="0"/>
              <a:t>constructor</a:t>
            </a:r>
            <a:r>
              <a:rPr lang="en-US" dirty="0"/>
              <a:t> method. The constructor is defined within the class</a:t>
            </a:r>
            <a:r>
              <a:rPr lang="en-US" dirty="0" smtClean="0"/>
              <a:t>.</a:t>
            </a:r>
          </a:p>
          <a:p>
            <a:pPr marL="0" indent="0">
              <a:buNone/>
            </a:pPr>
            <a:r>
              <a:rPr lang="en-US" dirty="0">
                <a:latin typeface="Courier New" panose="02070309020205020404" pitchFamily="49" charset="0"/>
                <a:cs typeface="Courier New" panose="02070309020205020404" pitchFamily="49" charset="0"/>
              </a:rPr>
              <a:t>p</a:t>
            </a:r>
            <a:r>
              <a:rPr lang="en-US" dirty="0" smtClean="0">
                <a:latin typeface="Courier New" panose="02070309020205020404" pitchFamily="49" charset="0"/>
                <a:cs typeface="Courier New" panose="02070309020205020404" pitchFamily="49" charset="0"/>
              </a:rPr>
              <a:t>ublic class car{</a:t>
            </a:r>
          </a:p>
          <a:p>
            <a:pPr marL="0" indent="0">
              <a:buNone/>
            </a:pP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//constructor method</a:t>
            </a:r>
          </a:p>
          <a:p>
            <a:pPr marL="0" indent="0">
              <a:buNone/>
            </a:pPr>
            <a:r>
              <a:rPr lang="en-US" i="1"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public car(){</a:t>
            </a:r>
          </a:p>
          <a:p>
            <a:pPr marL="0" indent="0">
              <a:buNone/>
            </a:pPr>
            <a:r>
              <a:rPr lang="en-US" dirty="0" smtClean="0">
                <a:latin typeface="Courier New" panose="02070309020205020404" pitchFamily="49" charset="0"/>
                <a:cs typeface="Courier New" panose="02070309020205020404" pitchFamily="49" charset="0"/>
              </a:rPr>
              <a:t>		// </a:t>
            </a:r>
            <a:r>
              <a:rPr lang="en-US" i="1" dirty="0" smtClean="0">
                <a:latin typeface="Courier New" panose="02070309020205020404" pitchFamily="49" charset="0"/>
                <a:cs typeface="Courier New" panose="02070309020205020404" pitchFamily="49" charset="0"/>
              </a:rPr>
              <a:t>instructions for creating a car instance</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public static void main(String </a:t>
            </a:r>
            <a:r>
              <a:rPr lang="en-US"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 body of main method</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48106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an instance i.e., Object</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public class car{</a:t>
            </a:r>
          </a:p>
          <a:p>
            <a:pPr marL="0" indent="0">
              <a:buNone/>
            </a:pP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//constructor method</a:t>
            </a:r>
          </a:p>
          <a:p>
            <a:pPr marL="0" indent="0">
              <a:buNone/>
            </a:pPr>
            <a:r>
              <a:rPr lang="en-US" i="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public car(){</a:t>
            </a:r>
          </a:p>
          <a:p>
            <a:pPr marL="0" indent="0">
              <a:buNone/>
            </a:pPr>
            <a:r>
              <a:rPr lang="en-US" dirty="0">
                <a:latin typeface="Courier New" panose="02070309020205020404" pitchFamily="49" charset="0"/>
                <a:cs typeface="Courier New" panose="02070309020205020404" pitchFamily="49" charset="0"/>
              </a:rPr>
              <a:t>		// </a:t>
            </a:r>
            <a:r>
              <a:rPr lang="en-US" i="1" dirty="0">
                <a:latin typeface="Courier New" panose="02070309020205020404" pitchFamily="49" charset="0"/>
                <a:cs typeface="Courier New" panose="02070309020205020404" pitchFamily="49" charset="0"/>
              </a:rPr>
              <a:t>instructions for creating a car instance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 body of main </a:t>
            </a:r>
            <a:r>
              <a:rPr lang="en-US" i="1" dirty="0" smtClean="0">
                <a:latin typeface="Courier New" panose="02070309020205020404" pitchFamily="49" charset="0"/>
                <a:cs typeface="Courier New" panose="02070309020205020404" pitchFamily="49" charset="0"/>
              </a:rPr>
              <a:t>method</a:t>
            </a:r>
          </a:p>
          <a:p>
            <a:pPr marL="0" indent="0">
              <a:buNone/>
            </a:pPr>
            <a:r>
              <a:rPr lang="en-US" i="1" dirty="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a:t>
            </a:r>
            <a:r>
              <a:rPr lang="en-US" dirty="0" smtClean="0">
                <a:latin typeface="Courier New" panose="02070309020205020404" pitchFamily="49" charset="0"/>
                <a:cs typeface="Courier New" panose="02070309020205020404" pitchFamily="49" charset="0"/>
              </a:rPr>
              <a:t>ar Ferrari = new car();</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a:p>
            <a:pPr marL="0" indent="0">
              <a:buNone/>
            </a:pPr>
            <a:endParaRPr lang="en-IN" dirty="0"/>
          </a:p>
        </p:txBody>
      </p:sp>
    </p:spTree>
    <p:extLst>
      <p:ext uri="{BB962C8B-B14F-4D97-AF65-F5344CB8AC3E}">
        <p14:creationId xmlns:p14="http://schemas.microsoft.com/office/powerpoint/2010/main" val="1438162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t>
            </a:r>
            <a:endParaRPr lang="en-IN" dirty="0"/>
          </a:p>
        </p:txBody>
      </p:sp>
      <p:sp>
        <p:nvSpPr>
          <p:cNvPr id="3" name="Content Placeholder 2"/>
          <p:cNvSpPr>
            <a:spLocks noGrp="1"/>
          </p:cNvSpPr>
          <p:nvPr>
            <p:ph idx="1"/>
          </p:nvPr>
        </p:nvSpPr>
        <p:spPr/>
        <p:txBody>
          <a:bodyPr>
            <a:normAutofit/>
          </a:bodyPr>
          <a:lstStyle/>
          <a:p>
            <a:r>
              <a:rPr lang="en-US" dirty="0"/>
              <a:t>Add a print statement inside our Store constructor with the message: I am inside the constructor method</a:t>
            </a:r>
            <a:r>
              <a:rPr lang="en-US" dirty="0" smtClean="0"/>
              <a:t>.</a:t>
            </a:r>
            <a:endParaRPr lang="en-US" dirty="0"/>
          </a:p>
          <a:p>
            <a:r>
              <a:rPr lang="en-US" dirty="0"/>
              <a:t>We’ll see this message whenever we create an instance of Store by calling the constructor</a:t>
            </a:r>
            <a:r>
              <a:rPr lang="en-US" dirty="0" smtClean="0"/>
              <a:t>.</a:t>
            </a:r>
          </a:p>
          <a:p>
            <a:r>
              <a:rPr lang="en-US" dirty="0"/>
              <a:t>Inside main(), create an instance of Store called </a:t>
            </a:r>
            <a:r>
              <a:rPr lang="en-US" dirty="0" err="1"/>
              <a:t>lemonadeStand</a:t>
            </a:r>
            <a:r>
              <a:rPr lang="en-US" dirty="0"/>
              <a:t>. Don’t forget the new keyword</a:t>
            </a:r>
            <a:r>
              <a:rPr lang="en-US" dirty="0" smtClean="0"/>
              <a:t>!</a:t>
            </a:r>
          </a:p>
          <a:p>
            <a:r>
              <a:rPr lang="en-US" dirty="0"/>
              <a:t>Inside main(), print </a:t>
            </a:r>
            <a:r>
              <a:rPr lang="en-US" dirty="0" err="1"/>
              <a:t>lemonadeStand</a:t>
            </a:r>
            <a:r>
              <a:rPr lang="en-US" dirty="0"/>
              <a:t> to see how Java represents this instance</a:t>
            </a:r>
            <a:r>
              <a:rPr lang="en-US" dirty="0" smtClean="0"/>
              <a:t>.</a:t>
            </a:r>
            <a:endParaRPr lang="en-US" dirty="0"/>
          </a:p>
        </p:txBody>
      </p:sp>
    </p:spTree>
    <p:extLst>
      <p:ext uri="{BB962C8B-B14F-4D97-AF65-F5344CB8AC3E}">
        <p14:creationId xmlns:p14="http://schemas.microsoft.com/office/powerpoint/2010/main" val="1506512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above task</a:t>
            </a:r>
            <a:endParaRPr lang="en-IN" dirty="0"/>
          </a:p>
        </p:txBody>
      </p:sp>
      <p:sp>
        <p:nvSpPr>
          <p:cNvPr id="3" name="Content Placeholder 2"/>
          <p:cNvSpPr>
            <a:spLocks noGrp="1"/>
          </p:cNvSpPr>
          <p:nvPr>
            <p:ph idx="1"/>
          </p:nvPr>
        </p:nvSpPr>
        <p:spPr/>
        <p:txBody>
          <a:bodyPr/>
          <a:lstStyle/>
          <a:p>
            <a:r>
              <a:rPr lang="en-US" dirty="0"/>
              <a:t>Review the order of the printed messages:</a:t>
            </a:r>
          </a:p>
          <a:p>
            <a:pPr lvl="1"/>
            <a:r>
              <a:rPr lang="en-US" dirty="0"/>
              <a:t>Running the program invokes main()</a:t>
            </a:r>
          </a:p>
          <a:p>
            <a:pPr lvl="1"/>
            <a:r>
              <a:rPr lang="en-US" dirty="0"/>
              <a:t>We create an instance so we move from main() to Store()</a:t>
            </a:r>
          </a:p>
          <a:p>
            <a:pPr lvl="1"/>
            <a:r>
              <a:rPr lang="en-US" dirty="0"/>
              <a:t>The code inside Store() runs</a:t>
            </a:r>
          </a:p>
          <a:p>
            <a:pPr lvl="1"/>
            <a:r>
              <a:rPr lang="en-US" dirty="0"/>
              <a:t>When Store() finishes execution, we return to main</a:t>
            </a:r>
            <a:r>
              <a:rPr lang="en-US" dirty="0" smtClean="0"/>
              <a:t>()</a:t>
            </a:r>
            <a:endParaRPr lang="en-IN" dirty="0"/>
          </a:p>
        </p:txBody>
      </p:sp>
    </p:spTree>
    <p:extLst>
      <p:ext uri="{BB962C8B-B14F-4D97-AF65-F5344CB8AC3E}">
        <p14:creationId xmlns:p14="http://schemas.microsoft.com/office/powerpoint/2010/main" val="168481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fields</a:t>
            </a:r>
            <a:endParaRPr lang="en-IN" dirty="0"/>
          </a:p>
        </p:txBody>
      </p:sp>
      <p:sp>
        <p:nvSpPr>
          <p:cNvPr id="3" name="Content Placeholder 2"/>
          <p:cNvSpPr>
            <a:spLocks noGrp="1"/>
          </p:cNvSpPr>
          <p:nvPr>
            <p:ph idx="1"/>
          </p:nvPr>
        </p:nvSpPr>
        <p:spPr/>
        <p:txBody>
          <a:bodyPr/>
          <a:lstStyle/>
          <a:p>
            <a:r>
              <a:rPr lang="en-US" dirty="0"/>
              <a:t>When an object is created, the constructor sets the initial state of the object. The </a:t>
            </a:r>
            <a:r>
              <a:rPr lang="en-US" i="1" dirty="0"/>
              <a:t>state</a:t>
            </a:r>
            <a:r>
              <a:rPr lang="en-US" dirty="0"/>
              <a:t> is made up of associated data that represents the characteristics of an object</a:t>
            </a:r>
            <a:r>
              <a:rPr lang="en-US" dirty="0" smtClean="0"/>
              <a:t>.</a:t>
            </a:r>
          </a:p>
          <a:p>
            <a:r>
              <a:rPr lang="en-US" dirty="0"/>
              <a:t>We’ll add data to an object by introducing </a:t>
            </a:r>
            <a:r>
              <a:rPr lang="en-US" i="1" dirty="0"/>
              <a:t>instance variables</a:t>
            </a:r>
            <a:r>
              <a:rPr lang="en-US" dirty="0"/>
              <a:t>, or </a:t>
            </a:r>
            <a:r>
              <a:rPr lang="en-US" i="1" dirty="0"/>
              <a:t>instance fields</a:t>
            </a:r>
            <a:r>
              <a:rPr lang="en-US" dirty="0" smtClean="0"/>
              <a:t>.</a:t>
            </a:r>
          </a:p>
          <a:p>
            <a:r>
              <a:rPr lang="en-US" dirty="0"/>
              <a:t>We want Car instances of different colors, so we declare a String color instance field. </a:t>
            </a:r>
            <a:endParaRPr lang="en-IN" dirty="0"/>
          </a:p>
        </p:txBody>
      </p:sp>
    </p:spTree>
    <p:extLst>
      <p:ext uri="{BB962C8B-B14F-4D97-AF65-F5344CB8AC3E}">
        <p14:creationId xmlns:p14="http://schemas.microsoft.com/office/powerpoint/2010/main" val="3177190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Courier New" panose="02070309020205020404" pitchFamily="49" charset="0"/>
                <a:cs typeface="Courier New" panose="02070309020205020404" pitchFamily="49" charset="0"/>
              </a:rPr>
              <a:t>public class car</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//instance field</a:t>
            </a:r>
          </a:p>
          <a:p>
            <a:pPr marL="0" indent="0">
              <a:buNone/>
            </a:pPr>
            <a:r>
              <a:rPr lang="en-US" i="1"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String color;</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//constructor method</a:t>
            </a:r>
          </a:p>
          <a:p>
            <a:pPr marL="0" indent="0">
              <a:buNone/>
            </a:pPr>
            <a:r>
              <a:rPr lang="en-US" i="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public car(){</a:t>
            </a:r>
          </a:p>
          <a:p>
            <a:pPr marL="0" indent="0">
              <a:buNone/>
            </a:pPr>
            <a:r>
              <a:rPr lang="en-US" dirty="0">
                <a:latin typeface="Courier New" panose="02070309020205020404" pitchFamily="49" charset="0"/>
                <a:cs typeface="Courier New" panose="02070309020205020404" pitchFamily="49" charset="0"/>
              </a:rPr>
              <a:t>		// </a:t>
            </a:r>
            <a:r>
              <a:rPr lang="en-US" i="1" dirty="0">
                <a:latin typeface="Courier New" panose="02070309020205020404" pitchFamily="49" charset="0"/>
                <a:cs typeface="Courier New" panose="02070309020205020404" pitchFamily="49" charset="0"/>
              </a:rPr>
              <a:t>instructions for creating a car instance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 body of main method</a:t>
            </a:r>
          </a:p>
          <a:p>
            <a:pPr marL="0" indent="0">
              <a:buNone/>
            </a:pPr>
            <a:r>
              <a:rPr lang="en-US" i="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car Ferrari = new car();</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a:p>
            <a:pPr marL="0" indent="0">
              <a:buNone/>
            </a:pPr>
            <a:endParaRPr lang="en-IN" dirty="0"/>
          </a:p>
        </p:txBody>
      </p:sp>
    </p:spTree>
    <p:extLst>
      <p:ext uri="{BB962C8B-B14F-4D97-AF65-F5344CB8AC3E}">
        <p14:creationId xmlns:p14="http://schemas.microsoft.com/office/powerpoint/2010/main" val="4135528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 task…</a:t>
            </a:r>
            <a:endParaRPr lang="en-IN" dirty="0"/>
          </a:p>
        </p:txBody>
      </p:sp>
      <p:sp>
        <p:nvSpPr>
          <p:cNvPr id="3" name="Content Placeholder 2"/>
          <p:cNvSpPr>
            <a:spLocks noGrp="1"/>
          </p:cNvSpPr>
          <p:nvPr>
            <p:ph idx="1"/>
          </p:nvPr>
        </p:nvSpPr>
        <p:spPr/>
        <p:txBody>
          <a:bodyPr/>
          <a:lstStyle/>
          <a:p>
            <a:r>
              <a:rPr lang="en-US" dirty="0"/>
              <a:t>Add some state to our Store class</a:t>
            </a:r>
            <a:r>
              <a:rPr lang="en-US" dirty="0" smtClean="0"/>
              <a:t>.</a:t>
            </a:r>
            <a:endParaRPr lang="en-US" dirty="0"/>
          </a:p>
          <a:p>
            <a:r>
              <a:rPr lang="en-US" dirty="0"/>
              <a:t>Declare a String instance field for </a:t>
            </a:r>
            <a:r>
              <a:rPr lang="en-US" dirty="0" err="1"/>
              <a:t>productType</a:t>
            </a:r>
            <a:r>
              <a:rPr lang="en-US" dirty="0" smtClean="0"/>
              <a:t>.</a:t>
            </a:r>
          </a:p>
          <a:p>
            <a:pPr marL="0" indent="0">
              <a:buNone/>
            </a:pPr>
            <a:endParaRPr lang="en-IN" dirty="0"/>
          </a:p>
        </p:txBody>
      </p:sp>
    </p:spTree>
    <p:extLst>
      <p:ext uri="{BB962C8B-B14F-4D97-AF65-F5344CB8AC3E}">
        <p14:creationId xmlns:p14="http://schemas.microsoft.com/office/powerpoint/2010/main" val="3955756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parameters</a:t>
            </a:r>
            <a:endParaRPr lang="en-IN" dirty="0"/>
          </a:p>
        </p:txBody>
      </p:sp>
      <p:sp>
        <p:nvSpPr>
          <p:cNvPr id="3" name="Content Placeholder 2"/>
          <p:cNvSpPr>
            <a:spLocks noGrp="1"/>
          </p:cNvSpPr>
          <p:nvPr>
            <p:ph idx="1"/>
          </p:nvPr>
        </p:nvSpPr>
        <p:spPr/>
        <p:txBody>
          <a:bodyPr/>
          <a:lstStyle/>
          <a:p>
            <a:r>
              <a:rPr lang="en-US" dirty="0"/>
              <a:t>To create objects with dynamic, individual states, we’ll use a combination of the constructor method and instance fields</a:t>
            </a:r>
            <a:r>
              <a:rPr lang="en-US" dirty="0" smtClean="0"/>
              <a:t>.</a:t>
            </a:r>
          </a:p>
          <a:p>
            <a:r>
              <a:rPr lang="en-US" dirty="0"/>
              <a:t>In order to assign a value to an instance variable, we need to alter our constructor method to include parameters so that it can access the data we want to assign to an instance.</a:t>
            </a:r>
            <a:endParaRPr lang="en-IN" dirty="0"/>
          </a:p>
        </p:txBody>
      </p:sp>
    </p:spTree>
    <p:extLst>
      <p:ext uri="{BB962C8B-B14F-4D97-AF65-F5344CB8AC3E}">
        <p14:creationId xmlns:p14="http://schemas.microsoft.com/office/powerpoint/2010/main" val="3249694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fontScale="92500" lnSpcReduction="20000"/>
          </a:bodyPr>
          <a:lstStyle/>
          <a:p>
            <a:r>
              <a:rPr lang="en-US" dirty="0"/>
              <a:t>The Car constructor now has a parameter: String </a:t>
            </a:r>
            <a:r>
              <a:rPr lang="en-US" dirty="0" err="1"/>
              <a:t>carColor</a:t>
            </a:r>
            <a:r>
              <a:rPr lang="en-US" dirty="0" smtClean="0"/>
              <a:t>:</a:t>
            </a:r>
          </a:p>
          <a:p>
            <a:pPr marL="0" indent="0">
              <a:buNone/>
            </a:pPr>
            <a:endParaRPr lang="en-US" dirty="0" smtClean="0"/>
          </a:p>
          <a:p>
            <a:pPr marL="0" indent="0">
              <a:buNone/>
            </a:pPr>
            <a:r>
              <a:rPr lang="en-US" dirty="0">
                <a:latin typeface="Courier New" panose="02070309020205020404" pitchFamily="49" charset="0"/>
                <a:cs typeface="Courier New" panose="02070309020205020404" pitchFamily="49" charset="0"/>
              </a:rPr>
              <a:t>p</a:t>
            </a:r>
            <a:r>
              <a:rPr lang="en-US" dirty="0" smtClean="0">
                <a:latin typeface="Courier New" panose="02070309020205020404" pitchFamily="49" charset="0"/>
                <a:cs typeface="Courier New" panose="02070309020205020404" pitchFamily="49" charset="0"/>
              </a:rPr>
              <a:t>ublic class car{</a:t>
            </a:r>
          </a:p>
          <a:p>
            <a:pPr marL="0" indent="0">
              <a:buNone/>
            </a:pPr>
            <a:r>
              <a:rPr lang="en-US" dirty="0" smtClean="0">
                <a:latin typeface="Courier New" panose="02070309020205020404" pitchFamily="49" charset="0"/>
                <a:cs typeface="Courier New" panose="02070309020205020404" pitchFamily="49" charset="0"/>
              </a:rPr>
              <a:t>	String color;</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public car(String </a:t>
            </a:r>
            <a:r>
              <a:rPr lang="en-US" dirty="0" err="1" smtClean="0">
                <a:latin typeface="Courier New" panose="02070309020205020404" pitchFamily="49" charset="0"/>
                <a:cs typeface="Courier New" panose="02070309020205020404" pitchFamily="49" charset="0"/>
              </a:rPr>
              <a:t>carColor</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color = </a:t>
            </a:r>
            <a:r>
              <a:rPr lang="en-US" dirty="0" err="1" smtClean="0">
                <a:latin typeface="Courier New" panose="02070309020205020404" pitchFamily="49" charset="0"/>
                <a:cs typeface="Courier New" panose="02070309020205020404" pitchFamily="49" charset="0"/>
              </a:rPr>
              <a:t>carColor</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public static void main(String[] </a:t>
            </a:r>
            <a:r>
              <a:rPr lang="en-US"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 main method body</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2756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OOPs</a:t>
            </a:r>
            <a:endParaRPr lang="en-IN" dirty="0"/>
          </a:p>
        </p:txBody>
      </p:sp>
      <p:sp>
        <p:nvSpPr>
          <p:cNvPr id="3" name="Content Placeholder 2"/>
          <p:cNvSpPr>
            <a:spLocks noGrp="1"/>
          </p:cNvSpPr>
          <p:nvPr>
            <p:ph idx="1"/>
          </p:nvPr>
        </p:nvSpPr>
        <p:spPr/>
        <p:txBody>
          <a:bodyPr/>
          <a:lstStyle/>
          <a:p>
            <a:r>
              <a:rPr lang="en-US" dirty="0" smtClean="0"/>
              <a:t>Object oriented programming approach is programming methodology  which is used to design computer programs using classes and objects.</a:t>
            </a:r>
            <a:endParaRPr lang="en-IN" dirty="0"/>
          </a:p>
        </p:txBody>
      </p:sp>
    </p:spTree>
    <p:extLst>
      <p:ext uri="{BB962C8B-B14F-4D97-AF65-F5344CB8AC3E}">
        <p14:creationId xmlns:p14="http://schemas.microsoft.com/office/powerpoint/2010/main" val="3775895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81192" y="2180496"/>
            <a:ext cx="11029615" cy="4361972"/>
          </a:xfrm>
        </p:spPr>
        <p:txBody>
          <a:bodyPr>
            <a:normAutofit fontScale="85000" lnSpcReduction="20000"/>
          </a:bodyPr>
          <a:lstStyle/>
          <a:p>
            <a:r>
              <a:rPr lang="en-US" dirty="0"/>
              <a:t>In Java, because of </a:t>
            </a:r>
            <a:r>
              <a:rPr lang="en-US" i="1" dirty="0"/>
              <a:t>constructor overloading</a:t>
            </a:r>
            <a:r>
              <a:rPr lang="en-US" dirty="0"/>
              <a:t>, a class can have multiple constructors as long as they have different parameter values. </a:t>
            </a:r>
            <a:endParaRPr lang="en-US" dirty="0" smtClean="0"/>
          </a:p>
          <a:p>
            <a:r>
              <a:rPr lang="en-US" dirty="0" smtClean="0"/>
              <a:t>The </a:t>
            </a:r>
            <a:r>
              <a:rPr lang="en-US" dirty="0"/>
              <a:t>signature is useful in that it helps the compiler differentiate between the different </a:t>
            </a:r>
            <a:r>
              <a:rPr lang="en-US" dirty="0" smtClean="0"/>
              <a:t>methods. </a:t>
            </a:r>
          </a:p>
          <a:p>
            <a:r>
              <a:rPr lang="en-US" dirty="0" smtClean="0"/>
              <a:t>For example:</a:t>
            </a:r>
          </a:p>
          <a:p>
            <a:pPr marL="0" indent="0">
              <a:buNone/>
            </a:pPr>
            <a:r>
              <a:rPr lang="en-IN" dirty="0" smtClean="0">
                <a:latin typeface="Courier New" panose="02070309020205020404" pitchFamily="49" charset="0"/>
                <a:cs typeface="Courier New" panose="02070309020205020404" pitchFamily="49" charset="0"/>
              </a:rPr>
              <a:t>public </a:t>
            </a:r>
            <a:r>
              <a:rPr lang="en-IN" dirty="0">
                <a:latin typeface="Courier New" panose="02070309020205020404" pitchFamily="49" charset="0"/>
                <a:cs typeface="Courier New" panose="02070309020205020404" pitchFamily="49" charset="0"/>
              </a:rPr>
              <a:t>class Car {</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String </a:t>
            </a:r>
            <a:r>
              <a:rPr lang="en-IN" dirty="0" err="1">
                <a:latin typeface="Courier New" panose="02070309020205020404" pitchFamily="49" charset="0"/>
                <a:cs typeface="Courier New" panose="02070309020205020404" pitchFamily="49" charset="0"/>
              </a:rPr>
              <a:t>color</a:t>
            </a:r>
            <a:r>
              <a:rPr lang="en-IN" dirty="0">
                <a:latin typeface="Courier New" panose="02070309020205020404" pitchFamily="49" charset="0"/>
                <a:cs typeface="Courier New" panose="02070309020205020404" pitchFamily="49" charset="0"/>
              </a:rPr>
              <a:t>;</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int</a:t>
            </a:r>
            <a:r>
              <a:rPr lang="en-IN" dirty="0">
                <a:latin typeface="Courier New" panose="02070309020205020404" pitchFamily="49" charset="0"/>
                <a:cs typeface="Courier New" panose="02070309020205020404" pitchFamily="49" charset="0"/>
              </a:rPr>
              <a:t> mpg;</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boolean</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isElectric</a:t>
            </a:r>
            <a:r>
              <a:rPr lang="en-IN" dirty="0">
                <a:latin typeface="Courier New" panose="02070309020205020404" pitchFamily="49" charset="0"/>
                <a:cs typeface="Courier New" panose="02070309020205020404" pitchFamily="49" charset="0"/>
              </a:rPr>
              <a:t>;</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 constructor 1</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public Car(String </a:t>
            </a:r>
            <a:r>
              <a:rPr lang="en-IN" dirty="0" err="1">
                <a:latin typeface="Courier New" panose="02070309020205020404" pitchFamily="49" charset="0"/>
                <a:cs typeface="Courier New" panose="02070309020205020404" pitchFamily="49" charset="0"/>
              </a:rPr>
              <a:t>carColor</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int</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milesPerGallon</a:t>
            </a:r>
            <a:r>
              <a:rPr lang="en-IN" dirty="0">
                <a:latin typeface="Courier New" panose="02070309020205020404" pitchFamily="49" charset="0"/>
                <a:cs typeface="Courier New" panose="02070309020205020404" pitchFamily="49" charset="0"/>
              </a:rPr>
              <a:t>) {</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color</a:t>
            </a:r>
            <a:r>
              <a:rPr lang="en-IN" dirty="0">
                <a:latin typeface="Courier New" panose="02070309020205020404" pitchFamily="49" charset="0"/>
                <a:cs typeface="Courier New" panose="02070309020205020404" pitchFamily="49" charset="0"/>
              </a:rPr>
              <a:t> = </a:t>
            </a:r>
            <a:r>
              <a:rPr lang="en-IN" dirty="0" err="1">
                <a:latin typeface="Courier New" panose="02070309020205020404" pitchFamily="49" charset="0"/>
                <a:cs typeface="Courier New" panose="02070309020205020404" pitchFamily="49" charset="0"/>
              </a:rPr>
              <a:t>carColor</a:t>
            </a:r>
            <a:r>
              <a:rPr lang="en-IN" dirty="0">
                <a:latin typeface="Courier New" panose="02070309020205020404" pitchFamily="49" charset="0"/>
                <a:cs typeface="Courier New" panose="02070309020205020404" pitchFamily="49" charset="0"/>
              </a:rPr>
              <a:t>;</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mpg = </a:t>
            </a:r>
            <a:r>
              <a:rPr lang="en-IN" dirty="0" err="1">
                <a:latin typeface="Courier New" panose="02070309020205020404" pitchFamily="49" charset="0"/>
                <a:cs typeface="Courier New" panose="02070309020205020404" pitchFamily="49" charset="0"/>
              </a:rPr>
              <a:t>milesPerGallon</a:t>
            </a:r>
            <a:r>
              <a:rPr lang="en-IN" dirty="0">
                <a:latin typeface="Courier New" panose="02070309020205020404" pitchFamily="49" charset="0"/>
                <a:cs typeface="Courier New" panose="02070309020205020404" pitchFamily="49" charset="0"/>
              </a:rPr>
              <a:t>;</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 constructor 2</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public Car(</a:t>
            </a:r>
            <a:r>
              <a:rPr lang="en-IN" dirty="0" err="1">
                <a:latin typeface="Courier New" panose="02070309020205020404" pitchFamily="49" charset="0"/>
                <a:cs typeface="Courier New" panose="02070309020205020404" pitchFamily="49" charset="0"/>
              </a:rPr>
              <a:t>boolean</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electricCar</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int</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milesPerGallon</a:t>
            </a:r>
            <a:r>
              <a:rPr lang="en-IN" dirty="0">
                <a:latin typeface="Courier New" panose="02070309020205020404" pitchFamily="49" charset="0"/>
                <a:cs typeface="Courier New" panose="02070309020205020404" pitchFamily="49" charset="0"/>
              </a:rPr>
              <a:t>) {</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isElectric</a:t>
            </a:r>
            <a:r>
              <a:rPr lang="en-IN" dirty="0">
                <a:latin typeface="Courier New" panose="02070309020205020404" pitchFamily="49" charset="0"/>
                <a:cs typeface="Courier New" panose="02070309020205020404" pitchFamily="49" charset="0"/>
              </a:rPr>
              <a:t> = </a:t>
            </a:r>
            <a:r>
              <a:rPr lang="en-IN" dirty="0" err="1">
                <a:latin typeface="Courier New" panose="02070309020205020404" pitchFamily="49" charset="0"/>
                <a:cs typeface="Courier New" panose="02070309020205020404" pitchFamily="49" charset="0"/>
              </a:rPr>
              <a:t>electricCar</a:t>
            </a:r>
            <a:r>
              <a:rPr lang="en-IN" dirty="0">
                <a:latin typeface="Courier New" panose="02070309020205020404" pitchFamily="49" charset="0"/>
                <a:cs typeface="Courier New" panose="02070309020205020404" pitchFamily="49" charset="0"/>
              </a:rPr>
              <a:t>;</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mpg = </a:t>
            </a:r>
            <a:r>
              <a:rPr lang="en-IN" dirty="0" err="1">
                <a:latin typeface="Courier New" panose="02070309020205020404" pitchFamily="49" charset="0"/>
                <a:cs typeface="Courier New" panose="02070309020205020404" pitchFamily="49" charset="0"/>
              </a:rPr>
              <a:t>milesPerGallon</a:t>
            </a:r>
            <a:r>
              <a:rPr lang="en-IN" dirty="0">
                <a:latin typeface="Courier New" panose="02070309020205020404" pitchFamily="49" charset="0"/>
                <a:cs typeface="Courier New" panose="02070309020205020404" pitchFamily="49" charset="0"/>
              </a:rPr>
              <a:t>;</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60682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a:t>If we do not define a constructor, the Java compiler will generate a default constructor that contains no arguments and assigns the object default values. </a:t>
            </a:r>
            <a:endParaRPr lang="en-US" dirty="0" smtClean="0"/>
          </a:p>
          <a:p>
            <a:r>
              <a:rPr lang="en-US" dirty="0" smtClean="0"/>
              <a:t>Default </a:t>
            </a:r>
            <a:r>
              <a:rPr lang="en-US" dirty="0"/>
              <a:t>values can be created by assigning values to the instance fields during their declaration</a:t>
            </a:r>
            <a:r>
              <a:rPr lang="en-US" dirty="0" smtClean="0"/>
              <a:t>:</a:t>
            </a:r>
          </a:p>
          <a:p>
            <a:pPr marL="0" indent="0">
              <a:buNone/>
            </a:pPr>
            <a:endParaRPr lang="en-US" dirty="0" smtClean="0"/>
          </a:p>
          <a:p>
            <a:pPr marL="0" indent="0">
              <a:buNone/>
            </a:pPr>
            <a:r>
              <a:rPr lang="en-IN" dirty="0">
                <a:latin typeface="Courier New" panose="02070309020205020404" pitchFamily="49" charset="0"/>
                <a:cs typeface="Courier New" panose="02070309020205020404" pitchFamily="49" charset="0"/>
              </a:rPr>
              <a:t>public class Car {</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String </a:t>
            </a:r>
            <a:r>
              <a:rPr lang="en-IN" dirty="0" err="1">
                <a:latin typeface="Courier New" panose="02070309020205020404" pitchFamily="49" charset="0"/>
                <a:cs typeface="Courier New" panose="02070309020205020404" pitchFamily="49" charset="0"/>
              </a:rPr>
              <a:t>color</a:t>
            </a:r>
            <a:r>
              <a:rPr lang="en-IN" dirty="0">
                <a:latin typeface="Courier New" panose="02070309020205020404" pitchFamily="49" charset="0"/>
                <a:cs typeface="Courier New" panose="02070309020205020404" pitchFamily="49" charset="0"/>
              </a:rPr>
              <a:t> = "red";</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boolean</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isElectric</a:t>
            </a:r>
            <a:r>
              <a:rPr lang="en-IN" dirty="0">
                <a:latin typeface="Courier New" panose="02070309020205020404" pitchFamily="49" charset="0"/>
                <a:cs typeface="Courier New" panose="02070309020205020404" pitchFamily="49" charset="0"/>
              </a:rPr>
              <a:t> = false;</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int</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cupHolders</a:t>
            </a:r>
            <a:r>
              <a:rPr lang="en-IN" dirty="0">
                <a:latin typeface="Courier New" panose="02070309020205020404" pitchFamily="49" charset="0"/>
                <a:cs typeface="Courier New" panose="02070309020205020404" pitchFamily="49" charset="0"/>
              </a:rPr>
              <a:t> = 4;</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public static void main(String[] </a:t>
            </a:r>
            <a:r>
              <a:rPr lang="en-IN" dirty="0" err="1">
                <a:latin typeface="Courier New" panose="02070309020205020404" pitchFamily="49" charset="0"/>
                <a:cs typeface="Courier New" panose="02070309020205020404" pitchFamily="49" charset="0"/>
              </a:rPr>
              <a:t>args</a:t>
            </a:r>
            <a:r>
              <a:rPr lang="en-IN" dirty="0">
                <a:latin typeface="Courier New" panose="02070309020205020404" pitchFamily="49" charset="0"/>
                <a:cs typeface="Courier New" panose="02070309020205020404" pitchFamily="49" charset="0"/>
              </a:rPr>
              <a:t>) {</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Car </a:t>
            </a:r>
            <a:r>
              <a:rPr lang="en-IN" dirty="0" err="1">
                <a:latin typeface="Courier New" panose="02070309020205020404" pitchFamily="49" charset="0"/>
                <a:cs typeface="Courier New" panose="02070309020205020404" pitchFamily="49" charset="0"/>
              </a:rPr>
              <a:t>myCar</a:t>
            </a:r>
            <a:r>
              <a:rPr lang="en-IN" dirty="0">
                <a:latin typeface="Courier New" panose="02070309020205020404" pitchFamily="49" charset="0"/>
                <a:cs typeface="Courier New" panose="02070309020205020404" pitchFamily="49" charset="0"/>
              </a:rPr>
              <a:t> = new Car();</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System.out.println</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myCar.color</a:t>
            </a:r>
            <a:r>
              <a:rPr lang="en-IN" dirty="0">
                <a:latin typeface="Courier New" panose="02070309020205020404" pitchFamily="49" charset="0"/>
                <a:cs typeface="Courier New" panose="02070309020205020404" pitchFamily="49" charset="0"/>
              </a:rPr>
              <a:t>); // Prints: red</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70542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 task…</a:t>
            </a:r>
            <a:endParaRPr lang="en-IN" dirty="0"/>
          </a:p>
        </p:txBody>
      </p:sp>
      <p:sp>
        <p:nvSpPr>
          <p:cNvPr id="3" name="Content Placeholder 2"/>
          <p:cNvSpPr>
            <a:spLocks noGrp="1"/>
          </p:cNvSpPr>
          <p:nvPr>
            <p:ph idx="1"/>
          </p:nvPr>
        </p:nvSpPr>
        <p:spPr/>
        <p:txBody>
          <a:bodyPr/>
          <a:lstStyle/>
          <a:p>
            <a:r>
              <a:rPr lang="en-US" dirty="0"/>
              <a:t>Add the String parameter product to the Store() constructor</a:t>
            </a:r>
            <a:r>
              <a:rPr lang="en-US" dirty="0" smtClean="0"/>
              <a:t>.</a:t>
            </a:r>
          </a:p>
          <a:p>
            <a:r>
              <a:rPr lang="en-US" dirty="0"/>
              <a:t>Inside of the constructor method, set the instance variable </a:t>
            </a:r>
            <a:r>
              <a:rPr lang="en-US" dirty="0" err="1"/>
              <a:t>productType</a:t>
            </a:r>
            <a:r>
              <a:rPr lang="en-US" dirty="0"/>
              <a:t> equal to the product parameter.</a:t>
            </a:r>
            <a:endParaRPr lang="en-IN" dirty="0"/>
          </a:p>
        </p:txBody>
      </p:sp>
    </p:spTree>
    <p:extLst>
      <p:ext uri="{BB962C8B-B14F-4D97-AF65-F5344CB8AC3E}">
        <p14:creationId xmlns:p14="http://schemas.microsoft.com/office/powerpoint/2010/main" val="3523128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values to instance fields</a:t>
            </a:r>
            <a:endParaRPr lang="en-IN" dirty="0"/>
          </a:p>
        </p:txBody>
      </p:sp>
      <p:sp>
        <p:nvSpPr>
          <p:cNvPr id="3" name="Content Placeholder 2"/>
          <p:cNvSpPr>
            <a:spLocks noGrp="1"/>
          </p:cNvSpPr>
          <p:nvPr>
            <p:ph idx="1"/>
          </p:nvPr>
        </p:nvSpPr>
        <p:spPr/>
        <p:txBody>
          <a:bodyPr/>
          <a:lstStyle/>
          <a:p>
            <a:pPr marL="0" indent="0">
              <a:buNone/>
            </a:pPr>
            <a:r>
              <a:rPr lang="en-US" dirty="0"/>
              <a:t>public class Car {</a:t>
            </a:r>
            <a:r>
              <a:rPr lang="en-US" dirty="0"/>
              <a:t/>
            </a:r>
            <a:br>
              <a:rPr lang="en-US" dirty="0"/>
            </a:br>
            <a:r>
              <a:rPr lang="en-US" dirty="0"/>
              <a:t>  String color;</a:t>
            </a:r>
            <a:r>
              <a:rPr lang="en-US" dirty="0"/>
              <a:t/>
            </a:r>
            <a:br>
              <a:rPr lang="en-US" dirty="0"/>
            </a:br>
            <a:r>
              <a:rPr lang="en-US" dirty="0"/>
              <a:t/>
            </a:r>
            <a:br>
              <a:rPr lang="en-US" dirty="0"/>
            </a:br>
            <a:r>
              <a:rPr lang="en-US" dirty="0"/>
              <a:t>  public Car(String </a:t>
            </a:r>
            <a:r>
              <a:rPr lang="en-US" dirty="0" err="1"/>
              <a:t>carColor</a:t>
            </a:r>
            <a:r>
              <a:rPr lang="en-US" dirty="0"/>
              <a:t>) {</a:t>
            </a:r>
            <a:r>
              <a:rPr lang="en-US" dirty="0"/>
              <a:t/>
            </a:r>
            <a:br>
              <a:rPr lang="en-US" dirty="0"/>
            </a:br>
            <a:r>
              <a:rPr lang="en-US" dirty="0"/>
              <a:t>    // assign parameter value to instance field</a:t>
            </a:r>
            <a:r>
              <a:rPr lang="en-US" dirty="0"/>
              <a:t/>
            </a:r>
            <a:br>
              <a:rPr lang="en-US" dirty="0"/>
            </a:br>
            <a:r>
              <a:rPr lang="en-US" dirty="0"/>
              <a:t>    color = </a:t>
            </a:r>
            <a:r>
              <a:rPr lang="en-US" dirty="0" err="1"/>
              <a:t>carColor</a:t>
            </a:r>
            <a:r>
              <a:rPr lang="en-US" dirty="0"/>
              <a:t>;</a:t>
            </a:r>
            <a:r>
              <a:rPr lang="en-US" dirty="0"/>
              <a:t/>
            </a:r>
            <a:br>
              <a:rPr lang="en-US" dirty="0"/>
            </a:br>
            <a:r>
              <a:rPr lang="en-US" dirty="0"/>
              <a:t>  }</a:t>
            </a:r>
            <a:r>
              <a:rPr lang="en-US" dirty="0"/>
              <a:t/>
            </a:r>
            <a:br>
              <a:rPr lang="en-US" dirty="0"/>
            </a:br>
            <a:r>
              <a:rPr lang="en-US" dirty="0"/>
              <a:t/>
            </a:r>
            <a:br>
              <a:rPr lang="en-US" dirty="0"/>
            </a:br>
            <a:r>
              <a:rPr lang="en-US" dirty="0"/>
              <a:t>  public static void main(String[] </a:t>
            </a:r>
            <a:r>
              <a:rPr lang="en-US" dirty="0" err="1"/>
              <a:t>args</a:t>
            </a:r>
            <a:r>
              <a:rPr lang="en-US" dirty="0"/>
              <a:t>) {</a:t>
            </a:r>
            <a:r>
              <a:rPr lang="en-US" dirty="0"/>
              <a:t/>
            </a:r>
            <a:br>
              <a:rPr lang="en-US" dirty="0"/>
            </a:br>
            <a:r>
              <a:rPr lang="en-US" dirty="0"/>
              <a:t>    // parameter value supplied when calling constructor</a:t>
            </a:r>
            <a:r>
              <a:rPr lang="en-US" dirty="0"/>
              <a:t/>
            </a:r>
            <a:br>
              <a:rPr lang="en-US" dirty="0"/>
            </a:br>
            <a:r>
              <a:rPr lang="en-US" dirty="0"/>
              <a:t>    Car </a:t>
            </a:r>
            <a:r>
              <a:rPr lang="en-US" dirty="0" err="1"/>
              <a:t>ferrari</a:t>
            </a:r>
            <a:r>
              <a:rPr lang="en-US" dirty="0"/>
              <a:t> = new Car("red");</a:t>
            </a:r>
            <a:r>
              <a:rPr lang="en-US" dirty="0"/>
              <a:t/>
            </a:r>
            <a:br>
              <a:rPr lang="en-US" dirty="0"/>
            </a:br>
            <a:r>
              <a:rPr lang="en-US" dirty="0"/>
              <a:t>  }</a:t>
            </a:r>
            <a:r>
              <a:rPr lang="en-US" dirty="0"/>
              <a:t/>
            </a:r>
            <a:br>
              <a:rPr lang="en-US" dirty="0"/>
            </a:br>
            <a:r>
              <a:rPr lang="en-US" dirty="0"/>
              <a:t>}</a:t>
            </a:r>
            <a:endParaRPr lang="en-IN" dirty="0"/>
          </a:p>
        </p:txBody>
      </p:sp>
    </p:spTree>
    <p:extLst>
      <p:ext uri="{BB962C8B-B14F-4D97-AF65-F5344CB8AC3E}">
        <p14:creationId xmlns:p14="http://schemas.microsoft.com/office/powerpoint/2010/main" val="84521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fields</a:t>
            </a:r>
            <a:endParaRPr lang="en-IN" dirty="0"/>
          </a:p>
        </p:txBody>
      </p:sp>
      <p:sp>
        <p:nvSpPr>
          <p:cNvPr id="3" name="Content Placeholder 2"/>
          <p:cNvSpPr>
            <a:spLocks noGrp="1"/>
          </p:cNvSpPr>
          <p:nvPr>
            <p:ph sz="half" idx="1"/>
          </p:nvPr>
        </p:nvSpPr>
        <p:spPr/>
        <p:txBody>
          <a:bodyPr>
            <a:normAutofit fontScale="85000" lnSpcReduction="20000"/>
          </a:bodyPr>
          <a:lstStyle/>
          <a:p>
            <a:pPr marL="0" indent="0">
              <a:buNone/>
            </a:pPr>
            <a:r>
              <a:rPr lang="en-IN" dirty="0">
                <a:latin typeface="Courier New" panose="02070309020205020404" pitchFamily="49" charset="0"/>
                <a:cs typeface="Courier New" panose="02070309020205020404" pitchFamily="49" charset="0"/>
              </a:rPr>
              <a:t>public class Car {</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String </a:t>
            </a:r>
            <a:r>
              <a:rPr lang="en-IN" dirty="0" err="1">
                <a:latin typeface="Courier New" panose="02070309020205020404" pitchFamily="49" charset="0"/>
                <a:cs typeface="Courier New" panose="02070309020205020404" pitchFamily="49" charset="0"/>
              </a:rPr>
              <a:t>color</a:t>
            </a:r>
            <a:r>
              <a:rPr lang="en-IN" dirty="0">
                <a:latin typeface="Courier New" panose="02070309020205020404" pitchFamily="49" charset="0"/>
                <a:cs typeface="Courier New" panose="02070309020205020404" pitchFamily="49" charset="0"/>
              </a:rPr>
              <a:t>;</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 new fields!</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boolean</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isRunning</a:t>
            </a:r>
            <a:r>
              <a:rPr lang="en-IN" dirty="0">
                <a:latin typeface="Courier New" panose="02070309020205020404" pitchFamily="49" charset="0"/>
                <a:cs typeface="Courier New" panose="02070309020205020404" pitchFamily="49" charset="0"/>
              </a:rPr>
              <a:t>;</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int</a:t>
            </a:r>
            <a:r>
              <a:rPr lang="en-IN" dirty="0">
                <a:latin typeface="Courier New" panose="02070309020205020404" pitchFamily="49" charset="0"/>
                <a:cs typeface="Courier New" panose="02070309020205020404" pitchFamily="49" charset="0"/>
              </a:rPr>
              <a:t> velocity;</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 new parameters that correspond to the new fields</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public Car(String </a:t>
            </a:r>
            <a:r>
              <a:rPr lang="en-IN" dirty="0" err="1">
                <a:latin typeface="Courier New" panose="02070309020205020404" pitchFamily="49" charset="0"/>
                <a:cs typeface="Courier New" panose="02070309020205020404" pitchFamily="49" charset="0"/>
              </a:rPr>
              <a:t>carColor</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boolean</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carRunning</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int</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milesPerHour</a:t>
            </a:r>
            <a:r>
              <a:rPr lang="en-IN" dirty="0">
                <a:latin typeface="Courier New" panose="02070309020205020404" pitchFamily="49" charset="0"/>
                <a:cs typeface="Courier New" panose="02070309020205020404" pitchFamily="49" charset="0"/>
              </a:rPr>
              <a:t>) {</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color</a:t>
            </a:r>
            <a:r>
              <a:rPr lang="en-IN" dirty="0">
                <a:latin typeface="Courier New" panose="02070309020205020404" pitchFamily="49" charset="0"/>
                <a:cs typeface="Courier New" panose="02070309020205020404" pitchFamily="49" charset="0"/>
              </a:rPr>
              <a:t> = </a:t>
            </a:r>
            <a:r>
              <a:rPr lang="en-IN" dirty="0" err="1">
                <a:latin typeface="Courier New" panose="02070309020205020404" pitchFamily="49" charset="0"/>
                <a:cs typeface="Courier New" panose="02070309020205020404" pitchFamily="49" charset="0"/>
              </a:rPr>
              <a:t>carColor</a:t>
            </a:r>
            <a:r>
              <a:rPr lang="en-IN" dirty="0">
                <a:latin typeface="Courier New" panose="02070309020205020404" pitchFamily="49" charset="0"/>
                <a:cs typeface="Courier New" panose="02070309020205020404" pitchFamily="49" charset="0"/>
              </a:rPr>
              <a:t>;</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 assign new parameters to the new fields</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isRunning</a:t>
            </a:r>
            <a:r>
              <a:rPr lang="en-IN" dirty="0">
                <a:latin typeface="Courier New" panose="02070309020205020404" pitchFamily="49" charset="0"/>
                <a:cs typeface="Courier New" panose="02070309020205020404" pitchFamily="49" charset="0"/>
              </a:rPr>
              <a:t> = </a:t>
            </a:r>
            <a:r>
              <a:rPr lang="en-IN" dirty="0" err="1">
                <a:latin typeface="Courier New" panose="02070309020205020404" pitchFamily="49" charset="0"/>
                <a:cs typeface="Courier New" panose="02070309020205020404" pitchFamily="49" charset="0"/>
              </a:rPr>
              <a:t>carRunning</a:t>
            </a:r>
            <a:r>
              <a:rPr lang="en-IN" dirty="0">
                <a:latin typeface="Courier New" panose="02070309020205020404" pitchFamily="49" charset="0"/>
                <a:cs typeface="Courier New" panose="02070309020205020404" pitchFamily="49" charset="0"/>
              </a:rPr>
              <a:t>;</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velocity = </a:t>
            </a:r>
            <a:r>
              <a:rPr lang="en-IN" dirty="0" err="1">
                <a:latin typeface="Courier New" panose="02070309020205020404" pitchFamily="49" charset="0"/>
                <a:cs typeface="Courier New" panose="02070309020205020404" pitchFamily="49" charset="0"/>
              </a:rPr>
              <a:t>milesPerHour</a:t>
            </a:r>
            <a:r>
              <a:rPr lang="en-IN" dirty="0">
                <a:latin typeface="Courier New" panose="02070309020205020404" pitchFamily="49" charset="0"/>
                <a:cs typeface="Courier New" panose="02070309020205020404" pitchFamily="49" charset="0"/>
              </a:rPr>
              <a:t>;</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endParaRPr lang="en-IN" dirty="0">
              <a:latin typeface="Courier New" panose="02070309020205020404" pitchFamily="49" charset="0"/>
              <a:cs typeface="Courier New" panose="02070309020205020404" pitchFamily="49" charset="0"/>
            </a:endParaRPr>
          </a:p>
        </p:txBody>
      </p:sp>
      <p:sp>
        <p:nvSpPr>
          <p:cNvPr id="4" name="Content Placeholder 3"/>
          <p:cNvSpPr>
            <a:spLocks noGrp="1"/>
          </p:cNvSpPr>
          <p:nvPr>
            <p:ph sz="half" idx="2"/>
          </p:nvPr>
        </p:nvSpPr>
        <p:spPr/>
        <p:txBody>
          <a:bodyPr>
            <a:normAutofit fontScale="85000" lnSpcReduction="20000"/>
          </a:bodyPr>
          <a:lstStyle/>
          <a:p>
            <a:pPr marL="0" indent="0">
              <a:buNone/>
            </a:pPr>
            <a:r>
              <a:rPr lang="en-IN" dirty="0">
                <a:latin typeface="Courier New" panose="02070309020205020404" pitchFamily="49" charset="0"/>
                <a:cs typeface="Courier New" panose="02070309020205020404" pitchFamily="49" charset="0"/>
              </a:rPr>
              <a:t> public static void main(String[] </a:t>
            </a:r>
            <a:r>
              <a:rPr lang="en-IN" dirty="0" err="1">
                <a:latin typeface="Courier New" panose="02070309020205020404" pitchFamily="49" charset="0"/>
                <a:cs typeface="Courier New" panose="02070309020205020404" pitchFamily="49" charset="0"/>
              </a:rPr>
              <a:t>args</a:t>
            </a:r>
            <a:r>
              <a:rPr lang="en-IN" dirty="0">
                <a:latin typeface="Courier New" panose="02070309020205020404" pitchFamily="49" charset="0"/>
                <a:cs typeface="Courier New" panose="02070309020205020404" pitchFamily="49" charset="0"/>
              </a:rPr>
              <a:t>)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 new values passed into the method call</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Car </a:t>
            </a:r>
            <a:r>
              <a:rPr lang="en-IN" dirty="0" err="1">
                <a:latin typeface="Courier New" panose="02070309020205020404" pitchFamily="49" charset="0"/>
                <a:cs typeface="Courier New" panose="02070309020205020404" pitchFamily="49" charset="0"/>
              </a:rPr>
              <a:t>ferrari</a:t>
            </a:r>
            <a:r>
              <a:rPr lang="en-IN" dirty="0">
                <a:latin typeface="Courier New" panose="02070309020205020404" pitchFamily="49" charset="0"/>
                <a:cs typeface="Courier New" panose="02070309020205020404" pitchFamily="49" charset="0"/>
              </a:rPr>
              <a:t> = new Car("red", true, 27);</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Car </a:t>
            </a:r>
            <a:r>
              <a:rPr lang="en-IN" dirty="0" err="1">
                <a:latin typeface="Courier New" panose="02070309020205020404" pitchFamily="49" charset="0"/>
                <a:cs typeface="Courier New" panose="02070309020205020404" pitchFamily="49" charset="0"/>
              </a:rPr>
              <a:t>renault</a:t>
            </a:r>
            <a:r>
              <a:rPr lang="en-IN" dirty="0">
                <a:latin typeface="Courier New" panose="02070309020205020404" pitchFamily="49" charset="0"/>
                <a:cs typeface="Courier New" panose="02070309020205020404" pitchFamily="49" charset="0"/>
              </a:rPr>
              <a:t> = new Car("blue", false, 70);</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System.out.println</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renault.isRunning</a:t>
            </a:r>
            <a:r>
              <a:rPr lang="en-IN" dirty="0">
                <a:latin typeface="Courier New" panose="02070309020205020404" pitchFamily="49" charset="0"/>
                <a:cs typeface="Courier New" panose="02070309020205020404" pitchFamily="49" charset="0"/>
              </a:rPr>
              <a:t>);</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 false</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System.out.println</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ferrari.velocity</a:t>
            </a:r>
            <a:r>
              <a:rPr lang="en-IN" dirty="0">
                <a:latin typeface="Courier New" panose="02070309020205020404" pitchFamily="49" charset="0"/>
                <a:cs typeface="Courier New" panose="02070309020205020404" pitchFamily="49" charset="0"/>
              </a:rPr>
              <a:t>);</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 27</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  }</a:t>
            </a:r>
            <a:br>
              <a:rPr lang="en-IN" dirty="0">
                <a:latin typeface="Courier New" panose="02070309020205020404" pitchFamily="49" charset="0"/>
                <a:cs typeface="Courier New" panose="02070309020205020404" pitchFamily="49" charset="0"/>
              </a:rPr>
            </a:br>
            <a:r>
              <a:rPr lang="en-IN" dirty="0">
                <a:latin typeface="Courier New" panose="02070309020205020404" pitchFamily="49" charset="0"/>
                <a:cs typeface="Courier New" panose="02070309020205020404" pitchFamily="49" charset="0"/>
              </a:rPr>
              <a:t>}</a:t>
            </a:r>
          </a:p>
          <a:p>
            <a:pPr marL="0" indent="0">
              <a:buNone/>
            </a:pPr>
            <a:endParaRPr lang="en-IN" dirty="0"/>
          </a:p>
        </p:txBody>
      </p:sp>
    </p:spTree>
    <p:extLst>
      <p:ext uri="{BB962C8B-B14F-4D97-AF65-F5344CB8AC3E}">
        <p14:creationId xmlns:p14="http://schemas.microsoft.com/office/powerpoint/2010/main" val="3489061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The constructor now has multiple parameters to receive values for the new fields. We still specify the type as well as the name for each parameter</a:t>
            </a:r>
            <a:r>
              <a:rPr lang="en-US" dirty="0" smtClean="0"/>
              <a:t>.</a:t>
            </a:r>
            <a:endParaRPr lang="en-US" dirty="0"/>
          </a:p>
          <a:p>
            <a:r>
              <a:rPr lang="en-US" dirty="0"/>
              <a:t>Ordering matters! We must pass values into the constructor invocation in the same order that they’re listed in the parameters</a:t>
            </a:r>
            <a:r>
              <a:rPr lang="en-US" dirty="0" smtClean="0"/>
              <a:t>.</a:t>
            </a:r>
          </a:p>
          <a:p>
            <a:pPr marL="0" indent="0">
              <a:buNone/>
            </a:pPr>
            <a:r>
              <a:rPr lang="en-US" dirty="0">
                <a:latin typeface="Courier New" panose="02070309020205020404" pitchFamily="49" charset="0"/>
                <a:cs typeface="Courier New" panose="02070309020205020404" pitchFamily="49" charset="0"/>
              </a:rPr>
              <a:t>// values match types, no error</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Car </a:t>
            </a:r>
            <a:r>
              <a:rPr lang="en-US" dirty="0" err="1">
                <a:latin typeface="Courier New" panose="02070309020205020404" pitchFamily="49" charset="0"/>
                <a:cs typeface="Courier New" panose="02070309020205020404" pitchFamily="49" charset="0"/>
              </a:rPr>
              <a:t>honda</a:t>
            </a:r>
            <a:r>
              <a:rPr lang="en-US" dirty="0">
                <a:latin typeface="Courier New" panose="02070309020205020404" pitchFamily="49" charset="0"/>
                <a:cs typeface="Courier New" panose="02070309020205020404" pitchFamily="49" charset="0"/>
              </a:rPr>
              <a:t> = new Car("green", false, 0);</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values do not match types, error!</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Car </a:t>
            </a:r>
            <a:r>
              <a:rPr lang="en-US" dirty="0" err="1">
                <a:latin typeface="Courier New" panose="02070309020205020404" pitchFamily="49" charset="0"/>
                <a:cs typeface="Courier New" panose="02070309020205020404" pitchFamily="49" charset="0"/>
              </a:rPr>
              <a:t>junker</a:t>
            </a:r>
            <a:r>
              <a:rPr lang="en-US" dirty="0">
                <a:latin typeface="Courier New" panose="02070309020205020404" pitchFamily="49" charset="0"/>
                <a:cs typeface="Courier New" panose="02070309020205020404" pitchFamily="49" charset="0"/>
              </a:rPr>
              <a:t> = new Car(true, 42, "brown");</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69916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continued</a:t>
            </a:r>
            <a:endParaRPr lang="en-IN" dirty="0"/>
          </a:p>
        </p:txBody>
      </p:sp>
      <p:sp>
        <p:nvSpPr>
          <p:cNvPr id="3" name="Content Placeholder 2"/>
          <p:cNvSpPr>
            <a:spLocks noGrp="1"/>
          </p:cNvSpPr>
          <p:nvPr>
            <p:ph idx="1"/>
          </p:nvPr>
        </p:nvSpPr>
        <p:spPr/>
        <p:txBody>
          <a:bodyPr/>
          <a:lstStyle/>
          <a:p>
            <a:r>
              <a:rPr lang="en-US" dirty="0"/>
              <a:t>Add two new instance fields for Store</a:t>
            </a:r>
            <a:r>
              <a:rPr lang="en-US" dirty="0" smtClean="0"/>
              <a:t>.</a:t>
            </a:r>
            <a:endParaRPr lang="en-US" dirty="0"/>
          </a:p>
          <a:p>
            <a:r>
              <a:rPr lang="en-US" dirty="0" err="1"/>
              <a:t>inventoryCount</a:t>
            </a:r>
            <a:r>
              <a:rPr lang="en-US" dirty="0"/>
              <a:t> of type int. </a:t>
            </a:r>
          </a:p>
          <a:p>
            <a:r>
              <a:rPr lang="en-US" dirty="0" err="1" smtClean="0"/>
              <a:t>inventoryPrice</a:t>
            </a:r>
            <a:r>
              <a:rPr lang="en-US" dirty="0" smtClean="0"/>
              <a:t> </a:t>
            </a:r>
            <a:r>
              <a:rPr lang="en-US" dirty="0"/>
              <a:t>of type double.</a:t>
            </a:r>
            <a:endParaRPr lang="en-IN" dirty="0"/>
          </a:p>
        </p:txBody>
      </p:sp>
    </p:spTree>
    <p:extLst>
      <p:ext uri="{BB962C8B-B14F-4D97-AF65-F5344CB8AC3E}">
        <p14:creationId xmlns:p14="http://schemas.microsoft.com/office/powerpoint/2010/main" val="2585966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Update the Store constructor method with the new parameters</a:t>
            </a:r>
            <a:r>
              <a:rPr lang="en-US" dirty="0" smtClean="0"/>
              <a:t>.</a:t>
            </a:r>
            <a:endParaRPr lang="en-US" dirty="0"/>
          </a:p>
          <a:p>
            <a:r>
              <a:rPr lang="en-US" dirty="0"/>
              <a:t>The parameters should be product, count, and price, in that order</a:t>
            </a:r>
            <a:r>
              <a:rPr lang="en-US" dirty="0" smtClean="0"/>
              <a:t>.</a:t>
            </a:r>
            <a:endParaRPr lang="en-US" dirty="0"/>
          </a:p>
          <a:p>
            <a:r>
              <a:rPr lang="en-US" dirty="0"/>
              <a:t>You must use that order and include the types for each parameter</a:t>
            </a:r>
            <a:r>
              <a:rPr lang="en-US" dirty="0" smtClean="0"/>
              <a:t>.</a:t>
            </a:r>
            <a:endParaRPr lang="en-US" dirty="0"/>
          </a:p>
          <a:p>
            <a:r>
              <a:rPr lang="en-US" dirty="0"/>
              <a:t>For example, product is of type String because that value is assigned to the instance field String </a:t>
            </a:r>
            <a:r>
              <a:rPr lang="en-US" dirty="0" err="1"/>
              <a:t>productType</a:t>
            </a:r>
            <a:r>
              <a:rPr lang="en-US" dirty="0"/>
              <a:t>.</a:t>
            </a:r>
            <a:endParaRPr lang="en-IN" dirty="0"/>
          </a:p>
        </p:txBody>
      </p:sp>
    </p:spTree>
    <p:extLst>
      <p:ext uri="{BB962C8B-B14F-4D97-AF65-F5344CB8AC3E}">
        <p14:creationId xmlns:p14="http://schemas.microsoft.com/office/powerpoint/2010/main" val="4094822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 the body of the Store constructor, assign the parameter values to the appropriate instance fields</a:t>
            </a:r>
            <a:r>
              <a:rPr lang="en-US" dirty="0" smtClean="0"/>
              <a:t>.</a:t>
            </a:r>
          </a:p>
          <a:p>
            <a:r>
              <a:rPr lang="en-US" dirty="0"/>
              <a:t>Inside main(), create an instance of Store called </a:t>
            </a:r>
            <a:r>
              <a:rPr lang="en-US" dirty="0" err="1"/>
              <a:t>cookieShop</a:t>
            </a:r>
            <a:r>
              <a:rPr lang="en-US" dirty="0" smtClean="0"/>
              <a:t>.</a:t>
            </a:r>
            <a:endParaRPr lang="en-US" dirty="0"/>
          </a:p>
          <a:p>
            <a:r>
              <a:rPr lang="en-US" dirty="0" err="1"/>
              <a:t>cookieShop</a:t>
            </a:r>
            <a:r>
              <a:rPr lang="en-US" dirty="0"/>
              <a:t> has "cookies" as the product</a:t>
            </a:r>
            <a:r>
              <a:rPr lang="en-US" dirty="0" smtClean="0"/>
              <a:t>.</a:t>
            </a:r>
            <a:endParaRPr lang="en-US" dirty="0"/>
          </a:p>
          <a:p>
            <a:r>
              <a:rPr lang="en-US" dirty="0" err="1"/>
              <a:t>cookieShop</a:t>
            </a:r>
            <a:r>
              <a:rPr lang="en-US" dirty="0"/>
              <a:t> has 12 cookies to sell and each cookie costs 3.75.</a:t>
            </a:r>
            <a:endParaRPr lang="en-IN" dirty="0"/>
          </a:p>
        </p:txBody>
      </p:sp>
    </p:spTree>
    <p:extLst>
      <p:ext uri="{BB962C8B-B14F-4D97-AF65-F5344CB8AC3E}">
        <p14:creationId xmlns:p14="http://schemas.microsoft.com/office/powerpoint/2010/main" val="2589889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output</a:t>
            </a:r>
            <a:endParaRPr lang="en-IN" dirty="0"/>
          </a:p>
        </p:txBody>
      </p:sp>
      <p:sp>
        <p:nvSpPr>
          <p:cNvPr id="3" name="Content Placeholder 2"/>
          <p:cNvSpPr>
            <a:spLocks noGrp="1"/>
          </p:cNvSpPr>
          <p:nvPr>
            <p:ph idx="1"/>
          </p:nvPr>
        </p:nvSpPr>
        <p:spPr>
          <a:xfrm>
            <a:off x="581192" y="2180496"/>
            <a:ext cx="11029615" cy="4426366"/>
          </a:xfrm>
        </p:spPr>
        <p:txBody>
          <a:bodyPr>
            <a:normAutofit fontScale="92500" lnSpcReduction="10000"/>
          </a:bodyPr>
          <a:lstStyle/>
          <a:p>
            <a:pPr marL="0" indent="0">
              <a:buNone/>
            </a:pPr>
            <a:r>
              <a:rPr lang="en-IN" dirty="0">
                <a:latin typeface="Courier New" panose="02070309020205020404" pitchFamily="49" charset="0"/>
                <a:cs typeface="Courier New" panose="02070309020205020404" pitchFamily="49" charset="0"/>
              </a:rPr>
              <a:t>class </a:t>
            </a:r>
            <a:r>
              <a:rPr lang="en-IN" dirty="0" err="1">
                <a:latin typeface="Courier New" panose="02070309020205020404" pitchFamily="49" charset="0"/>
                <a:cs typeface="Courier New" panose="02070309020205020404" pitchFamily="49" charset="0"/>
              </a:rPr>
              <a:t>HelloWorld</a:t>
            </a:r>
            <a:r>
              <a:rPr lang="en-IN" dirty="0">
                <a:latin typeface="Courier New" panose="02070309020205020404" pitchFamily="49" charset="0"/>
                <a:cs typeface="Courier New" panose="02070309020205020404" pitchFamily="49" charset="0"/>
              </a:rPr>
              <a:t> { </a:t>
            </a:r>
            <a:endParaRPr lang="en-IN" dirty="0" smtClean="0">
              <a:latin typeface="Courier New" panose="02070309020205020404" pitchFamily="49" charset="0"/>
              <a:cs typeface="Courier New" panose="02070309020205020404" pitchFamily="49" charset="0"/>
            </a:endParaRPr>
          </a:p>
          <a:p>
            <a:pPr marL="0" indent="0">
              <a:buNone/>
            </a:pPr>
            <a:r>
              <a:rPr lang="en-IN" dirty="0">
                <a:latin typeface="Courier New" panose="02070309020205020404" pitchFamily="49" charset="0"/>
                <a:cs typeface="Courier New" panose="02070309020205020404" pitchFamily="49" charset="0"/>
              </a:rPr>
              <a:t>	{        </a:t>
            </a:r>
          </a:p>
          <a:p>
            <a:pPr marL="0" indent="0">
              <a:buNone/>
            </a:pPr>
            <a:r>
              <a:rPr lang="en-IN" dirty="0" smtClean="0">
                <a:latin typeface="Courier New" panose="02070309020205020404" pitchFamily="49" charset="0"/>
                <a:cs typeface="Courier New" panose="02070309020205020404" pitchFamily="49" charset="0"/>
              </a:rPr>
              <a:t>		</a:t>
            </a:r>
            <a:r>
              <a:rPr lang="en-IN" dirty="0" err="1" smtClean="0">
                <a:latin typeface="Courier New" panose="02070309020205020404" pitchFamily="49" charset="0"/>
                <a:cs typeface="Courier New" panose="02070309020205020404" pitchFamily="49" charset="0"/>
              </a:rPr>
              <a:t>System.out.println</a:t>
            </a:r>
            <a:r>
              <a:rPr lang="en-IN" dirty="0">
                <a:latin typeface="Courier New" panose="02070309020205020404" pitchFamily="49" charset="0"/>
                <a:cs typeface="Courier New" panose="02070309020205020404" pitchFamily="49" charset="0"/>
              </a:rPr>
              <a:t>("This is just a block of code in class </a:t>
            </a:r>
            <a:r>
              <a:rPr lang="en-IN" dirty="0" err="1">
                <a:latin typeface="Courier New" panose="02070309020205020404" pitchFamily="49" charset="0"/>
                <a:cs typeface="Courier New" panose="02070309020205020404" pitchFamily="49" charset="0"/>
              </a:rPr>
              <a:t>HelloWord</a:t>
            </a:r>
            <a:r>
              <a:rPr lang="en-IN" dirty="0">
                <a:latin typeface="Courier New" panose="02070309020205020404" pitchFamily="49" charset="0"/>
                <a:cs typeface="Courier New" panose="02070309020205020404" pitchFamily="49" charset="0"/>
              </a:rPr>
              <a:t>");    </a:t>
            </a:r>
          </a:p>
          <a:p>
            <a:pPr marL="0" indent="0">
              <a:buNone/>
            </a:pPr>
            <a:r>
              <a:rPr lang="en-IN" dirty="0" smtClean="0">
                <a:latin typeface="Courier New" panose="02070309020205020404" pitchFamily="49" charset="0"/>
                <a:cs typeface="Courier New" panose="02070309020205020404" pitchFamily="49" charset="0"/>
              </a:rPr>
              <a:t>	}        </a:t>
            </a:r>
            <a:endParaRPr lang="en-IN" dirty="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   	public </a:t>
            </a:r>
            <a:r>
              <a:rPr lang="en-IN" dirty="0" err="1">
                <a:latin typeface="Courier New" panose="02070309020205020404" pitchFamily="49" charset="0"/>
                <a:cs typeface="Courier New" panose="02070309020205020404" pitchFamily="49" charset="0"/>
              </a:rPr>
              <a:t>HelloWorld</a:t>
            </a:r>
            <a:r>
              <a:rPr lang="en-IN" dirty="0">
                <a:latin typeface="Courier New" panose="02070309020205020404" pitchFamily="49" charset="0"/>
                <a:cs typeface="Courier New" panose="02070309020205020404" pitchFamily="49" charset="0"/>
              </a:rPr>
              <a:t>(){        </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		</a:t>
            </a:r>
            <a:r>
              <a:rPr lang="en-IN" dirty="0" err="1" smtClean="0">
                <a:latin typeface="Courier New" panose="02070309020205020404" pitchFamily="49" charset="0"/>
                <a:cs typeface="Courier New" panose="02070309020205020404" pitchFamily="49" charset="0"/>
              </a:rPr>
              <a:t>System.out.println</a:t>
            </a:r>
            <a:r>
              <a:rPr lang="en-IN" dirty="0">
                <a:latin typeface="Courier New" panose="02070309020205020404" pitchFamily="49" charset="0"/>
                <a:cs typeface="Courier New" panose="02070309020205020404" pitchFamily="49" charset="0"/>
              </a:rPr>
              <a:t>("This is the constructor block");    </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	}    </a:t>
            </a:r>
          </a:p>
          <a:p>
            <a:pPr marL="0" indent="0">
              <a:buNone/>
            </a:pPr>
            <a:r>
              <a:rPr lang="en-IN" dirty="0" smtClean="0">
                <a:latin typeface="Courier New" panose="02070309020205020404" pitchFamily="49" charset="0"/>
                <a:cs typeface="Courier New" panose="02070309020205020404" pitchFamily="49" charset="0"/>
              </a:rPr>
              <a:t>	public </a:t>
            </a:r>
            <a:r>
              <a:rPr lang="en-IN" dirty="0">
                <a:latin typeface="Courier New" panose="02070309020205020404" pitchFamily="49" charset="0"/>
                <a:cs typeface="Courier New" panose="02070309020205020404" pitchFamily="49" charset="0"/>
              </a:rPr>
              <a:t>static void main(String[] </a:t>
            </a:r>
            <a:r>
              <a:rPr lang="en-IN" dirty="0" err="1">
                <a:latin typeface="Courier New" panose="02070309020205020404" pitchFamily="49" charset="0"/>
                <a:cs typeface="Courier New" panose="02070309020205020404" pitchFamily="49" charset="0"/>
              </a:rPr>
              <a:t>args</a:t>
            </a:r>
            <a:r>
              <a:rPr lang="en-IN" dirty="0">
                <a:latin typeface="Courier New" panose="02070309020205020404" pitchFamily="49" charset="0"/>
                <a:cs typeface="Courier New" panose="02070309020205020404" pitchFamily="49" charset="0"/>
              </a:rPr>
              <a:t>) {       </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		</a:t>
            </a:r>
            <a:r>
              <a:rPr lang="en-IN" dirty="0" err="1" smtClean="0">
                <a:latin typeface="Courier New" panose="02070309020205020404" pitchFamily="49" charset="0"/>
                <a:cs typeface="Courier New" panose="02070309020205020404" pitchFamily="49" charset="0"/>
              </a:rPr>
              <a:t>HelloWorld</a:t>
            </a:r>
            <a:r>
              <a:rPr lang="en-IN" dirty="0" smtClean="0">
                <a:latin typeface="Courier New" panose="02070309020205020404" pitchFamily="49" charset="0"/>
                <a:cs typeface="Courier New" panose="02070309020205020404" pitchFamily="49" charset="0"/>
              </a:rPr>
              <a:t> </a:t>
            </a:r>
            <a:r>
              <a:rPr lang="en-IN" dirty="0">
                <a:latin typeface="Courier New" panose="02070309020205020404" pitchFamily="49" charset="0"/>
                <a:cs typeface="Courier New" panose="02070309020205020404" pitchFamily="49" charset="0"/>
              </a:rPr>
              <a:t>h = new </a:t>
            </a:r>
            <a:r>
              <a:rPr lang="en-IN" dirty="0" err="1">
                <a:latin typeface="Courier New" panose="02070309020205020404" pitchFamily="49" charset="0"/>
                <a:cs typeface="Courier New" panose="02070309020205020404" pitchFamily="49" charset="0"/>
              </a:rPr>
              <a:t>HelloWorld</a:t>
            </a:r>
            <a:r>
              <a:rPr lang="en-IN" dirty="0">
                <a:latin typeface="Courier New" panose="02070309020205020404" pitchFamily="49" charset="0"/>
                <a:cs typeface="Courier New" panose="02070309020205020404" pitchFamily="49" charset="0"/>
              </a:rPr>
              <a:t>();        </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		</a:t>
            </a:r>
            <a:r>
              <a:rPr lang="en-IN" dirty="0" err="1" smtClean="0">
                <a:latin typeface="Courier New" panose="02070309020205020404" pitchFamily="49" charset="0"/>
                <a:cs typeface="Courier New" panose="02070309020205020404" pitchFamily="49" charset="0"/>
              </a:rPr>
              <a:t>System.out.println</a:t>
            </a:r>
            <a:r>
              <a:rPr lang="en-IN" dirty="0">
                <a:latin typeface="Courier New" panose="02070309020205020404" pitchFamily="49" charset="0"/>
                <a:cs typeface="Courier New" panose="02070309020205020404" pitchFamily="49" charset="0"/>
              </a:rPr>
              <a:t>("Hello, World!");    </a:t>
            </a:r>
            <a:endParaRPr lang="en-IN" dirty="0" smtClean="0">
              <a:latin typeface="Courier New" panose="02070309020205020404" pitchFamily="49" charset="0"/>
              <a:cs typeface="Courier New" panose="02070309020205020404" pitchFamily="49" charset="0"/>
            </a:endParaRPr>
          </a:p>
          <a:p>
            <a:pPr marL="0" indent="0">
              <a:buNone/>
            </a:pPr>
            <a:r>
              <a:rPr lang="en-IN" dirty="0">
                <a:latin typeface="Courier New" panose="02070309020205020404" pitchFamily="49" charset="0"/>
                <a:cs typeface="Courier New" panose="02070309020205020404" pitchFamily="49" charset="0"/>
              </a:rPr>
              <a:t>	</a:t>
            </a:r>
            <a:r>
              <a:rPr lang="en-IN" dirty="0" smtClean="0">
                <a:latin typeface="Courier New" panose="02070309020205020404" pitchFamily="49" charset="0"/>
                <a:cs typeface="Courier New" panose="02070309020205020404" pitchFamily="49" charset="0"/>
              </a:rPr>
              <a:t>}</a:t>
            </a:r>
          </a:p>
          <a:p>
            <a:pPr marL="0" indent="0">
              <a:buNone/>
            </a:pPr>
            <a:r>
              <a:rPr lang="en-IN" dirty="0" smtClean="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083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Features/concepts of OOPs</a:t>
            </a:r>
            <a:endParaRPr lang="en-IN" dirty="0"/>
          </a:p>
        </p:txBody>
      </p:sp>
      <p:sp>
        <p:nvSpPr>
          <p:cNvPr id="3" name="Content Placeholder 2"/>
          <p:cNvSpPr>
            <a:spLocks noGrp="1"/>
          </p:cNvSpPr>
          <p:nvPr>
            <p:ph idx="1"/>
          </p:nvPr>
        </p:nvSpPr>
        <p:spPr/>
        <p:txBody>
          <a:bodyPr/>
          <a:lstStyle/>
          <a:p>
            <a:r>
              <a:rPr lang="en-US" dirty="0" smtClean="0"/>
              <a:t>Object</a:t>
            </a:r>
          </a:p>
          <a:p>
            <a:r>
              <a:rPr lang="en-US" dirty="0" smtClean="0"/>
              <a:t>Class</a:t>
            </a:r>
          </a:p>
          <a:p>
            <a:r>
              <a:rPr lang="en-US" dirty="0" smtClean="0"/>
              <a:t>Encapsulation</a:t>
            </a:r>
          </a:p>
          <a:p>
            <a:r>
              <a:rPr lang="en-US" dirty="0" smtClean="0"/>
              <a:t>Abstraction </a:t>
            </a:r>
          </a:p>
          <a:p>
            <a:r>
              <a:rPr lang="en-US" dirty="0" smtClean="0"/>
              <a:t>Polymorphism</a:t>
            </a:r>
          </a:p>
          <a:p>
            <a:r>
              <a:rPr lang="en-US" dirty="0" smtClean="0"/>
              <a:t>Inheritance </a:t>
            </a:r>
            <a:endParaRPr lang="en-IN" dirty="0"/>
          </a:p>
        </p:txBody>
      </p:sp>
    </p:spTree>
    <p:extLst>
      <p:ext uri="{BB962C8B-B14F-4D97-AF65-F5344CB8AC3E}">
        <p14:creationId xmlns:p14="http://schemas.microsoft.com/office/powerpoint/2010/main" val="2271812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sz="half" idx="1"/>
          </p:nvPr>
        </p:nvSpPr>
        <p:spPr>
          <a:xfrm>
            <a:off x="581193" y="2228003"/>
            <a:ext cx="5422390" cy="4134160"/>
          </a:xfrm>
        </p:spPr>
        <p:txBody>
          <a:bodyPr>
            <a:normAutofit fontScale="85000" lnSpcReduction="20000"/>
          </a:bodyPr>
          <a:lstStyle/>
          <a:p>
            <a:pPr marL="0" indent="0">
              <a:buNone/>
            </a:pPr>
            <a:r>
              <a:rPr lang="en-IN" dirty="0"/>
              <a:t>public class Dog {</a:t>
            </a:r>
          </a:p>
          <a:p>
            <a:pPr marL="0" indent="0">
              <a:buNone/>
            </a:pPr>
            <a:r>
              <a:rPr lang="en-IN" dirty="0"/>
              <a:t>  String breed;</a:t>
            </a:r>
          </a:p>
          <a:p>
            <a:pPr marL="0" indent="0">
              <a:buNone/>
            </a:pPr>
            <a:r>
              <a:rPr lang="en-IN" dirty="0"/>
              <a:t>  </a:t>
            </a:r>
            <a:r>
              <a:rPr lang="en-IN" dirty="0" err="1"/>
              <a:t>boolean</a:t>
            </a:r>
            <a:r>
              <a:rPr lang="en-IN" dirty="0"/>
              <a:t> </a:t>
            </a:r>
            <a:r>
              <a:rPr lang="en-IN" dirty="0" err="1"/>
              <a:t>hasOwner</a:t>
            </a:r>
            <a:r>
              <a:rPr lang="en-IN" dirty="0"/>
              <a:t>;</a:t>
            </a:r>
          </a:p>
          <a:p>
            <a:pPr marL="0" indent="0">
              <a:buNone/>
            </a:pPr>
            <a:r>
              <a:rPr lang="en-IN" dirty="0"/>
              <a:t>  </a:t>
            </a:r>
            <a:r>
              <a:rPr lang="en-IN" dirty="0" err="1"/>
              <a:t>int</a:t>
            </a:r>
            <a:r>
              <a:rPr lang="en-IN" dirty="0"/>
              <a:t> age;</a:t>
            </a:r>
          </a:p>
          <a:p>
            <a:pPr marL="0" indent="0">
              <a:buNone/>
            </a:pPr>
            <a:r>
              <a:rPr lang="en-IN" dirty="0"/>
              <a:t>  </a:t>
            </a:r>
          </a:p>
          <a:p>
            <a:pPr marL="0" indent="0">
              <a:buNone/>
            </a:pPr>
            <a:r>
              <a:rPr lang="en-IN" dirty="0"/>
              <a:t>  public Dog(String </a:t>
            </a:r>
            <a:r>
              <a:rPr lang="en-IN" dirty="0" err="1"/>
              <a:t>dogBreed</a:t>
            </a:r>
            <a:r>
              <a:rPr lang="en-IN" dirty="0"/>
              <a:t>, </a:t>
            </a:r>
            <a:r>
              <a:rPr lang="en-IN" dirty="0" err="1"/>
              <a:t>boolean</a:t>
            </a:r>
            <a:r>
              <a:rPr lang="en-IN" dirty="0"/>
              <a:t> </a:t>
            </a:r>
            <a:r>
              <a:rPr lang="en-IN" dirty="0" err="1"/>
              <a:t>dogOwned</a:t>
            </a:r>
            <a:r>
              <a:rPr lang="en-IN" dirty="0"/>
              <a:t>, </a:t>
            </a:r>
            <a:r>
              <a:rPr lang="en-IN" dirty="0" err="1"/>
              <a:t>int</a:t>
            </a:r>
            <a:r>
              <a:rPr lang="en-IN" dirty="0"/>
              <a:t> </a:t>
            </a:r>
            <a:r>
              <a:rPr lang="en-IN" dirty="0" err="1"/>
              <a:t>dogYears</a:t>
            </a:r>
            <a:r>
              <a:rPr lang="en-IN" dirty="0"/>
              <a:t>) {</a:t>
            </a:r>
          </a:p>
          <a:p>
            <a:pPr marL="0" indent="0">
              <a:buNone/>
            </a:pPr>
            <a:r>
              <a:rPr lang="en-IN" dirty="0"/>
              <a:t>    </a:t>
            </a:r>
            <a:r>
              <a:rPr lang="en-IN" dirty="0" err="1"/>
              <a:t>System.out.println</a:t>
            </a:r>
            <a:r>
              <a:rPr lang="en-IN" dirty="0"/>
              <a:t>("Constructor invoked!");</a:t>
            </a:r>
          </a:p>
          <a:p>
            <a:pPr marL="0" indent="0">
              <a:buNone/>
            </a:pPr>
            <a:r>
              <a:rPr lang="en-IN" dirty="0"/>
              <a:t>    breed = </a:t>
            </a:r>
            <a:r>
              <a:rPr lang="en-IN" dirty="0" err="1"/>
              <a:t>dogBreed</a:t>
            </a:r>
            <a:r>
              <a:rPr lang="en-IN" dirty="0"/>
              <a:t>;</a:t>
            </a:r>
          </a:p>
          <a:p>
            <a:pPr marL="0" indent="0">
              <a:buNone/>
            </a:pPr>
            <a:r>
              <a:rPr lang="en-IN" dirty="0"/>
              <a:t>    </a:t>
            </a:r>
            <a:r>
              <a:rPr lang="en-IN" dirty="0" err="1"/>
              <a:t>hasOwner</a:t>
            </a:r>
            <a:r>
              <a:rPr lang="en-IN" dirty="0"/>
              <a:t> = </a:t>
            </a:r>
            <a:r>
              <a:rPr lang="en-IN" dirty="0" err="1"/>
              <a:t>dogOwned</a:t>
            </a:r>
            <a:r>
              <a:rPr lang="en-IN" dirty="0"/>
              <a:t>;</a:t>
            </a:r>
          </a:p>
          <a:p>
            <a:pPr marL="0" indent="0">
              <a:buNone/>
            </a:pPr>
            <a:r>
              <a:rPr lang="en-IN" dirty="0"/>
              <a:t>    age = </a:t>
            </a:r>
            <a:r>
              <a:rPr lang="en-IN" dirty="0" err="1"/>
              <a:t>dogYears</a:t>
            </a:r>
            <a:r>
              <a:rPr lang="en-IN" dirty="0"/>
              <a:t>;</a:t>
            </a:r>
          </a:p>
          <a:p>
            <a:pPr marL="0" indent="0">
              <a:buNone/>
            </a:pPr>
            <a:r>
              <a:rPr lang="en-IN" dirty="0"/>
              <a:t>  }</a:t>
            </a:r>
          </a:p>
          <a:p>
            <a:pPr marL="0" indent="0">
              <a:buNone/>
            </a:pPr>
            <a:r>
              <a:rPr lang="en-IN" dirty="0"/>
              <a:t>  </a:t>
            </a:r>
          </a:p>
        </p:txBody>
      </p:sp>
      <p:sp>
        <p:nvSpPr>
          <p:cNvPr id="4" name="Content Placeholder 3"/>
          <p:cNvSpPr>
            <a:spLocks noGrp="1"/>
          </p:cNvSpPr>
          <p:nvPr>
            <p:ph sz="half" idx="2"/>
          </p:nvPr>
        </p:nvSpPr>
        <p:spPr>
          <a:xfrm>
            <a:off x="6188417" y="2228003"/>
            <a:ext cx="5422392" cy="4327343"/>
          </a:xfrm>
        </p:spPr>
        <p:txBody>
          <a:bodyPr>
            <a:normAutofit fontScale="85000" lnSpcReduction="20000"/>
          </a:bodyPr>
          <a:lstStyle/>
          <a:p>
            <a:pPr marL="0" indent="0">
              <a:buNone/>
            </a:pPr>
            <a:r>
              <a:rPr lang="en-IN" dirty="0"/>
              <a:t>  public static void main(String[] </a:t>
            </a:r>
            <a:r>
              <a:rPr lang="en-IN" dirty="0" err="1"/>
              <a:t>args</a:t>
            </a:r>
            <a:r>
              <a:rPr lang="en-IN" dirty="0"/>
              <a:t>) {</a:t>
            </a:r>
          </a:p>
          <a:p>
            <a:pPr marL="0" indent="0">
              <a:buNone/>
            </a:pPr>
            <a:r>
              <a:rPr lang="en-IN" dirty="0"/>
              <a:t>    </a:t>
            </a:r>
            <a:r>
              <a:rPr lang="en-IN" dirty="0" err="1"/>
              <a:t>System.out.println</a:t>
            </a:r>
            <a:r>
              <a:rPr lang="en-IN" dirty="0"/>
              <a:t>("Main method started");</a:t>
            </a:r>
          </a:p>
          <a:p>
            <a:pPr marL="0" indent="0">
              <a:buNone/>
            </a:pPr>
            <a:r>
              <a:rPr lang="en-IN" dirty="0"/>
              <a:t>    Dog </a:t>
            </a:r>
            <a:r>
              <a:rPr lang="en-IN" dirty="0" err="1"/>
              <a:t>fido</a:t>
            </a:r>
            <a:r>
              <a:rPr lang="en-IN" dirty="0"/>
              <a:t> = new Dog("poodle", false, 4);</a:t>
            </a:r>
          </a:p>
          <a:p>
            <a:pPr marL="0" indent="0">
              <a:buNone/>
            </a:pPr>
            <a:r>
              <a:rPr lang="en-IN" dirty="0"/>
              <a:t>    Dog </a:t>
            </a:r>
            <a:r>
              <a:rPr lang="en-IN" dirty="0" err="1"/>
              <a:t>nunzio</a:t>
            </a:r>
            <a:r>
              <a:rPr lang="en-IN" dirty="0"/>
              <a:t> = new Dog("</a:t>
            </a:r>
            <a:r>
              <a:rPr lang="en-IN" dirty="0" err="1"/>
              <a:t>shiba</a:t>
            </a:r>
            <a:r>
              <a:rPr lang="en-IN" dirty="0"/>
              <a:t> </a:t>
            </a:r>
            <a:r>
              <a:rPr lang="en-IN" dirty="0" err="1"/>
              <a:t>inu</a:t>
            </a:r>
            <a:r>
              <a:rPr lang="en-IN" dirty="0"/>
              <a:t>", true, 12);</a:t>
            </a:r>
          </a:p>
          <a:p>
            <a:pPr marL="0" indent="0">
              <a:buNone/>
            </a:pPr>
            <a:r>
              <a:rPr lang="en-IN" dirty="0"/>
              <a:t>    </a:t>
            </a:r>
            <a:r>
              <a:rPr lang="en-IN" dirty="0" err="1"/>
              <a:t>boolean</a:t>
            </a:r>
            <a:r>
              <a:rPr lang="en-IN" dirty="0"/>
              <a:t> </a:t>
            </a:r>
            <a:r>
              <a:rPr lang="en-IN" dirty="0" err="1"/>
              <a:t>isFidoOlder</a:t>
            </a:r>
            <a:r>
              <a:rPr lang="en-IN" dirty="0"/>
              <a:t> = </a:t>
            </a:r>
            <a:r>
              <a:rPr lang="en-IN" dirty="0" err="1"/>
              <a:t>fido.age</a:t>
            </a:r>
            <a:r>
              <a:rPr lang="en-IN" dirty="0"/>
              <a:t> &gt; </a:t>
            </a:r>
            <a:r>
              <a:rPr lang="en-IN" dirty="0" err="1"/>
              <a:t>nunzio.age</a:t>
            </a:r>
            <a:r>
              <a:rPr lang="en-IN" dirty="0"/>
              <a:t>;</a:t>
            </a:r>
          </a:p>
          <a:p>
            <a:pPr marL="0" indent="0">
              <a:buNone/>
            </a:pPr>
            <a:r>
              <a:rPr lang="en-IN" dirty="0"/>
              <a:t>    </a:t>
            </a:r>
            <a:r>
              <a:rPr lang="en-IN" dirty="0" err="1"/>
              <a:t>int</a:t>
            </a:r>
            <a:r>
              <a:rPr lang="en-IN" dirty="0"/>
              <a:t> </a:t>
            </a:r>
            <a:r>
              <a:rPr lang="en-IN" dirty="0" err="1"/>
              <a:t>totalDogYears</a:t>
            </a:r>
            <a:r>
              <a:rPr lang="en-IN" dirty="0"/>
              <a:t> = </a:t>
            </a:r>
            <a:r>
              <a:rPr lang="en-IN" dirty="0" err="1"/>
              <a:t>nunzio.age</a:t>
            </a:r>
            <a:r>
              <a:rPr lang="en-IN" dirty="0"/>
              <a:t> + </a:t>
            </a:r>
            <a:r>
              <a:rPr lang="en-IN" dirty="0" err="1"/>
              <a:t>fido.age</a:t>
            </a:r>
            <a:r>
              <a:rPr lang="en-IN" dirty="0"/>
              <a:t>;</a:t>
            </a:r>
          </a:p>
          <a:p>
            <a:pPr marL="0" indent="0">
              <a:buNone/>
            </a:pPr>
            <a:r>
              <a:rPr lang="en-IN" dirty="0"/>
              <a:t>    </a:t>
            </a:r>
            <a:r>
              <a:rPr lang="en-IN" dirty="0" err="1"/>
              <a:t>System.out.println</a:t>
            </a:r>
            <a:r>
              <a:rPr lang="en-IN" dirty="0"/>
              <a:t>("Two dogs created: a " + </a:t>
            </a:r>
            <a:r>
              <a:rPr lang="en-IN" dirty="0" err="1"/>
              <a:t>fido.breed</a:t>
            </a:r>
            <a:r>
              <a:rPr lang="en-IN" dirty="0"/>
              <a:t> + " and a " + </a:t>
            </a:r>
            <a:r>
              <a:rPr lang="en-IN" dirty="0" err="1"/>
              <a:t>nunzio.breed</a:t>
            </a:r>
            <a:r>
              <a:rPr lang="en-IN" dirty="0"/>
              <a:t>);</a:t>
            </a:r>
          </a:p>
          <a:p>
            <a:pPr marL="0" indent="0">
              <a:buNone/>
            </a:pPr>
            <a:r>
              <a:rPr lang="en-IN" dirty="0"/>
              <a:t>    </a:t>
            </a:r>
            <a:r>
              <a:rPr lang="en-IN" dirty="0" err="1"/>
              <a:t>System.out.println</a:t>
            </a:r>
            <a:r>
              <a:rPr lang="en-IN" dirty="0"/>
              <a:t>("The statement that </a:t>
            </a:r>
            <a:r>
              <a:rPr lang="en-IN" dirty="0" err="1"/>
              <a:t>fido</a:t>
            </a:r>
            <a:r>
              <a:rPr lang="en-IN" dirty="0"/>
              <a:t> is an older dog is: " + </a:t>
            </a:r>
            <a:r>
              <a:rPr lang="en-IN" dirty="0" err="1"/>
              <a:t>isFidoOlder</a:t>
            </a:r>
            <a:r>
              <a:rPr lang="en-IN" dirty="0"/>
              <a:t>);</a:t>
            </a:r>
          </a:p>
          <a:p>
            <a:pPr marL="0" indent="0">
              <a:buNone/>
            </a:pPr>
            <a:r>
              <a:rPr lang="en-IN" dirty="0"/>
              <a:t>    </a:t>
            </a:r>
            <a:r>
              <a:rPr lang="en-IN" dirty="0" err="1"/>
              <a:t>System.out.println</a:t>
            </a:r>
            <a:r>
              <a:rPr lang="en-IN" dirty="0"/>
              <a:t>("The total age of the dogs is: " + </a:t>
            </a:r>
            <a:r>
              <a:rPr lang="en-IN" dirty="0" err="1"/>
              <a:t>totalDogYears</a:t>
            </a:r>
            <a:r>
              <a:rPr lang="en-IN" dirty="0"/>
              <a:t>);</a:t>
            </a:r>
          </a:p>
          <a:p>
            <a:pPr marL="0" indent="0">
              <a:buNone/>
            </a:pPr>
            <a:r>
              <a:rPr lang="en-IN" dirty="0"/>
              <a:t>    </a:t>
            </a:r>
            <a:r>
              <a:rPr lang="en-IN" dirty="0" err="1"/>
              <a:t>System.out.println</a:t>
            </a:r>
            <a:r>
              <a:rPr lang="en-IN" dirty="0"/>
              <a:t>("Main method finished");</a:t>
            </a:r>
          </a:p>
          <a:p>
            <a:pPr marL="0" indent="0">
              <a:buNone/>
            </a:pPr>
            <a:r>
              <a:rPr lang="en-IN" dirty="0"/>
              <a:t>  }</a:t>
            </a:r>
          </a:p>
          <a:p>
            <a:pPr marL="0" indent="0">
              <a:buNone/>
            </a:pPr>
            <a:r>
              <a:rPr lang="en-IN" dirty="0"/>
              <a:t>}</a:t>
            </a:r>
          </a:p>
          <a:p>
            <a:pPr marL="0" indent="0">
              <a:buNone/>
            </a:pPr>
            <a:endParaRPr lang="en-IN" dirty="0"/>
          </a:p>
          <a:p>
            <a:endParaRPr lang="en-IN" dirty="0"/>
          </a:p>
        </p:txBody>
      </p:sp>
    </p:spTree>
    <p:extLst>
      <p:ext uri="{BB962C8B-B14F-4D97-AF65-F5344CB8AC3E}">
        <p14:creationId xmlns:p14="http://schemas.microsoft.com/office/powerpoint/2010/main" val="4107077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method</a:t>
            </a:r>
            <a:endParaRPr lang="en-IN" dirty="0"/>
          </a:p>
        </p:txBody>
      </p:sp>
      <p:sp>
        <p:nvSpPr>
          <p:cNvPr id="6" name="Content Placeholder 5"/>
          <p:cNvSpPr>
            <a:spLocks noGrp="1"/>
          </p:cNvSpPr>
          <p:nvPr>
            <p:ph idx="1"/>
          </p:nvPr>
        </p:nvSpPr>
        <p:spPr/>
        <p:txBody>
          <a:bodyPr/>
          <a:lstStyle/>
          <a:p>
            <a:r>
              <a:rPr lang="en-US" dirty="0"/>
              <a:t>A method is a block of code that performs a specific task</a:t>
            </a:r>
            <a:r>
              <a:rPr lang="en-US" dirty="0" smtClean="0"/>
              <a:t>.</a:t>
            </a:r>
          </a:p>
          <a:p>
            <a:r>
              <a:rPr lang="en-US" dirty="0"/>
              <a:t>Suppose you need to create a program to create a circle and color it. You can create two methods to solve this problem:</a:t>
            </a:r>
          </a:p>
          <a:p>
            <a:pPr lvl="1"/>
            <a:r>
              <a:rPr lang="en-US" dirty="0"/>
              <a:t>a method to draw the circle</a:t>
            </a:r>
          </a:p>
          <a:p>
            <a:pPr lvl="1"/>
            <a:r>
              <a:rPr lang="en-US" dirty="0"/>
              <a:t>a method to color the </a:t>
            </a:r>
            <a:r>
              <a:rPr lang="en-US" dirty="0" smtClean="0"/>
              <a:t>circle</a:t>
            </a:r>
          </a:p>
          <a:p>
            <a:r>
              <a:rPr lang="en-US" dirty="0"/>
              <a:t>Dividing a complex problem into smaller chunks makes your program easy to understand and reusable.</a:t>
            </a:r>
          </a:p>
          <a:p>
            <a:endParaRPr lang="en-IN" dirty="0"/>
          </a:p>
        </p:txBody>
      </p:sp>
    </p:spTree>
    <p:extLst>
      <p:ext uri="{BB962C8B-B14F-4D97-AF65-F5344CB8AC3E}">
        <p14:creationId xmlns:p14="http://schemas.microsoft.com/office/powerpoint/2010/main" val="2954368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 Java, there are two types of methods:</a:t>
            </a:r>
          </a:p>
          <a:p>
            <a:pPr lvl="1"/>
            <a:r>
              <a:rPr lang="en-US" b="1" dirty="0"/>
              <a:t>User-defined Methods</a:t>
            </a:r>
            <a:r>
              <a:rPr lang="en-US" dirty="0"/>
              <a:t>: We can create our own method based on our requirements.</a:t>
            </a:r>
          </a:p>
          <a:p>
            <a:pPr lvl="1"/>
            <a:r>
              <a:rPr lang="en-US" b="1" dirty="0"/>
              <a:t>Standard Library Methods</a:t>
            </a:r>
            <a:r>
              <a:rPr lang="en-US" dirty="0"/>
              <a:t>: These are built-in methods in Java that are available to use.</a:t>
            </a:r>
          </a:p>
          <a:p>
            <a:endParaRPr lang="en-IN" dirty="0"/>
          </a:p>
        </p:txBody>
      </p:sp>
    </p:spTree>
    <p:extLst>
      <p:ext uri="{BB962C8B-B14F-4D97-AF65-F5344CB8AC3E}">
        <p14:creationId xmlns:p14="http://schemas.microsoft.com/office/powerpoint/2010/main" val="2135404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a Java method</a:t>
            </a:r>
            <a:endParaRPr lang="en-IN" dirty="0"/>
          </a:p>
        </p:txBody>
      </p:sp>
      <p:sp>
        <p:nvSpPr>
          <p:cNvPr id="3" name="Content Placeholder 2"/>
          <p:cNvSpPr>
            <a:spLocks noGrp="1"/>
          </p:cNvSpPr>
          <p:nvPr>
            <p:ph idx="1"/>
          </p:nvPr>
        </p:nvSpPr>
        <p:spPr>
          <a:xfrm>
            <a:off x="581192" y="2180496"/>
            <a:ext cx="11029615" cy="4452124"/>
          </a:xfrm>
        </p:spPr>
        <p:txBody>
          <a:bodyPr>
            <a:normAutofit fontScale="85000" lnSpcReduction="10000"/>
          </a:bodyPr>
          <a:lstStyle/>
          <a:p>
            <a:r>
              <a:rPr lang="en-US" dirty="0" smtClean="0"/>
              <a:t>Syntax to create a method</a:t>
            </a:r>
          </a:p>
          <a:p>
            <a:pPr marL="0" indent="0">
              <a:buNone/>
            </a:pPr>
            <a:endParaRPr lang="en-US" dirty="0"/>
          </a:p>
          <a:p>
            <a:pPr marL="0" indent="0">
              <a:buNone/>
            </a:pPr>
            <a:r>
              <a:rPr lang="en-US" dirty="0" err="1" smtClean="0">
                <a:latin typeface="Courier New" panose="02070309020205020404" pitchFamily="49" charset="0"/>
                <a:cs typeface="Courier New" panose="02070309020205020404" pitchFamily="49" charset="0"/>
              </a:rPr>
              <a:t>returnType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methodName</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 body of method</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t>
            </a:r>
          </a:p>
          <a:p>
            <a:r>
              <a:rPr lang="en-US" dirty="0" err="1">
                <a:cs typeface="Courier New" panose="02070309020205020404" pitchFamily="49" charset="0"/>
              </a:rPr>
              <a:t>returnType</a:t>
            </a:r>
            <a:r>
              <a:rPr lang="en-US" dirty="0">
                <a:cs typeface="Courier New" panose="02070309020205020404" pitchFamily="49" charset="0"/>
              </a:rPr>
              <a:t> - It specifies what type of value a method returns For example if a method has an </a:t>
            </a:r>
            <a:r>
              <a:rPr lang="en-US" dirty="0" err="1">
                <a:cs typeface="Courier New" panose="02070309020205020404" pitchFamily="49" charset="0"/>
              </a:rPr>
              <a:t>int</a:t>
            </a:r>
            <a:r>
              <a:rPr lang="en-US" dirty="0">
                <a:cs typeface="Courier New" panose="02070309020205020404" pitchFamily="49" charset="0"/>
              </a:rPr>
              <a:t> return type then it returns an integer value</a:t>
            </a:r>
            <a:r>
              <a:rPr lang="en-US" dirty="0" smtClean="0">
                <a:cs typeface="Courier New" panose="02070309020205020404" pitchFamily="49" charset="0"/>
              </a:rPr>
              <a:t>.</a:t>
            </a:r>
            <a:endParaRPr lang="en-US" dirty="0">
              <a:cs typeface="Courier New" panose="02070309020205020404" pitchFamily="49" charset="0"/>
            </a:endParaRPr>
          </a:p>
          <a:p>
            <a:r>
              <a:rPr lang="en-US" dirty="0">
                <a:cs typeface="Courier New" panose="02070309020205020404" pitchFamily="49" charset="0"/>
              </a:rPr>
              <a:t>If the method does not return a value, its return type is void.</a:t>
            </a:r>
          </a:p>
          <a:p>
            <a:r>
              <a:rPr lang="en-US" dirty="0" err="1">
                <a:cs typeface="Courier New" panose="02070309020205020404" pitchFamily="49" charset="0"/>
              </a:rPr>
              <a:t>methodName</a:t>
            </a:r>
            <a:r>
              <a:rPr lang="en-US" dirty="0">
                <a:cs typeface="Courier New" panose="02070309020205020404" pitchFamily="49" charset="0"/>
              </a:rPr>
              <a:t> - It is an identifier that is used to refer to the particular method in a program.</a:t>
            </a:r>
          </a:p>
          <a:p>
            <a:r>
              <a:rPr lang="en-US" dirty="0">
                <a:cs typeface="Courier New" panose="02070309020205020404" pitchFamily="49" charset="0"/>
              </a:rPr>
              <a:t>method body - It includes the programming statements that are used to perform some tasks. The method body is enclosed inside the curly braces { </a:t>
            </a:r>
            <a:r>
              <a:rPr lang="en-US" dirty="0" smtClean="0">
                <a:cs typeface="Courier New" panose="02070309020205020404" pitchFamily="49" charset="0"/>
              </a:rPr>
              <a:t>}.</a:t>
            </a:r>
          </a:p>
          <a:p>
            <a:r>
              <a:rPr lang="en-US" dirty="0" smtClean="0">
                <a:cs typeface="Courier New" panose="02070309020205020404" pitchFamily="49" charset="0"/>
              </a:rPr>
              <a:t>Example,</a:t>
            </a:r>
          </a:p>
          <a:p>
            <a:pPr marL="0" indent="0">
              <a:buNone/>
            </a:pPr>
            <a:r>
              <a:rPr lang="en-US" dirty="0" err="1">
                <a:latin typeface="Courier New" panose="02070309020205020404" pitchFamily="49" charset="0"/>
                <a:cs typeface="Courier New" panose="02070309020205020404" pitchFamily="49" charset="0"/>
              </a:rPr>
              <a:t>i</a:t>
            </a:r>
            <a:r>
              <a:rPr lang="en-US" dirty="0" err="1" smtClean="0">
                <a:latin typeface="Courier New" panose="02070309020205020404" pitchFamily="49" charset="0"/>
                <a:cs typeface="Courier New" panose="02070309020205020404" pitchFamily="49" charset="0"/>
              </a:rPr>
              <a:t>nt</a:t>
            </a:r>
            <a:r>
              <a:rPr lang="en-US" dirty="0" smtClean="0">
                <a:latin typeface="Courier New" panose="02070309020205020404" pitchFamily="49" charset="0"/>
                <a:cs typeface="Courier New" panose="02070309020205020404" pitchFamily="49" charset="0"/>
              </a:rPr>
              <a:t> sum(){</a:t>
            </a:r>
          </a:p>
          <a:p>
            <a:pPr marL="0" indent="0">
              <a:buNone/>
            </a:pPr>
            <a:r>
              <a:rPr lang="en-US" dirty="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endParaRPr lang="en-IN" dirty="0">
              <a:cs typeface="Courier New" panose="02070309020205020404" pitchFamily="49" charset="0"/>
            </a:endParaRPr>
          </a:p>
        </p:txBody>
      </p:sp>
    </p:spTree>
    <p:extLst>
      <p:ext uri="{BB962C8B-B14F-4D97-AF65-F5344CB8AC3E}">
        <p14:creationId xmlns:p14="http://schemas.microsoft.com/office/powerpoint/2010/main" val="2212012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syntax to declare a method</a:t>
            </a:r>
            <a:endParaRPr lang="en-IN" dirty="0"/>
          </a:p>
        </p:txBody>
      </p:sp>
      <p:sp>
        <p:nvSpPr>
          <p:cNvPr id="3" name="Content Placeholder 2"/>
          <p:cNvSpPr>
            <a:spLocks noGrp="1"/>
          </p:cNvSpPr>
          <p:nvPr>
            <p:ph idx="1"/>
          </p:nvPr>
        </p:nvSpPr>
        <p:spPr>
          <a:xfrm>
            <a:off x="581192" y="2180496"/>
            <a:ext cx="11029615" cy="3962727"/>
          </a:xfrm>
        </p:spPr>
        <p:txBody>
          <a:bodyPr>
            <a:normAutofit lnSpcReduction="10000"/>
          </a:bodyPr>
          <a:lstStyle/>
          <a:p>
            <a:r>
              <a:rPr lang="en-US" dirty="0" smtClean="0"/>
              <a:t>Syntax:</a:t>
            </a:r>
          </a:p>
          <a:p>
            <a:pPr marL="0" indent="0">
              <a:buNone/>
            </a:pPr>
            <a:endParaRPr lang="en-US" dirty="0" smtClean="0"/>
          </a:p>
          <a:p>
            <a:pPr marL="0" indent="0">
              <a:buNone/>
            </a:pPr>
            <a:r>
              <a:rPr lang="en-US" dirty="0">
                <a:latin typeface="Courier New" panose="02070309020205020404" pitchFamily="49" charset="0"/>
                <a:cs typeface="Courier New" panose="02070309020205020404" pitchFamily="49" charset="0"/>
              </a:rPr>
              <a:t>modifier static </a:t>
            </a:r>
            <a:r>
              <a:rPr lang="en-US" dirty="0" err="1">
                <a:latin typeface="Courier New" panose="02070309020205020404" pitchFamily="49" charset="0"/>
                <a:cs typeface="Courier New" panose="02070309020205020404" pitchFamily="49" charset="0"/>
              </a:rPr>
              <a:t>returnType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nameOfMethod</a:t>
            </a:r>
            <a:r>
              <a:rPr lang="en-US" dirty="0">
                <a:latin typeface="Courier New" panose="02070309020205020404" pitchFamily="49" charset="0"/>
                <a:cs typeface="Courier New" panose="02070309020205020404" pitchFamily="49" charset="0"/>
              </a:rPr>
              <a:t> (parameter1, parameter2, ...) {</a:t>
            </a:r>
          </a:p>
          <a:p>
            <a:pPr marL="0" indent="0">
              <a:buNone/>
            </a:pPr>
            <a:r>
              <a:rPr lang="en-US" dirty="0">
                <a:latin typeface="Courier New" panose="02070309020205020404" pitchFamily="49" charset="0"/>
                <a:cs typeface="Courier New" panose="02070309020205020404" pitchFamily="49" charset="0"/>
              </a:rPr>
              <a:t>  // method body</a:t>
            </a:r>
          </a:p>
          <a:p>
            <a:pPr marL="0" indent="0">
              <a:buNone/>
            </a:pPr>
            <a:r>
              <a:rPr lang="en-US" dirty="0" smtClean="0">
                <a:latin typeface="Courier New" panose="02070309020205020404" pitchFamily="49" charset="0"/>
                <a:cs typeface="Courier New" panose="02070309020205020404" pitchFamily="49" charset="0"/>
              </a:rPr>
              <a:t>}</a:t>
            </a:r>
          </a:p>
          <a:p>
            <a:r>
              <a:rPr lang="en-US" dirty="0">
                <a:cs typeface="Courier New" panose="02070309020205020404" pitchFamily="49" charset="0"/>
              </a:rPr>
              <a:t>modifier - It defines access types whether the method is public, private, and so on</a:t>
            </a:r>
            <a:r>
              <a:rPr lang="en-US" dirty="0" smtClean="0">
                <a:cs typeface="Courier New" panose="02070309020205020404" pitchFamily="49" charset="0"/>
              </a:rPr>
              <a:t>.</a:t>
            </a:r>
            <a:endParaRPr lang="en-US" dirty="0">
              <a:cs typeface="Courier New" panose="02070309020205020404" pitchFamily="49" charset="0"/>
            </a:endParaRPr>
          </a:p>
          <a:p>
            <a:r>
              <a:rPr lang="en-US" dirty="0">
                <a:cs typeface="Courier New" panose="02070309020205020404" pitchFamily="49" charset="0"/>
              </a:rPr>
              <a:t>static - If we use the static keyword, it can be accessed without creating objects</a:t>
            </a:r>
            <a:r>
              <a:rPr lang="en-US" dirty="0" smtClean="0">
                <a:cs typeface="Courier New" panose="02070309020205020404" pitchFamily="49" charset="0"/>
              </a:rPr>
              <a:t>.</a:t>
            </a:r>
            <a:endParaRPr lang="en-US" dirty="0">
              <a:cs typeface="Courier New" panose="02070309020205020404" pitchFamily="49" charset="0"/>
            </a:endParaRPr>
          </a:p>
          <a:p>
            <a:r>
              <a:rPr lang="en-US" dirty="0">
                <a:cs typeface="Courier New" panose="02070309020205020404" pitchFamily="49" charset="0"/>
              </a:rPr>
              <a:t>For example, the </a:t>
            </a:r>
            <a:r>
              <a:rPr lang="en-US" dirty="0" err="1">
                <a:cs typeface="Courier New" panose="02070309020205020404" pitchFamily="49" charset="0"/>
              </a:rPr>
              <a:t>sqrt</a:t>
            </a:r>
            <a:r>
              <a:rPr lang="en-US" dirty="0">
                <a:cs typeface="Courier New" panose="02070309020205020404" pitchFamily="49" charset="0"/>
              </a:rPr>
              <a:t>() method of standard Math class is static. Hence, we can directly call </a:t>
            </a:r>
            <a:r>
              <a:rPr lang="en-US" dirty="0" err="1">
                <a:cs typeface="Courier New" panose="02070309020205020404" pitchFamily="49" charset="0"/>
              </a:rPr>
              <a:t>Math.sqrt</a:t>
            </a:r>
            <a:r>
              <a:rPr lang="en-US" dirty="0">
                <a:cs typeface="Courier New" panose="02070309020205020404" pitchFamily="49" charset="0"/>
              </a:rPr>
              <a:t>() without creating an instance of Math class.</a:t>
            </a:r>
          </a:p>
          <a:p>
            <a:r>
              <a:rPr lang="en-US" dirty="0">
                <a:cs typeface="Courier New" panose="02070309020205020404" pitchFamily="49" charset="0"/>
              </a:rPr>
              <a:t>parameter1/parameter2 - These are values passed to a method. We can pass any number of arguments to a method.</a:t>
            </a:r>
            <a:endParaRPr lang="en-IN" dirty="0">
              <a:cs typeface="Courier New" panose="02070309020205020404" pitchFamily="49" charset="0"/>
            </a:endParaRPr>
          </a:p>
        </p:txBody>
      </p:sp>
    </p:spTree>
    <p:extLst>
      <p:ext uri="{BB962C8B-B14F-4D97-AF65-F5344CB8AC3E}">
        <p14:creationId xmlns:p14="http://schemas.microsoft.com/office/powerpoint/2010/main" val="1941053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t>
            </a:r>
            <a:endParaRPr lang="en-IN" dirty="0"/>
          </a:p>
        </p:txBody>
      </p:sp>
      <p:sp>
        <p:nvSpPr>
          <p:cNvPr id="3" name="Content Placeholder 2"/>
          <p:cNvSpPr>
            <a:spLocks noGrp="1"/>
          </p:cNvSpPr>
          <p:nvPr>
            <p:ph idx="1"/>
          </p:nvPr>
        </p:nvSpPr>
        <p:spPr/>
        <p:txBody>
          <a:bodyPr/>
          <a:lstStyle/>
          <a:p>
            <a:r>
              <a:rPr lang="en-US" dirty="0"/>
              <a:t>In between the constructor and the main() method, add a method called advertise() to the Store class. It should be accessible by other classes, and should have no output</a:t>
            </a:r>
            <a:r>
              <a:rPr lang="en-US" dirty="0" smtClean="0"/>
              <a:t>.</a:t>
            </a:r>
          </a:p>
          <a:p>
            <a:r>
              <a:rPr lang="en-US" dirty="0"/>
              <a:t>Inside the advertise() method, type two print statements. They should result in the printouts</a:t>
            </a:r>
            <a:r>
              <a:rPr lang="en-US" dirty="0" smtClean="0"/>
              <a:t>:</a:t>
            </a:r>
          </a:p>
          <a:p>
            <a:pPr lvl="1"/>
            <a:r>
              <a:rPr lang="en-US" dirty="0" smtClean="0"/>
              <a:t>“Come and Spend Money”</a:t>
            </a:r>
          </a:p>
          <a:p>
            <a:pPr lvl="1"/>
            <a:r>
              <a:rPr lang="en-US" dirty="0" smtClean="0"/>
              <a:t>“Selling </a:t>
            </a:r>
            <a:r>
              <a:rPr lang="en-US" dirty="0" err="1" smtClean="0"/>
              <a:t>productType</a:t>
            </a:r>
            <a:r>
              <a:rPr lang="en-US" dirty="0" smtClean="0"/>
              <a:t>(variable name)!”</a:t>
            </a:r>
            <a:endParaRPr lang="en-IN" dirty="0"/>
          </a:p>
        </p:txBody>
      </p:sp>
    </p:spTree>
    <p:extLst>
      <p:ext uri="{BB962C8B-B14F-4D97-AF65-F5344CB8AC3E}">
        <p14:creationId xmlns:p14="http://schemas.microsoft.com/office/powerpoint/2010/main" val="683307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 method</a:t>
            </a:r>
            <a:endParaRPr lang="en-IN" dirty="0"/>
          </a:p>
        </p:txBody>
      </p:sp>
      <p:sp>
        <p:nvSpPr>
          <p:cNvPr id="3" name="Content Placeholder 2"/>
          <p:cNvSpPr>
            <a:spLocks noGrp="1"/>
          </p:cNvSpPr>
          <p:nvPr>
            <p:ph idx="1"/>
          </p:nvPr>
        </p:nvSpPr>
        <p:spPr/>
        <p:txBody>
          <a:bodyPr/>
          <a:lstStyle/>
          <a:p>
            <a:r>
              <a:rPr lang="en-US" dirty="0" smtClean="0"/>
              <a:t>If you want to call method we have to write:</a:t>
            </a:r>
          </a:p>
          <a:p>
            <a:pPr marL="0" indent="0">
              <a:buNone/>
            </a:pPr>
            <a:r>
              <a:rPr lang="en-US" dirty="0" smtClean="0">
                <a:latin typeface="Courier New" panose="02070309020205020404" pitchFamily="49" charset="0"/>
                <a:cs typeface="Courier New" panose="02070309020205020404" pitchFamily="49" charset="0"/>
              </a:rPr>
              <a:t>		sum();</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622923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IN" dirty="0"/>
          </a:p>
        </p:txBody>
      </p:sp>
      <p:sp>
        <p:nvSpPr>
          <p:cNvPr id="3" name="Content Placeholder 2"/>
          <p:cNvSpPr>
            <a:spLocks noGrp="1"/>
          </p:cNvSpPr>
          <p:nvPr>
            <p:ph idx="1"/>
          </p:nvPr>
        </p:nvSpPr>
        <p:spPr/>
        <p:txBody>
          <a:bodyPr/>
          <a:lstStyle/>
          <a:p>
            <a:r>
              <a:rPr lang="en-US" dirty="0"/>
              <a:t>Last exercise, we defined a new method, advertise(), but we didn’t actually see it run</a:t>
            </a:r>
            <a:r>
              <a:rPr lang="en-US" dirty="0" smtClean="0"/>
              <a:t>.</a:t>
            </a:r>
            <a:endParaRPr lang="en-US" dirty="0"/>
          </a:p>
          <a:p>
            <a:r>
              <a:rPr lang="en-US" dirty="0"/>
              <a:t>We now have a Store class with advertise() defined</a:t>
            </a:r>
            <a:r>
              <a:rPr lang="en-US" dirty="0" smtClean="0"/>
              <a:t>.</a:t>
            </a:r>
            <a:endParaRPr lang="en-US" dirty="0"/>
          </a:p>
          <a:p>
            <a:r>
              <a:rPr lang="en-US" dirty="0"/>
              <a:t>Call the advertise() method on the </a:t>
            </a:r>
            <a:r>
              <a:rPr lang="en-US" dirty="0" err="1"/>
              <a:t>lemonadeStand</a:t>
            </a:r>
            <a:r>
              <a:rPr lang="en-US" dirty="0"/>
              <a:t> object in the main() method and see what the output is</a:t>
            </a:r>
            <a:r>
              <a:rPr lang="en-US" dirty="0" smtClean="0"/>
              <a:t>!</a:t>
            </a:r>
          </a:p>
          <a:p>
            <a:r>
              <a:rPr lang="en-US" dirty="0"/>
              <a:t>Now, call the advertise() method on the </a:t>
            </a:r>
            <a:r>
              <a:rPr lang="en-US" dirty="0" err="1"/>
              <a:t>lemonadeStand</a:t>
            </a:r>
            <a:r>
              <a:rPr lang="en-US" dirty="0"/>
              <a:t> object two more times. </a:t>
            </a:r>
            <a:endParaRPr lang="en-US" dirty="0" smtClean="0"/>
          </a:p>
          <a:p>
            <a:r>
              <a:rPr lang="en-US" dirty="0" smtClean="0"/>
              <a:t>It </a:t>
            </a:r>
            <a:r>
              <a:rPr lang="en-US" dirty="0"/>
              <a:t>should be called in the main() method three times total.</a:t>
            </a:r>
            <a:endParaRPr lang="en-IN" dirty="0"/>
          </a:p>
        </p:txBody>
      </p:sp>
    </p:spTree>
    <p:extLst>
      <p:ext uri="{BB962C8B-B14F-4D97-AF65-F5344CB8AC3E}">
        <p14:creationId xmlns:p14="http://schemas.microsoft.com/office/powerpoint/2010/main" val="390772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IN" dirty="0"/>
          </a:p>
        </p:txBody>
      </p:sp>
      <p:sp>
        <p:nvSpPr>
          <p:cNvPr id="3" name="Content Placeholder 2"/>
          <p:cNvSpPr>
            <a:spLocks noGrp="1"/>
          </p:cNvSpPr>
          <p:nvPr>
            <p:ph idx="1"/>
          </p:nvPr>
        </p:nvSpPr>
        <p:spPr/>
        <p:txBody>
          <a:bodyPr/>
          <a:lstStyle/>
          <a:p>
            <a:r>
              <a:rPr lang="en-US" dirty="0"/>
              <a:t>An entity that has state and behavior is known as an </a:t>
            </a:r>
            <a:r>
              <a:rPr lang="en-US" dirty="0" smtClean="0"/>
              <a:t>object.</a:t>
            </a:r>
          </a:p>
          <a:p>
            <a:r>
              <a:rPr lang="en-US" dirty="0" smtClean="0"/>
              <a:t>For example, </a:t>
            </a:r>
            <a:r>
              <a:rPr lang="en-IN" dirty="0"/>
              <a:t>chair, bike, marker, pen, table, car, etc</a:t>
            </a:r>
            <a:r>
              <a:rPr lang="en-IN" dirty="0" smtClean="0"/>
              <a:t>.</a:t>
            </a:r>
          </a:p>
          <a:p>
            <a:r>
              <a:rPr lang="en-US" dirty="0"/>
              <a:t>An object has three characteristics:</a:t>
            </a:r>
          </a:p>
          <a:p>
            <a:pPr lvl="1"/>
            <a:r>
              <a:rPr lang="en-US" b="1" dirty="0"/>
              <a:t>State:</a:t>
            </a:r>
            <a:r>
              <a:rPr lang="en-US" dirty="0"/>
              <a:t> represents the data (value) of an object.</a:t>
            </a:r>
          </a:p>
          <a:p>
            <a:pPr lvl="1"/>
            <a:r>
              <a:rPr lang="en-US" b="1" dirty="0"/>
              <a:t>Behavior:</a:t>
            </a:r>
            <a:r>
              <a:rPr lang="en-US" dirty="0"/>
              <a:t> represents the behavior (functionality) of an object such as deposit, withdraw, etc.</a:t>
            </a:r>
          </a:p>
          <a:p>
            <a:pPr lvl="1"/>
            <a:r>
              <a:rPr lang="en-US" b="1" dirty="0"/>
              <a:t>Identity:</a:t>
            </a:r>
            <a:r>
              <a:rPr lang="en-US" dirty="0"/>
              <a:t> An object identity is typically implemented via a unique ID. The value of the ID is not visible to the external user. However, it is used internally by the JVM to identify each object uniquely.</a:t>
            </a:r>
          </a:p>
          <a:p>
            <a:endParaRPr lang="en-IN" dirty="0"/>
          </a:p>
        </p:txBody>
      </p:sp>
    </p:spTree>
    <p:extLst>
      <p:ext uri="{BB962C8B-B14F-4D97-AF65-F5344CB8AC3E}">
        <p14:creationId xmlns:p14="http://schemas.microsoft.com/office/powerpoint/2010/main" val="1153535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An object is an instance of a class</a:t>
            </a:r>
            <a:r>
              <a:rPr lang="en-US" dirty="0" smtClean="0"/>
              <a:t>.</a:t>
            </a:r>
          </a:p>
          <a:p>
            <a:r>
              <a:rPr lang="en-US" b="1" dirty="0"/>
              <a:t>Object Definitions:</a:t>
            </a:r>
            <a:endParaRPr lang="en-US" dirty="0"/>
          </a:p>
          <a:p>
            <a:pPr lvl="1"/>
            <a:r>
              <a:rPr lang="en-US" dirty="0"/>
              <a:t>An object is </a:t>
            </a:r>
            <a:r>
              <a:rPr lang="en-US" i="1" dirty="0"/>
              <a:t>a real-world entity</a:t>
            </a:r>
            <a:r>
              <a:rPr lang="en-US" dirty="0"/>
              <a:t>.</a:t>
            </a:r>
          </a:p>
          <a:p>
            <a:pPr lvl="1"/>
            <a:r>
              <a:rPr lang="en-US" dirty="0"/>
              <a:t>An object is </a:t>
            </a:r>
            <a:r>
              <a:rPr lang="en-US" i="1" dirty="0"/>
              <a:t>a runtime entity</a:t>
            </a:r>
            <a:r>
              <a:rPr lang="en-US" dirty="0"/>
              <a:t>.</a:t>
            </a:r>
          </a:p>
          <a:p>
            <a:pPr lvl="1"/>
            <a:r>
              <a:rPr lang="en-US" dirty="0"/>
              <a:t>The object is </a:t>
            </a:r>
            <a:r>
              <a:rPr lang="en-US" i="1" dirty="0"/>
              <a:t>an entity which has state and behavior</a:t>
            </a:r>
            <a:r>
              <a:rPr lang="en-US" dirty="0"/>
              <a:t>.</a:t>
            </a:r>
          </a:p>
          <a:p>
            <a:pPr lvl="1"/>
            <a:r>
              <a:rPr lang="en-US" dirty="0"/>
              <a:t>The object is </a:t>
            </a:r>
            <a:r>
              <a:rPr lang="en-US" i="1" dirty="0"/>
              <a:t>an instance of a class</a:t>
            </a:r>
            <a:r>
              <a:rPr lang="en-US" dirty="0"/>
              <a:t>.</a:t>
            </a:r>
          </a:p>
          <a:p>
            <a:endParaRPr lang="en-IN" dirty="0"/>
          </a:p>
        </p:txBody>
      </p:sp>
    </p:spTree>
    <p:extLst>
      <p:ext uri="{BB962C8B-B14F-4D97-AF65-F5344CB8AC3E}">
        <p14:creationId xmlns:p14="http://schemas.microsoft.com/office/powerpoint/2010/main" val="356437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endParaRPr lang="en-IN" dirty="0"/>
          </a:p>
        </p:txBody>
      </p:sp>
      <p:sp>
        <p:nvSpPr>
          <p:cNvPr id="3" name="Content Placeholder 2"/>
          <p:cNvSpPr>
            <a:spLocks noGrp="1"/>
          </p:cNvSpPr>
          <p:nvPr>
            <p:ph idx="1"/>
          </p:nvPr>
        </p:nvSpPr>
        <p:spPr/>
        <p:txBody>
          <a:bodyPr/>
          <a:lstStyle/>
          <a:p>
            <a:r>
              <a:rPr lang="en-US" dirty="0"/>
              <a:t>A class is a group of objects which have common properties. </a:t>
            </a:r>
            <a:endParaRPr lang="en-US" dirty="0" smtClean="0"/>
          </a:p>
          <a:p>
            <a:r>
              <a:rPr lang="en-US" dirty="0" smtClean="0"/>
              <a:t>It </a:t>
            </a:r>
            <a:r>
              <a:rPr lang="en-US" dirty="0"/>
              <a:t>is a template or blueprint from which objects are created. </a:t>
            </a:r>
            <a:endParaRPr lang="en-US" dirty="0" smtClean="0"/>
          </a:p>
          <a:p>
            <a:r>
              <a:rPr lang="en-US" dirty="0" smtClean="0"/>
              <a:t>It </a:t>
            </a:r>
            <a:r>
              <a:rPr lang="en-US" dirty="0"/>
              <a:t>is a logical entity. </a:t>
            </a:r>
            <a:endParaRPr lang="en-US" dirty="0" smtClean="0"/>
          </a:p>
          <a:p>
            <a:r>
              <a:rPr lang="en-US" dirty="0" smtClean="0"/>
              <a:t>It </a:t>
            </a:r>
            <a:r>
              <a:rPr lang="en-US" dirty="0"/>
              <a:t>can't be physical.</a:t>
            </a:r>
            <a:endParaRPr lang="en-IN" dirty="0"/>
          </a:p>
        </p:txBody>
      </p:sp>
    </p:spTree>
    <p:extLst>
      <p:ext uri="{BB962C8B-B14F-4D97-AF65-F5344CB8AC3E}">
        <p14:creationId xmlns:p14="http://schemas.microsoft.com/office/powerpoint/2010/main" val="3897344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class in Java can contain:</a:t>
            </a:r>
          </a:p>
          <a:p>
            <a:pPr marL="666900" lvl="1" indent="-342900">
              <a:buFont typeface="+mj-lt"/>
              <a:buAutoNum type="arabicPeriod"/>
            </a:pPr>
            <a:r>
              <a:rPr lang="en-US" b="1" dirty="0"/>
              <a:t>Fields</a:t>
            </a:r>
            <a:endParaRPr lang="en-US" dirty="0"/>
          </a:p>
          <a:p>
            <a:pPr marL="666900" lvl="1" indent="-342900">
              <a:buFont typeface="+mj-lt"/>
              <a:buAutoNum type="arabicPeriod"/>
            </a:pPr>
            <a:r>
              <a:rPr lang="en-US" b="1" dirty="0"/>
              <a:t>Methods</a:t>
            </a:r>
            <a:endParaRPr lang="en-US" dirty="0"/>
          </a:p>
          <a:p>
            <a:pPr marL="666900" lvl="1" indent="-342900">
              <a:buFont typeface="+mj-lt"/>
              <a:buAutoNum type="arabicPeriod"/>
            </a:pPr>
            <a:r>
              <a:rPr lang="en-US" b="1" dirty="0"/>
              <a:t>Constructors</a:t>
            </a:r>
            <a:endParaRPr lang="en-US" dirty="0"/>
          </a:p>
          <a:p>
            <a:pPr marL="666900" lvl="1" indent="-342900">
              <a:buFont typeface="+mj-lt"/>
              <a:buAutoNum type="arabicPeriod"/>
            </a:pPr>
            <a:r>
              <a:rPr lang="en-US" b="1" dirty="0"/>
              <a:t>Blocks</a:t>
            </a:r>
            <a:endParaRPr lang="en-US" dirty="0"/>
          </a:p>
          <a:p>
            <a:pPr marL="666900" lvl="1" indent="-342900">
              <a:buFont typeface="+mj-lt"/>
              <a:buAutoNum type="arabicPeriod"/>
            </a:pPr>
            <a:r>
              <a:rPr lang="en-US" b="1" dirty="0"/>
              <a:t>Nested class and interface</a:t>
            </a:r>
            <a:endParaRPr lang="en-US" dirty="0"/>
          </a:p>
          <a:p>
            <a:endParaRPr lang="en-IN" dirty="0"/>
          </a:p>
        </p:txBody>
      </p:sp>
    </p:spTree>
    <p:extLst>
      <p:ext uri="{BB962C8B-B14F-4D97-AF65-F5344CB8AC3E}">
        <p14:creationId xmlns:p14="http://schemas.microsoft.com/office/powerpoint/2010/main" val="1130068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class</a:t>
            </a:r>
            <a:endParaRPr lang="en-IN" dirty="0"/>
          </a:p>
        </p:txBody>
      </p:sp>
      <p:sp>
        <p:nvSpPr>
          <p:cNvPr id="3" name="Content Placeholder 2"/>
          <p:cNvSpPr>
            <a:spLocks noGrp="1"/>
          </p:cNvSpPr>
          <p:nvPr>
            <p:ph idx="1"/>
          </p:nvPr>
        </p:nvSpPr>
        <p:spPr/>
        <p:txBody>
          <a:bodyPr/>
          <a:lstStyle/>
          <a:p>
            <a:pPr marL="0" indent="0">
              <a:buNone/>
            </a:pPr>
            <a:r>
              <a:rPr lang="en-US" dirty="0" smtClean="0"/>
              <a:t>public class </a:t>
            </a:r>
            <a:r>
              <a:rPr lang="en-US" dirty="0" err="1" smtClean="0"/>
              <a:t>Class_name</a:t>
            </a:r>
            <a:r>
              <a:rPr lang="en-US" dirty="0" smtClean="0"/>
              <a:t> {</a:t>
            </a:r>
          </a:p>
          <a:p>
            <a:pPr marL="0" indent="0">
              <a:buNone/>
            </a:pPr>
            <a:r>
              <a:rPr lang="en-US" dirty="0" smtClean="0"/>
              <a:t>	//</a:t>
            </a:r>
            <a:r>
              <a:rPr lang="en-US" i="1" dirty="0" smtClean="0"/>
              <a:t> fields</a:t>
            </a:r>
          </a:p>
          <a:p>
            <a:pPr marL="0" indent="0">
              <a:buNone/>
            </a:pPr>
            <a:r>
              <a:rPr lang="en-US" i="1" dirty="0"/>
              <a:t>	</a:t>
            </a:r>
            <a:r>
              <a:rPr lang="en-US" i="1" smtClean="0"/>
              <a:t>// methods</a:t>
            </a:r>
            <a:endParaRPr lang="en-US" smtClean="0"/>
          </a:p>
          <a:p>
            <a:pPr marL="0" indent="0">
              <a:buNone/>
            </a:pPr>
            <a:r>
              <a:rPr lang="en-US" dirty="0" smtClean="0"/>
              <a:t>} </a:t>
            </a:r>
            <a:endParaRPr lang="en-IN" dirty="0"/>
          </a:p>
        </p:txBody>
      </p:sp>
    </p:spTree>
    <p:extLst>
      <p:ext uri="{BB962C8B-B14F-4D97-AF65-F5344CB8AC3E}">
        <p14:creationId xmlns:p14="http://schemas.microsoft.com/office/powerpoint/2010/main" val="61291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IN" dirty="0"/>
          </a:p>
        </p:txBody>
      </p:sp>
      <p:sp>
        <p:nvSpPr>
          <p:cNvPr id="3" name="Content Placeholder 2"/>
          <p:cNvSpPr>
            <a:spLocks noGrp="1"/>
          </p:cNvSpPr>
          <p:nvPr>
            <p:ph idx="1"/>
          </p:nvPr>
        </p:nvSpPr>
        <p:spPr/>
        <p:txBody>
          <a:bodyPr/>
          <a:lstStyle/>
          <a:p>
            <a:r>
              <a:rPr lang="en-US" dirty="0"/>
              <a:t>create a public Store class</a:t>
            </a:r>
            <a:r>
              <a:rPr lang="en-US" dirty="0" smtClean="0"/>
              <a:t>.</a:t>
            </a:r>
          </a:p>
          <a:p>
            <a:r>
              <a:rPr lang="en-US" dirty="0"/>
              <a:t>Your program will not compile without a main() method</a:t>
            </a:r>
            <a:r>
              <a:rPr lang="en-US" dirty="0" smtClean="0"/>
              <a:t>.</a:t>
            </a:r>
            <a:endParaRPr lang="en-US" dirty="0"/>
          </a:p>
          <a:p>
            <a:r>
              <a:rPr lang="en-US" dirty="0"/>
              <a:t>Define one within Store.</a:t>
            </a:r>
            <a:endParaRPr lang="en-IN" dirty="0"/>
          </a:p>
        </p:txBody>
      </p:sp>
    </p:spTree>
    <p:extLst>
      <p:ext uri="{BB962C8B-B14F-4D97-AF65-F5344CB8AC3E}">
        <p14:creationId xmlns:p14="http://schemas.microsoft.com/office/powerpoint/2010/main" val="392732343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183</TotalTime>
  <Words>1199</Words>
  <Application>Microsoft Office PowerPoint</Application>
  <PresentationFormat>Widescreen</PresentationFormat>
  <Paragraphs>230</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Courier New</vt:lpstr>
      <vt:lpstr>Gill Sans MT</vt:lpstr>
      <vt:lpstr>Wingdings 2</vt:lpstr>
      <vt:lpstr>Dividend</vt:lpstr>
      <vt:lpstr>OOPs concept</vt:lpstr>
      <vt:lpstr>What is OOPs</vt:lpstr>
      <vt:lpstr>Features/concepts of OOPs</vt:lpstr>
      <vt:lpstr>object</vt:lpstr>
      <vt:lpstr>PowerPoint Presentation</vt:lpstr>
      <vt:lpstr>Class </vt:lpstr>
      <vt:lpstr>PowerPoint Presentation</vt:lpstr>
      <vt:lpstr>Syntax of class</vt:lpstr>
      <vt:lpstr>task</vt:lpstr>
      <vt:lpstr>Types of variables</vt:lpstr>
      <vt:lpstr>constructors</vt:lpstr>
      <vt:lpstr>How to create an instance i.e., Object</vt:lpstr>
      <vt:lpstr>Task </vt:lpstr>
      <vt:lpstr>Review of above task</vt:lpstr>
      <vt:lpstr>Instance fields</vt:lpstr>
      <vt:lpstr>PowerPoint Presentation</vt:lpstr>
      <vt:lpstr>Continued task…</vt:lpstr>
      <vt:lpstr>Constructor parameters</vt:lpstr>
      <vt:lpstr>example</vt:lpstr>
      <vt:lpstr>PowerPoint Presentation</vt:lpstr>
      <vt:lpstr>PowerPoint Presentation</vt:lpstr>
      <vt:lpstr>Continued task…</vt:lpstr>
      <vt:lpstr>Assigning values to instance fields</vt:lpstr>
      <vt:lpstr>Multiple fields</vt:lpstr>
      <vt:lpstr>PowerPoint Presentation</vt:lpstr>
      <vt:lpstr>Task continued</vt:lpstr>
      <vt:lpstr>PowerPoint Presentation</vt:lpstr>
      <vt:lpstr>PowerPoint Presentation</vt:lpstr>
      <vt:lpstr>What is the output</vt:lpstr>
      <vt:lpstr>example</vt:lpstr>
      <vt:lpstr>method</vt:lpstr>
      <vt:lpstr>PowerPoint Presentation</vt:lpstr>
      <vt:lpstr>Declaring a Java method</vt:lpstr>
      <vt:lpstr>Complex syntax to declare a method</vt:lpstr>
      <vt:lpstr>Task </vt:lpstr>
      <vt:lpstr>Calling a method</vt:lpstr>
      <vt:lpstr>Task…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concept</dc:title>
  <dc:creator>Microsoft account</dc:creator>
  <cp:lastModifiedBy>Admin</cp:lastModifiedBy>
  <cp:revision>27</cp:revision>
  <dcterms:created xsi:type="dcterms:W3CDTF">2023-08-30T17:31:32Z</dcterms:created>
  <dcterms:modified xsi:type="dcterms:W3CDTF">2023-08-31T18:09:57Z</dcterms:modified>
</cp:coreProperties>
</file>