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73" r:id="rId9"/>
    <p:sldId id="274" r:id="rId10"/>
    <p:sldId id="275" r:id="rId11"/>
    <p:sldId id="276" r:id="rId12"/>
    <p:sldId id="277" r:id="rId13"/>
    <p:sldId id="278" r:id="rId14"/>
    <p:sldId id="279" r:id="rId15"/>
    <p:sldId id="281" r:id="rId16"/>
    <p:sldId id="285" r:id="rId17"/>
    <p:sldId id="282" r:id="rId18"/>
    <p:sldId id="283" r:id="rId19"/>
    <p:sldId id="286" r:id="rId20"/>
    <p:sldId id="287" r:id="rId21"/>
    <p:sldId id="284" r:id="rId22"/>
    <p:sldId id="288" r:id="rId23"/>
    <p:sldId id="289" r:id="rId24"/>
    <p:sldId id="290" r:id="rId25"/>
    <p:sldId id="291" r:id="rId26"/>
    <p:sldId id="292" r:id="rId27"/>
    <p:sldId id="293" r:id="rId28"/>
    <p:sldId id="294" r:id="rId29"/>
    <p:sldId id="295" r:id="rId30"/>
    <p:sldId id="296" r:id="rId31"/>
    <p:sldId id="297" r:id="rId32"/>
    <p:sldId id="298" r:id="rId33"/>
    <p:sldId id="300" r:id="rId34"/>
    <p:sldId id="299" r:id="rId35"/>
    <p:sldId id="301" r:id="rId36"/>
    <p:sldId id="302" r:id="rId37"/>
    <p:sldId id="303" r:id="rId38"/>
    <p:sldId id="305" r:id="rId39"/>
    <p:sldId id="306" r:id="rId40"/>
    <p:sldId id="307" r:id="rId41"/>
    <p:sldId id="30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1A911-45FE-814B-696C-D9D7660E798D}" v="1" dt="2024-09-18T10:10:14.1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itha M K 22BAD037" userId="S::harsitha.22ad@kct.ac.in::f900e2fb-8b11-4d82-83ae-77fa3e0011a8" providerId="AD" clId="Web-{E941A911-45FE-814B-696C-D9D7660E798D}"/>
    <pc:docChg chg="delSld">
      <pc:chgData name="Harsitha M K 22BAD037" userId="S::harsitha.22ad@kct.ac.in::f900e2fb-8b11-4d82-83ae-77fa3e0011a8" providerId="AD" clId="Web-{E941A911-45FE-814B-696C-D9D7660E798D}" dt="2024-09-18T10:10:14.173" v="0"/>
      <pc:docMkLst>
        <pc:docMk/>
      </pc:docMkLst>
      <pc:sldChg chg="del">
        <pc:chgData name="Harsitha M K 22BAD037" userId="S::harsitha.22ad@kct.ac.in::f900e2fb-8b11-4d82-83ae-77fa3e0011a8" providerId="AD" clId="Web-{E941A911-45FE-814B-696C-D9D7660E798D}" dt="2024-09-18T10:10:14.173" v="0"/>
        <pc:sldMkLst>
          <pc:docMk/>
          <pc:sldMk cId="1538911028" sldId="280"/>
        </pc:sldMkLst>
      </pc:sldChg>
    </pc:docChg>
  </pc:docChgLst>
  <pc:docChgLst>
    <pc:chgData name="Navin Rohith S . 20BAD021" userId="S::navinrohith.20ad@kct.ac.in::84d89486-12c1-4942-8d79-3d9e685fc10b" providerId="AD" clId="Web-{E8103DB3-FF31-4F5D-8345-E63234275043}"/>
    <pc:docChg chg="modSld">
      <pc:chgData name="Navin Rohith S . 20BAD021" userId="S::navinrohith.20ad@kct.ac.in::84d89486-12c1-4942-8d79-3d9e685fc10b" providerId="AD" clId="Web-{E8103DB3-FF31-4F5D-8345-E63234275043}" dt="2022-10-16T04:41:54.538" v="3" actId="14100"/>
      <pc:docMkLst>
        <pc:docMk/>
      </pc:docMkLst>
      <pc:sldChg chg="modSp">
        <pc:chgData name="Navin Rohith S . 20BAD021" userId="S::navinrohith.20ad@kct.ac.in::84d89486-12c1-4942-8d79-3d9e685fc10b" providerId="AD" clId="Web-{E8103DB3-FF31-4F5D-8345-E63234275043}" dt="2022-10-16T04:41:54.538" v="3" actId="14100"/>
        <pc:sldMkLst>
          <pc:docMk/>
          <pc:sldMk cId="3711775615" sldId="275"/>
        </pc:sldMkLst>
        <pc:picChg chg="mod">
          <ac:chgData name="Navin Rohith S . 20BAD021" userId="S::navinrohith.20ad@kct.ac.in::84d89486-12c1-4942-8d79-3d9e685fc10b" providerId="AD" clId="Web-{E8103DB3-FF31-4F5D-8345-E63234275043}" dt="2022-10-16T04:41:54.538" v="3" actId="14100"/>
          <ac:picMkLst>
            <pc:docMk/>
            <pc:sldMk cId="3711775615" sldId="275"/>
            <ac:picMk id="2050" creationId="{A89630A2-146B-E23E-62AF-09BBC5803BF1}"/>
          </ac:picMkLst>
        </pc:picChg>
      </pc:sldChg>
    </pc:docChg>
  </pc:docChgLst>
  <pc:docChgLst>
    <pc:chgData name="Abdulrahimkhan B 20BAD201" userId="476e869d-7ad4-4dc1-80ae-d6678a68d413" providerId="ADAL" clId="{2C9E3754-8BB6-427A-AC6C-4718531B2EBA}"/>
    <pc:docChg chg="modSld">
      <pc:chgData name="Abdulrahimkhan B 20BAD201" userId="476e869d-7ad4-4dc1-80ae-d6678a68d413" providerId="ADAL" clId="{2C9E3754-8BB6-427A-AC6C-4718531B2EBA}" dt="2022-10-16T15:40:15.999" v="19" actId="13926"/>
      <pc:docMkLst>
        <pc:docMk/>
      </pc:docMkLst>
      <pc:sldChg chg="modSp mod">
        <pc:chgData name="Abdulrahimkhan B 20BAD201" userId="476e869d-7ad4-4dc1-80ae-d6678a68d413" providerId="ADAL" clId="{2C9E3754-8BB6-427A-AC6C-4718531B2EBA}" dt="2022-10-16T14:44:23.636" v="2" actId="13926"/>
        <pc:sldMkLst>
          <pc:docMk/>
          <pc:sldMk cId="3032614302" sldId="279"/>
        </pc:sldMkLst>
        <pc:spChg chg="mod">
          <ac:chgData name="Abdulrahimkhan B 20BAD201" userId="476e869d-7ad4-4dc1-80ae-d6678a68d413" providerId="ADAL" clId="{2C9E3754-8BB6-427A-AC6C-4718531B2EBA}" dt="2022-10-16T14:44:23.636" v="2" actId="13926"/>
          <ac:spMkLst>
            <pc:docMk/>
            <pc:sldMk cId="3032614302" sldId="279"/>
            <ac:spMk id="3" creationId="{3335CAF8-D7F7-45E1-A629-603A0838D99C}"/>
          </ac:spMkLst>
        </pc:spChg>
      </pc:sldChg>
      <pc:sldChg chg="modSp mod">
        <pc:chgData name="Abdulrahimkhan B 20BAD201" userId="476e869d-7ad4-4dc1-80ae-d6678a68d413" providerId="ADAL" clId="{2C9E3754-8BB6-427A-AC6C-4718531B2EBA}" dt="2022-10-16T14:54:56.677" v="4" actId="13926"/>
        <pc:sldMkLst>
          <pc:docMk/>
          <pc:sldMk cId="3888350671" sldId="280"/>
        </pc:sldMkLst>
        <pc:spChg chg="mod">
          <ac:chgData name="Abdulrahimkhan B 20BAD201" userId="476e869d-7ad4-4dc1-80ae-d6678a68d413" providerId="ADAL" clId="{2C9E3754-8BB6-427A-AC6C-4718531B2EBA}" dt="2022-10-16T14:54:56.677" v="4" actId="13926"/>
          <ac:spMkLst>
            <pc:docMk/>
            <pc:sldMk cId="3888350671" sldId="280"/>
            <ac:spMk id="3" creationId="{3335CAF8-D7F7-45E1-A629-603A0838D99C}"/>
          </ac:spMkLst>
        </pc:spChg>
      </pc:sldChg>
      <pc:sldChg chg="modSp mod">
        <pc:chgData name="Abdulrahimkhan B 20BAD201" userId="476e869d-7ad4-4dc1-80ae-d6678a68d413" providerId="ADAL" clId="{2C9E3754-8BB6-427A-AC6C-4718531B2EBA}" dt="2022-10-16T15:34:42.068" v="7" actId="13926"/>
        <pc:sldMkLst>
          <pc:docMk/>
          <pc:sldMk cId="1763146227" sldId="291"/>
        </pc:sldMkLst>
        <pc:spChg chg="mod">
          <ac:chgData name="Abdulrahimkhan B 20BAD201" userId="476e869d-7ad4-4dc1-80ae-d6678a68d413" providerId="ADAL" clId="{2C9E3754-8BB6-427A-AC6C-4718531B2EBA}" dt="2022-10-16T15:34:42.068" v="7" actId="13926"/>
          <ac:spMkLst>
            <pc:docMk/>
            <pc:sldMk cId="1763146227" sldId="291"/>
            <ac:spMk id="3" creationId="{3335CAF8-D7F7-45E1-A629-603A0838D99C}"/>
          </ac:spMkLst>
        </pc:spChg>
      </pc:sldChg>
      <pc:sldChg chg="modSp mod">
        <pc:chgData name="Abdulrahimkhan B 20BAD201" userId="476e869d-7ad4-4dc1-80ae-d6678a68d413" providerId="ADAL" clId="{2C9E3754-8BB6-427A-AC6C-4718531B2EBA}" dt="2022-10-16T15:38:08.085" v="13" actId="13926"/>
        <pc:sldMkLst>
          <pc:docMk/>
          <pc:sldMk cId="2486903318" sldId="292"/>
        </pc:sldMkLst>
        <pc:spChg chg="mod">
          <ac:chgData name="Abdulrahimkhan B 20BAD201" userId="476e869d-7ad4-4dc1-80ae-d6678a68d413" providerId="ADAL" clId="{2C9E3754-8BB6-427A-AC6C-4718531B2EBA}" dt="2022-10-16T15:38:08.085" v="13" actId="13926"/>
          <ac:spMkLst>
            <pc:docMk/>
            <pc:sldMk cId="2486903318" sldId="292"/>
            <ac:spMk id="3" creationId="{3335CAF8-D7F7-45E1-A629-603A0838D99C}"/>
          </ac:spMkLst>
        </pc:spChg>
      </pc:sldChg>
      <pc:sldChg chg="modSp mod">
        <pc:chgData name="Abdulrahimkhan B 20BAD201" userId="476e869d-7ad4-4dc1-80ae-d6678a68d413" providerId="ADAL" clId="{2C9E3754-8BB6-427A-AC6C-4718531B2EBA}" dt="2022-10-16T15:38:33.247" v="16" actId="13926"/>
        <pc:sldMkLst>
          <pc:docMk/>
          <pc:sldMk cId="159213267" sldId="293"/>
        </pc:sldMkLst>
        <pc:spChg chg="mod">
          <ac:chgData name="Abdulrahimkhan B 20BAD201" userId="476e869d-7ad4-4dc1-80ae-d6678a68d413" providerId="ADAL" clId="{2C9E3754-8BB6-427A-AC6C-4718531B2EBA}" dt="2022-10-16T15:38:33.247" v="16" actId="13926"/>
          <ac:spMkLst>
            <pc:docMk/>
            <pc:sldMk cId="159213267" sldId="293"/>
            <ac:spMk id="3" creationId="{3335CAF8-D7F7-45E1-A629-603A0838D99C}"/>
          </ac:spMkLst>
        </pc:spChg>
      </pc:sldChg>
      <pc:sldChg chg="modSp mod">
        <pc:chgData name="Abdulrahimkhan B 20BAD201" userId="476e869d-7ad4-4dc1-80ae-d6678a68d413" providerId="ADAL" clId="{2C9E3754-8BB6-427A-AC6C-4718531B2EBA}" dt="2022-10-16T15:40:15.999" v="19" actId="13926"/>
        <pc:sldMkLst>
          <pc:docMk/>
          <pc:sldMk cId="952165323" sldId="296"/>
        </pc:sldMkLst>
        <pc:spChg chg="mod">
          <ac:chgData name="Abdulrahimkhan B 20BAD201" userId="476e869d-7ad4-4dc1-80ae-d6678a68d413" providerId="ADAL" clId="{2C9E3754-8BB6-427A-AC6C-4718531B2EBA}" dt="2022-10-16T15:40:15.999" v="19" actId="13926"/>
          <ac:spMkLst>
            <pc:docMk/>
            <pc:sldMk cId="952165323" sldId="296"/>
            <ac:spMk id="3" creationId="{3335CAF8-D7F7-45E1-A629-603A0838D99C}"/>
          </ac:spMkLst>
        </pc:spChg>
      </pc:sldChg>
    </pc:docChg>
  </pc:docChgLst>
  <pc:docChgLst>
    <pc:chgData name="Ilamughi M 20BAD208" userId="S::ilamughi.20ad@kct.ac.in::299376c0-8030-4ae9-898e-b6a393fdc2e3" providerId="AD" clId="Web-{9CE26B92-FDAE-4FDE-BCD0-4EA6543A37E5}"/>
    <pc:docChg chg="modSld">
      <pc:chgData name="Ilamughi M 20BAD208" userId="S::ilamughi.20ad@kct.ac.in::299376c0-8030-4ae9-898e-b6a393fdc2e3" providerId="AD" clId="Web-{9CE26B92-FDAE-4FDE-BCD0-4EA6543A37E5}" dt="2022-10-13T03:57:58.817" v="4" actId="20577"/>
      <pc:docMkLst>
        <pc:docMk/>
      </pc:docMkLst>
      <pc:sldChg chg="modSp">
        <pc:chgData name="Ilamughi M 20BAD208" userId="S::ilamughi.20ad@kct.ac.in::299376c0-8030-4ae9-898e-b6a393fdc2e3" providerId="AD" clId="Web-{9CE26B92-FDAE-4FDE-BCD0-4EA6543A37E5}" dt="2022-10-13T03:57:58.817" v="4" actId="20577"/>
        <pc:sldMkLst>
          <pc:docMk/>
          <pc:sldMk cId="3712336697" sldId="311"/>
        </pc:sldMkLst>
        <pc:spChg chg="mod">
          <ac:chgData name="Ilamughi M 20BAD208" userId="S::ilamughi.20ad@kct.ac.in::299376c0-8030-4ae9-898e-b6a393fdc2e3" providerId="AD" clId="Web-{9CE26B92-FDAE-4FDE-BCD0-4EA6543A37E5}" dt="2022-10-13T03:57:58.817" v="4" actId="20577"/>
          <ac:spMkLst>
            <pc:docMk/>
            <pc:sldMk cId="3712336697" sldId="311"/>
            <ac:spMk id="3" creationId="{3335CAF8-D7F7-45E1-A629-603A0838D99C}"/>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9E3B9-B41A-4731-A077-710FA1CAF99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DA6CE8-7C0C-4051-9A8E-5E7B5FB29A61}">
      <dgm:prSet/>
      <dgm:spPr/>
      <dgm:t>
        <a:bodyPr/>
        <a:lstStyle/>
        <a:p>
          <a:pPr>
            <a:lnSpc>
              <a:spcPct val="100000"/>
            </a:lnSpc>
          </a:pPr>
          <a:r>
            <a:rPr lang="en-US"/>
            <a:t>CO 1: Analyze the main concepts, key technologies, strengths and limitations of cloud</a:t>
          </a:r>
        </a:p>
      </dgm:t>
    </dgm:pt>
    <dgm:pt modelId="{93DFC565-72A5-4933-BC44-BDD44E983D32}" type="parTrans" cxnId="{B14010D6-6D60-4730-865D-400348EA592B}">
      <dgm:prSet/>
      <dgm:spPr/>
      <dgm:t>
        <a:bodyPr/>
        <a:lstStyle/>
        <a:p>
          <a:endParaRPr lang="en-US"/>
        </a:p>
      </dgm:t>
    </dgm:pt>
    <dgm:pt modelId="{2A982B9E-6DA3-461B-9196-59D44229745E}" type="sibTrans" cxnId="{B14010D6-6D60-4730-865D-400348EA592B}">
      <dgm:prSet/>
      <dgm:spPr/>
      <dgm:t>
        <a:bodyPr/>
        <a:lstStyle/>
        <a:p>
          <a:pPr>
            <a:lnSpc>
              <a:spcPct val="100000"/>
            </a:lnSpc>
          </a:pPr>
          <a:endParaRPr lang="en-US"/>
        </a:p>
      </dgm:t>
    </dgm:pt>
    <dgm:pt modelId="{C89947CD-0E74-498D-A229-ECC6985D81BE}">
      <dgm:prSet/>
      <dgm:spPr/>
      <dgm:t>
        <a:bodyPr/>
        <a:lstStyle/>
        <a:p>
          <a:pPr>
            <a:lnSpc>
              <a:spcPct val="100000"/>
            </a:lnSpc>
          </a:pPr>
          <a:r>
            <a:rPr lang="en-US"/>
            <a:t>CO 2: </a:t>
          </a:r>
          <a:r>
            <a:rPr lang="en-IN" err="1"/>
            <a:t>Analyze</a:t>
          </a:r>
          <a:r>
            <a:rPr lang="en-IN"/>
            <a:t> and understand various queuing models</a:t>
          </a:r>
          <a:endParaRPr lang="en-US"/>
        </a:p>
      </dgm:t>
    </dgm:pt>
    <dgm:pt modelId="{11C2D863-186B-4BE6-BE69-FA9CFFBF2670}" type="parTrans" cxnId="{32506328-157C-4225-9647-9232759843B8}">
      <dgm:prSet/>
      <dgm:spPr/>
      <dgm:t>
        <a:bodyPr/>
        <a:lstStyle/>
        <a:p>
          <a:endParaRPr lang="en-US"/>
        </a:p>
      </dgm:t>
    </dgm:pt>
    <dgm:pt modelId="{B401E2DA-192E-49D1-9DB7-1B770D110A75}" type="sibTrans" cxnId="{32506328-157C-4225-9647-9232759843B8}">
      <dgm:prSet/>
      <dgm:spPr/>
      <dgm:t>
        <a:bodyPr/>
        <a:lstStyle/>
        <a:p>
          <a:pPr>
            <a:lnSpc>
              <a:spcPct val="100000"/>
            </a:lnSpc>
          </a:pPr>
          <a:endParaRPr lang="en-US"/>
        </a:p>
      </dgm:t>
    </dgm:pt>
    <dgm:pt modelId="{AC526D10-CFB6-4770-B19F-F1C6051DEAFB}">
      <dgm:prSet/>
      <dgm:spPr/>
      <dgm:t>
        <a:bodyPr/>
        <a:lstStyle/>
        <a:p>
          <a:pPr>
            <a:lnSpc>
              <a:spcPct val="100000"/>
            </a:lnSpc>
          </a:pPr>
          <a:r>
            <a:rPr lang="en-US"/>
            <a:t>CO 3: To understand and use the architecture of compute and storage cloud, service and delivery models</a:t>
          </a:r>
        </a:p>
      </dgm:t>
    </dgm:pt>
    <dgm:pt modelId="{67F016D4-053C-4B72-B03A-CEEBAA51E55D}" type="parTrans" cxnId="{74352F71-B0B5-4C48-B3F9-F6DBDA39B022}">
      <dgm:prSet/>
      <dgm:spPr/>
      <dgm:t>
        <a:bodyPr/>
        <a:lstStyle/>
        <a:p>
          <a:endParaRPr lang="en-US"/>
        </a:p>
      </dgm:t>
    </dgm:pt>
    <dgm:pt modelId="{DDA6C3CA-8CCA-47AA-AFF7-E6D813958F63}" type="sibTrans" cxnId="{74352F71-B0B5-4C48-B3F9-F6DBDA39B022}">
      <dgm:prSet/>
      <dgm:spPr/>
      <dgm:t>
        <a:bodyPr/>
        <a:lstStyle/>
        <a:p>
          <a:pPr>
            <a:lnSpc>
              <a:spcPct val="100000"/>
            </a:lnSpc>
          </a:pPr>
          <a:endParaRPr lang="en-US"/>
        </a:p>
      </dgm:t>
    </dgm:pt>
    <dgm:pt modelId="{74009D1E-0CEA-497C-B27D-7E19691A5FBE}">
      <dgm:prSet/>
      <dgm:spPr/>
      <dgm:t>
        <a:bodyPr/>
        <a:lstStyle/>
        <a:p>
          <a:pPr>
            <a:lnSpc>
              <a:spcPct val="100000"/>
            </a:lnSpc>
          </a:pPr>
          <a:r>
            <a:rPr lang="en-US"/>
            <a:t>CO 4: Apply the core issues of cloud computing such as resource management and security</a:t>
          </a:r>
        </a:p>
      </dgm:t>
    </dgm:pt>
    <dgm:pt modelId="{46400E57-0731-41B5-BEB9-B34D5FEAA290}" type="parTrans" cxnId="{F1675DF8-0E3E-4D7C-9D1B-1CC0C5B6AC96}">
      <dgm:prSet/>
      <dgm:spPr/>
      <dgm:t>
        <a:bodyPr/>
        <a:lstStyle/>
        <a:p>
          <a:endParaRPr lang="en-US"/>
        </a:p>
      </dgm:t>
    </dgm:pt>
    <dgm:pt modelId="{B9D884C5-29FA-424E-B660-B658CCA4654C}" type="sibTrans" cxnId="{F1675DF8-0E3E-4D7C-9D1B-1CC0C5B6AC96}">
      <dgm:prSet/>
      <dgm:spPr/>
      <dgm:t>
        <a:bodyPr/>
        <a:lstStyle/>
        <a:p>
          <a:endParaRPr lang="en-US"/>
        </a:p>
      </dgm:t>
    </dgm:pt>
    <dgm:pt modelId="{70A5B394-DC30-4E32-8E2B-D76C530EE328}" type="pres">
      <dgm:prSet presAssocID="{6D79E3B9-B41A-4731-A077-710FA1CAF99A}" presName="root" presStyleCnt="0">
        <dgm:presLayoutVars>
          <dgm:dir/>
          <dgm:resizeHandles val="exact"/>
        </dgm:presLayoutVars>
      </dgm:prSet>
      <dgm:spPr/>
    </dgm:pt>
    <dgm:pt modelId="{40240AFE-385A-4D84-9BA0-1BD06D04D2C9}" type="pres">
      <dgm:prSet presAssocID="{6D79E3B9-B41A-4731-A077-710FA1CAF99A}" presName="container" presStyleCnt="0">
        <dgm:presLayoutVars>
          <dgm:dir/>
          <dgm:resizeHandles val="exact"/>
        </dgm:presLayoutVars>
      </dgm:prSet>
      <dgm:spPr/>
    </dgm:pt>
    <dgm:pt modelId="{4FC3500E-89A9-4A2B-8C9C-E8AC47FCA252}" type="pres">
      <dgm:prSet presAssocID="{3BDA6CE8-7C0C-4051-9A8E-5E7B5FB29A61}" presName="compNode" presStyleCnt="0"/>
      <dgm:spPr/>
    </dgm:pt>
    <dgm:pt modelId="{946DDD07-C607-4140-9137-19FD96A70D83}" type="pres">
      <dgm:prSet presAssocID="{3BDA6CE8-7C0C-4051-9A8E-5E7B5FB29A61}" presName="iconBgRect" presStyleLbl="bgShp" presStyleIdx="0" presStyleCnt="4"/>
      <dgm:spPr/>
    </dgm:pt>
    <dgm:pt modelId="{6DB4DACF-7122-4CEB-BA61-214C44054205}" type="pres">
      <dgm:prSet presAssocID="{3BDA6CE8-7C0C-4051-9A8E-5E7B5FB29A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5F0B1E7-9ACF-483F-AF45-55E08758A573}" type="pres">
      <dgm:prSet presAssocID="{3BDA6CE8-7C0C-4051-9A8E-5E7B5FB29A61}" presName="spaceRect" presStyleCnt="0"/>
      <dgm:spPr/>
    </dgm:pt>
    <dgm:pt modelId="{8D1DDE3A-1D7B-43B8-898D-D23A7F2268B4}" type="pres">
      <dgm:prSet presAssocID="{3BDA6CE8-7C0C-4051-9A8E-5E7B5FB29A61}" presName="textRect" presStyleLbl="revTx" presStyleIdx="0" presStyleCnt="4">
        <dgm:presLayoutVars>
          <dgm:chMax val="1"/>
          <dgm:chPref val="1"/>
        </dgm:presLayoutVars>
      </dgm:prSet>
      <dgm:spPr/>
    </dgm:pt>
    <dgm:pt modelId="{707706C4-DCB4-4B86-A19A-E707A2217474}" type="pres">
      <dgm:prSet presAssocID="{2A982B9E-6DA3-461B-9196-59D44229745E}" presName="sibTrans" presStyleLbl="sibTrans2D1" presStyleIdx="0" presStyleCnt="0"/>
      <dgm:spPr/>
    </dgm:pt>
    <dgm:pt modelId="{2DE14FF7-38D5-40C7-BBCB-F29984014DD1}" type="pres">
      <dgm:prSet presAssocID="{C89947CD-0E74-498D-A229-ECC6985D81BE}" presName="compNode" presStyleCnt="0"/>
      <dgm:spPr/>
    </dgm:pt>
    <dgm:pt modelId="{532C2A7E-6B12-4B4A-BFD4-F5BD665A7850}" type="pres">
      <dgm:prSet presAssocID="{C89947CD-0E74-498D-A229-ECC6985D81BE}" presName="iconBgRect" presStyleLbl="bgShp" presStyleIdx="1" presStyleCnt="4"/>
      <dgm:spPr/>
    </dgm:pt>
    <dgm:pt modelId="{EF793419-4E32-48B6-9750-16AD56153BA7}" type="pres">
      <dgm:prSet presAssocID="{C89947CD-0E74-498D-A229-ECC6985D81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AE7EFCE4-8105-4767-AC50-229589854560}" type="pres">
      <dgm:prSet presAssocID="{C89947CD-0E74-498D-A229-ECC6985D81BE}" presName="spaceRect" presStyleCnt="0"/>
      <dgm:spPr/>
    </dgm:pt>
    <dgm:pt modelId="{0C3A131D-4FC0-47A6-B0F8-83E694482BB6}" type="pres">
      <dgm:prSet presAssocID="{C89947CD-0E74-498D-A229-ECC6985D81BE}" presName="textRect" presStyleLbl="revTx" presStyleIdx="1" presStyleCnt="4">
        <dgm:presLayoutVars>
          <dgm:chMax val="1"/>
          <dgm:chPref val="1"/>
        </dgm:presLayoutVars>
      </dgm:prSet>
      <dgm:spPr/>
    </dgm:pt>
    <dgm:pt modelId="{F17ABF5E-B8B1-48FB-A75C-AD6F7F324702}" type="pres">
      <dgm:prSet presAssocID="{B401E2DA-192E-49D1-9DB7-1B770D110A75}" presName="sibTrans" presStyleLbl="sibTrans2D1" presStyleIdx="0" presStyleCnt="0"/>
      <dgm:spPr/>
    </dgm:pt>
    <dgm:pt modelId="{E9E6F9BE-F172-43EC-91AC-A93115CB8F00}" type="pres">
      <dgm:prSet presAssocID="{AC526D10-CFB6-4770-B19F-F1C6051DEAFB}" presName="compNode" presStyleCnt="0"/>
      <dgm:spPr/>
    </dgm:pt>
    <dgm:pt modelId="{A33A8533-45D1-4186-AFBA-6E05E7A0A880}" type="pres">
      <dgm:prSet presAssocID="{AC526D10-CFB6-4770-B19F-F1C6051DEAFB}" presName="iconBgRect" presStyleLbl="bgShp" presStyleIdx="2" presStyleCnt="4"/>
      <dgm:spPr/>
    </dgm:pt>
    <dgm:pt modelId="{14B917AD-8751-47D8-B98D-C8226CA2B41E}" type="pres">
      <dgm:prSet presAssocID="{AC526D10-CFB6-4770-B19F-F1C6051DEA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64461376-3619-42BA-B9B9-644FBAA5F077}" type="pres">
      <dgm:prSet presAssocID="{AC526D10-CFB6-4770-B19F-F1C6051DEAFB}" presName="spaceRect" presStyleCnt="0"/>
      <dgm:spPr/>
    </dgm:pt>
    <dgm:pt modelId="{A54CEA07-2E25-4CD6-8043-A390A6510345}" type="pres">
      <dgm:prSet presAssocID="{AC526D10-CFB6-4770-B19F-F1C6051DEAFB}" presName="textRect" presStyleLbl="revTx" presStyleIdx="2" presStyleCnt="4">
        <dgm:presLayoutVars>
          <dgm:chMax val="1"/>
          <dgm:chPref val="1"/>
        </dgm:presLayoutVars>
      </dgm:prSet>
      <dgm:spPr/>
    </dgm:pt>
    <dgm:pt modelId="{45466C9D-CB1D-4DAC-AEF8-A0548DA82AE6}" type="pres">
      <dgm:prSet presAssocID="{DDA6C3CA-8CCA-47AA-AFF7-E6D813958F63}" presName="sibTrans" presStyleLbl="sibTrans2D1" presStyleIdx="0" presStyleCnt="0"/>
      <dgm:spPr/>
    </dgm:pt>
    <dgm:pt modelId="{49717938-9C51-4AFA-AF65-8832112F348F}" type="pres">
      <dgm:prSet presAssocID="{74009D1E-0CEA-497C-B27D-7E19691A5FBE}" presName="compNode" presStyleCnt="0"/>
      <dgm:spPr/>
    </dgm:pt>
    <dgm:pt modelId="{816E0D00-604F-48C0-BF11-4AAC62C05F5C}" type="pres">
      <dgm:prSet presAssocID="{74009D1E-0CEA-497C-B27D-7E19691A5FBE}" presName="iconBgRect" presStyleLbl="bgShp" presStyleIdx="3" presStyleCnt="4"/>
      <dgm:spPr/>
    </dgm:pt>
    <dgm:pt modelId="{EB125A84-459E-416F-B6B1-E275D7407A47}" type="pres">
      <dgm:prSet presAssocID="{74009D1E-0CEA-497C-B27D-7E19691A5F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F1263717-F296-4C72-9856-7F15546DB3B9}" type="pres">
      <dgm:prSet presAssocID="{74009D1E-0CEA-497C-B27D-7E19691A5FBE}" presName="spaceRect" presStyleCnt="0"/>
      <dgm:spPr/>
    </dgm:pt>
    <dgm:pt modelId="{3AEA5EE4-66E5-4385-8116-A08C93E3878C}" type="pres">
      <dgm:prSet presAssocID="{74009D1E-0CEA-497C-B27D-7E19691A5FBE}" presName="textRect" presStyleLbl="revTx" presStyleIdx="3" presStyleCnt="4">
        <dgm:presLayoutVars>
          <dgm:chMax val="1"/>
          <dgm:chPref val="1"/>
        </dgm:presLayoutVars>
      </dgm:prSet>
      <dgm:spPr/>
    </dgm:pt>
  </dgm:ptLst>
  <dgm:cxnLst>
    <dgm:cxn modelId="{32506328-157C-4225-9647-9232759843B8}" srcId="{6D79E3B9-B41A-4731-A077-710FA1CAF99A}" destId="{C89947CD-0E74-498D-A229-ECC6985D81BE}" srcOrd="1" destOrd="0" parTransId="{11C2D863-186B-4BE6-BE69-FA9CFFBF2670}" sibTransId="{B401E2DA-192E-49D1-9DB7-1B770D110A75}"/>
    <dgm:cxn modelId="{96E3CA46-4DDE-491D-9EE3-9D6781B25F92}" type="presOf" srcId="{6D79E3B9-B41A-4731-A077-710FA1CAF99A}" destId="{70A5B394-DC30-4E32-8E2B-D76C530EE328}" srcOrd="0" destOrd="0" presId="urn:microsoft.com/office/officeart/2018/2/layout/IconCircleList"/>
    <dgm:cxn modelId="{BDF6D347-77C1-49AF-89B2-9A3B729774FE}" type="presOf" srcId="{B401E2DA-192E-49D1-9DB7-1B770D110A75}" destId="{F17ABF5E-B8B1-48FB-A75C-AD6F7F324702}" srcOrd="0" destOrd="0" presId="urn:microsoft.com/office/officeart/2018/2/layout/IconCircleList"/>
    <dgm:cxn modelId="{74352F71-B0B5-4C48-B3F9-F6DBDA39B022}" srcId="{6D79E3B9-B41A-4731-A077-710FA1CAF99A}" destId="{AC526D10-CFB6-4770-B19F-F1C6051DEAFB}" srcOrd="2" destOrd="0" parTransId="{67F016D4-053C-4B72-B03A-CEEBAA51E55D}" sibTransId="{DDA6C3CA-8CCA-47AA-AFF7-E6D813958F63}"/>
    <dgm:cxn modelId="{C04D8386-00D0-486A-A6D7-448007A0C687}" type="presOf" srcId="{AC526D10-CFB6-4770-B19F-F1C6051DEAFB}" destId="{A54CEA07-2E25-4CD6-8043-A390A6510345}" srcOrd="0" destOrd="0" presId="urn:microsoft.com/office/officeart/2018/2/layout/IconCircleList"/>
    <dgm:cxn modelId="{1D7DD3C3-1374-4A8D-8FC9-4EBEA32DC48D}" type="presOf" srcId="{DDA6C3CA-8CCA-47AA-AFF7-E6D813958F63}" destId="{45466C9D-CB1D-4DAC-AEF8-A0548DA82AE6}" srcOrd="0" destOrd="0" presId="urn:microsoft.com/office/officeart/2018/2/layout/IconCircleList"/>
    <dgm:cxn modelId="{E82A32C8-F1BC-459D-88A6-344BD77126C0}" type="presOf" srcId="{3BDA6CE8-7C0C-4051-9A8E-5E7B5FB29A61}" destId="{8D1DDE3A-1D7B-43B8-898D-D23A7F2268B4}" srcOrd="0" destOrd="0" presId="urn:microsoft.com/office/officeart/2018/2/layout/IconCircleList"/>
    <dgm:cxn modelId="{6F279DCD-7A92-44E9-970B-300C5F1F3DD9}" type="presOf" srcId="{2A982B9E-6DA3-461B-9196-59D44229745E}" destId="{707706C4-DCB4-4B86-A19A-E707A2217474}" srcOrd="0" destOrd="0" presId="urn:microsoft.com/office/officeart/2018/2/layout/IconCircleList"/>
    <dgm:cxn modelId="{A8D4ABD3-86B6-4E56-B079-B22CFE719D07}" type="presOf" srcId="{C89947CD-0E74-498D-A229-ECC6985D81BE}" destId="{0C3A131D-4FC0-47A6-B0F8-83E694482BB6}" srcOrd="0" destOrd="0" presId="urn:microsoft.com/office/officeart/2018/2/layout/IconCircleList"/>
    <dgm:cxn modelId="{B14010D6-6D60-4730-865D-400348EA592B}" srcId="{6D79E3B9-B41A-4731-A077-710FA1CAF99A}" destId="{3BDA6CE8-7C0C-4051-9A8E-5E7B5FB29A61}" srcOrd="0" destOrd="0" parTransId="{93DFC565-72A5-4933-BC44-BDD44E983D32}" sibTransId="{2A982B9E-6DA3-461B-9196-59D44229745E}"/>
    <dgm:cxn modelId="{8BACF2D8-A994-472B-AEC5-8F59C8A6DDDD}" type="presOf" srcId="{74009D1E-0CEA-497C-B27D-7E19691A5FBE}" destId="{3AEA5EE4-66E5-4385-8116-A08C93E3878C}" srcOrd="0" destOrd="0" presId="urn:microsoft.com/office/officeart/2018/2/layout/IconCircleList"/>
    <dgm:cxn modelId="{F1675DF8-0E3E-4D7C-9D1B-1CC0C5B6AC96}" srcId="{6D79E3B9-B41A-4731-A077-710FA1CAF99A}" destId="{74009D1E-0CEA-497C-B27D-7E19691A5FBE}" srcOrd="3" destOrd="0" parTransId="{46400E57-0731-41B5-BEB9-B34D5FEAA290}" sibTransId="{B9D884C5-29FA-424E-B660-B658CCA4654C}"/>
    <dgm:cxn modelId="{78BDF3F1-5FD1-42A8-9607-51A1367FF447}" type="presParOf" srcId="{70A5B394-DC30-4E32-8E2B-D76C530EE328}" destId="{40240AFE-385A-4D84-9BA0-1BD06D04D2C9}" srcOrd="0" destOrd="0" presId="urn:microsoft.com/office/officeart/2018/2/layout/IconCircleList"/>
    <dgm:cxn modelId="{666255E5-A7E7-422D-8DCE-B35C1E1BD9DE}" type="presParOf" srcId="{40240AFE-385A-4D84-9BA0-1BD06D04D2C9}" destId="{4FC3500E-89A9-4A2B-8C9C-E8AC47FCA252}" srcOrd="0" destOrd="0" presId="urn:microsoft.com/office/officeart/2018/2/layout/IconCircleList"/>
    <dgm:cxn modelId="{A1F5D23E-DA2D-4C8D-9E19-C456BACFEB97}" type="presParOf" srcId="{4FC3500E-89A9-4A2B-8C9C-E8AC47FCA252}" destId="{946DDD07-C607-4140-9137-19FD96A70D83}" srcOrd="0" destOrd="0" presId="urn:microsoft.com/office/officeart/2018/2/layout/IconCircleList"/>
    <dgm:cxn modelId="{190526A6-6C6B-49A5-A4BC-1A1FED13728D}" type="presParOf" srcId="{4FC3500E-89A9-4A2B-8C9C-E8AC47FCA252}" destId="{6DB4DACF-7122-4CEB-BA61-214C44054205}" srcOrd="1" destOrd="0" presId="urn:microsoft.com/office/officeart/2018/2/layout/IconCircleList"/>
    <dgm:cxn modelId="{745B3C00-65B6-4201-BCA5-84E1E75D4CBC}" type="presParOf" srcId="{4FC3500E-89A9-4A2B-8C9C-E8AC47FCA252}" destId="{45F0B1E7-9ACF-483F-AF45-55E08758A573}" srcOrd="2" destOrd="0" presId="urn:microsoft.com/office/officeart/2018/2/layout/IconCircleList"/>
    <dgm:cxn modelId="{0D9F90A4-863E-44DB-9434-F8A18C8D3675}" type="presParOf" srcId="{4FC3500E-89A9-4A2B-8C9C-E8AC47FCA252}" destId="{8D1DDE3A-1D7B-43B8-898D-D23A7F2268B4}" srcOrd="3" destOrd="0" presId="urn:microsoft.com/office/officeart/2018/2/layout/IconCircleList"/>
    <dgm:cxn modelId="{45F6BF59-B316-45B3-89C1-DA3EC2DA5EAB}" type="presParOf" srcId="{40240AFE-385A-4D84-9BA0-1BD06D04D2C9}" destId="{707706C4-DCB4-4B86-A19A-E707A2217474}" srcOrd="1" destOrd="0" presId="urn:microsoft.com/office/officeart/2018/2/layout/IconCircleList"/>
    <dgm:cxn modelId="{9A2B671F-8DB3-4EEE-91C7-7D842C61AB7A}" type="presParOf" srcId="{40240AFE-385A-4D84-9BA0-1BD06D04D2C9}" destId="{2DE14FF7-38D5-40C7-BBCB-F29984014DD1}" srcOrd="2" destOrd="0" presId="urn:microsoft.com/office/officeart/2018/2/layout/IconCircleList"/>
    <dgm:cxn modelId="{BA32ED38-F2AD-4B1D-A43D-AB42846AE1E8}" type="presParOf" srcId="{2DE14FF7-38D5-40C7-BBCB-F29984014DD1}" destId="{532C2A7E-6B12-4B4A-BFD4-F5BD665A7850}" srcOrd="0" destOrd="0" presId="urn:microsoft.com/office/officeart/2018/2/layout/IconCircleList"/>
    <dgm:cxn modelId="{8DF551C1-10C5-4EF4-A433-34583833195A}" type="presParOf" srcId="{2DE14FF7-38D5-40C7-BBCB-F29984014DD1}" destId="{EF793419-4E32-48B6-9750-16AD56153BA7}" srcOrd="1" destOrd="0" presId="urn:microsoft.com/office/officeart/2018/2/layout/IconCircleList"/>
    <dgm:cxn modelId="{06A7E5A6-F5E6-44F9-B5F7-11173FA35E6B}" type="presParOf" srcId="{2DE14FF7-38D5-40C7-BBCB-F29984014DD1}" destId="{AE7EFCE4-8105-4767-AC50-229589854560}" srcOrd="2" destOrd="0" presId="urn:microsoft.com/office/officeart/2018/2/layout/IconCircleList"/>
    <dgm:cxn modelId="{1A9A6768-456B-4B4D-B2C8-1B650B78F92E}" type="presParOf" srcId="{2DE14FF7-38D5-40C7-BBCB-F29984014DD1}" destId="{0C3A131D-4FC0-47A6-B0F8-83E694482BB6}" srcOrd="3" destOrd="0" presId="urn:microsoft.com/office/officeart/2018/2/layout/IconCircleList"/>
    <dgm:cxn modelId="{A74AF447-8F60-4919-BB08-46F8297E2C0A}" type="presParOf" srcId="{40240AFE-385A-4D84-9BA0-1BD06D04D2C9}" destId="{F17ABF5E-B8B1-48FB-A75C-AD6F7F324702}" srcOrd="3" destOrd="0" presId="urn:microsoft.com/office/officeart/2018/2/layout/IconCircleList"/>
    <dgm:cxn modelId="{24708CAC-4090-4CDC-BA8A-87AC522EA8F9}" type="presParOf" srcId="{40240AFE-385A-4D84-9BA0-1BD06D04D2C9}" destId="{E9E6F9BE-F172-43EC-91AC-A93115CB8F00}" srcOrd="4" destOrd="0" presId="urn:microsoft.com/office/officeart/2018/2/layout/IconCircleList"/>
    <dgm:cxn modelId="{D5B827ED-BA7A-4C3B-BDF0-809D249161F1}" type="presParOf" srcId="{E9E6F9BE-F172-43EC-91AC-A93115CB8F00}" destId="{A33A8533-45D1-4186-AFBA-6E05E7A0A880}" srcOrd="0" destOrd="0" presId="urn:microsoft.com/office/officeart/2018/2/layout/IconCircleList"/>
    <dgm:cxn modelId="{C7CDA6FC-E68A-4612-82C2-4D4FBD362C71}" type="presParOf" srcId="{E9E6F9BE-F172-43EC-91AC-A93115CB8F00}" destId="{14B917AD-8751-47D8-B98D-C8226CA2B41E}" srcOrd="1" destOrd="0" presId="urn:microsoft.com/office/officeart/2018/2/layout/IconCircleList"/>
    <dgm:cxn modelId="{B94D8177-8E68-4804-873F-593A4ACC2525}" type="presParOf" srcId="{E9E6F9BE-F172-43EC-91AC-A93115CB8F00}" destId="{64461376-3619-42BA-B9B9-644FBAA5F077}" srcOrd="2" destOrd="0" presId="urn:microsoft.com/office/officeart/2018/2/layout/IconCircleList"/>
    <dgm:cxn modelId="{8ECB4F28-BFE9-4904-8841-A33AC254C35C}" type="presParOf" srcId="{E9E6F9BE-F172-43EC-91AC-A93115CB8F00}" destId="{A54CEA07-2E25-4CD6-8043-A390A6510345}" srcOrd="3" destOrd="0" presId="urn:microsoft.com/office/officeart/2018/2/layout/IconCircleList"/>
    <dgm:cxn modelId="{0E368D60-6E9C-49A1-884A-2D40C2E6906F}" type="presParOf" srcId="{40240AFE-385A-4D84-9BA0-1BD06D04D2C9}" destId="{45466C9D-CB1D-4DAC-AEF8-A0548DA82AE6}" srcOrd="5" destOrd="0" presId="urn:microsoft.com/office/officeart/2018/2/layout/IconCircleList"/>
    <dgm:cxn modelId="{73BC1F44-6224-4BB0-BD95-7D6363B48150}" type="presParOf" srcId="{40240AFE-385A-4D84-9BA0-1BD06D04D2C9}" destId="{49717938-9C51-4AFA-AF65-8832112F348F}" srcOrd="6" destOrd="0" presId="urn:microsoft.com/office/officeart/2018/2/layout/IconCircleList"/>
    <dgm:cxn modelId="{9B7221BE-785D-4154-901B-AB5DF6750BF5}" type="presParOf" srcId="{49717938-9C51-4AFA-AF65-8832112F348F}" destId="{816E0D00-604F-48C0-BF11-4AAC62C05F5C}" srcOrd="0" destOrd="0" presId="urn:microsoft.com/office/officeart/2018/2/layout/IconCircleList"/>
    <dgm:cxn modelId="{460E8610-0F2D-4E6C-A750-D20C481845D6}" type="presParOf" srcId="{49717938-9C51-4AFA-AF65-8832112F348F}" destId="{EB125A84-459E-416F-B6B1-E275D7407A47}" srcOrd="1" destOrd="0" presId="urn:microsoft.com/office/officeart/2018/2/layout/IconCircleList"/>
    <dgm:cxn modelId="{66ECD3AC-A03A-4517-8873-B27DADB9F944}" type="presParOf" srcId="{49717938-9C51-4AFA-AF65-8832112F348F}" destId="{F1263717-F296-4C72-9856-7F15546DB3B9}" srcOrd="2" destOrd="0" presId="urn:microsoft.com/office/officeart/2018/2/layout/IconCircleList"/>
    <dgm:cxn modelId="{40D90B9C-AAAE-4DCD-B562-5D459C28E99D}" type="presParOf" srcId="{49717938-9C51-4AFA-AF65-8832112F348F}" destId="{3AEA5EE4-66E5-4385-8116-A08C93E387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DDD07-C607-4140-9137-19FD96A70D83}">
      <dsp:nvSpPr>
        <dsp:cNvPr id="0" name=""/>
        <dsp:cNvSpPr/>
      </dsp:nvSpPr>
      <dsp:spPr>
        <a:xfrm>
          <a:off x="282221" y="159118"/>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B4DACF-7122-4CEB-BA61-214C44054205}">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1DDE3A-1D7B-43B8-898D-D23A7F2268B4}">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CO 1: Analyze the main concepts, key technologies, strengths and limitations of cloud</a:t>
          </a:r>
        </a:p>
      </dsp:txBody>
      <dsp:txXfrm>
        <a:off x="1948202" y="159118"/>
        <a:ext cx="3233964" cy="1371985"/>
      </dsp:txXfrm>
    </dsp:sp>
    <dsp:sp modelId="{532C2A7E-6B12-4B4A-BFD4-F5BD665A7850}">
      <dsp:nvSpPr>
        <dsp:cNvPr id="0" name=""/>
        <dsp:cNvSpPr/>
      </dsp:nvSpPr>
      <dsp:spPr>
        <a:xfrm>
          <a:off x="5745661" y="159118"/>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93419-4E32-48B6-9750-16AD56153BA7}">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3A131D-4FC0-47A6-B0F8-83E694482BB6}">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CO 2: </a:t>
          </a:r>
          <a:r>
            <a:rPr lang="en-IN" sz="2200" kern="1200" err="1"/>
            <a:t>Analyze</a:t>
          </a:r>
          <a:r>
            <a:rPr lang="en-IN" sz="2200" kern="1200"/>
            <a:t> and understand various queuing models</a:t>
          </a:r>
          <a:endParaRPr lang="en-US" sz="2200" kern="1200"/>
        </a:p>
      </dsp:txBody>
      <dsp:txXfrm>
        <a:off x="7411643" y="159118"/>
        <a:ext cx="3233964" cy="1371985"/>
      </dsp:txXfrm>
    </dsp:sp>
    <dsp:sp modelId="{A33A8533-45D1-4186-AFBA-6E05E7A0A880}">
      <dsp:nvSpPr>
        <dsp:cNvPr id="0" name=""/>
        <dsp:cNvSpPr/>
      </dsp:nvSpPr>
      <dsp:spPr>
        <a:xfrm>
          <a:off x="282221" y="2158301"/>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B917AD-8751-47D8-B98D-C8226CA2B41E}">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4CEA07-2E25-4CD6-8043-A390A6510345}">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CO 3: To understand and use the architecture of compute and storage cloud, service and delivery models</a:t>
          </a:r>
        </a:p>
      </dsp:txBody>
      <dsp:txXfrm>
        <a:off x="1948202" y="2158301"/>
        <a:ext cx="3233964" cy="1371985"/>
      </dsp:txXfrm>
    </dsp:sp>
    <dsp:sp modelId="{816E0D00-604F-48C0-BF11-4AAC62C05F5C}">
      <dsp:nvSpPr>
        <dsp:cNvPr id="0" name=""/>
        <dsp:cNvSpPr/>
      </dsp:nvSpPr>
      <dsp:spPr>
        <a:xfrm>
          <a:off x="5745661" y="2158301"/>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125A84-459E-416F-B6B1-E275D7407A47}">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EA5EE4-66E5-4385-8116-A08C93E3878C}">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CO 4: Apply the core issues of cloud computing such as resource management and security</a:t>
          </a:r>
        </a:p>
      </dsp:txBody>
      <dsp:txXfrm>
        <a:off x="7411643" y="2158301"/>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target.com/searchapparchitecture/definition/application-program-interface-API" TargetMode="External"/><Relationship Id="rId2" Type="http://schemas.openxmlformats.org/officeDocument/2006/relationships/hyperlink" Target="https://www.techtarget.com/searchstorage/feature/On-premises-STaaS-shifts-storage-buying-to-Opex-model" TargetMode="External"/><Relationship Id="rId1" Type="http://schemas.openxmlformats.org/officeDocument/2006/relationships/slideLayout" Target="../slideLayouts/slideLayout2.xml"/><Relationship Id="rId4" Type="http://schemas.openxmlformats.org/officeDocument/2006/relationships/hyperlink" Target="https://www.techtarget.com/searchdatabackup/definition/backu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target.com/searchapparchitecture/definition/application-program-interface-API" TargetMode="External"/><Relationship Id="rId2" Type="http://schemas.openxmlformats.org/officeDocument/2006/relationships/hyperlink" Target="https://www.techtarget.com/searchstorage/feature/On-premises-STaaS-shifts-storage-buying-to-Opex-model" TargetMode="External"/><Relationship Id="rId1" Type="http://schemas.openxmlformats.org/officeDocument/2006/relationships/slideLayout" Target="../slideLayouts/slideLayout2.xml"/><Relationship Id="rId4" Type="http://schemas.openxmlformats.org/officeDocument/2006/relationships/hyperlink" Target="https://www.techtarget.com/searchdatabackup/definition/backu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techtarget.com/searchcloudcomputing/definition/Windows-Azure" TargetMode="External"/><Relationship Id="rId2" Type="http://schemas.openxmlformats.org/officeDocument/2006/relationships/hyperlink" Target="https://www.techtarget.com/searchaws/definition/Amazon-Web-Services-AWS-Identity-and-Access-Management-IA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techtarget.com/searchcloudcomputing/definition/Windows-Azure" TargetMode="External"/><Relationship Id="rId2" Type="http://schemas.openxmlformats.org/officeDocument/2006/relationships/hyperlink" Target="https://www.techtarget.com/searchaws/definition/Amazon-Web-Services-AWS-Identity-and-Access-Management-IAM" TargetMode="External"/><Relationship Id="rId1" Type="http://schemas.openxmlformats.org/officeDocument/2006/relationships/slideLayout" Target="../slideLayouts/slideLayout2.xml"/><Relationship Id="rId4" Type="http://schemas.openxmlformats.org/officeDocument/2006/relationships/hyperlink" Target="https://searchconvergedinfrastructure.techtarget.com/definition/vendor-lock-i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ervice-oriented-archite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cloud-based-servi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a:t>U18AII5201 CLOUD ARCHITECTURE </a:t>
            </a:r>
            <a:endParaRPr lang="en-US">
              <a:ea typeface="+mj-lt"/>
              <a:cs typeface="+mj-l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Layered Cloud Architecture Design</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lnSpcReduction="10000"/>
          </a:bodyPr>
          <a:lstStyle/>
          <a:p>
            <a:pPr marL="514350" indent="-514350" algn="just" fontAlgn="base">
              <a:buFont typeface="+mj-lt"/>
              <a:buAutoNum type="arabicPeriod" startAt="5"/>
            </a:pPr>
            <a:r>
              <a:rPr lang="en-US" b="1" i="0" dirty="0">
                <a:solidFill>
                  <a:srgbClr val="273239"/>
                </a:solidFill>
                <a:effectLst/>
                <a:latin typeface="urw-din"/>
              </a:rPr>
              <a:t>Infrastructure: </a:t>
            </a:r>
            <a:r>
              <a:rPr lang="en-US" b="0" i="0" dirty="0">
                <a:solidFill>
                  <a:srgbClr val="273239"/>
                </a:solidFill>
                <a:effectLst/>
                <a:latin typeface="urw-din"/>
              </a:rPr>
              <a:t>Cloud Infrastructure in backend refers to the hardware and software components of cloud like it includes servers, storage, network devices, virtualization software etc.</a:t>
            </a:r>
          </a:p>
          <a:p>
            <a:pPr marL="514350" indent="-514350" algn="just" fontAlgn="base">
              <a:buFont typeface="+mj-lt"/>
              <a:buAutoNum type="arabicPeriod" startAt="5"/>
            </a:pPr>
            <a:r>
              <a:rPr lang="en-US" b="1" i="0" dirty="0">
                <a:solidFill>
                  <a:srgbClr val="273239"/>
                </a:solidFill>
                <a:effectLst/>
                <a:latin typeface="urw-din"/>
              </a:rPr>
              <a:t>Management: </a:t>
            </a:r>
            <a:r>
              <a:rPr lang="en-US" b="0" i="0" dirty="0">
                <a:solidFill>
                  <a:srgbClr val="273239"/>
                </a:solidFill>
                <a:effectLst/>
                <a:latin typeface="urw-din"/>
              </a:rPr>
              <a:t>Management in backend refers to management of backend components like application, service, runtime cloud, storage, infrastructure, and other security mechanisms etc.</a:t>
            </a:r>
          </a:p>
          <a:p>
            <a:pPr marL="514350" indent="-514350" algn="just" fontAlgn="base">
              <a:buFont typeface="+mj-lt"/>
              <a:buAutoNum type="arabicPeriod" startAt="5"/>
            </a:pPr>
            <a:r>
              <a:rPr lang="en-US" b="1" i="0" dirty="0">
                <a:solidFill>
                  <a:srgbClr val="273239"/>
                </a:solidFill>
                <a:effectLst/>
                <a:latin typeface="urw-din"/>
              </a:rPr>
              <a:t>Security: </a:t>
            </a:r>
            <a:r>
              <a:rPr lang="en-US" b="0" i="0" dirty="0">
                <a:solidFill>
                  <a:srgbClr val="273239"/>
                </a:solidFill>
                <a:effectLst/>
                <a:latin typeface="urw-din"/>
              </a:rPr>
              <a:t>Security in backend refers to implementation of different security mechanisms in the backend for secure cloud resources, systems, files, and infrastructure to end-users.</a:t>
            </a:r>
          </a:p>
          <a:p>
            <a:pPr marL="514350" indent="-514350" algn="just" fontAlgn="base">
              <a:buFont typeface="+mj-lt"/>
              <a:buAutoNum type="arabicPeriod" startAt="5"/>
            </a:pPr>
            <a:r>
              <a:rPr lang="en-US" b="1" i="0" dirty="0">
                <a:solidFill>
                  <a:srgbClr val="273239"/>
                </a:solidFill>
                <a:effectLst/>
                <a:latin typeface="urw-din"/>
              </a:rPr>
              <a:t>Internet: </a:t>
            </a:r>
            <a:r>
              <a:rPr lang="en-US" b="0" i="0" dirty="0">
                <a:solidFill>
                  <a:srgbClr val="273239"/>
                </a:solidFill>
                <a:effectLst/>
                <a:latin typeface="urw-din"/>
              </a:rPr>
              <a:t>Internet connection acts as the medium or a bridge between frontend and backend and establishes the interaction and communication between frontend and backend.</a:t>
            </a:r>
          </a:p>
          <a:p>
            <a:pPr algn="just" fontAlgn="base"/>
            <a:endParaRPr lang="en-US" b="0" i="0" dirty="0">
              <a:solidFill>
                <a:srgbClr val="273239"/>
              </a:solidFill>
              <a:effectLst/>
              <a:latin typeface="urw-din"/>
            </a:endParaRPr>
          </a:p>
        </p:txBody>
      </p:sp>
    </p:spTree>
    <p:extLst>
      <p:ext uri="{BB962C8B-B14F-4D97-AF65-F5344CB8AC3E}">
        <p14:creationId xmlns:p14="http://schemas.microsoft.com/office/powerpoint/2010/main" val="401919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Layered Cloud Architecture Design</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a:bodyPr>
          <a:lstStyle/>
          <a:p>
            <a:pPr marL="0" indent="0" algn="l" fontAlgn="base">
              <a:buNone/>
            </a:pPr>
            <a:r>
              <a:rPr lang="en-US" b="1" i="0" dirty="0">
                <a:solidFill>
                  <a:srgbClr val="273239"/>
                </a:solidFill>
                <a:effectLst/>
                <a:latin typeface="urw-din"/>
              </a:rPr>
              <a:t>Benefits of Cloud Computing Architecture :</a:t>
            </a:r>
            <a:endParaRPr lang="en-US" b="0" i="0" dirty="0">
              <a:solidFill>
                <a:srgbClr val="273239"/>
              </a:solidFill>
              <a:effectLst/>
              <a:latin typeface="urw-din"/>
            </a:endParaRPr>
          </a:p>
          <a:p>
            <a:pPr lvl="1" fontAlgn="base"/>
            <a:r>
              <a:rPr lang="en-US" b="0" i="0" dirty="0">
                <a:solidFill>
                  <a:srgbClr val="273239"/>
                </a:solidFill>
                <a:effectLst/>
                <a:latin typeface="urw-din"/>
              </a:rPr>
              <a:t>Makes overall cloud computing system simpler.</a:t>
            </a:r>
          </a:p>
          <a:p>
            <a:pPr lvl="1" fontAlgn="base"/>
            <a:r>
              <a:rPr lang="en-US" b="0" i="0" dirty="0">
                <a:solidFill>
                  <a:srgbClr val="273239"/>
                </a:solidFill>
                <a:effectLst/>
                <a:latin typeface="urw-din"/>
              </a:rPr>
              <a:t>Improves data processing requirements.</a:t>
            </a:r>
          </a:p>
          <a:p>
            <a:pPr lvl="1" fontAlgn="base"/>
            <a:r>
              <a:rPr lang="en-US" b="0" i="0" dirty="0">
                <a:solidFill>
                  <a:srgbClr val="273239"/>
                </a:solidFill>
                <a:effectLst/>
                <a:latin typeface="urw-din"/>
              </a:rPr>
              <a:t>Helps in providing high security.</a:t>
            </a:r>
          </a:p>
          <a:p>
            <a:pPr lvl="1" fontAlgn="base"/>
            <a:r>
              <a:rPr lang="en-US" b="0" i="0" dirty="0">
                <a:solidFill>
                  <a:srgbClr val="273239"/>
                </a:solidFill>
                <a:effectLst/>
                <a:latin typeface="urw-din"/>
              </a:rPr>
              <a:t>Makes it more modularized.</a:t>
            </a:r>
          </a:p>
          <a:p>
            <a:pPr lvl="1" fontAlgn="base"/>
            <a:r>
              <a:rPr lang="en-US" b="0" i="0" dirty="0">
                <a:solidFill>
                  <a:srgbClr val="273239"/>
                </a:solidFill>
                <a:effectLst/>
                <a:latin typeface="urw-din"/>
              </a:rPr>
              <a:t>Results in better disaster recovery.</a:t>
            </a:r>
          </a:p>
          <a:p>
            <a:pPr lvl="1" fontAlgn="base"/>
            <a:r>
              <a:rPr lang="en-US" b="0" i="0" dirty="0">
                <a:solidFill>
                  <a:srgbClr val="273239"/>
                </a:solidFill>
                <a:effectLst/>
                <a:latin typeface="urw-din"/>
              </a:rPr>
              <a:t>Gives good user accessibility.</a:t>
            </a:r>
          </a:p>
          <a:p>
            <a:pPr lvl="1" fontAlgn="base"/>
            <a:r>
              <a:rPr lang="en-US" b="0" i="0" dirty="0">
                <a:solidFill>
                  <a:srgbClr val="273239"/>
                </a:solidFill>
                <a:effectLst/>
                <a:latin typeface="urw-din"/>
              </a:rPr>
              <a:t>Reduces IT operating costs.</a:t>
            </a:r>
          </a:p>
          <a:p>
            <a:pPr algn="l" fontAlgn="base"/>
            <a:endParaRPr lang="en-US" b="0" i="0" dirty="0">
              <a:solidFill>
                <a:srgbClr val="273239"/>
              </a:solidFill>
              <a:effectLst/>
              <a:latin typeface="urw-din"/>
            </a:endParaRPr>
          </a:p>
        </p:txBody>
      </p:sp>
    </p:spTree>
    <p:extLst>
      <p:ext uri="{BB962C8B-B14F-4D97-AF65-F5344CB8AC3E}">
        <p14:creationId xmlns:p14="http://schemas.microsoft.com/office/powerpoint/2010/main" val="393456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NIST Cloud Computing Reference Architecture</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647992" y="1289471"/>
            <a:ext cx="11250336" cy="5020505"/>
          </a:xfrm>
        </p:spPr>
        <p:txBody>
          <a:bodyPr>
            <a:normAutofit/>
          </a:bodyPr>
          <a:lstStyle/>
          <a:p>
            <a:pPr algn="l" fontAlgn="base"/>
            <a:r>
              <a:rPr lang="en-IN" dirty="0"/>
              <a:t>Cloud Computing Reference Architecture</a:t>
            </a:r>
            <a:endParaRPr lang="en-US" b="0" i="0" dirty="0">
              <a:solidFill>
                <a:srgbClr val="273239"/>
              </a:solidFill>
              <a:effectLst/>
              <a:latin typeface="urw-din"/>
            </a:endParaRPr>
          </a:p>
        </p:txBody>
      </p:sp>
      <p:pic>
        <p:nvPicPr>
          <p:cNvPr id="5" name="Picture 4">
            <a:extLst>
              <a:ext uri="{FF2B5EF4-FFF2-40B4-BE49-F238E27FC236}">
                <a16:creationId xmlns:a16="http://schemas.microsoft.com/office/drawing/2014/main" id="{18703087-1383-59A9-FF4C-9E1D74370AC3}"/>
              </a:ext>
            </a:extLst>
          </p:cNvPr>
          <p:cNvPicPr>
            <a:picLocks noChangeAspect="1"/>
          </p:cNvPicPr>
          <p:nvPr/>
        </p:nvPicPr>
        <p:blipFill>
          <a:blip r:embed="rId2"/>
          <a:stretch>
            <a:fillRect/>
          </a:stretch>
        </p:blipFill>
        <p:spPr>
          <a:xfrm>
            <a:off x="2111606" y="1754156"/>
            <a:ext cx="7968788" cy="5167313"/>
          </a:xfrm>
          <a:prstGeom prst="rect">
            <a:avLst/>
          </a:prstGeom>
        </p:spPr>
      </p:pic>
    </p:spTree>
    <p:extLst>
      <p:ext uri="{BB962C8B-B14F-4D97-AF65-F5344CB8AC3E}">
        <p14:creationId xmlns:p14="http://schemas.microsoft.com/office/powerpoint/2010/main" val="329505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NIST Cloud Computing Reference Architecture</a:t>
            </a:r>
            <a:endParaRPr lang="en-IN" dirty="0"/>
          </a:p>
        </p:txBody>
      </p:sp>
      <p:pic>
        <p:nvPicPr>
          <p:cNvPr id="5" name="Content Placeholder 4">
            <a:extLst>
              <a:ext uri="{FF2B5EF4-FFF2-40B4-BE49-F238E27FC236}">
                <a16:creationId xmlns:a16="http://schemas.microsoft.com/office/drawing/2014/main" id="{6B331E2B-77BE-3878-1423-2AE8DF39D1E4}"/>
              </a:ext>
            </a:extLst>
          </p:cNvPr>
          <p:cNvPicPr>
            <a:picLocks noGrp="1" noChangeAspect="1"/>
          </p:cNvPicPr>
          <p:nvPr>
            <p:ph idx="1"/>
          </p:nvPr>
        </p:nvPicPr>
        <p:blipFill>
          <a:blip r:embed="rId2"/>
          <a:stretch>
            <a:fillRect/>
          </a:stretch>
        </p:blipFill>
        <p:spPr>
          <a:xfrm>
            <a:off x="3426423" y="1406299"/>
            <a:ext cx="5339154" cy="5021262"/>
          </a:xfrm>
        </p:spPr>
      </p:pic>
    </p:spTree>
    <p:extLst>
      <p:ext uri="{BB962C8B-B14F-4D97-AF65-F5344CB8AC3E}">
        <p14:creationId xmlns:p14="http://schemas.microsoft.com/office/powerpoint/2010/main" val="232827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NIST Cloud Computing Reference Architecture</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a:bodyPr>
          <a:lstStyle/>
          <a:p>
            <a:pPr algn="l" fontAlgn="base"/>
            <a:r>
              <a:rPr lang="en-US" dirty="0"/>
              <a:t>Example Usage Scenario 1: A cloud consumer may request service from a cloud broker instead of contacting a cloud provider directly. The cloud broker may create a new service by combining multiple services or by enhancing an existing service. In this example, the actual cloud providers are invisible to the cloud consumer and the cloud consumer interacts directly with the cloud broker.</a:t>
            </a:r>
          </a:p>
          <a:p>
            <a:pPr algn="l" fontAlgn="base"/>
            <a:endParaRPr lang="en-US" b="0" i="0" dirty="0">
              <a:solidFill>
                <a:srgbClr val="273239"/>
              </a:solidFill>
              <a:effectLst/>
              <a:latin typeface="urw-din"/>
            </a:endParaRPr>
          </a:p>
        </p:txBody>
      </p:sp>
      <p:pic>
        <p:nvPicPr>
          <p:cNvPr id="5" name="Picture 4">
            <a:extLst>
              <a:ext uri="{FF2B5EF4-FFF2-40B4-BE49-F238E27FC236}">
                <a16:creationId xmlns:a16="http://schemas.microsoft.com/office/drawing/2014/main" id="{FDF8E0FB-5D36-7BB0-69EB-E0A2833E3728}"/>
              </a:ext>
            </a:extLst>
          </p:cNvPr>
          <p:cNvPicPr>
            <a:picLocks noChangeAspect="1"/>
          </p:cNvPicPr>
          <p:nvPr/>
        </p:nvPicPr>
        <p:blipFill>
          <a:blip r:embed="rId2"/>
          <a:stretch>
            <a:fillRect/>
          </a:stretch>
        </p:blipFill>
        <p:spPr>
          <a:xfrm>
            <a:off x="2995612" y="4482391"/>
            <a:ext cx="6200775" cy="1657350"/>
          </a:xfrm>
          <a:prstGeom prst="rect">
            <a:avLst/>
          </a:prstGeom>
        </p:spPr>
      </p:pic>
    </p:spTree>
    <p:extLst>
      <p:ext uri="{BB962C8B-B14F-4D97-AF65-F5344CB8AC3E}">
        <p14:creationId xmlns:p14="http://schemas.microsoft.com/office/powerpoint/2010/main" val="57335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NIST Cloud Computing Reference Architecture</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8"/>
            <a:ext cx="11250336" cy="3058866"/>
          </a:xfrm>
        </p:spPr>
        <p:txBody>
          <a:bodyPr>
            <a:normAutofit fontScale="85000" lnSpcReduction="20000"/>
          </a:bodyPr>
          <a:lstStyle/>
          <a:p>
            <a:pPr algn="just" fontAlgn="base"/>
            <a:r>
              <a:rPr lang="en-US" dirty="0"/>
              <a:t>Example Usage Scenario 2: </a:t>
            </a:r>
          </a:p>
          <a:p>
            <a:pPr algn="just" fontAlgn="base"/>
            <a:r>
              <a:rPr lang="en-US" dirty="0"/>
              <a:t>Cloud carriers provide the connectivity and transport of cloud services from cloud providers to cloud consumers. As illustrated in Figure 4, a cloud provider participates in and arranges for two unique service level agreements (SLAs), one with a cloud carrier (e.g. SLA2) and one with a cloud consumer (e.g. SLA1). </a:t>
            </a:r>
          </a:p>
          <a:p>
            <a:pPr algn="just" fontAlgn="base"/>
            <a:r>
              <a:rPr lang="en-US" dirty="0"/>
              <a:t>A cloud provider arranges service level agreements (SLAs) with a cloud carrier and may request dedicated and encrypted connections to ensure the cloud services are consumed at a consistent level according to the contractual obligations with the cloud consumers. In this case, the provider may specify its requirements on capability, flexibility and functionality in SLA2 in order to provide essential requirements in SLA1.</a:t>
            </a:r>
            <a:endParaRPr lang="en-US" b="0" i="0" dirty="0">
              <a:solidFill>
                <a:srgbClr val="273239"/>
              </a:solidFill>
              <a:effectLst/>
              <a:latin typeface="urw-din"/>
            </a:endParaRPr>
          </a:p>
        </p:txBody>
      </p:sp>
      <p:pic>
        <p:nvPicPr>
          <p:cNvPr id="5" name="Picture 4">
            <a:extLst>
              <a:ext uri="{FF2B5EF4-FFF2-40B4-BE49-F238E27FC236}">
                <a16:creationId xmlns:a16="http://schemas.microsoft.com/office/drawing/2014/main" id="{22FE863F-2DBA-E001-BDF6-BB1CDE2891C8}"/>
              </a:ext>
            </a:extLst>
          </p:cNvPr>
          <p:cNvPicPr>
            <a:picLocks noChangeAspect="1"/>
          </p:cNvPicPr>
          <p:nvPr/>
        </p:nvPicPr>
        <p:blipFill>
          <a:blip r:embed="rId2"/>
          <a:stretch>
            <a:fillRect/>
          </a:stretch>
        </p:blipFill>
        <p:spPr>
          <a:xfrm>
            <a:off x="3121241" y="4950966"/>
            <a:ext cx="6553200" cy="1714500"/>
          </a:xfrm>
          <a:prstGeom prst="rect">
            <a:avLst/>
          </a:prstGeom>
        </p:spPr>
      </p:pic>
    </p:spTree>
    <p:extLst>
      <p:ext uri="{BB962C8B-B14F-4D97-AF65-F5344CB8AC3E}">
        <p14:creationId xmlns:p14="http://schemas.microsoft.com/office/powerpoint/2010/main" val="132987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NIST Cloud Computing Reference Architecture</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lnSpcReduction="10000"/>
          </a:bodyPr>
          <a:lstStyle/>
          <a:p>
            <a:pPr algn="just" fontAlgn="base"/>
            <a:r>
              <a:rPr lang="en-US" dirty="0"/>
              <a:t>Cloud Consumer: The cloud consumer is the principal stakeholder for the cloud computing service. A cloud consumer represents a person or organization that maintains a business relationship with, and uses the service from a cloud provider. A cloud consumer browses the service catalog from a cloud provider, requests the appropriate service, sets up service contracts with the cloud provider, and uses the service. The cloud consumer may be billed for the service provisioned, and needs to arrange payments accordingly.</a:t>
            </a:r>
          </a:p>
          <a:p>
            <a:pPr algn="just" fontAlgn="base"/>
            <a:r>
              <a:rPr lang="en-US" dirty="0"/>
              <a:t>Cloud Provider: A cloud provider is a person, an organization; it is the entity responsible for making a service available to interested parties. A Cloud Provider acquires and manages the computing infrastructure required for providing the services, runs the cloud software that provides the services, and makes arrangement to deliver the cloud services to the Cloud Consumers through network access.</a:t>
            </a:r>
            <a:endParaRPr lang="en-US" b="0" i="0" dirty="0">
              <a:solidFill>
                <a:srgbClr val="273239"/>
              </a:solidFill>
              <a:effectLst/>
              <a:latin typeface="urw-din"/>
            </a:endParaRPr>
          </a:p>
        </p:txBody>
      </p:sp>
    </p:spTree>
    <p:extLst>
      <p:ext uri="{BB962C8B-B14F-4D97-AF65-F5344CB8AC3E}">
        <p14:creationId xmlns:p14="http://schemas.microsoft.com/office/powerpoint/2010/main" val="320670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NIST Cloud Computing Reference Architecture</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a:bodyPr>
          <a:lstStyle/>
          <a:p>
            <a:pPr algn="just" fontAlgn="base"/>
            <a:r>
              <a:rPr lang="en-US" dirty="0"/>
              <a:t>Cloud Auditor: A cloud auditor is a party that can perform an independent examination of cloud service controls with the intent to express an opinion thereon. Audits are performed to verify conformance to standards through review of objective evidence. A cloud auditor can evaluate the services provided by a cloud provider in terms of security controls, privacy impact, performance, etc.</a:t>
            </a:r>
          </a:p>
          <a:p>
            <a:pPr algn="just" fontAlgn="base"/>
            <a:r>
              <a:rPr lang="en-US" dirty="0"/>
              <a:t>Cloud Broker: As cloud computing evolves, the integration of cloud services can be too complex for cloud consumers to manage. A cloud consumer may request cloud services from a cloud broker, instead of contacting a cloud provider directly. A cloud broker is an entity that manages the use, performance and delivery of cloud services and negotiates relationships between cloud providers and cloud consumers.</a:t>
            </a:r>
            <a:endParaRPr lang="en-US" b="0" i="0" dirty="0">
              <a:solidFill>
                <a:srgbClr val="273239"/>
              </a:solidFill>
              <a:effectLst/>
              <a:latin typeface="urw-din"/>
            </a:endParaRPr>
          </a:p>
        </p:txBody>
      </p:sp>
    </p:spTree>
    <p:extLst>
      <p:ext uri="{BB962C8B-B14F-4D97-AF65-F5344CB8AC3E}">
        <p14:creationId xmlns:p14="http://schemas.microsoft.com/office/powerpoint/2010/main" val="393796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NIST Cloud Computing Reference Architecture</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fontScale="92500" lnSpcReduction="10000"/>
          </a:bodyPr>
          <a:lstStyle/>
          <a:p>
            <a:pPr algn="just" fontAlgn="base"/>
            <a:r>
              <a:rPr lang="en-US" dirty="0"/>
              <a:t>Cloud Carrier: A cloud carrier acts as an intermediary that provides connectivity and transport of cloud services between cloud consumers and cloud providers. Cloud carriers provide access to consumers through network, telecommunication and other access devices. </a:t>
            </a:r>
          </a:p>
          <a:p>
            <a:pPr algn="just" fontAlgn="base"/>
            <a:r>
              <a:rPr lang="en-US" dirty="0"/>
              <a:t>For example, cloud consumer through network access devices, such as computers, laptops, mobile phones, mobile Internet devices (MIDs), etc.</a:t>
            </a:r>
          </a:p>
          <a:p>
            <a:pPr algn="just" fontAlgn="base"/>
            <a:r>
              <a:rPr lang="en-US" dirty="0"/>
              <a:t>The distribution of cloud services is normally provided by network and telecommunication carriers or a transport agent , where a transport agent refers to a business organization that provides physical transport of storage media such as high-capacity hard drives. </a:t>
            </a:r>
          </a:p>
          <a:p>
            <a:pPr algn="just" fontAlgn="base"/>
            <a:r>
              <a:rPr lang="en-US" dirty="0"/>
              <a:t>Note that a cloud provider will set up SLAs with a cloud carrier to provide services consistent with the level of SLAs offered to cloud consumers, and may require the cloud carrier to provide dedicated and secure connections between cloud consumers and cloud providers can obtain cloud services</a:t>
            </a:r>
            <a:endParaRPr lang="en-US" b="0" i="0" dirty="0">
              <a:solidFill>
                <a:srgbClr val="273239"/>
              </a:solidFill>
              <a:effectLst/>
              <a:latin typeface="urw-din"/>
            </a:endParaRPr>
          </a:p>
        </p:txBody>
      </p:sp>
    </p:spTree>
    <p:extLst>
      <p:ext uri="{BB962C8B-B14F-4D97-AF65-F5344CB8AC3E}">
        <p14:creationId xmlns:p14="http://schemas.microsoft.com/office/powerpoint/2010/main" val="43179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Public, Private and Hybrid Clouds</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a:bodyPr>
          <a:lstStyle/>
          <a:p>
            <a:pPr algn="just" fontAlgn="base"/>
            <a:r>
              <a:rPr lang="en-US" dirty="0"/>
              <a:t>A public cloud is one in which the cloud infrastructure and computing resources are made available to the general public over a public network. A public cloud is owned by an organization selling cloud services, and serves a diverse pool of clients. Figure below presents a simple view of a public cloud and its customers.</a:t>
            </a:r>
          </a:p>
          <a:p>
            <a:pPr algn="just" fontAlgn="base"/>
            <a:endParaRPr lang="en-US" b="0" i="0" dirty="0">
              <a:solidFill>
                <a:srgbClr val="273239"/>
              </a:solidFill>
              <a:effectLst/>
              <a:latin typeface="urw-din"/>
            </a:endParaRPr>
          </a:p>
        </p:txBody>
      </p:sp>
      <p:pic>
        <p:nvPicPr>
          <p:cNvPr id="5" name="Picture 4">
            <a:extLst>
              <a:ext uri="{FF2B5EF4-FFF2-40B4-BE49-F238E27FC236}">
                <a16:creationId xmlns:a16="http://schemas.microsoft.com/office/drawing/2014/main" id="{A5676FE4-0363-230E-D3AA-3CD639B90EDE}"/>
              </a:ext>
            </a:extLst>
          </p:cNvPr>
          <p:cNvPicPr>
            <a:picLocks noChangeAspect="1"/>
          </p:cNvPicPr>
          <p:nvPr/>
        </p:nvPicPr>
        <p:blipFill>
          <a:blip r:embed="rId2"/>
          <a:stretch>
            <a:fillRect/>
          </a:stretch>
        </p:blipFill>
        <p:spPr>
          <a:xfrm>
            <a:off x="1148918" y="3797053"/>
            <a:ext cx="8686800" cy="3276600"/>
          </a:xfrm>
          <a:prstGeom prst="rect">
            <a:avLst/>
          </a:prstGeom>
        </p:spPr>
      </p:pic>
    </p:spTree>
    <p:extLst>
      <p:ext uri="{BB962C8B-B14F-4D97-AF65-F5344CB8AC3E}">
        <p14:creationId xmlns:p14="http://schemas.microsoft.com/office/powerpoint/2010/main" val="34933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51A7-3534-4549-A6F6-1F0F7E913452}"/>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Calibri"/>
                <a:cs typeface="Calibri"/>
              </a:rPr>
              <a:t>Course Objectives: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948F0D-AD9B-49D0-819B-96DCDAB301E8}"/>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t>To make students understand the concept of cloud computing.</a:t>
            </a:r>
          </a:p>
          <a:p>
            <a:r>
              <a:rPr lang="en-US"/>
              <a:t>To have knowledge on the various issues in cloud computing</a:t>
            </a:r>
          </a:p>
          <a:p>
            <a:r>
              <a:rPr lang="en-US"/>
              <a:t>To understand the functional relationship between cloud computing and stakeholders</a:t>
            </a:r>
          </a:p>
          <a:p>
            <a:r>
              <a:rPr lang="en-US"/>
              <a:t>To appreciate the emergence of cloud as the next generation computing paradigm.</a:t>
            </a:r>
            <a:endParaRPr lang="en-US">
              <a:cs typeface="Calibri" panose="020F0502020204030204"/>
            </a:endParaRPr>
          </a:p>
        </p:txBody>
      </p:sp>
    </p:spTree>
    <p:extLst>
      <p:ext uri="{BB962C8B-B14F-4D97-AF65-F5344CB8AC3E}">
        <p14:creationId xmlns:p14="http://schemas.microsoft.com/office/powerpoint/2010/main" val="199616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Public, Private and Hybrid Clouds</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6079379" cy="5020505"/>
          </a:xfrm>
        </p:spPr>
        <p:txBody>
          <a:bodyPr>
            <a:normAutofit/>
          </a:bodyPr>
          <a:lstStyle/>
          <a:p>
            <a:pPr algn="just" fontAlgn="base"/>
            <a:r>
              <a:rPr lang="en-US" dirty="0"/>
              <a:t>A private cloud gives a single Cloud </a:t>
            </a:r>
            <a:r>
              <a:rPr lang="en-US" dirty="0" err="1"/>
              <a:t>Consumer‟s</a:t>
            </a:r>
            <a:r>
              <a:rPr lang="en-US" dirty="0"/>
              <a:t> organization the exclusive access to and usage of the infrastructure and computational resources. </a:t>
            </a:r>
          </a:p>
          <a:p>
            <a:pPr algn="just" fontAlgn="base"/>
            <a:r>
              <a:rPr lang="en-US" dirty="0"/>
              <a:t>It may be managed either by the Cloud Consumer organization or by a third party, and may be hosted on the </a:t>
            </a:r>
            <a:r>
              <a:rPr lang="en-US" dirty="0" err="1"/>
              <a:t>organization‟s</a:t>
            </a:r>
            <a:r>
              <a:rPr lang="en-US" dirty="0"/>
              <a:t> premises (i.e. on-site private clouds) or outsourced to a hosting company (i.e. outsourced private clouds). </a:t>
            </a:r>
            <a:endParaRPr lang="en-US" b="0" i="0" dirty="0">
              <a:solidFill>
                <a:srgbClr val="273239"/>
              </a:solidFill>
              <a:effectLst/>
              <a:latin typeface="urw-din"/>
            </a:endParaRPr>
          </a:p>
        </p:txBody>
      </p:sp>
      <p:pic>
        <p:nvPicPr>
          <p:cNvPr id="8" name="Picture 7">
            <a:extLst>
              <a:ext uri="{FF2B5EF4-FFF2-40B4-BE49-F238E27FC236}">
                <a16:creationId xmlns:a16="http://schemas.microsoft.com/office/drawing/2014/main" id="{0F884627-967E-6F5E-C35C-285D94BC9737}"/>
              </a:ext>
            </a:extLst>
          </p:cNvPr>
          <p:cNvPicPr>
            <a:picLocks noChangeAspect="1"/>
          </p:cNvPicPr>
          <p:nvPr/>
        </p:nvPicPr>
        <p:blipFill>
          <a:blip r:embed="rId2"/>
          <a:stretch>
            <a:fillRect/>
          </a:stretch>
        </p:blipFill>
        <p:spPr>
          <a:xfrm>
            <a:off x="7906628" y="1846001"/>
            <a:ext cx="3800475" cy="4000500"/>
          </a:xfrm>
          <a:prstGeom prst="rect">
            <a:avLst/>
          </a:prstGeom>
        </p:spPr>
      </p:pic>
    </p:spTree>
    <p:extLst>
      <p:ext uri="{BB962C8B-B14F-4D97-AF65-F5344CB8AC3E}">
        <p14:creationId xmlns:p14="http://schemas.microsoft.com/office/powerpoint/2010/main" val="2203959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Public, Private and Hybrid Clouds</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5155286" cy="5020505"/>
          </a:xfrm>
        </p:spPr>
        <p:txBody>
          <a:bodyPr>
            <a:normAutofit fontScale="92500" lnSpcReduction="10000"/>
          </a:bodyPr>
          <a:lstStyle/>
          <a:p>
            <a:pPr algn="just" fontAlgn="base"/>
            <a:r>
              <a:rPr lang="en-US" dirty="0"/>
              <a:t>A community cloud serves a group of Cloud Consumers which have shared concerns such as mission objectives, security, privacy and compliance policy, rather than serving a single organization as does a private cloud. </a:t>
            </a:r>
          </a:p>
          <a:p>
            <a:pPr algn="just" fontAlgn="base"/>
            <a:r>
              <a:rPr lang="en-US" dirty="0"/>
              <a:t>Similar to private clouds, a community cloud may be managed by the organizations or by a third party, and may be implemented on customer premise (i.e. on-site community cloud) or outsourced to a hosting company (i.e. outsourced community cloud)</a:t>
            </a:r>
            <a:endParaRPr lang="en-US" b="0" i="0" dirty="0">
              <a:solidFill>
                <a:srgbClr val="273239"/>
              </a:solidFill>
              <a:effectLst/>
              <a:latin typeface="urw-din"/>
            </a:endParaRPr>
          </a:p>
        </p:txBody>
      </p:sp>
      <p:pic>
        <p:nvPicPr>
          <p:cNvPr id="8" name="Picture 7">
            <a:extLst>
              <a:ext uri="{FF2B5EF4-FFF2-40B4-BE49-F238E27FC236}">
                <a16:creationId xmlns:a16="http://schemas.microsoft.com/office/drawing/2014/main" id="{29D3015D-9C74-5EC3-72BF-6BCEB290B09F}"/>
              </a:ext>
            </a:extLst>
          </p:cNvPr>
          <p:cNvPicPr>
            <a:picLocks noChangeAspect="1"/>
          </p:cNvPicPr>
          <p:nvPr/>
        </p:nvPicPr>
        <p:blipFill>
          <a:blip r:embed="rId2"/>
          <a:stretch>
            <a:fillRect/>
          </a:stretch>
        </p:blipFill>
        <p:spPr>
          <a:xfrm>
            <a:off x="6096000" y="1690686"/>
            <a:ext cx="5934075" cy="4676775"/>
          </a:xfrm>
          <a:prstGeom prst="rect">
            <a:avLst/>
          </a:prstGeom>
        </p:spPr>
      </p:pic>
    </p:spTree>
    <p:extLst>
      <p:ext uri="{BB962C8B-B14F-4D97-AF65-F5344CB8AC3E}">
        <p14:creationId xmlns:p14="http://schemas.microsoft.com/office/powerpoint/2010/main" val="961631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Public, Private and Hybrid Clouds</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190794" y="1472370"/>
            <a:ext cx="4269240" cy="5020505"/>
          </a:xfrm>
        </p:spPr>
        <p:txBody>
          <a:bodyPr>
            <a:normAutofit fontScale="77500" lnSpcReduction="20000"/>
          </a:bodyPr>
          <a:lstStyle/>
          <a:p>
            <a:pPr algn="just" fontAlgn="base"/>
            <a:r>
              <a:rPr lang="en-US" dirty="0"/>
              <a:t>An on-site community cloud comprised of a number of participant organizations. </a:t>
            </a:r>
          </a:p>
          <a:p>
            <a:pPr algn="just" fontAlgn="base"/>
            <a:r>
              <a:rPr lang="en-US" dirty="0"/>
              <a:t>A cloud consumer can access the local cloud resources, and also the resources of other participating organizations through the connections between the associated organizations.</a:t>
            </a:r>
          </a:p>
          <a:p>
            <a:pPr algn="just" fontAlgn="base"/>
            <a:r>
              <a:rPr lang="en-US" dirty="0"/>
              <a:t>Figure shows an outsourced community cloud, where the server side is outsourced to a hosting company.</a:t>
            </a:r>
          </a:p>
          <a:p>
            <a:pPr algn="just" fontAlgn="base"/>
            <a:r>
              <a:rPr lang="en-US" dirty="0"/>
              <a:t>In this case, an outsourced community cloud builds its infrastructure off premise, and serves a set of organizations that request and consume cloud services</a:t>
            </a:r>
            <a:endParaRPr lang="en-US" b="0" i="0" dirty="0">
              <a:solidFill>
                <a:srgbClr val="273239"/>
              </a:solidFill>
              <a:effectLst/>
              <a:latin typeface="urw-din"/>
            </a:endParaRPr>
          </a:p>
        </p:txBody>
      </p:sp>
      <p:pic>
        <p:nvPicPr>
          <p:cNvPr id="5" name="Picture 4">
            <a:extLst>
              <a:ext uri="{FF2B5EF4-FFF2-40B4-BE49-F238E27FC236}">
                <a16:creationId xmlns:a16="http://schemas.microsoft.com/office/drawing/2014/main" id="{747A4112-9466-D855-73EB-9CEC78D5035E}"/>
              </a:ext>
            </a:extLst>
          </p:cNvPr>
          <p:cNvPicPr>
            <a:picLocks noChangeAspect="1"/>
          </p:cNvPicPr>
          <p:nvPr/>
        </p:nvPicPr>
        <p:blipFill>
          <a:blip r:embed="rId2"/>
          <a:stretch>
            <a:fillRect/>
          </a:stretch>
        </p:blipFill>
        <p:spPr>
          <a:xfrm>
            <a:off x="4820620" y="2295525"/>
            <a:ext cx="7096125" cy="4095750"/>
          </a:xfrm>
          <a:prstGeom prst="rect">
            <a:avLst/>
          </a:prstGeom>
        </p:spPr>
      </p:pic>
    </p:spTree>
    <p:extLst>
      <p:ext uri="{BB962C8B-B14F-4D97-AF65-F5344CB8AC3E}">
        <p14:creationId xmlns:p14="http://schemas.microsoft.com/office/powerpoint/2010/main" val="35778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Public, Private and Hybrid Clouds</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190794" y="1472370"/>
            <a:ext cx="4997026" cy="5020505"/>
          </a:xfrm>
        </p:spPr>
        <p:txBody>
          <a:bodyPr>
            <a:normAutofit lnSpcReduction="10000"/>
          </a:bodyPr>
          <a:lstStyle/>
          <a:p>
            <a:pPr algn="just" fontAlgn="base"/>
            <a:r>
              <a:rPr lang="en-US" dirty="0"/>
              <a:t>A hybrid cloud is a composition of two or more clouds (on-site private, on-site community, off-site private, off-site community or public) that remain as distinct entities but are bound together by standardized or proprietary technology that enables data and application portability. </a:t>
            </a:r>
          </a:p>
          <a:p>
            <a:pPr algn="just" fontAlgn="base"/>
            <a:r>
              <a:rPr lang="en-US" dirty="0"/>
              <a:t>Figure  presents a simple view of a hybrid cloud that could be built with a set of clouds in the five deployment model variants</a:t>
            </a:r>
            <a:endParaRPr lang="en-US" b="0" i="0" dirty="0">
              <a:solidFill>
                <a:srgbClr val="273239"/>
              </a:solidFill>
              <a:effectLst/>
              <a:latin typeface="urw-din"/>
            </a:endParaRPr>
          </a:p>
        </p:txBody>
      </p:sp>
      <p:pic>
        <p:nvPicPr>
          <p:cNvPr id="8" name="Picture 7">
            <a:extLst>
              <a:ext uri="{FF2B5EF4-FFF2-40B4-BE49-F238E27FC236}">
                <a16:creationId xmlns:a16="http://schemas.microsoft.com/office/drawing/2014/main" id="{962EB111-1FAF-673A-1629-90C91BE061F4}"/>
              </a:ext>
            </a:extLst>
          </p:cNvPr>
          <p:cNvPicPr>
            <a:picLocks noChangeAspect="1"/>
          </p:cNvPicPr>
          <p:nvPr/>
        </p:nvPicPr>
        <p:blipFill>
          <a:blip r:embed="rId2"/>
          <a:stretch>
            <a:fillRect/>
          </a:stretch>
        </p:blipFill>
        <p:spPr>
          <a:xfrm>
            <a:off x="5470540" y="1227060"/>
            <a:ext cx="6257925" cy="4972050"/>
          </a:xfrm>
          <a:prstGeom prst="rect">
            <a:avLst/>
          </a:prstGeom>
        </p:spPr>
      </p:pic>
    </p:spTree>
    <p:extLst>
      <p:ext uri="{BB962C8B-B14F-4D97-AF65-F5344CB8AC3E}">
        <p14:creationId xmlns:p14="http://schemas.microsoft.com/office/powerpoint/2010/main" val="1890670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err="1"/>
              <a:t>laaS</a:t>
            </a:r>
            <a:r>
              <a:rPr lang="en-IN" sz="4400" dirty="0"/>
              <a:t> – PaaS – SaaS</a:t>
            </a:r>
            <a:endParaRPr lang="en-IN" dirty="0"/>
          </a:p>
        </p:txBody>
      </p:sp>
      <p:sp>
        <p:nvSpPr>
          <p:cNvPr id="7" name="TextBox 6">
            <a:extLst>
              <a:ext uri="{FF2B5EF4-FFF2-40B4-BE49-F238E27FC236}">
                <a16:creationId xmlns:a16="http://schemas.microsoft.com/office/drawing/2014/main" id="{C93C8DEF-2111-857C-22AF-D04A95FBF4E3}"/>
              </a:ext>
            </a:extLst>
          </p:cNvPr>
          <p:cNvSpPr txBox="1"/>
          <p:nvPr/>
        </p:nvSpPr>
        <p:spPr>
          <a:xfrm>
            <a:off x="961007" y="1273437"/>
            <a:ext cx="11050480" cy="5078313"/>
          </a:xfrm>
          <a:prstGeom prst="rect">
            <a:avLst/>
          </a:prstGeom>
          <a:noFill/>
        </p:spPr>
        <p:txBody>
          <a:bodyPr wrap="square">
            <a:spAutoFit/>
          </a:bodyPr>
          <a:lstStyle/>
          <a:p>
            <a:pPr marL="285750" indent="-285750" algn="just">
              <a:buFont typeface="Arial" panose="020B0604020202020204" pitchFamily="34" charset="0"/>
              <a:buChar char="•"/>
            </a:pPr>
            <a:r>
              <a:rPr lang="en-US" dirty="0"/>
              <a:t>SaaS services: o Email and Office Productivity: Applications for email, word processing, spreadsheets, presentations, etc. o </a:t>
            </a:r>
          </a:p>
          <a:p>
            <a:pPr marL="285750" indent="-285750" algn="just">
              <a:buFont typeface="Arial" panose="020B0604020202020204" pitchFamily="34" charset="0"/>
              <a:buChar char="•"/>
            </a:pPr>
            <a:r>
              <a:rPr lang="en-US" dirty="0"/>
              <a:t>Billing: Application services to manage customer billing based on usage and subscriptions to products and services.</a:t>
            </a:r>
          </a:p>
          <a:p>
            <a:pPr marL="285750" indent="-285750" algn="just">
              <a:buFont typeface="Arial" panose="020B0604020202020204" pitchFamily="34" charset="0"/>
              <a:buChar char="•"/>
            </a:pPr>
            <a:r>
              <a:rPr lang="en-US" dirty="0"/>
              <a:t>Customer Relationship Management (CRM): CRM applications that range from call center applications to sales force automation. </a:t>
            </a:r>
          </a:p>
          <a:p>
            <a:pPr marL="285750" indent="-285750" algn="just">
              <a:buFont typeface="Arial" panose="020B0604020202020204" pitchFamily="34" charset="0"/>
              <a:buChar char="•"/>
            </a:pPr>
            <a:r>
              <a:rPr lang="en-US" dirty="0"/>
              <a:t>Collaboration: Tools that allow users to collaborate in workgroups, within enterprises, and across enterprises. </a:t>
            </a:r>
          </a:p>
          <a:p>
            <a:pPr marL="285750" indent="-285750" algn="just">
              <a:buFont typeface="Arial" panose="020B0604020202020204" pitchFamily="34" charset="0"/>
              <a:buChar char="•"/>
            </a:pPr>
            <a:r>
              <a:rPr lang="en-US" dirty="0"/>
              <a:t>Content Management: Services for managing the production of and access to content for web-based applications. </a:t>
            </a:r>
          </a:p>
          <a:p>
            <a:pPr marL="285750" indent="-285750" algn="just">
              <a:buFont typeface="Arial" panose="020B0604020202020204" pitchFamily="34" charset="0"/>
              <a:buChar char="•"/>
            </a:pPr>
            <a:r>
              <a:rPr lang="en-US" dirty="0"/>
              <a:t>Document Management: Applications for managing documents, enforcing document production workflows, and providing workspaces for groups or enterprises to find and access documents. </a:t>
            </a:r>
          </a:p>
          <a:p>
            <a:pPr marL="285750" indent="-285750" algn="just">
              <a:buFont typeface="Arial" panose="020B0604020202020204" pitchFamily="34" charset="0"/>
              <a:buChar char="•"/>
            </a:pPr>
            <a:r>
              <a:rPr lang="en-US" dirty="0"/>
              <a:t>Financials: Applications for managing financial processes ranging from expense processing and invoicing to tax management. </a:t>
            </a:r>
          </a:p>
          <a:p>
            <a:pPr marL="285750" indent="-285750" algn="just">
              <a:buFont typeface="Arial" panose="020B0604020202020204" pitchFamily="34" charset="0"/>
              <a:buChar char="•"/>
            </a:pPr>
            <a:r>
              <a:rPr lang="en-US" dirty="0"/>
              <a:t>Human Resources: Software for managing human resources functions within companies.</a:t>
            </a:r>
          </a:p>
          <a:p>
            <a:pPr marL="285750" indent="-285750" algn="just">
              <a:buFont typeface="Arial" panose="020B0604020202020204" pitchFamily="34" charset="0"/>
              <a:buChar char="•"/>
            </a:pPr>
            <a:r>
              <a:rPr lang="en-US" dirty="0"/>
              <a:t> Sales: Applications that are specifically designed for sales functions such as pricing, commission tracking, etc.</a:t>
            </a:r>
          </a:p>
          <a:p>
            <a:pPr marL="285750" indent="-285750" algn="just">
              <a:buFont typeface="Arial" panose="020B0604020202020204" pitchFamily="34" charset="0"/>
              <a:buChar char="•"/>
            </a:pPr>
            <a:r>
              <a:rPr lang="en-US" dirty="0"/>
              <a:t>Social Networks: Social software that establishes and maintains a connection among users that are tied in one or more specific types of interdependency. </a:t>
            </a:r>
          </a:p>
          <a:p>
            <a:pPr marL="285750" indent="-285750" algn="just">
              <a:buFont typeface="Arial" panose="020B0604020202020204" pitchFamily="34" charset="0"/>
              <a:buChar char="•"/>
            </a:pPr>
            <a:r>
              <a:rPr lang="en-US" dirty="0"/>
              <a:t>Enterprise Resource Planning (ERP): Integrated computer-based system used to manage internal and external resources, including tangible assets, financial resources, materials, and human resources. </a:t>
            </a:r>
            <a:endParaRPr lang="en-IN" dirty="0"/>
          </a:p>
        </p:txBody>
      </p:sp>
    </p:spTree>
    <p:extLst>
      <p:ext uri="{BB962C8B-B14F-4D97-AF65-F5344CB8AC3E}">
        <p14:creationId xmlns:p14="http://schemas.microsoft.com/office/powerpoint/2010/main" val="115049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err="1"/>
              <a:t>laaS</a:t>
            </a:r>
            <a:r>
              <a:rPr lang="en-IN" sz="4400" dirty="0"/>
              <a:t> – PaaS – SaaS</a:t>
            </a:r>
            <a:endParaRPr lang="en-IN" dirty="0"/>
          </a:p>
        </p:txBody>
      </p:sp>
      <p:sp>
        <p:nvSpPr>
          <p:cNvPr id="7" name="TextBox 6">
            <a:extLst>
              <a:ext uri="{FF2B5EF4-FFF2-40B4-BE49-F238E27FC236}">
                <a16:creationId xmlns:a16="http://schemas.microsoft.com/office/drawing/2014/main" id="{C93C8DEF-2111-857C-22AF-D04A95FBF4E3}"/>
              </a:ext>
            </a:extLst>
          </p:cNvPr>
          <p:cNvSpPr txBox="1"/>
          <p:nvPr/>
        </p:nvSpPr>
        <p:spPr>
          <a:xfrm>
            <a:off x="961007" y="1273437"/>
            <a:ext cx="11050480"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PaaS Services:</a:t>
            </a:r>
          </a:p>
          <a:p>
            <a:pPr marL="285750" indent="-285750" algn="just">
              <a:buFont typeface="Arial" panose="020B0604020202020204" pitchFamily="34" charset="0"/>
              <a:buChar char="•"/>
            </a:pPr>
            <a:r>
              <a:rPr lang="en-US" dirty="0"/>
              <a:t>Business Intelligence: Platforms for the creation of applications such as dashboards, reporting systems, and data analysis.</a:t>
            </a:r>
          </a:p>
          <a:p>
            <a:pPr marL="285750" indent="-285750" algn="just">
              <a:buFont typeface="Arial" panose="020B0604020202020204" pitchFamily="34" charset="0"/>
              <a:buChar char="•"/>
            </a:pPr>
            <a:r>
              <a:rPr lang="en-US" dirty="0"/>
              <a:t>Database: Services offering scalable relational database solutions or scalable non-SQL datastores. </a:t>
            </a:r>
          </a:p>
          <a:p>
            <a:pPr marL="285750" indent="-285750" algn="just">
              <a:buFont typeface="Arial" panose="020B0604020202020204" pitchFamily="34" charset="0"/>
              <a:buChar char="•"/>
            </a:pPr>
            <a:r>
              <a:rPr lang="en-US" dirty="0"/>
              <a:t>Development and Testing: Platforms for the development and testing cycles of application development, which expand and contract as needed. </a:t>
            </a:r>
          </a:p>
          <a:p>
            <a:pPr marL="285750" indent="-285750" algn="just">
              <a:buFont typeface="Arial" panose="020B0604020202020204" pitchFamily="34" charset="0"/>
              <a:buChar char="•"/>
            </a:pPr>
            <a:r>
              <a:rPr lang="en-US" dirty="0"/>
              <a:t>Integration: Development platforms for building integration applications in the cloud and within the enterprise. </a:t>
            </a:r>
          </a:p>
          <a:p>
            <a:pPr marL="285750" indent="-285750" algn="just">
              <a:buFont typeface="Arial" panose="020B0604020202020204" pitchFamily="34" charset="0"/>
              <a:buChar char="•"/>
            </a:pPr>
            <a:r>
              <a:rPr lang="en-US" dirty="0"/>
              <a:t>Application Deployment: Platforms suited for general purpose application development. These services provide databases, web application runtime environments, etc.</a:t>
            </a:r>
            <a:endParaRPr lang="en-IN" dirty="0"/>
          </a:p>
        </p:txBody>
      </p:sp>
    </p:spTree>
    <p:extLst>
      <p:ext uri="{BB962C8B-B14F-4D97-AF65-F5344CB8AC3E}">
        <p14:creationId xmlns:p14="http://schemas.microsoft.com/office/powerpoint/2010/main" val="274590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err="1"/>
              <a:t>laaS</a:t>
            </a:r>
            <a:r>
              <a:rPr lang="en-IN" sz="4400" dirty="0"/>
              <a:t> – PaaS – SaaS</a:t>
            </a:r>
            <a:endParaRPr lang="en-IN" dirty="0"/>
          </a:p>
        </p:txBody>
      </p:sp>
      <p:sp>
        <p:nvSpPr>
          <p:cNvPr id="7" name="TextBox 6">
            <a:extLst>
              <a:ext uri="{FF2B5EF4-FFF2-40B4-BE49-F238E27FC236}">
                <a16:creationId xmlns:a16="http://schemas.microsoft.com/office/drawing/2014/main" id="{C93C8DEF-2111-857C-22AF-D04A95FBF4E3}"/>
              </a:ext>
            </a:extLst>
          </p:cNvPr>
          <p:cNvSpPr txBox="1"/>
          <p:nvPr/>
        </p:nvSpPr>
        <p:spPr>
          <a:xfrm>
            <a:off x="961007" y="1273437"/>
            <a:ext cx="11050480" cy="2862322"/>
          </a:xfrm>
          <a:prstGeom prst="rect">
            <a:avLst/>
          </a:prstGeom>
          <a:noFill/>
        </p:spPr>
        <p:txBody>
          <a:bodyPr wrap="square">
            <a:spAutoFit/>
          </a:bodyPr>
          <a:lstStyle/>
          <a:p>
            <a:pPr marL="285750" indent="-285750" algn="just">
              <a:buFont typeface="Arial" panose="020B0604020202020204" pitchFamily="34" charset="0"/>
              <a:buChar char="•"/>
            </a:pPr>
            <a:r>
              <a:rPr lang="en-IN" dirty="0"/>
              <a:t>IaaS</a:t>
            </a:r>
            <a:endParaRPr lang="en-US" dirty="0"/>
          </a:p>
          <a:p>
            <a:pPr marL="285750" indent="-285750" algn="just">
              <a:buFont typeface="Arial" panose="020B0604020202020204" pitchFamily="34" charset="0"/>
              <a:buChar char="•"/>
            </a:pPr>
            <a:r>
              <a:rPr lang="en-US" dirty="0"/>
              <a:t>Backup and Recovery: Services for backup and recovery of file systems and raw data stores on servers and desktop systems. </a:t>
            </a:r>
          </a:p>
          <a:p>
            <a:pPr marL="285750" indent="-285750" algn="just">
              <a:buFont typeface="Arial" panose="020B0604020202020204" pitchFamily="34" charset="0"/>
              <a:buChar char="•"/>
            </a:pPr>
            <a:r>
              <a:rPr lang="en-US" dirty="0"/>
              <a:t>Compute: Server resources for running cloud-based systems that can be dynamically provisioned and configured as needed.</a:t>
            </a:r>
          </a:p>
          <a:p>
            <a:pPr marL="285750" indent="-285750" algn="just">
              <a:buFont typeface="Arial" panose="020B0604020202020204" pitchFamily="34" charset="0"/>
              <a:buChar char="•"/>
            </a:pPr>
            <a:r>
              <a:rPr lang="en-US" dirty="0"/>
              <a:t>Content Delivery Networks (CDNs): CDNs store content and files to improve the performance and cost of delivering content for web-based systems. </a:t>
            </a:r>
          </a:p>
          <a:p>
            <a:pPr marL="285750" indent="-285750" algn="just">
              <a:buFont typeface="Arial" panose="020B0604020202020204" pitchFamily="34" charset="0"/>
              <a:buChar char="•"/>
            </a:pPr>
            <a:r>
              <a:rPr lang="en-US" dirty="0"/>
              <a:t>Services Management: Services that manage cloud infrastructure platforms. These tools often provide features that cloud providers do not provide or specialize in managing certain application technologies. </a:t>
            </a:r>
          </a:p>
          <a:p>
            <a:pPr marL="285750" indent="-285750" algn="just">
              <a:buFont typeface="Arial" panose="020B0604020202020204" pitchFamily="34" charset="0"/>
              <a:buChar char="•"/>
            </a:pPr>
            <a:r>
              <a:rPr lang="en-US" dirty="0"/>
              <a:t>Storage: Massively scalable storage capacity that can be used for applications, backups, archival, and file storage.</a:t>
            </a:r>
            <a:endParaRPr lang="en-IN" dirty="0"/>
          </a:p>
        </p:txBody>
      </p:sp>
    </p:spTree>
    <p:extLst>
      <p:ext uri="{BB962C8B-B14F-4D97-AF65-F5344CB8AC3E}">
        <p14:creationId xmlns:p14="http://schemas.microsoft.com/office/powerpoint/2010/main" val="1382702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Architectural Design Challenges</a:t>
            </a:r>
            <a:endParaRPr lang="en-IN" dirty="0"/>
          </a:p>
        </p:txBody>
      </p:sp>
      <p:sp>
        <p:nvSpPr>
          <p:cNvPr id="4" name="TextBox 3">
            <a:extLst>
              <a:ext uri="{FF2B5EF4-FFF2-40B4-BE49-F238E27FC236}">
                <a16:creationId xmlns:a16="http://schemas.microsoft.com/office/drawing/2014/main" id="{0FB31740-5981-4427-5678-EF269817924A}"/>
              </a:ext>
            </a:extLst>
          </p:cNvPr>
          <p:cNvSpPr txBox="1"/>
          <p:nvPr/>
        </p:nvSpPr>
        <p:spPr>
          <a:xfrm>
            <a:off x="1572064" y="1416544"/>
            <a:ext cx="9949376" cy="3785652"/>
          </a:xfrm>
          <a:prstGeom prst="rect">
            <a:avLst/>
          </a:prstGeom>
          <a:noFill/>
        </p:spPr>
        <p:txBody>
          <a:bodyPr wrap="square">
            <a:spAutoFit/>
          </a:bodyPr>
          <a:lstStyle/>
          <a:p>
            <a:pPr marL="285750" indent="-285750" algn="just">
              <a:buFont typeface="Arial" panose="020B0604020202020204" pitchFamily="34" charset="0"/>
              <a:buChar char="•"/>
            </a:pPr>
            <a:r>
              <a:rPr lang="en-US" sz="4000" dirty="0"/>
              <a:t>Portability</a:t>
            </a:r>
          </a:p>
          <a:p>
            <a:pPr marL="285750" indent="-285750" algn="just">
              <a:buFont typeface="Arial" panose="020B0604020202020204" pitchFamily="34" charset="0"/>
              <a:buChar char="•"/>
            </a:pPr>
            <a:r>
              <a:rPr lang="en-US" sz="4000" dirty="0"/>
              <a:t>Cost</a:t>
            </a:r>
          </a:p>
          <a:p>
            <a:pPr marL="285750" indent="-285750" algn="just">
              <a:buFont typeface="Arial" panose="020B0604020202020204" pitchFamily="34" charset="0"/>
              <a:buChar char="•"/>
            </a:pPr>
            <a:r>
              <a:rPr lang="en-US" sz="4000" dirty="0"/>
              <a:t>Interoperability</a:t>
            </a:r>
          </a:p>
          <a:p>
            <a:pPr marL="285750" indent="-285750" algn="just">
              <a:buFont typeface="Arial" panose="020B0604020202020204" pitchFamily="34" charset="0"/>
              <a:buChar char="•"/>
            </a:pPr>
            <a:r>
              <a:rPr lang="en-US" sz="4000" dirty="0"/>
              <a:t>Downtime</a:t>
            </a:r>
          </a:p>
          <a:p>
            <a:pPr marL="285750" indent="-285750" algn="just">
              <a:buFont typeface="Arial" panose="020B0604020202020204" pitchFamily="34" charset="0"/>
              <a:buChar char="•"/>
            </a:pPr>
            <a:r>
              <a:rPr lang="en-US" sz="4000" dirty="0"/>
              <a:t>Multi Cloud Environments</a:t>
            </a:r>
          </a:p>
          <a:p>
            <a:pPr marL="285750" indent="-285750" algn="just">
              <a:buFont typeface="Arial" panose="020B0604020202020204" pitchFamily="34" charset="0"/>
              <a:buChar char="•"/>
            </a:pPr>
            <a:r>
              <a:rPr lang="en-US" sz="4000" dirty="0"/>
              <a:t>High Dependence on network</a:t>
            </a:r>
            <a:endParaRPr lang="en-IN" sz="4000" dirty="0"/>
          </a:p>
        </p:txBody>
      </p:sp>
    </p:spTree>
    <p:extLst>
      <p:ext uri="{BB962C8B-B14F-4D97-AF65-F5344CB8AC3E}">
        <p14:creationId xmlns:p14="http://schemas.microsoft.com/office/powerpoint/2010/main" val="1908534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Cloud Storage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838200" y="1690688"/>
            <a:ext cx="10922391" cy="4524315"/>
          </a:xfrm>
          <a:prstGeom prst="rect">
            <a:avLst/>
          </a:prstGeom>
          <a:noFill/>
        </p:spPr>
        <p:txBody>
          <a:bodyPr wrap="square">
            <a:spAutoFit/>
          </a:bodyPr>
          <a:lstStyle/>
          <a:p>
            <a:pPr marL="285750" indent="-285750" algn="just">
              <a:buFont typeface="Arial" panose="020B0604020202020204" pitchFamily="34" charset="0"/>
              <a:buChar char="•"/>
            </a:pPr>
            <a:r>
              <a:rPr lang="en-US" sz="3200" b="0" i="0" dirty="0">
                <a:solidFill>
                  <a:srgbClr val="333333"/>
                </a:solidFill>
                <a:effectLst/>
                <a:latin typeface="AmazonEmber"/>
              </a:rPr>
              <a:t>Cloud storage delivers cost-effective, scalable storage. </a:t>
            </a:r>
          </a:p>
          <a:p>
            <a:pPr marL="285750" indent="-285750" algn="just">
              <a:buFont typeface="Arial" panose="020B0604020202020204" pitchFamily="34" charset="0"/>
              <a:buChar char="•"/>
            </a:pPr>
            <a:r>
              <a:rPr lang="en-US" sz="3200" dirty="0">
                <a:solidFill>
                  <a:srgbClr val="333333"/>
                </a:solidFill>
                <a:latin typeface="AmazonEmber"/>
              </a:rPr>
              <a:t>N</a:t>
            </a:r>
            <a:r>
              <a:rPr lang="en-US" sz="3200" b="0" i="0" dirty="0">
                <a:solidFill>
                  <a:srgbClr val="333333"/>
                </a:solidFill>
                <a:effectLst/>
                <a:latin typeface="AmazonEmber"/>
              </a:rPr>
              <a:t>o longer need to worry about running out of capacity, maintaining storage area networks (SANs), replacing failed devices, adding infrastructure to scale up with demand, or operating underutilized hardware when demand decreases.</a:t>
            </a:r>
          </a:p>
          <a:p>
            <a:pPr marL="285750" indent="-285750" algn="just">
              <a:buFont typeface="Arial" panose="020B0604020202020204" pitchFamily="34" charset="0"/>
              <a:buChar char="•"/>
            </a:pPr>
            <a:r>
              <a:rPr lang="en-US" sz="3200" b="0" i="0" dirty="0">
                <a:solidFill>
                  <a:srgbClr val="333333"/>
                </a:solidFill>
                <a:effectLst/>
                <a:latin typeface="AmazonEmber"/>
              </a:rPr>
              <a:t>Cloud storage is a cloud computing model that enables storing data and files on the internet through a cloud computing provider that you access either through the public internet or a dedicated private network connection. </a:t>
            </a:r>
            <a:endParaRPr lang="en-IN" sz="3200" dirty="0"/>
          </a:p>
        </p:txBody>
      </p:sp>
    </p:spTree>
    <p:extLst>
      <p:ext uri="{BB962C8B-B14F-4D97-AF65-F5344CB8AC3E}">
        <p14:creationId xmlns:p14="http://schemas.microsoft.com/office/powerpoint/2010/main" val="4267335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Cloud Storage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431409" y="1348801"/>
            <a:ext cx="11315114" cy="4832092"/>
          </a:xfrm>
          <a:prstGeom prst="rect">
            <a:avLst/>
          </a:prstGeom>
          <a:noFill/>
        </p:spPr>
        <p:txBody>
          <a:bodyPr wrap="square">
            <a:spAutoFit/>
          </a:bodyPr>
          <a:lstStyle/>
          <a:p>
            <a:pPr algn="just"/>
            <a:r>
              <a:rPr lang="en-IN" sz="2800" b="0" i="0" dirty="0">
                <a:solidFill>
                  <a:srgbClr val="232F3E"/>
                </a:solidFill>
                <a:effectLst/>
                <a:latin typeface="AmazonEmberBold"/>
              </a:rPr>
              <a:t>Types of cloud storage</a:t>
            </a:r>
          </a:p>
          <a:p>
            <a:pPr algn="just"/>
            <a:r>
              <a:rPr lang="en-US" sz="2800" b="1" i="0" dirty="0">
                <a:solidFill>
                  <a:srgbClr val="333333"/>
                </a:solidFill>
                <a:effectLst/>
                <a:latin typeface="AmazonEmber"/>
              </a:rPr>
              <a:t>Object storage</a:t>
            </a:r>
          </a:p>
          <a:p>
            <a:pPr marL="457200" indent="-457200" algn="just">
              <a:buFont typeface="Arial" panose="020B0604020202020204" pitchFamily="34" charset="0"/>
              <a:buChar char="•"/>
            </a:pPr>
            <a:r>
              <a:rPr lang="en-US" sz="2800" b="0" i="0" dirty="0">
                <a:solidFill>
                  <a:srgbClr val="333333"/>
                </a:solidFill>
                <a:effectLst/>
                <a:latin typeface="AmazonEmber"/>
              </a:rPr>
              <a:t>Organizations have to store a massive and growing amount of unstructured data, such as photos, videos, machine learning (ML), sensor data, audio files, and other types of web content, and finding scalable, efficient, and affordable ways to store them can be a challenge. </a:t>
            </a:r>
          </a:p>
          <a:p>
            <a:pPr marL="457200" indent="-457200" algn="just">
              <a:buFont typeface="Arial" panose="020B0604020202020204" pitchFamily="34" charset="0"/>
              <a:buChar char="•"/>
            </a:pPr>
            <a:r>
              <a:rPr lang="en-US" sz="2800" b="0" i="0" dirty="0">
                <a:solidFill>
                  <a:srgbClr val="333333"/>
                </a:solidFill>
                <a:effectLst/>
                <a:latin typeface="AmazonEmber"/>
              </a:rPr>
              <a:t>Object storage is a data storage architecture for large stores of unstructured data.</a:t>
            </a:r>
          </a:p>
          <a:p>
            <a:pPr marL="457200" indent="-457200" algn="just">
              <a:buFont typeface="Arial" panose="020B0604020202020204" pitchFamily="34" charset="0"/>
              <a:buChar char="•"/>
            </a:pPr>
            <a:r>
              <a:rPr lang="en-US" sz="2800" b="0" i="0" dirty="0">
                <a:solidFill>
                  <a:srgbClr val="333333"/>
                </a:solidFill>
                <a:effectLst/>
                <a:latin typeface="AmazonEmber"/>
              </a:rPr>
              <a:t> Objects store data in the format it arrives in and makes it possible to customize metadata in ways that make the data easier to access and analyze. </a:t>
            </a:r>
            <a:endParaRPr lang="en-IN" sz="2800" b="0" i="0" dirty="0">
              <a:solidFill>
                <a:srgbClr val="232F3E"/>
              </a:solidFill>
              <a:effectLst/>
              <a:latin typeface="AmazonEmberBold"/>
            </a:endParaRPr>
          </a:p>
        </p:txBody>
      </p:sp>
    </p:spTree>
    <p:extLst>
      <p:ext uri="{BB962C8B-B14F-4D97-AF65-F5344CB8AC3E}">
        <p14:creationId xmlns:p14="http://schemas.microsoft.com/office/powerpoint/2010/main" val="38597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51A7-3534-4549-A6F6-1F0F7E913452}"/>
              </a:ext>
            </a:extLst>
          </p:cNvPr>
          <p:cNvSpPr>
            <a:spLocks noGrp="1"/>
          </p:cNvSpPr>
          <p:nvPr>
            <p:ph type="title"/>
          </p:nvPr>
        </p:nvSpPr>
        <p:spPr>
          <a:xfrm>
            <a:off x="1383564" y="348865"/>
            <a:ext cx="9718111" cy="1576446"/>
          </a:xfrm>
        </p:spPr>
        <p:txBody>
          <a:bodyPr anchor="ctr">
            <a:normAutofit/>
          </a:bodyPr>
          <a:lstStyle/>
          <a:p>
            <a:r>
              <a:rPr lang="en-US" sz="3400">
                <a:solidFill>
                  <a:srgbClr val="FFFFFF"/>
                </a:solidFill>
                <a:latin typeface="Calibri"/>
                <a:cs typeface="Calibri"/>
              </a:rPr>
              <a:t>Course Outcomes: </a:t>
            </a:r>
            <a:br>
              <a:rPr lang="en-US" sz="3400">
                <a:solidFill>
                  <a:srgbClr val="FFFFFF"/>
                </a:solidFill>
                <a:latin typeface="Calibri"/>
                <a:ea typeface="+mj-lt"/>
                <a:cs typeface="Calibri"/>
              </a:rPr>
            </a:br>
            <a:r>
              <a:rPr lang="en-US" sz="3400">
                <a:solidFill>
                  <a:srgbClr val="FFFFFF"/>
                </a:solidFill>
                <a:ea typeface="+mj-lt"/>
                <a:cs typeface="+mj-lt"/>
              </a:rPr>
              <a:t>After successful completion of this course, the students can</a:t>
            </a:r>
            <a:endParaRPr lang="en-US" sz="3400">
              <a:solidFill>
                <a:srgbClr val="FFFFFF"/>
              </a:solidFill>
            </a:endParaRPr>
          </a:p>
        </p:txBody>
      </p:sp>
      <p:graphicFrame>
        <p:nvGraphicFramePr>
          <p:cNvPr id="7" name="Content Placeholder 2">
            <a:extLst>
              <a:ext uri="{FF2B5EF4-FFF2-40B4-BE49-F238E27FC236}">
                <a16:creationId xmlns:a16="http://schemas.microsoft.com/office/drawing/2014/main" id="{1F63D6D8-7FE6-4233-8DDC-B6647B003757}"/>
              </a:ext>
            </a:extLst>
          </p:cNvPr>
          <p:cNvGraphicFramePr>
            <a:graphicFrameLocks noGrp="1"/>
          </p:cNvGraphicFramePr>
          <p:nvPr>
            <p:ph idx="1"/>
            <p:extLst>
              <p:ext uri="{D42A27DB-BD31-4B8C-83A1-F6EECF244321}">
                <p14:modId xmlns:p14="http://schemas.microsoft.com/office/powerpoint/2010/main" val="261398483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48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Cloud Storage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838200" y="1690688"/>
            <a:ext cx="10922391" cy="4524315"/>
          </a:xfrm>
          <a:prstGeom prst="rect">
            <a:avLst/>
          </a:prstGeom>
          <a:noFill/>
        </p:spPr>
        <p:txBody>
          <a:bodyPr wrap="square">
            <a:spAutoFit/>
          </a:bodyPr>
          <a:lstStyle/>
          <a:p>
            <a:pPr algn="just"/>
            <a:r>
              <a:rPr lang="en-US" sz="3200" b="1" i="0" dirty="0">
                <a:solidFill>
                  <a:srgbClr val="333333"/>
                </a:solidFill>
                <a:effectLst/>
                <a:latin typeface="AmazonEmber"/>
              </a:rPr>
              <a:t>File storage</a:t>
            </a:r>
          </a:p>
          <a:p>
            <a:pPr marL="457200" indent="-457200" algn="just">
              <a:buFont typeface="Arial" panose="020B0604020202020204" pitchFamily="34" charset="0"/>
              <a:buChar char="•"/>
            </a:pPr>
            <a:r>
              <a:rPr lang="en-US" sz="3200" b="0" i="0" dirty="0">
                <a:solidFill>
                  <a:srgbClr val="333333"/>
                </a:solidFill>
                <a:effectLst/>
                <a:latin typeface="AmazonEmber"/>
              </a:rPr>
              <a:t>File-based storage or file storage is widely used among applications and stores data in a hierarchical folder and file format. </a:t>
            </a:r>
          </a:p>
          <a:p>
            <a:pPr marL="457200" indent="-457200" algn="just">
              <a:buFont typeface="Arial" panose="020B0604020202020204" pitchFamily="34" charset="0"/>
              <a:buChar char="•"/>
            </a:pPr>
            <a:r>
              <a:rPr lang="en-US" sz="3200" b="0" i="0" dirty="0">
                <a:solidFill>
                  <a:srgbClr val="333333"/>
                </a:solidFill>
                <a:effectLst/>
                <a:latin typeface="AmazonEmber"/>
              </a:rPr>
              <a:t>This type of storage is often known as a network-attached storage (NAS) server with common file level protocols of Server Message Block (SMB) used in Windows instances and Network File System (NFS) found in Linux.</a:t>
            </a:r>
          </a:p>
          <a:p>
            <a:pPr algn="just"/>
            <a:endParaRPr lang="en-IN" sz="3200" b="0" i="0" dirty="0">
              <a:solidFill>
                <a:srgbClr val="232F3E"/>
              </a:solidFill>
              <a:effectLst/>
              <a:latin typeface="AmazonEmberBold"/>
            </a:endParaRPr>
          </a:p>
        </p:txBody>
      </p:sp>
    </p:spTree>
    <p:extLst>
      <p:ext uri="{BB962C8B-B14F-4D97-AF65-F5344CB8AC3E}">
        <p14:creationId xmlns:p14="http://schemas.microsoft.com/office/powerpoint/2010/main" val="164955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Cloud Storage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838200" y="1690688"/>
            <a:ext cx="10922391" cy="4524315"/>
          </a:xfrm>
          <a:prstGeom prst="rect">
            <a:avLst/>
          </a:prstGeom>
          <a:noFill/>
        </p:spPr>
        <p:txBody>
          <a:bodyPr wrap="square">
            <a:spAutoFit/>
          </a:bodyPr>
          <a:lstStyle/>
          <a:p>
            <a:pPr algn="just"/>
            <a:r>
              <a:rPr lang="en-US" sz="3200" b="1" i="0" dirty="0">
                <a:solidFill>
                  <a:srgbClr val="333333"/>
                </a:solidFill>
                <a:effectLst/>
                <a:latin typeface="AmazonEmber"/>
              </a:rPr>
              <a:t>Block storage</a:t>
            </a:r>
          </a:p>
          <a:p>
            <a:pPr marL="457200" indent="-457200" algn="just">
              <a:buFont typeface="Arial" panose="020B0604020202020204" pitchFamily="34" charset="0"/>
              <a:buChar char="•"/>
            </a:pPr>
            <a:r>
              <a:rPr lang="en-US" sz="3200" b="0" i="0" dirty="0">
                <a:solidFill>
                  <a:srgbClr val="333333"/>
                </a:solidFill>
                <a:effectLst/>
                <a:latin typeface="AmazonEmber"/>
              </a:rPr>
              <a:t>Enterprise applications like databases or enterprise resource planning (ERP) systems often require dedicated, low-latency storage for each host. </a:t>
            </a:r>
          </a:p>
          <a:p>
            <a:pPr marL="457200" indent="-457200" algn="just">
              <a:buFont typeface="Arial" panose="020B0604020202020204" pitchFamily="34" charset="0"/>
              <a:buChar char="•"/>
            </a:pPr>
            <a:r>
              <a:rPr lang="en-US" sz="3200" b="0" i="0" dirty="0">
                <a:solidFill>
                  <a:srgbClr val="333333"/>
                </a:solidFill>
                <a:effectLst/>
                <a:latin typeface="AmazonEmber"/>
              </a:rPr>
              <a:t>This is analogous to direct-attached storage (DAS) or a storage area network (SAN). </a:t>
            </a:r>
          </a:p>
          <a:p>
            <a:pPr marL="457200" indent="-457200" algn="just">
              <a:buFont typeface="Arial" panose="020B0604020202020204" pitchFamily="34" charset="0"/>
              <a:buChar char="•"/>
            </a:pPr>
            <a:r>
              <a:rPr lang="en-US" sz="3200" b="0" i="0" dirty="0">
                <a:solidFill>
                  <a:srgbClr val="333333"/>
                </a:solidFill>
                <a:effectLst/>
                <a:latin typeface="AmazonEmber"/>
              </a:rPr>
              <a:t>In this case, you can use a cloud storage service that stores data in the form of blocks. Each block has its own unique identifier for quick storage and retrieval.</a:t>
            </a:r>
          </a:p>
        </p:txBody>
      </p:sp>
    </p:spTree>
    <p:extLst>
      <p:ext uri="{BB962C8B-B14F-4D97-AF65-F5344CB8AC3E}">
        <p14:creationId xmlns:p14="http://schemas.microsoft.com/office/powerpoint/2010/main" val="1261498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Storage As A Service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634804" y="1226454"/>
            <a:ext cx="10922391" cy="4524315"/>
          </a:xfrm>
          <a:prstGeom prst="rect">
            <a:avLst/>
          </a:prstGeom>
          <a:noFill/>
        </p:spPr>
        <p:txBody>
          <a:bodyPr wrap="square">
            <a:spAutoFit/>
          </a:bodyPr>
          <a:lstStyle/>
          <a:p>
            <a:pPr marL="457200" indent="-457200" algn="just">
              <a:buFont typeface="Arial" panose="020B0604020202020204" pitchFamily="34" charset="0"/>
              <a:buChar char="•"/>
            </a:pPr>
            <a:r>
              <a:rPr lang="en-US" sz="2400" b="0" i="0" dirty="0">
                <a:solidFill>
                  <a:srgbClr val="666666"/>
                </a:solidFill>
                <a:effectLst/>
                <a:latin typeface="Arial" panose="020B0604020202020204" pitchFamily="34" charset="0"/>
              </a:rPr>
              <a:t>Storage as a service (</a:t>
            </a:r>
            <a:r>
              <a:rPr lang="en-US" sz="2400" b="0" i="0" dirty="0" err="1">
                <a:solidFill>
                  <a:srgbClr val="666666"/>
                </a:solidFill>
                <a:effectLst/>
                <a:latin typeface="Arial" panose="020B0604020202020204" pitchFamily="34" charset="0"/>
              </a:rPr>
              <a:t>STaaS</a:t>
            </a:r>
            <a:r>
              <a:rPr lang="en-US" sz="2400" b="0" i="0" dirty="0">
                <a:solidFill>
                  <a:srgbClr val="666666"/>
                </a:solidFill>
                <a:effectLst/>
                <a:latin typeface="Arial" panose="020B0604020202020204" pitchFamily="34" charset="0"/>
              </a:rPr>
              <a:t>) is a managed service in which the provider supplies the customer with access to a data storage platform.</a:t>
            </a:r>
          </a:p>
          <a:p>
            <a:pPr marL="457200" indent="-457200" algn="just">
              <a:buFont typeface="Arial" panose="020B0604020202020204" pitchFamily="34" charset="0"/>
              <a:buChar char="•"/>
            </a:pPr>
            <a:r>
              <a:rPr lang="en-US" sz="2400" b="0" i="0" dirty="0">
                <a:solidFill>
                  <a:srgbClr val="666666"/>
                </a:solidFill>
                <a:effectLst/>
                <a:latin typeface="Arial" panose="020B0604020202020204" pitchFamily="34" charset="0"/>
              </a:rPr>
              <a:t>The service can be </a:t>
            </a:r>
            <a:r>
              <a:rPr lang="en-US" sz="2400" b="0" i="0" u="sng" dirty="0">
                <a:solidFill>
                  <a:srgbClr val="007CAD"/>
                </a:solidFill>
                <a:effectLst/>
                <a:latin typeface="Arial" panose="020B0604020202020204" pitchFamily="34" charset="0"/>
                <a:hlinkClick r:id="rId2"/>
              </a:rPr>
              <a:t>delivered on premises</a:t>
            </a:r>
            <a:r>
              <a:rPr lang="en-US" sz="2400" b="0" i="0" dirty="0">
                <a:solidFill>
                  <a:srgbClr val="666666"/>
                </a:solidFill>
                <a:effectLst/>
                <a:latin typeface="Arial" panose="020B0604020202020204" pitchFamily="34" charset="0"/>
              </a:rPr>
              <a:t> from infrastructure that is dedicated to a single customer, or it can be delivered from the public cloud as a shared service that's purchased by subscription and is billed according to one or more usage metrics.</a:t>
            </a:r>
          </a:p>
          <a:p>
            <a:pPr marL="457200" indent="-457200" algn="just">
              <a:buFont typeface="Arial" panose="020B0604020202020204" pitchFamily="34" charset="0"/>
              <a:buChar char="•"/>
            </a:pPr>
            <a:r>
              <a:rPr lang="en-US" sz="2400" b="0" i="0" dirty="0" err="1">
                <a:solidFill>
                  <a:srgbClr val="666666"/>
                </a:solidFill>
                <a:effectLst/>
                <a:latin typeface="Arial" panose="020B0604020202020204" pitchFamily="34" charset="0"/>
              </a:rPr>
              <a:t>STaaS</a:t>
            </a:r>
            <a:r>
              <a:rPr lang="en-US" sz="2400" b="0" i="0" dirty="0">
                <a:solidFill>
                  <a:srgbClr val="666666"/>
                </a:solidFill>
                <a:effectLst/>
                <a:latin typeface="Arial" panose="020B0604020202020204" pitchFamily="34" charset="0"/>
              </a:rPr>
              <a:t> customers access individual storage services through standard system interface protocols or application program interfaces (</a:t>
            </a:r>
            <a:r>
              <a:rPr lang="en-US" sz="2400" b="0" i="0" u="sng" dirty="0">
                <a:solidFill>
                  <a:srgbClr val="007CAD"/>
                </a:solidFill>
                <a:effectLst/>
                <a:latin typeface="Arial" panose="020B0604020202020204" pitchFamily="34" charset="0"/>
                <a:hlinkClick r:id="rId3"/>
              </a:rPr>
              <a:t>APIs</a:t>
            </a:r>
            <a:r>
              <a:rPr lang="en-US" sz="2400" b="0" i="0" dirty="0">
                <a:solidFill>
                  <a:srgbClr val="666666"/>
                </a:solidFill>
                <a:effectLst/>
                <a:latin typeface="Arial" panose="020B0604020202020204" pitchFamily="34" charset="0"/>
              </a:rPr>
              <a:t>). </a:t>
            </a:r>
          </a:p>
          <a:p>
            <a:pPr marL="457200" indent="-457200" algn="just">
              <a:buFont typeface="Arial" panose="020B0604020202020204" pitchFamily="34" charset="0"/>
              <a:buChar char="•"/>
            </a:pPr>
            <a:r>
              <a:rPr lang="en-US" sz="2400" b="0" i="0" dirty="0">
                <a:solidFill>
                  <a:srgbClr val="666666"/>
                </a:solidFill>
                <a:effectLst/>
                <a:latin typeface="Arial" panose="020B0604020202020204" pitchFamily="34" charset="0"/>
              </a:rPr>
              <a:t>Typical offerings include bare-metal storage capacity; raw storage volumes; network file systems; storage objects; and storage applications that support file sharing and </a:t>
            </a:r>
            <a:r>
              <a:rPr lang="en-US" sz="2400" b="0" i="0" u="sng" dirty="0">
                <a:solidFill>
                  <a:srgbClr val="007CAD"/>
                </a:solidFill>
                <a:effectLst/>
                <a:latin typeface="Arial" panose="020B0604020202020204" pitchFamily="34" charset="0"/>
                <a:hlinkClick r:id="rId4"/>
              </a:rPr>
              <a:t>backup</a:t>
            </a:r>
            <a:r>
              <a:rPr lang="en-US" sz="2400" b="0" i="0" dirty="0">
                <a:solidFill>
                  <a:srgbClr val="666666"/>
                </a:solidFill>
                <a:effectLst/>
                <a:latin typeface="Arial" panose="020B0604020202020204" pitchFamily="34" charset="0"/>
              </a:rPr>
              <a:t> lifecycle management.</a:t>
            </a:r>
          </a:p>
          <a:p>
            <a:pPr marL="457200" indent="-457200" algn="just">
              <a:buFont typeface="Arial" panose="020B0604020202020204" pitchFamily="34" charset="0"/>
              <a:buChar char="•"/>
            </a:pPr>
            <a:endParaRPr lang="en-US" sz="2400" b="0" i="0" dirty="0">
              <a:solidFill>
                <a:srgbClr val="333333"/>
              </a:solidFill>
              <a:effectLst/>
              <a:latin typeface="AmazonEmber"/>
            </a:endParaRPr>
          </a:p>
        </p:txBody>
      </p:sp>
    </p:spTree>
    <p:extLst>
      <p:ext uri="{BB962C8B-B14F-4D97-AF65-F5344CB8AC3E}">
        <p14:creationId xmlns:p14="http://schemas.microsoft.com/office/powerpoint/2010/main" val="2452182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Storage As A Service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634804" y="1226454"/>
            <a:ext cx="10922391" cy="4524315"/>
          </a:xfrm>
          <a:prstGeom prst="rect">
            <a:avLst/>
          </a:prstGeom>
          <a:noFill/>
        </p:spPr>
        <p:txBody>
          <a:bodyPr wrap="square">
            <a:spAutoFit/>
          </a:bodyPr>
          <a:lstStyle/>
          <a:p>
            <a:pPr marL="457200" indent="-457200" algn="just">
              <a:buFont typeface="Arial" panose="020B0604020202020204" pitchFamily="34" charset="0"/>
              <a:buChar char="•"/>
            </a:pPr>
            <a:r>
              <a:rPr lang="en-US" sz="2400" b="0" i="0" dirty="0">
                <a:solidFill>
                  <a:srgbClr val="666666"/>
                </a:solidFill>
                <a:effectLst/>
                <a:latin typeface="Arial" panose="020B0604020202020204" pitchFamily="34" charset="0"/>
              </a:rPr>
              <a:t>Storage as a service (</a:t>
            </a:r>
            <a:r>
              <a:rPr lang="en-US" sz="2400" b="0" i="0" dirty="0" err="1">
                <a:solidFill>
                  <a:srgbClr val="666666"/>
                </a:solidFill>
                <a:effectLst/>
                <a:latin typeface="Arial" panose="020B0604020202020204" pitchFamily="34" charset="0"/>
              </a:rPr>
              <a:t>STaaS</a:t>
            </a:r>
            <a:r>
              <a:rPr lang="en-US" sz="2400" b="0" i="0" dirty="0">
                <a:solidFill>
                  <a:srgbClr val="666666"/>
                </a:solidFill>
                <a:effectLst/>
                <a:latin typeface="Arial" panose="020B0604020202020204" pitchFamily="34" charset="0"/>
              </a:rPr>
              <a:t>) is a managed service in which the provider supplies the customer with access to a data storage platform.</a:t>
            </a:r>
          </a:p>
          <a:p>
            <a:pPr marL="457200" indent="-457200" algn="just">
              <a:buFont typeface="Arial" panose="020B0604020202020204" pitchFamily="34" charset="0"/>
              <a:buChar char="•"/>
            </a:pPr>
            <a:r>
              <a:rPr lang="en-US" sz="2400" b="0" i="0" dirty="0">
                <a:solidFill>
                  <a:srgbClr val="666666"/>
                </a:solidFill>
                <a:effectLst/>
                <a:latin typeface="Arial" panose="020B0604020202020204" pitchFamily="34" charset="0"/>
              </a:rPr>
              <a:t>The service can be </a:t>
            </a:r>
            <a:r>
              <a:rPr lang="en-US" sz="2400" b="0" i="0" u="sng" dirty="0">
                <a:solidFill>
                  <a:srgbClr val="007CAD"/>
                </a:solidFill>
                <a:effectLst/>
                <a:latin typeface="Arial" panose="020B0604020202020204" pitchFamily="34" charset="0"/>
                <a:hlinkClick r:id="rId2"/>
              </a:rPr>
              <a:t>delivered on premises</a:t>
            </a:r>
            <a:r>
              <a:rPr lang="en-US" sz="2400" b="0" i="0" dirty="0">
                <a:solidFill>
                  <a:srgbClr val="666666"/>
                </a:solidFill>
                <a:effectLst/>
                <a:latin typeface="Arial" panose="020B0604020202020204" pitchFamily="34" charset="0"/>
              </a:rPr>
              <a:t> from infrastructure that is dedicated to a single customer, or it can be delivered from the public cloud as a shared service that's purchased by subscription and is billed according to one or more usage metrics.</a:t>
            </a:r>
          </a:p>
          <a:p>
            <a:pPr marL="457200" indent="-457200" algn="just">
              <a:buFont typeface="Arial" panose="020B0604020202020204" pitchFamily="34" charset="0"/>
              <a:buChar char="•"/>
            </a:pPr>
            <a:r>
              <a:rPr lang="en-US" sz="2400" b="0" i="0" dirty="0" err="1">
                <a:solidFill>
                  <a:srgbClr val="666666"/>
                </a:solidFill>
                <a:effectLst/>
                <a:latin typeface="Arial" panose="020B0604020202020204" pitchFamily="34" charset="0"/>
              </a:rPr>
              <a:t>STaaS</a:t>
            </a:r>
            <a:r>
              <a:rPr lang="en-US" sz="2400" b="0" i="0" dirty="0">
                <a:solidFill>
                  <a:srgbClr val="666666"/>
                </a:solidFill>
                <a:effectLst/>
                <a:latin typeface="Arial" panose="020B0604020202020204" pitchFamily="34" charset="0"/>
              </a:rPr>
              <a:t> customers access individual storage services through standard system interface protocols or application program interfaces (</a:t>
            </a:r>
            <a:r>
              <a:rPr lang="en-US" sz="2400" b="0" i="0" u="sng" dirty="0">
                <a:solidFill>
                  <a:srgbClr val="007CAD"/>
                </a:solidFill>
                <a:effectLst/>
                <a:latin typeface="Arial" panose="020B0604020202020204" pitchFamily="34" charset="0"/>
                <a:hlinkClick r:id="rId3"/>
              </a:rPr>
              <a:t>APIs</a:t>
            </a:r>
            <a:r>
              <a:rPr lang="en-US" sz="2400" b="0" i="0" dirty="0">
                <a:solidFill>
                  <a:srgbClr val="666666"/>
                </a:solidFill>
                <a:effectLst/>
                <a:latin typeface="Arial" panose="020B0604020202020204" pitchFamily="34" charset="0"/>
              </a:rPr>
              <a:t>). </a:t>
            </a:r>
          </a:p>
          <a:p>
            <a:pPr marL="457200" indent="-457200" algn="just">
              <a:buFont typeface="Arial" panose="020B0604020202020204" pitchFamily="34" charset="0"/>
              <a:buChar char="•"/>
            </a:pPr>
            <a:r>
              <a:rPr lang="en-US" sz="2400" b="0" i="0" dirty="0">
                <a:solidFill>
                  <a:srgbClr val="666666"/>
                </a:solidFill>
                <a:effectLst/>
                <a:latin typeface="Arial" panose="020B0604020202020204" pitchFamily="34" charset="0"/>
              </a:rPr>
              <a:t>Typical offerings include bare-metal storage capacity; raw storage volumes; network file systems; storage objects; and storage applications that support file sharing and </a:t>
            </a:r>
            <a:r>
              <a:rPr lang="en-US" sz="2400" b="0" i="0" u="sng" dirty="0">
                <a:solidFill>
                  <a:srgbClr val="007CAD"/>
                </a:solidFill>
                <a:effectLst/>
                <a:latin typeface="Arial" panose="020B0604020202020204" pitchFamily="34" charset="0"/>
                <a:hlinkClick r:id="rId4"/>
              </a:rPr>
              <a:t>backup</a:t>
            </a:r>
            <a:r>
              <a:rPr lang="en-US" sz="2400" b="0" i="0" dirty="0">
                <a:solidFill>
                  <a:srgbClr val="666666"/>
                </a:solidFill>
                <a:effectLst/>
                <a:latin typeface="Arial" panose="020B0604020202020204" pitchFamily="34" charset="0"/>
              </a:rPr>
              <a:t> lifecycle management.</a:t>
            </a:r>
          </a:p>
          <a:p>
            <a:pPr marL="457200" indent="-457200" algn="just">
              <a:buFont typeface="Arial" panose="020B0604020202020204" pitchFamily="34" charset="0"/>
              <a:buChar char="•"/>
            </a:pPr>
            <a:endParaRPr lang="en-US" sz="2400" b="0" i="0" dirty="0">
              <a:solidFill>
                <a:srgbClr val="333333"/>
              </a:solidFill>
              <a:effectLst/>
              <a:latin typeface="AmazonEmber"/>
            </a:endParaRPr>
          </a:p>
        </p:txBody>
      </p:sp>
    </p:spTree>
    <p:extLst>
      <p:ext uri="{BB962C8B-B14F-4D97-AF65-F5344CB8AC3E}">
        <p14:creationId xmlns:p14="http://schemas.microsoft.com/office/powerpoint/2010/main" val="3659355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Storage As A Service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634804" y="1226454"/>
            <a:ext cx="10922391" cy="4524315"/>
          </a:xfrm>
          <a:prstGeom prst="rect">
            <a:avLst/>
          </a:prstGeom>
          <a:noFill/>
        </p:spPr>
        <p:txBody>
          <a:bodyPr wrap="square">
            <a:spAutoFit/>
          </a:bodyPr>
          <a:lstStyle/>
          <a:p>
            <a:pPr algn="l"/>
            <a:r>
              <a:rPr lang="en-US" sz="2400" b="1" i="0" dirty="0">
                <a:solidFill>
                  <a:srgbClr val="323232"/>
                </a:solidFill>
                <a:effectLst/>
                <a:latin typeface="Arial" panose="020B0604020202020204" pitchFamily="34" charset="0"/>
              </a:rPr>
              <a:t>Advantages of </a:t>
            </a:r>
            <a:r>
              <a:rPr lang="en-US" sz="2400" b="1" i="0" dirty="0" err="1">
                <a:solidFill>
                  <a:srgbClr val="323232"/>
                </a:solidFill>
                <a:effectLst/>
                <a:latin typeface="Arial" panose="020B0604020202020204" pitchFamily="34" charset="0"/>
              </a:rPr>
              <a:t>STaaS</a:t>
            </a:r>
            <a:endParaRPr lang="en-US" sz="2400" b="1" i="0" dirty="0">
              <a:solidFill>
                <a:srgbClr val="323232"/>
              </a:solidFill>
              <a:effectLst/>
              <a:latin typeface="Arial" panose="020B0604020202020204" pitchFamily="34" charset="0"/>
            </a:endParaRPr>
          </a:p>
          <a:p>
            <a:pPr algn="l"/>
            <a:r>
              <a:rPr lang="en-US" sz="2400" b="0" i="0" dirty="0">
                <a:solidFill>
                  <a:srgbClr val="666666"/>
                </a:solidFill>
                <a:effectLst/>
                <a:latin typeface="Arial" panose="020B0604020202020204" pitchFamily="34" charset="0"/>
              </a:rPr>
              <a:t>Key advantages to </a:t>
            </a:r>
            <a:r>
              <a:rPr lang="en-US" sz="2400" b="0" i="0" dirty="0" err="1">
                <a:solidFill>
                  <a:srgbClr val="666666"/>
                </a:solidFill>
                <a:effectLst/>
                <a:latin typeface="Arial" panose="020B0604020202020204" pitchFamily="34" charset="0"/>
              </a:rPr>
              <a:t>STaaS</a:t>
            </a:r>
            <a:r>
              <a:rPr lang="en-US" sz="2400" b="0" i="0" dirty="0">
                <a:solidFill>
                  <a:srgbClr val="666666"/>
                </a:solidFill>
                <a:effectLst/>
                <a:latin typeface="Arial" panose="020B0604020202020204" pitchFamily="34" charset="0"/>
              </a:rPr>
              <a:t> in the enterprise include the following:</a:t>
            </a:r>
          </a:p>
          <a:p>
            <a:pPr algn="l">
              <a:buFont typeface="Arial" panose="020B0604020202020204" pitchFamily="34" charset="0"/>
              <a:buChar char="•"/>
            </a:pPr>
            <a:r>
              <a:rPr lang="en-US" sz="2400" b="1" i="0" dirty="0">
                <a:solidFill>
                  <a:srgbClr val="666666"/>
                </a:solidFill>
                <a:effectLst/>
                <a:latin typeface="Arial" panose="020B0604020202020204" pitchFamily="34" charset="0"/>
              </a:rPr>
              <a:t>Storage costs.</a:t>
            </a:r>
            <a:r>
              <a:rPr lang="en-US" sz="2400" b="0" i="0" dirty="0">
                <a:solidFill>
                  <a:srgbClr val="666666"/>
                </a:solidFill>
                <a:effectLst/>
                <a:latin typeface="Arial" panose="020B0604020202020204" pitchFamily="34" charset="0"/>
              </a:rPr>
              <a:t> Personnel, hardware and physical storage space expenses are reduced.</a:t>
            </a:r>
          </a:p>
          <a:p>
            <a:pPr algn="l">
              <a:buFont typeface="Arial" panose="020B0604020202020204" pitchFamily="34" charset="0"/>
              <a:buChar char="•"/>
            </a:pPr>
            <a:r>
              <a:rPr lang="en-US" sz="2400" b="1" i="0" dirty="0">
                <a:solidFill>
                  <a:srgbClr val="666666"/>
                </a:solidFill>
                <a:effectLst/>
                <a:latin typeface="Arial" panose="020B0604020202020204" pitchFamily="34" charset="0"/>
              </a:rPr>
              <a:t>Disaster recovery.</a:t>
            </a:r>
            <a:r>
              <a:rPr lang="en-US" sz="2400" b="0" i="0" dirty="0">
                <a:solidFill>
                  <a:srgbClr val="666666"/>
                </a:solidFill>
                <a:effectLst/>
                <a:latin typeface="Arial" panose="020B0604020202020204" pitchFamily="34" charset="0"/>
              </a:rPr>
              <a:t> Having multiple copies of data stored in different locations can better enable disaster recovery measures.</a:t>
            </a:r>
          </a:p>
          <a:p>
            <a:pPr algn="l">
              <a:buFont typeface="Arial" panose="020B0604020202020204" pitchFamily="34" charset="0"/>
              <a:buChar char="•"/>
            </a:pPr>
            <a:r>
              <a:rPr lang="en-US" sz="2400" b="1" i="0" dirty="0">
                <a:solidFill>
                  <a:srgbClr val="666666"/>
                </a:solidFill>
                <a:effectLst/>
                <a:latin typeface="Arial" panose="020B0604020202020204" pitchFamily="34" charset="0"/>
              </a:rPr>
              <a:t>Scalability. </a:t>
            </a:r>
            <a:r>
              <a:rPr lang="en-US" sz="2400" b="0" i="0" dirty="0">
                <a:solidFill>
                  <a:srgbClr val="666666"/>
                </a:solidFill>
                <a:effectLst/>
                <a:latin typeface="Arial" panose="020B0604020202020204" pitchFamily="34" charset="0"/>
              </a:rPr>
              <a:t>With most public cloud services, users only pay for the resources that they use.</a:t>
            </a:r>
          </a:p>
          <a:p>
            <a:pPr algn="l">
              <a:buFont typeface="Arial" panose="020B0604020202020204" pitchFamily="34" charset="0"/>
              <a:buChar char="•"/>
            </a:pPr>
            <a:r>
              <a:rPr lang="en-US" sz="2400" b="1" i="0" dirty="0">
                <a:solidFill>
                  <a:srgbClr val="666666"/>
                </a:solidFill>
                <a:effectLst/>
                <a:latin typeface="Arial" panose="020B0604020202020204" pitchFamily="34" charset="0"/>
              </a:rPr>
              <a:t>Syncing.</a:t>
            </a:r>
            <a:r>
              <a:rPr lang="en-US" sz="2400" b="0" i="0" dirty="0">
                <a:solidFill>
                  <a:srgbClr val="666666"/>
                </a:solidFill>
                <a:effectLst/>
                <a:latin typeface="Arial" panose="020B0604020202020204" pitchFamily="34" charset="0"/>
              </a:rPr>
              <a:t> Files can be automatically synced across multiple devices.</a:t>
            </a:r>
          </a:p>
          <a:p>
            <a:pPr algn="l">
              <a:buFont typeface="Arial" panose="020B0604020202020204" pitchFamily="34" charset="0"/>
              <a:buChar char="•"/>
            </a:pPr>
            <a:r>
              <a:rPr lang="en-US" sz="2400" b="1" i="0" dirty="0">
                <a:solidFill>
                  <a:srgbClr val="666666"/>
                </a:solidFill>
                <a:effectLst/>
                <a:latin typeface="Arial" panose="020B0604020202020204" pitchFamily="34" charset="0"/>
              </a:rPr>
              <a:t>Security. </a:t>
            </a:r>
            <a:r>
              <a:rPr lang="en-US" sz="2400" b="0" i="0" dirty="0">
                <a:solidFill>
                  <a:srgbClr val="666666"/>
                </a:solidFill>
                <a:effectLst/>
                <a:latin typeface="Arial" panose="020B0604020202020204" pitchFamily="34" charset="0"/>
              </a:rPr>
              <a:t>Security can be both an advantage and a disadvantage, as security methods may change per vendor. Data tends to be encrypted during transmission and while at rest.</a:t>
            </a:r>
          </a:p>
        </p:txBody>
      </p:sp>
    </p:spTree>
    <p:extLst>
      <p:ext uri="{BB962C8B-B14F-4D97-AF65-F5344CB8AC3E}">
        <p14:creationId xmlns:p14="http://schemas.microsoft.com/office/powerpoint/2010/main" val="3303387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Cloud Storage Providers</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838200" y="2090172"/>
            <a:ext cx="10922391" cy="2677656"/>
          </a:xfrm>
          <a:prstGeom prst="rect">
            <a:avLst/>
          </a:prstGeom>
          <a:noFill/>
        </p:spPr>
        <p:txBody>
          <a:bodyPr wrap="square">
            <a:spAutoFit/>
          </a:bodyPr>
          <a:lstStyle/>
          <a:p>
            <a:pPr algn="l"/>
            <a:r>
              <a:rPr lang="en-IN" sz="2400" b="0" i="0" dirty="0">
                <a:solidFill>
                  <a:srgbClr val="666666"/>
                </a:solidFill>
                <a:effectLst/>
                <a:latin typeface="Arial" panose="020B0604020202020204" pitchFamily="34" charset="0"/>
              </a:rPr>
              <a:t>Other public cloud vendors with cloud storage services include the following:</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Amazon Web Services (</a:t>
            </a:r>
            <a:r>
              <a:rPr lang="en-IN" sz="2400" b="0" i="0" u="sng" dirty="0">
                <a:solidFill>
                  <a:srgbClr val="007CAD"/>
                </a:solidFill>
                <a:effectLst/>
                <a:latin typeface="Arial" panose="020B0604020202020204" pitchFamily="34" charset="0"/>
                <a:hlinkClick r:id="rId2"/>
              </a:rPr>
              <a:t>AWS</a:t>
            </a:r>
            <a:r>
              <a:rPr lang="en-IN" sz="2400" b="0" i="0" dirty="0">
                <a:solidFill>
                  <a:srgbClr val="666666"/>
                </a:solidFill>
                <a:effectLst/>
                <a:latin typeface="Arial" panose="020B0604020202020204" pitchFamily="34" charset="0"/>
              </a:rPr>
              <a:t>)</a:t>
            </a:r>
          </a:p>
          <a:p>
            <a:pPr algn="l">
              <a:buFont typeface="Arial" panose="020B0604020202020204" pitchFamily="34" charset="0"/>
              <a:buChar char="•"/>
            </a:pPr>
            <a:r>
              <a:rPr lang="en-IN" sz="2400" b="0" i="0" u="sng" dirty="0">
                <a:solidFill>
                  <a:srgbClr val="007CAD"/>
                </a:solidFill>
                <a:effectLst/>
                <a:latin typeface="Arial" panose="020B0604020202020204" pitchFamily="34" charset="0"/>
                <a:hlinkClick r:id="rId3"/>
              </a:rPr>
              <a:t>Microsoft Azure</a:t>
            </a:r>
            <a:endParaRPr lang="en-IN" sz="2400" b="0" i="0" dirty="0">
              <a:solidFill>
                <a:srgbClr val="666666"/>
              </a:solidFill>
              <a:effectLst/>
              <a:latin typeface="Arial" panose="020B0604020202020204" pitchFamily="34" charset="0"/>
            </a:endParaRPr>
          </a:p>
          <a:p>
            <a:pPr algn="l">
              <a:buFont typeface="Arial" panose="020B0604020202020204" pitchFamily="34" charset="0"/>
              <a:buChar char="•"/>
            </a:pPr>
            <a:r>
              <a:rPr lang="en-IN" sz="2400" b="0" i="0" dirty="0">
                <a:solidFill>
                  <a:srgbClr val="666666"/>
                </a:solidFill>
                <a:effectLst/>
                <a:latin typeface="Arial" panose="020B0604020202020204" pitchFamily="34" charset="0"/>
              </a:rPr>
              <a:t>Google Cloud</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Oracle cloud</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Box</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Arcserve</a:t>
            </a:r>
          </a:p>
        </p:txBody>
      </p:sp>
    </p:spTree>
    <p:extLst>
      <p:ext uri="{BB962C8B-B14F-4D97-AF65-F5344CB8AC3E}">
        <p14:creationId xmlns:p14="http://schemas.microsoft.com/office/powerpoint/2010/main" val="1563405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Storage As A Service</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634804" y="1226454"/>
            <a:ext cx="10922391" cy="2677656"/>
          </a:xfrm>
          <a:prstGeom prst="rect">
            <a:avLst/>
          </a:prstGeom>
          <a:noFill/>
        </p:spPr>
        <p:txBody>
          <a:bodyPr wrap="square">
            <a:spAutoFit/>
          </a:bodyPr>
          <a:lstStyle/>
          <a:p>
            <a:pPr algn="l"/>
            <a:r>
              <a:rPr lang="en-IN" sz="2400" b="0" i="0" dirty="0">
                <a:solidFill>
                  <a:srgbClr val="666666"/>
                </a:solidFill>
                <a:effectLst/>
                <a:latin typeface="Arial" panose="020B0604020202020204" pitchFamily="34" charset="0"/>
              </a:rPr>
              <a:t>Other public cloud vendors with cloud storage services include the following:</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Amazon Web Services (</a:t>
            </a:r>
            <a:r>
              <a:rPr lang="en-IN" sz="2400" b="0" i="0" u="sng" dirty="0">
                <a:solidFill>
                  <a:srgbClr val="007CAD"/>
                </a:solidFill>
                <a:effectLst/>
                <a:latin typeface="Arial" panose="020B0604020202020204" pitchFamily="34" charset="0"/>
                <a:hlinkClick r:id="rId2"/>
              </a:rPr>
              <a:t>AWS</a:t>
            </a:r>
            <a:r>
              <a:rPr lang="en-IN" sz="2400" b="0" i="0" dirty="0">
                <a:solidFill>
                  <a:srgbClr val="666666"/>
                </a:solidFill>
                <a:effectLst/>
                <a:latin typeface="Arial" panose="020B0604020202020204" pitchFamily="34" charset="0"/>
              </a:rPr>
              <a:t>)</a:t>
            </a:r>
          </a:p>
          <a:p>
            <a:pPr algn="l">
              <a:buFont typeface="Arial" panose="020B0604020202020204" pitchFamily="34" charset="0"/>
              <a:buChar char="•"/>
            </a:pPr>
            <a:r>
              <a:rPr lang="en-IN" sz="2400" b="0" i="0" u="sng" dirty="0">
                <a:solidFill>
                  <a:srgbClr val="007CAD"/>
                </a:solidFill>
                <a:effectLst/>
                <a:latin typeface="Arial" panose="020B0604020202020204" pitchFamily="34" charset="0"/>
                <a:hlinkClick r:id="rId3"/>
              </a:rPr>
              <a:t>Microsoft Azure</a:t>
            </a:r>
            <a:endParaRPr lang="en-IN" sz="2400" b="0" i="0" dirty="0">
              <a:solidFill>
                <a:srgbClr val="666666"/>
              </a:solidFill>
              <a:effectLst/>
              <a:latin typeface="Arial" panose="020B0604020202020204" pitchFamily="34" charset="0"/>
            </a:endParaRPr>
          </a:p>
          <a:p>
            <a:pPr algn="l">
              <a:buFont typeface="Arial" panose="020B0604020202020204" pitchFamily="34" charset="0"/>
              <a:buChar char="•"/>
            </a:pPr>
            <a:r>
              <a:rPr lang="en-IN" sz="2400" b="0" i="0" dirty="0">
                <a:solidFill>
                  <a:srgbClr val="666666"/>
                </a:solidFill>
                <a:effectLst/>
                <a:latin typeface="Arial" panose="020B0604020202020204" pitchFamily="34" charset="0"/>
              </a:rPr>
              <a:t>Google Cloud</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Oracle cloud</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Box</a:t>
            </a:r>
          </a:p>
          <a:p>
            <a:pPr algn="l">
              <a:buFont typeface="Arial" panose="020B0604020202020204" pitchFamily="34" charset="0"/>
              <a:buChar char="•"/>
            </a:pPr>
            <a:r>
              <a:rPr lang="en-IN" sz="2400" b="0" i="0" dirty="0">
                <a:solidFill>
                  <a:srgbClr val="666666"/>
                </a:solidFill>
                <a:effectLst/>
                <a:latin typeface="Arial" panose="020B0604020202020204" pitchFamily="34" charset="0"/>
              </a:rPr>
              <a:t>Arcserve</a:t>
            </a:r>
          </a:p>
        </p:txBody>
      </p:sp>
      <p:sp>
        <p:nvSpPr>
          <p:cNvPr id="5" name="TextBox 4">
            <a:extLst>
              <a:ext uri="{FF2B5EF4-FFF2-40B4-BE49-F238E27FC236}">
                <a16:creationId xmlns:a16="http://schemas.microsoft.com/office/drawing/2014/main" id="{CF40EBFF-1BE0-C9CA-B4D5-6048B5E2B954}"/>
              </a:ext>
            </a:extLst>
          </p:cNvPr>
          <p:cNvSpPr txBox="1"/>
          <p:nvPr/>
        </p:nvSpPr>
        <p:spPr>
          <a:xfrm>
            <a:off x="634804" y="4165274"/>
            <a:ext cx="10718996" cy="646331"/>
          </a:xfrm>
          <a:prstGeom prst="rect">
            <a:avLst/>
          </a:prstGeom>
          <a:noFill/>
        </p:spPr>
        <p:txBody>
          <a:bodyPr wrap="square">
            <a:spAutoFit/>
          </a:bodyPr>
          <a:lstStyle/>
          <a:p>
            <a:pPr algn="just"/>
            <a:r>
              <a:rPr lang="en-US" b="0" i="0" dirty="0">
                <a:solidFill>
                  <a:srgbClr val="666666"/>
                </a:solidFill>
                <a:effectLst/>
                <a:latin typeface="Arial" panose="020B0604020202020204" pitchFamily="34" charset="0"/>
              </a:rPr>
              <a:t>Before choosing a service method, an organization should consider the location of the data center, its security methods, cost, performance, availability, scalability and potential of </a:t>
            </a:r>
            <a:r>
              <a:rPr lang="en-US" b="0" i="0" u="sng" dirty="0">
                <a:solidFill>
                  <a:srgbClr val="007CAD"/>
                </a:solidFill>
                <a:effectLst/>
                <a:latin typeface="Arial" panose="020B0604020202020204" pitchFamily="34" charset="0"/>
                <a:hlinkClick r:id="rId4"/>
              </a:rPr>
              <a:t>vendor lock-in</a:t>
            </a:r>
            <a:r>
              <a:rPr lang="en-US" b="0" i="0" dirty="0">
                <a:solidFill>
                  <a:srgbClr val="666666"/>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748227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S3 In Cloud</a:t>
            </a:r>
            <a:endParaRPr lang="en-IN" dirty="0"/>
          </a:p>
        </p:txBody>
      </p:sp>
      <p:sp>
        <p:nvSpPr>
          <p:cNvPr id="4" name="TextBox 3">
            <a:extLst>
              <a:ext uri="{FF2B5EF4-FFF2-40B4-BE49-F238E27FC236}">
                <a16:creationId xmlns:a16="http://schemas.microsoft.com/office/drawing/2014/main" id="{A29D016F-DCAF-9795-70C8-78F64B8C1C41}"/>
              </a:ext>
            </a:extLst>
          </p:cNvPr>
          <p:cNvSpPr txBox="1"/>
          <p:nvPr/>
        </p:nvSpPr>
        <p:spPr>
          <a:xfrm>
            <a:off x="634804" y="1226454"/>
            <a:ext cx="10922391" cy="526297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333333"/>
                </a:solidFill>
                <a:effectLst/>
                <a:latin typeface="AmazonEmber"/>
              </a:rPr>
              <a:t>The S3 storage classes include </a:t>
            </a:r>
            <a:r>
              <a:rPr lang="en-US" sz="2400" b="0" i="0" dirty="0">
                <a:solidFill>
                  <a:srgbClr val="333333"/>
                </a:solidFill>
                <a:effectLst/>
                <a:latin typeface="AmazonEmberBold"/>
              </a:rPr>
              <a:t>S3 Intelligent-Tiering</a:t>
            </a:r>
            <a:r>
              <a:rPr lang="en-US" sz="2400" b="0" i="0" dirty="0">
                <a:solidFill>
                  <a:srgbClr val="333333"/>
                </a:solidFill>
                <a:effectLst/>
                <a:latin typeface="AmazonEmber"/>
              </a:rPr>
              <a:t> for automatic cost savings for data with unknown or changing access patterns, </a:t>
            </a:r>
            <a:r>
              <a:rPr lang="en-US" sz="2400" b="0" i="0" dirty="0">
                <a:solidFill>
                  <a:srgbClr val="333333"/>
                </a:solidFill>
                <a:effectLst/>
                <a:latin typeface="AmazonEmberBold"/>
              </a:rPr>
              <a:t>S3 Standard</a:t>
            </a:r>
            <a:r>
              <a:rPr lang="en-US" sz="2400" b="0" i="0" dirty="0">
                <a:solidFill>
                  <a:srgbClr val="333333"/>
                </a:solidFill>
                <a:effectLst/>
                <a:latin typeface="AmazonEmber"/>
              </a:rPr>
              <a:t> for frequently accessed data, </a:t>
            </a:r>
            <a:r>
              <a:rPr lang="en-US" sz="2400" b="0" i="0" dirty="0">
                <a:solidFill>
                  <a:srgbClr val="333333"/>
                </a:solidFill>
                <a:effectLst/>
                <a:latin typeface="AmazonEmberBold"/>
              </a:rPr>
              <a:t>S3 Standard-Infrequent Access (S3 Standard-IA)</a:t>
            </a:r>
            <a:r>
              <a:rPr lang="en-US" sz="2400" b="0" i="0" dirty="0">
                <a:solidFill>
                  <a:srgbClr val="333333"/>
                </a:solidFill>
                <a:effectLst/>
                <a:latin typeface="AmazonEmber"/>
              </a:rPr>
              <a:t> and </a:t>
            </a:r>
            <a:r>
              <a:rPr lang="en-US" sz="2400" b="0" i="0" dirty="0">
                <a:solidFill>
                  <a:srgbClr val="333333"/>
                </a:solidFill>
                <a:effectLst/>
                <a:latin typeface="AmazonEmberBold"/>
              </a:rPr>
              <a:t>S3 One Zone-Infrequent Access (S3 One Zone-IA)</a:t>
            </a:r>
            <a:r>
              <a:rPr lang="en-US" sz="2400" b="0" i="0" dirty="0">
                <a:solidFill>
                  <a:srgbClr val="333333"/>
                </a:solidFill>
                <a:effectLst/>
                <a:latin typeface="AmazonEmber"/>
              </a:rPr>
              <a:t> for less frequently accessed data, </a:t>
            </a:r>
            <a:r>
              <a:rPr lang="en-US" sz="2400" b="0" i="0" dirty="0">
                <a:solidFill>
                  <a:srgbClr val="333333"/>
                </a:solidFill>
                <a:effectLst/>
                <a:latin typeface="AmazonEmberBold"/>
              </a:rPr>
              <a:t>S3 Glacier Instant Retrieval </a:t>
            </a:r>
            <a:r>
              <a:rPr lang="en-US" sz="2400" b="0" i="0" dirty="0">
                <a:solidFill>
                  <a:srgbClr val="333333"/>
                </a:solidFill>
                <a:effectLst/>
                <a:latin typeface="AmazonEmber"/>
              </a:rPr>
              <a:t>for archive data that needs immediate access, </a:t>
            </a:r>
            <a:r>
              <a:rPr lang="en-US" sz="2400" b="0" i="0" dirty="0">
                <a:solidFill>
                  <a:srgbClr val="333333"/>
                </a:solidFill>
                <a:effectLst/>
                <a:latin typeface="AmazonEmberBold"/>
              </a:rPr>
              <a:t>S3 Glacier Flexible Retrieval (formerly S3 Glacier) </a:t>
            </a:r>
            <a:r>
              <a:rPr lang="en-US" sz="2400" b="0" i="0" dirty="0">
                <a:solidFill>
                  <a:srgbClr val="333333"/>
                </a:solidFill>
                <a:effectLst/>
                <a:latin typeface="AmazonEmber"/>
              </a:rPr>
              <a:t>for rarely accessed long-term data that does not require immediate access, and </a:t>
            </a:r>
            <a:r>
              <a:rPr lang="en-US" sz="2400" b="0" i="0" dirty="0">
                <a:solidFill>
                  <a:srgbClr val="333333"/>
                </a:solidFill>
                <a:effectLst/>
                <a:latin typeface="AmazonEmberBold"/>
              </a:rPr>
              <a:t>Amazon S3 Glacier Deep Archive (S3 Glacier Deep Archive) </a:t>
            </a:r>
            <a:r>
              <a:rPr lang="en-US" sz="2400" b="0" i="0" dirty="0">
                <a:solidFill>
                  <a:srgbClr val="333333"/>
                </a:solidFill>
                <a:effectLst/>
                <a:latin typeface="AmazonEmber"/>
              </a:rPr>
              <a:t>for long-term archive and digital preservation with retrieval in hours at the lowest cost storage in the cloud. </a:t>
            </a:r>
          </a:p>
          <a:p>
            <a:pPr marL="342900" indent="-342900" algn="just">
              <a:buFont typeface="Arial" panose="020B0604020202020204" pitchFamily="34" charset="0"/>
              <a:buChar char="•"/>
            </a:pPr>
            <a:r>
              <a:rPr lang="en-US" sz="2400" b="0" i="0" dirty="0">
                <a:solidFill>
                  <a:srgbClr val="333333"/>
                </a:solidFill>
                <a:effectLst/>
                <a:latin typeface="AmazonEmber"/>
              </a:rPr>
              <a:t>If you have data residency requirements that can’t be met by an existing AWS Region, you can use the </a:t>
            </a:r>
            <a:r>
              <a:rPr lang="en-US" sz="2400" b="0" i="0" dirty="0">
                <a:solidFill>
                  <a:srgbClr val="333333"/>
                </a:solidFill>
                <a:effectLst/>
                <a:latin typeface="AmazonEmberBold"/>
              </a:rPr>
              <a:t>S3 Outposts</a:t>
            </a:r>
            <a:r>
              <a:rPr lang="en-US" sz="2400" b="0" i="0" dirty="0">
                <a:solidFill>
                  <a:srgbClr val="333333"/>
                </a:solidFill>
                <a:effectLst/>
                <a:latin typeface="AmazonEmber"/>
              </a:rPr>
              <a:t> storage class to store your S3 data on premises. Amazon S3 also offers capabilities to manage your data throughout its lifecycle. Once an S3 Lifecycle policy is set, your data will automatically transfer to a different storage class without any changes to your application.</a:t>
            </a:r>
            <a:endParaRPr lang="en-IN" sz="2400"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4217085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354-0FB2-4FDB-03CC-51013B7AB05F}"/>
              </a:ext>
            </a:extLst>
          </p:cNvPr>
          <p:cNvSpPr>
            <a:spLocks noGrp="1"/>
          </p:cNvSpPr>
          <p:nvPr>
            <p:ph type="title"/>
          </p:nvPr>
        </p:nvSpPr>
        <p:spPr/>
        <p:txBody>
          <a:bodyPr/>
          <a:lstStyle/>
          <a:p>
            <a:r>
              <a:rPr lang="en-IN" sz="4400" dirty="0"/>
              <a:t>S3 In Cloud</a:t>
            </a:r>
            <a:endParaRPr lang="en-IN" dirty="0"/>
          </a:p>
        </p:txBody>
      </p:sp>
      <p:pic>
        <p:nvPicPr>
          <p:cNvPr id="5" name="Picture 4">
            <a:extLst>
              <a:ext uri="{FF2B5EF4-FFF2-40B4-BE49-F238E27FC236}">
                <a16:creationId xmlns:a16="http://schemas.microsoft.com/office/drawing/2014/main" id="{85CDFCB9-B41D-53AB-C48D-3594D19BD8AC}"/>
              </a:ext>
            </a:extLst>
          </p:cNvPr>
          <p:cNvPicPr>
            <a:picLocks noChangeAspect="1"/>
          </p:cNvPicPr>
          <p:nvPr/>
        </p:nvPicPr>
        <p:blipFill>
          <a:blip r:embed="rId2"/>
          <a:stretch>
            <a:fillRect/>
          </a:stretch>
        </p:blipFill>
        <p:spPr>
          <a:xfrm>
            <a:off x="3941698" y="126610"/>
            <a:ext cx="5715372" cy="6731390"/>
          </a:xfrm>
          <a:prstGeom prst="rect">
            <a:avLst/>
          </a:prstGeom>
        </p:spPr>
      </p:pic>
    </p:spTree>
    <p:extLst>
      <p:ext uri="{BB962C8B-B14F-4D97-AF65-F5344CB8AC3E}">
        <p14:creationId xmlns:p14="http://schemas.microsoft.com/office/powerpoint/2010/main" val="539703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5787E-CCA7-4F5A-8D46-E547B6CEB1B4}"/>
              </a:ext>
            </a:extLst>
          </p:cNvPr>
          <p:cNvSpPr>
            <a:spLocks noGrp="1"/>
          </p:cNvSpPr>
          <p:nvPr>
            <p:ph type="title"/>
          </p:nvPr>
        </p:nvSpPr>
        <p:spPr>
          <a:xfrm>
            <a:off x="1171073" y="1396686"/>
            <a:ext cx="3938053" cy="4064628"/>
          </a:xfrm>
        </p:spPr>
        <p:txBody>
          <a:bodyPr>
            <a:normAutofit/>
          </a:bodyPr>
          <a:lstStyle/>
          <a:p>
            <a:r>
              <a:rPr lang="en-IN" dirty="0"/>
              <a:t>QUEUEING MODELS</a:t>
            </a:r>
            <a:endParaRPr lang="en-US" dirty="0">
              <a:solidFill>
                <a:srgbClr val="FFFFFF"/>
              </a:solidFill>
            </a:endParaRPr>
          </a:p>
        </p:txBody>
      </p:sp>
      <p:sp>
        <p:nvSpPr>
          <p:cNvPr id="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70BDF5-A0BE-4D93-B691-EDDC4515A379}"/>
              </a:ext>
            </a:extLst>
          </p:cNvPr>
          <p:cNvSpPr>
            <a:spLocks noGrp="1"/>
          </p:cNvSpPr>
          <p:nvPr>
            <p:ph idx="1"/>
          </p:nvPr>
        </p:nvSpPr>
        <p:spPr>
          <a:xfrm>
            <a:off x="5427662" y="1899844"/>
            <a:ext cx="6025227" cy="3935281"/>
          </a:xfrm>
        </p:spPr>
        <p:txBody>
          <a:bodyPr vert="horz" lIns="91440" tIns="45720" rIns="91440" bIns="45720" rtlCol="0" anchor="t">
            <a:normAutofit lnSpcReduction="10000"/>
          </a:bodyPr>
          <a:lstStyle/>
          <a:p>
            <a:pPr marL="0" indent="0" algn="just">
              <a:buNone/>
            </a:pPr>
            <a:r>
              <a:rPr lang="en-IN" sz="3200" dirty="0"/>
              <a:t>Layered Cloud Architecture Design – NIST Cloud Computing Reference Architecture – Public, Private and Hybrid Clouds - </a:t>
            </a:r>
            <a:r>
              <a:rPr lang="en-IN" sz="3200" dirty="0" err="1"/>
              <a:t>laaS</a:t>
            </a:r>
            <a:r>
              <a:rPr lang="en-IN" sz="3200" dirty="0"/>
              <a:t> – PaaS – SaaS – Architectural Design Challenges – Cloud Storage – Storage-as-a-Service – Advantages of Cloud Storage – Cloud Storage Providers – S3.</a:t>
            </a:r>
            <a:endParaRPr lang="en-US" sz="4400" dirty="0">
              <a:cs typeface="Calibri" panose="020F0502020204030204"/>
            </a:endParaRPr>
          </a:p>
        </p:txBody>
      </p:sp>
    </p:spTree>
    <p:extLst>
      <p:ext uri="{BB962C8B-B14F-4D97-AF65-F5344CB8AC3E}">
        <p14:creationId xmlns:p14="http://schemas.microsoft.com/office/powerpoint/2010/main" val="21116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Layered Cloud Architecture Design</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a:bodyPr>
          <a:lstStyle/>
          <a:p>
            <a:pPr algn="just"/>
            <a:r>
              <a:rPr lang="en-US" b="0" i="0" dirty="0">
                <a:solidFill>
                  <a:srgbClr val="273239"/>
                </a:solidFill>
                <a:effectLst/>
                <a:latin typeface="urw-din"/>
              </a:rPr>
              <a:t>Transparency, scalability, security and intelligent monitoring are some of the most important constraints which every cloud infrastructure should experience.</a:t>
            </a:r>
            <a:endParaRPr lang="en-US" dirty="0">
              <a:solidFill>
                <a:srgbClr val="273239"/>
              </a:solidFill>
              <a:latin typeface="urw-din"/>
            </a:endParaRPr>
          </a:p>
          <a:p>
            <a:pPr algn="just"/>
            <a:r>
              <a:rPr lang="en-US" dirty="0">
                <a:solidFill>
                  <a:srgbClr val="273239"/>
                </a:solidFill>
                <a:latin typeface="urw-din"/>
              </a:rPr>
              <a:t>The above is ensured using the layered approach in cloud architecture</a:t>
            </a:r>
          </a:p>
          <a:p>
            <a:pPr algn="just"/>
            <a:r>
              <a:rPr lang="en-US" b="0" i="0" dirty="0">
                <a:solidFill>
                  <a:srgbClr val="273239"/>
                </a:solidFill>
                <a:effectLst/>
                <a:latin typeface="urw-din"/>
              </a:rPr>
              <a:t>Architecture of cloud computing is the combination of both </a:t>
            </a:r>
            <a:r>
              <a:rPr lang="en-US" b="0" i="0" u="sng" dirty="0">
                <a:effectLst/>
                <a:latin typeface="urw-din"/>
                <a:hlinkClick r:id="rId2"/>
              </a:rPr>
              <a:t>SOA (Service Oriented Architecture)</a:t>
            </a:r>
            <a:r>
              <a:rPr lang="en-US" b="0" i="0" dirty="0">
                <a:solidFill>
                  <a:srgbClr val="273239"/>
                </a:solidFill>
                <a:effectLst/>
                <a:latin typeface="urw-din"/>
              </a:rPr>
              <a:t> and EDA (Event Driven Architecture). </a:t>
            </a:r>
          </a:p>
          <a:p>
            <a:pPr algn="just"/>
            <a:r>
              <a:rPr lang="en-US" b="0" i="0" dirty="0">
                <a:solidFill>
                  <a:srgbClr val="273239"/>
                </a:solidFill>
                <a:effectLst/>
                <a:latin typeface="urw-din"/>
              </a:rPr>
              <a:t>Client infrastructure, application, service, runtime cloud, storage, infrastructure, management and security all these are the components of cloud computing architecture.</a:t>
            </a:r>
            <a:endParaRPr lang="en-US" dirty="0">
              <a:solidFill>
                <a:srgbClr val="273239"/>
              </a:solidFill>
              <a:latin typeface="urw-din"/>
            </a:endParaRPr>
          </a:p>
          <a:p>
            <a:pPr algn="just"/>
            <a:endParaRPr lang="en-IN" dirty="0"/>
          </a:p>
        </p:txBody>
      </p:sp>
    </p:spTree>
    <p:extLst>
      <p:ext uri="{BB962C8B-B14F-4D97-AF65-F5344CB8AC3E}">
        <p14:creationId xmlns:p14="http://schemas.microsoft.com/office/powerpoint/2010/main" val="423306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Layered Cloud Architecture Design</a:t>
            </a:r>
            <a:endParaRPr lang="en-IN" dirty="0"/>
          </a:p>
        </p:txBody>
      </p:sp>
      <p:pic>
        <p:nvPicPr>
          <p:cNvPr id="1026" name="Picture 2">
            <a:extLst>
              <a:ext uri="{FF2B5EF4-FFF2-40B4-BE49-F238E27FC236}">
                <a16:creationId xmlns:a16="http://schemas.microsoft.com/office/drawing/2014/main" id="{01442170-C0A9-1ED8-3F81-2B88B71BE2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7118" y="1407231"/>
            <a:ext cx="5956177" cy="50208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31E8CC-F347-4B41-071F-77EB33924026}"/>
              </a:ext>
            </a:extLst>
          </p:cNvPr>
          <p:cNvSpPr txBox="1"/>
          <p:nvPr/>
        </p:nvSpPr>
        <p:spPr>
          <a:xfrm>
            <a:off x="305540" y="2474713"/>
            <a:ext cx="4772487" cy="1938992"/>
          </a:xfrm>
          <a:prstGeom prst="rect">
            <a:avLst/>
          </a:prstGeom>
          <a:noFill/>
        </p:spPr>
        <p:txBody>
          <a:bodyPr wrap="square">
            <a:spAutoFit/>
          </a:bodyPr>
          <a:lstStyle/>
          <a:p>
            <a:pPr algn="l" fontAlgn="base"/>
            <a:r>
              <a:rPr lang="en-US" sz="2400" b="1" i="0" dirty="0">
                <a:solidFill>
                  <a:srgbClr val="273239"/>
                </a:solidFill>
                <a:effectLst/>
                <a:latin typeface="+mj-lt"/>
              </a:rPr>
              <a:t>Cloud Computing Architecture :</a:t>
            </a:r>
            <a:br>
              <a:rPr lang="en-US" sz="2400" b="0" i="0" dirty="0">
                <a:solidFill>
                  <a:srgbClr val="273239"/>
                </a:solidFill>
                <a:effectLst/>
                <a:latin typeface="+mj-lt"/>
              </a:rPr>
            </a:br>
            <a:r>
              <a:rPr lang="en-US" sz="2400" b="0" i="0" dirty="0">
                <a:solidFill>
                  <a:srgbClr val="273239"/>
                </a:solidFill>
                <a:effectLst/>
                <a:latin typeface="+mj-lt"/>
              </a:rPr>
              <a:t>The cloud architecture is divided into 2 parts i.e.</a:t>
            </a:r>
          </a:p>
          <a:p>
            <a:pPr algn="l" fontAlgn="base">
              <a:buFont typeface="+mj-lt"/>
              <a:buAutoNum type="arabicPeriod"/>
            </a:pPr>
            <a:r>
              <a:rPr lang="en-US" sz="2400" b="0" i="0" dirty="0">
                <a:solidFill>
                  <a:srgbClr val="273239"/>
                </a:solidFill>
                <a:effectLst/>
                <a:latin typeface="+mj-lt"/>
              </a:rPr>
              <a:t>Frontend</a:t>
            </a:r>
          </a:p>
          <a:p>
            <a:pPr algn="l" fontAlgn="base">
              <a:buFont typeface="+mj-lt"/>
              <a:buAutoNum type="arabicPeriod"/>
            </a:pPr>
            <a:r>
              <a:rPr lang="en-US" sz="2400" b="0" i="0" dirty="0">
                <a:solidFill>
                  <a:srgbClr val="273239"/>
                </a:solidFill>
                <a:effectLst/>
                <a:latin typeface="+mj-lt"/>
              </a:rPr>
              <a:t>Backend</a:t>
            </a:r>
          </a:p>
        </p:txBody>
      </p:sp>
    </p:spTree>
    <p:extLst>
      <p:ext uri="{BB962C8B-B14F-4D97-AF65-F5344CB8AC3E}">
        <p14:creationId xmlns:p14="http://schemas.microsoft.com/office/powerpoint/2010/main" val="265115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Layered Cloud Architecture Design</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a:bodyPr>
          <a:lstStyle/>
          <a:p>
            <a:pPr algn="just"/>
            <a:r>
              <a:rPr lang="en-US" b="0" i="0" dirty="0">
                <a:solidFill>
                  <a:srgbClr val="273239"/>
                </a:solidFill>
                <a:effectLst/>
                <a:latin typeface="urw-din"/>
              </a:rPr>
              <a:t>Transparency, scalability, security and intelligent monitoring are some of the most important constraints which every cloud infrastructure should experience.</a:t>
            </a:r>
          </a:p>
          <a:p>
            <a:pPr algn="just"/>
            <a:endParaRPr lang="en-US" dirty="0">
              <a:solidFill>
                <a:srgbClr val="273239"/>
              </a:solidFill>
              <a:latin typeface="urw-din"/>
            </a:endParaRPr>
          </a:p>
          <a:p>
            <a:pPr algn="just"/>
            <a:r>
              <a:rPr lang="en-US" dirty="0">
                <a:solidFill>
                  <a:srgbClr val="273239"/>
                </a:solidFill>
                <a:latin typeface="urw-din"/>
              </a:rPr>
              <a:t>The above is ensured using the layered approach in cloud architecture</a:t>
            </a:r>
          </a:p>
          <a:p>
            <a:pPr algn="l" fontAlgn="base"/>
            <a:r>
              <a:rPr lang="en-US" b="1" i="0" dirty="0">
                <a:solidFill>
                  <a:srgbClr val="273239"/>
                </a:solidFill>
                <a:effectLst/>
                <a:latin typeface="urw-din"/>
              </a:rPr>
              <a:t>Cloud Computing Architecture :</a:t>
            </a:r>
            <a:br>
              <a:rPr lang="en-US" b="0" i="0" dirty="0">
                <a:solidFill>
                  <a:srgbClr val="273239"/>
                </a:solidFill>
                <a:effectLst/>
                <a:latin typeface="urw-din"/>
              </a:rPr>
            </a:br>
            <a:r>
              <a:rPr lang="en-US" b="0" i="0" dirty="0">
                <a:solidFill>
                  <a:srgbClr val="273239"/>
                </a:solidFill>
                <a:effectLst/>
                <a:latin typeface="urw-din"/>
              </a:rPr>
              <a:t>The cloud architecture is divided into 2 parts i.e.</a:t>
            </a:r>
          </a:p>
          <a:p>
            <a:pPr algn="l" fontAlgn="base">
              <a:buFont typeface="+mj-lt"/>
              <a:buAutoNum type="arabicPeriod"/>
            </a:pPr>
            <a:r>
              <a:rPr lang="en-US" b="0" i="0" dirty="0">
                <a:solidFill>
                  <a:srgbClr val="273239"/>
                </a:solidFill>
                <a:effectLst/>
                <a:latin typeface="urw-din"/>
              </a:rPr>
              <a:t>Frontend</a:t>
            </a:r>
          </a:p>
          <a:p>
            <a:pPr algn="l" fontAlgn="base">
              <a:buFont typeface="+mj-lt"/>
              <a:buAutoNum type="arabicPeriod"/>
            </a:pPr>
            <a:r>
              <a:rPr lang="en-US" b="0" i="0" dirty="0">
                <a:solidFill>
                  <a:srgbClr val="273239"/>
                </a:solidFill>
                <a:effectLst/>
                <a:latin typeface="urw-din"/>
              </a:rPr>
              <a:t>Backend</a:t>
            </a:r>
          </a:p>
          <a:p>
            <a:pPr algn="just"/>
            <a:endParaRPr lang="en-IN" dirty="0"/>
          </a:p>
        </p:txBody>
      </p:sp>
    </p:spTree>
    <p:extLst>
      <p:ext uri="{BB962C8B-B14F-4D97-AF65-F5344CB8AC3E}">
        <p14:creationId xmlns:p14="http://schemas.microsoft.com/office/powerpoint/2010/main" val="245769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Layered Cloud Architecture Design</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a:bodyPr>
          <a:lstStyle/>
          <a:p>
            <a:pPr algn="l" fontAlgn="base"/>
            <a:r>
              <a:rPr lang="en-US" b="1" i="0" dirty="0">
                <a:solidFill>
                  <a:srgbClr val="273239"/>
                </a:solidFill>
                <a:effectLst/>
                <a:latin typeface="urw-din"/>
              </a:rPr>
              <a:t>1. Frontend :</a:t>
            </a:r>
            <a:br>
              <a:rPr lang="en-US" b="0" i="0" dirty="0">
                <a:solidFill>
                  <a:srgbClr val="273239"/>
                </a:solidFill>
                <a:effectLst/>
                <a:latin typeface="urw-din"/>
              </a:rPr>
            </a:br>
            <a:r>
              <a:rPr lang="en-US" b="0" i="0" dirty="0">
                <a:solidFill>
                  <a:srgbClr val="273239"/>
                </a:solidFill>
                <a:effectLst/>
                <a:latin typeface="urw-din"/>
              </a:rPr>
              <a:t>Frontend of the cloud architecture refers to the client side of cloud computing system. Means it contains all the user interfaces and applications which are used by the client to access the cloud computing services/resources. For example, use of a web browser to access the cloud platform.</a:t>
            </a:r>
          </a:p>
          <a:p>
            <a:pPr algn="l" fontAlgn="base">
              <a:buFont typeface="Arial" panose="020B0604020202020204" pitchFamily="34" charset="0"/>
              <a:buChar char="•"/>
            </a:pPr>
            <a:r>
              <a:rPr lang="en-US" b="1" i="0" dirty="0">
                <a:solidFill>
                  <a:srgbClr val="273239"/>
                </a:solidFill>
                <a:effectLst/>
                <a:latin typeface="urw-din"/>
              </a:rPr>
              <a:t>Client Infrastructure –</a:t>
            </a:r>
            <a:r>
              <a:rPr lang="en-US" b="0" i="0" dirty="0">
                <a:solidFill>
                  <a:srgbClr val="273239"/>
                </a:solidFill>
                <a:effectLst/>
                <a:latin typeface="urw-din"/>
              </a:rPr>
              <a:t> Client Infrastructure is a part of the frontend component. It contains the applications and user interfaces which are required to access the cloud platform.</a:t>
            </a:r>
          </a:p>
          <a:p>
            <a:pPr algn="l" fontAlgn="base">
              <a:buFont typeface="Arial" panose="020B0604020202020204" pitchFamily="34" charset="0"/>
              <a:buChar char="•"/>
            </a:pPr>
            <a:r>
              <a:rPr lang="en-US" b="0" i="0" dirty="0">
                <a:solidFill>
                  <a:srgbClr val="273239"/>
                </a:solidFill>
                <a:effectLst/>
                <a:latin typeface="urw-din"/>
              </a:rPr>
              <a:t>In other words, it provides a GUI( Graphical User Interface ) to interact with the cloud.</a:t>
            </a:r>
          </a:p>
        </p:txBody>
      </p:sp>
    </p:spTree>
    <p:extLst>
      <p:ext uri="{BB962C8B-B14F-4D97-AF65-F5344CB8AC3E}">
        <p14:creationId xmlns:p14="http://schemas.microsoft.com/office/powerpoint/2010/main" val="14204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B6BF-3323-49DD-857B-5EDD8EA7DFC1}"/>
              </a:ext>
            </a:extLst>
          </p:cNvPr>
          <p:cNvSpPr>
            <a:spLocks noGrp="1"/>
          </p:cNvSpPr>
          <p:nvPr>
            <p:ph type="title"/>
          </p:nvPr>
        </p:nvSpPr>
        <p:spPr/>
        <p:txBody>
          <a:bodyPr/>
          <a:lstStyle/>
          <a:p>
            <a:r>
              <a:rPr lang="en-IN" sz="4400" dirty="0"/>
              <a:t>Layered Cloud Architecture Design</a:t>
            </a:r>
            <a:endParaRPr lang="en-IN" dirty="0"/>
          </a:p>
        </p:txBody>
      </p:sp>
      <p:sp>
        <p:nvSpPr>
          <p:cNvPr id="3" name="Content Placeholder 2">
            <a:extLst>
              <a:ext uri="{FF2B5EF4-FFF2-40B4-BE49-F238E27FC236}">
                <a16:creationId xmlns:a16="http://schemas.microsoft.com/office/drawing/2014/main" id="{3335CAF8-D7F7-45E1-A629-603A0838D99C}"/>
              </a:ext>
            </a:extLst>
          </p:cNvPr>
          <p:cNvSpPr>
            <a:spLocks noGrp="1"/>
          </p:cNvSpPr>
          <p:nvPr>
            <p:ph idx="1"/>
          </p:nvPr>
        </p:nvSpPr>
        <p:spPr>
          <a:xfrm>
            <a:off x="703976" y="1690687"/>
            <a:ext cx="11250336" cy="5020505"/>
          </a:xfrm>
        </p:spPr>
        <p:txBody>
          <a:bodyPr>
            <a:normAutofit fontScale="92500" lnSpcReduction="20000"/>
          </a:bodyPr>
          <a:lstStyle/>
          <a:p>
            <a:pPr marL="0" indent="0" algn="just" fontAlgn="base">
              <a:buNone/>
            </a:pPr>
            <a:r>
              <a:rPr lang="en-US" b="1" i="0" dirty="0">
                <a:solidFill>
                  <a:srgbClr val="273239"/>
                </a:solidFill>
                <a:effectLst/>
                <a:latin typeface="urw-din"/>
              </a:rPr>
              <a:t>2.Backend  </a:t>
            </a:r>
            <a:br>
              <a:rPr lang="en-US" b="0" i="0" dirty="0">
                <a:solidFill>
                  <a:srgbClr val="273239"/>
                </a:solidFill>
                <a:effectLst/>
                <a:latin typeface="urw-din"/>
              </a:rPr>
            </a:br>
            <a:r>
              <a:rPr lang="en-US" b="0" i="0" dirty="0">
                <a:solidFill>
                  <a:srgbClr val="273239"/>
                </a:solidFill>
                <a:effectLst/>
                <a:latin typeface="urw-din"/>
              </a:rPr>
              <a:t>Backend refers to the cloud itself which is used by the service provider. It contains the resources as well as manages the resources and provides security mechanisms. Along with this, it includes huge storage, virtual applications, virtual machines, traffic control mechanisms, deployment models, etc.</a:t>
            </a:r>
          </a:p>
          <a:p>
            <a:pPr algn="just" fontAlgn="base">
              <a:buFont typeface="+mj-lt"/>
              <a:buAutoNum type="arabicPeriod"/>
            </a:pPr>
            <a:r>
              <a:rPr lang="en-US" b="1" i="0" dirty="0" err="1">
                <a:solidFill>
                  <a:srgbClr val="273239"/>
                </a:solidFill>
                <a:effectLst/>
                <a:latin typeface="urw-din"/>
              </a:rPr>
              <a:t>Application:</a:t>
            </a:r>
            <a:r>
              <a:rPr lang="en-US" b="0" i="0" dirty="0" err="1">
                <a:solidFill>
                  <a:srgbClr val="273239"/>
                </a:solidFill>
                <a:effectLst/>
                <a:latin typeface="urw-din"/>
              </a:rPr>
              <a:t>Application</a:t>
            </a:r>
            <a:r>
              <a:rPr lang="en-US" b="0" i="0" dirty="0">
                <a:solidFill>
                  <a:srgbClr val="273239"/>
                </a:solidFill>
                <a:effectLst/>
                <a:latin typeface="urw-din"/>
              </a:rPr>
              <a:t> in backend refers to a software or platform to which client accesses. Means it provides the service in backend as per the client requirement.</a:t>
            </a:r>
          </a:p>
          <a:p>
            <a:pPr algn="just" fontAlgn="base">
              <a:buFont typeface="+mj-lt"/>
              <a:buAutoNum type="arabicPeriod"/>
            </a:pPr>
            <a:r>
              <a:rPr lang="en-US" b="1" i="0" dirty="0" err="1">
                <a:solidFill>
                  <a:srgbClr val="273239"/>
                </a:solidFill>
                <a:effectLst/>
                <a:latin typeface="urw-din"/>
              </a:rPr>
              <a:t>Service:</a:t>
            </a:r>
            <a:r>
              <a:rPr lang="en-US" b="0" i="0" dirty="0" err="1">
                <a:solidFill>
                  <a:srgbClr val="273239"/>
                </a:solidFill>
                <a:effectLst/>
                <a:latin typeface="urw-din"/>
              </a:rPr>
              <a:t>Service</a:t>
            </a:r>
            <a:r>
              <a:rPr lang="en-US" b="0" i="0" dirty="0">
                <a:solidFill>
                  <a:srgbClr val="273239"/>
                </a:solidFill>
                <a:effectLst/>
                <a:latin typeface="urw-din"/>
              </a:rPr>
              <a:t> in backend refers to the major three types of cloud based services like </a:t>
            </a:r>
            <a:r>
              <a:rPr lang="en-US" b="0" i="0" u="sng" dirty="0">
                <a:solidFill>
                  <a:srgbClr val="273239"/>
                </a:solidFill>
                <a:effectLst/>
                <a:latin typeface="urw-din"/>
                <a:hlinkClick r:id="rId2"/>
              </a:rPr>
              <a:t>SaaS, PaaS and IaaS</a:t>
            </a:r>
            <a:r>
              <a:rPr lang="en-US" b="0" i="0" dirty="0">
                <a:solidFill>
                  <a:srgbClr val="273239"/>
                </a:solidFill>
                <a:effectLst/>
                <a:latin typeface="urw-din"/>
              </a:rPr>
              <a:t>. Also manages which type of service the user accesses.</a:t>
            </a:r>
          </a:p>
          <a:p>
            <a:pPr algn="just" fontAlgn="base">
              <a:buFont typeface="+mj-lt"/>
              <a:buAutoNum type="arabicPeriod"/>
            </a:pPr>
            <a:r>
              <a:rPr lang="en-US" b="1" i="0" dirty="0">
                <a:solidFill>
                  <a:srgbClr val="273239"/>
                </a:solidFill>
                <a:effectLst/>
                <a:latin typeface="urw-din"/>
              </a:rPr>
              <a:t> Runtime </a:t>
            </a:r>
            <a:r>
              <a:rPr lang="en-US" b="1" i="0" dirty="0" err="1">
                <a:solidFill>
                  <a:srgbClr val="273239"/>
                </a:solidFill>
                <a:effectLst/>
                <a:latin typeface="urw-din"/>
              </a:rPr>
              <a:t>Cloud:</a:t>
            </a:r>
            <a:r>
              <a:rPr lang="en-US" b="0" i="0" dirty="0" err="1">
                <a:solidFill>
                  <a:srgbClr val="273239"/>
                </a:solidFill>
                <a:effectLst/>
                <a:latin typeface="urw-din"/>
              </a:rPr>
              <a:t>Runtime</a:t>
            </a:r>
            <a:r>
              <a:rPr lang="en-US" b="0" i="0" dirty="0">
                <a:solidFill>
                  <a:srgbClr val="273239"/>
                </a:solidFill>
                <a:effectLst/>
                <a:latin typeface="urw-din"/>
              </a:rPr>
              <a:t> cloud in backend provides the execution and Runtime platform/environment to the Virtual machine.</a:t>
            </a:r>
          </a:p>
          <a:p>
            <a:pPr algn="just" fontAlgn="base">
              <a:buFont typeface="+mj-lt"/>
              <a:buAutoNum type="arabicPeriod"/>
            </a:pPr>
            <a:r>
              <a:rPr lang="en-US" b="1" i="0" dirty="0" err="1">
                <a:solidFill>
                  <a:srgbClr val="273239"/>
                </a:solidFill>
                <a:effectLst/>
                <a:latin typeface="urw-din"/>
              </a:rPr>
              <a:t>Storage:</a:t>
            </a:r>
            <a:r>
              <a:rPr lang="en-US" b="0" i="0" dirty="0" err="1">
                <a:solidFill>
                  <a:srgbClr val="273239"/>
                </a:solidFill>
                <a:effectLst/>
                <a:latin typeface="urw-din"/>
              </a:rPr>
              <a:t>Storage</a:t>
            </a:r>
            <a:r>
              <a:rPr lang="en-US" b="0" i="0" dirty="0">
                <a:solidFill>
                  <a:srgbClr val="273239"/>
                </a:solidFill>
                <a:effectLst/>
                <a:latin typeface="urw-din"/>
              </a:rPr>
              <a:t> in backend provides flexible and scalable storage service and management of stored data.</a:t>
            </a:r>
          </a:p>
          <a:p>
            <a:pPr algn="just" fontAlgn="base"/>
            <a:endParaRPr lang="en-US" b="0" i="0" dirty="0">
              <a:solidFill>
                <a:srgbClr val="273239"/>
              </a:solidFill>
              <a:effectLst/>
              <a:latin typeface="urw-din"/>
            </a:endParaRPr>
          </a:p>
        </p:txBody>
      </p:sp>
    </p:spTree>
    <p:extLst>
      <p:ext uri="{BB962C8B-B14F-4D97-AF65-F5344CB8AC3E}">
        <p14:creationId xmlns:p14="http://schemas.microsoft.com/office/powerpoint/2010/main" val="3061025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C1A8D8AA726040AA9D6578B283BDF5" ma:contentTypeVersion="4" ma:contentTypeDescription="Create a new document." ma:contentTypeScope="" ma:versionID="2ba0379b0f0bfca2440ed37f06b7732b">
  <xsd:schema xmlns:xsd="http://www.w3.org/2001/XMLSchema" xmlns:xs="http://www.w3.org/2001/XMLSchema" xmlns:p="http://schemas.microsoft.com/office/2006/metadata/properties" xmlns:ns2="f16a19e2-ddcf-428b-b4bc-203e2281ae76" targetNamespace="http://schemas.microsoft.com/office/2006/metadata/properties" ma:root="true" ma:fieldsID="0e325aaa589f60742e29c3d0ac970535" ns2:_="">
    <xsd:import namespace="f16a19e2-ddcf-428b-b4bc-203e2281ae7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a19e2-ddcf-428b-b4bc-203e2281a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DF5AE7-9486-4FFC-A80C-5FDFAD52DCEA}">
  <ds:schemaRefs>
    <ds:schemaRef ds:uri="http://schemas.microsoft.com/sharepoint/v3/contenttype/forms"/>
  </ds:schemaRefs>
</ds:datastoreItem>
</file>

<file path=customXml/itemProps2.xml><?xml version="1.0" encoding="utf-8"?>
<ds:datastoreItem xmlns:ds="http://schemas.openxmlformats.org/officeDocument/2006/customXml" ds:itemID="{9EEA6FB5-01ED-4263-8514-48CB62212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6a19e2-ddcf-428b-b4bc-203e2281ae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746FB9-5166-4322-85FC-E60EA1193392}">
  <ds:schemaRefs>
    <ds:schemaRef ds:uri="http://schemas.microsoft.com/office/infopath/2007/PartnerControls"/>
    <ds:schemaRef ds:uri="584e476b-e01f-4225-9a33-e16c8cbbd7bc"/>
    <ds:schemaRef ds:uri="http://schemas.microsoft.com/office/2006/documentManagement/types"/>
    <ds:schemaRef ds:uri="http://purl.org/dc/dcmitype/"/>
    <ds:schemaRef ds:uri="http://schemas.microsoft.com/office/2006/metadata/propertie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490</TotalTime>
  <Words>3432</Words>
  <Application>Microsoft Office PowerPoint</Application>
  <PresentationFormat>Widescreen</PresentationFormat>
  <Paragraphs>184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U18AII5201 CLOUD ARCHITECTURE </vt:lpstr>
      <vt:lpstr>Course Objectives:</vt:lpstr>
      <vt:lpstr>Course Outcomes:  After successful completion of this course, the students can</vt:lpstr>
      <vt:lpstr>QUEUEING MODELS</vt:lpstr>
      <vt:lpstr>Layered Cloud Architecture Design</vt:lpstr>
      <vt:lpstr>Layered Cloud Architecture Design</vt:lpstr>
      <vt:lpstr>Layered Cloud Architecture Design</vt:lpstr>
      <vt:lpstr>Layered Cloud Architecture Design</vt:lpstr>
      <vt:lpstr>Layered Cloud Architecture Design</vt:lpstr>
      <vt:lpstr>Layered Cloud Architecture Design</vt:lpstr>
      <vt:lpstr>Layered Cloud Architecture Design</vt:lpstr>
      <vt:lpstr>NIST Cloud Computing Reference Architecture</vt:lpstr>
      <vt:lpstr>NIST Cloud Computing Reference Architecture</vt:lpstr>
      <vt:lpstr>NIST Cloud Computing Reference Architecture</vt:lpstr>
      <vt:lpstr>NIST Cloud Computing Reference Architecture</vt:lpstr>
      <vt:lpstr>NIST Cloud Computing Reference Architecture</vt:lpstr>
      <vt:lpstr>NIST Cloud Computing Reference Architecture</vt:lpstr>
      <vt:lpstr>NIST Cloud Computing Reference Architecture</vt:lpstr>
      <vt:lpstr>Public, Private and Hybrid Clouds</vt:lpstr>
      <vt:lpstr>Public, Private and Hybrid Clouds</vt:lpstr>
      <vt:lpstr>Public, Private and Hybrid Clouds</vt:lpstr>
      <vt:lpstr>Public, Private and Hybrid Clouds</vt:lpstr>
      <vt:lpstr>Public, Private and Hybrid Clouds</vt:lpstr>
      <vt:lpstr>laaS – PaaS – SaaS</vt:lpstr>
      <vt:lpstr>laaS – PaaS – SaaS</vt:lpstr>
      <vt:lpstr>laaS – PaaS – SaaS</vt:lpstr>
      <vt:lpstr>Architectural Design Challenges</vt:lpstr>
      <vt:lpstr>Cloud Storage</vt:lpstr>
      <vt:lpstr>Cloud Storage</vt:lpstr>
      <vt:lpstr>Cloud Storage</vt:lpstr>
      <vt:lpstr>Cloud Storage</vt:lpstr>
      <vt:lpstr>Storage As A Service</vt:lpstr>
      <vt:lpstr>Storage As A Service</vt:lpstr>
      <vt:lpstr>Storage As A Service</vt:lpstr>
      <vt:lpstr>Cloud Storage Providers</vt:lpstr>
      <vt:lpstr>Storage As A Service</vt:lpstr>
      <vt:lpstr>S3 In Cloud</vt:lpstr>
      <vt:lpstr>S3 In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USER-PC</dc:creator>
  <cp:lastModifiedBy>Sudharson  Dorai</cp:lastModifiedBy>
  <cp:revision>9</cp:revision>
  <dcterms:created xsi:type="dcterms:W3CDTF">2021-08-16T05:07:31Z</dcterms:created>
  <dcterms:modified xsi:type="dcterms:W3CDTF">2024-09-18T10:10:14Z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0x010100ECC1A8D8AA726040AA9D6578B283BDF5</vt:lpwstr>
  </property>
</Properties>
</file>