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63" r:id="rId7"/>
    <p:sldId id="258" r:id="rId8"/>
    <p:sldId id="259" r:id="rId9"/>
    <p:sldId id="264" r:id="rId10"/>
    <p:sldId id="265" r:id="rId11"/>
    <p:sldId id="260" r:id="rId12"/>
    <p:sldId id="261" r:id="rId13"/>
    <p:sldId id="262" r:id="rId14"/>
  </p:sldIdLst>
  <p:sldSz cx="18288000" cy="10287000"/>
  <p:notesSz cx="6858000" cy="9144000"/>
  <p:embeddedFontLst>
    <p:embeddedFont>
      <p:font typeface="Montserrat Classic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4209D-4A3E-4F48-B567-B9DA82EF12CB}" v="31" dt="2024-03-06T04:47:02.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11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65328">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0336" y="0"/>
            <a:ext cx="6779419" cy="1304188"/>
          </a:xfrm>
          <a:custGeom>
            <a:avLst/>
            <a:gdLst/>
            <a:ahLst/>
            <a:cxnLst/>
            <a:rect l="l" t="t" r="r" b="b"/>
            <a:pathLst>
              <a:path w="6779419" h="1304188">
                <a:moveTo>
                  <a:pt x="0" y="0"/>
                </a:moveTo>
                <a:lnTo>
                  <a:pt x="6779420" y="0"/>
                </a:lnTo>
                <a:lnTo>
                  <a:pt x="6779420" y="1304188"/>
                </a:lnTo>
                <a:lnTo>
                  <a:pt x="0" y="1304188"/>
                </a:lnTo>
                <a:lnTo>
                  <a:pt x="0" y="0"/>
                </a:lnTo>
                <a:close/>
              </a:path>
            </a:pathLst>
          </a:custGeom>
          <a:blipFill>
            <a:blip r:embed="rId6"/>
            <a:stretch>
              <a:fillRect t="-21884" b="-27563"/>
            </a:stretch>
          </a:blipFill>
        </p:spPr>
        <p:txBody>
          <a:bodyPr/>
          <a:lstStyle/>
          <a:p>
            <a:endParaRPr lang="en-IN"/>
          </a:p>
        </p:txBody>
      </p:sp>
      <p:sp>
        <p:nvSpPr>
          <p:cNvPr id="5" name="Freeform 5"/>
          <p:cNvSpPr/>
          <p:nvPr/>
        </p:nvSpPr>
        <p:spPr>
          <a:xfrm>
            <a:off x="0" y="9222951"/>
            <a:ext cx="3483925" cy="1064049"/>
          </a:xfrm>
          <a:custGeom>
            <a:avLst/>
            <a:gdLst/>
            <a:ahLst/>
            <a:cxnLst/>
            <a:rect l="l" t="t" r="r" b="b"/>
            <a:pathLst>
              <a:path w="3483925" h="1064049">
                <a:moveTo>
                  <a:pt x="0" y="0"/>
                </a:moveTo>
                <a:lnTo>
                  <a:pt x="3483925" y="0"/>
                </a:lnTo>
                <a:lnTo>
                  <a:pt x="3483925" y="1064049"/>
                </a:lnTo>
                <a:lnTo>
                  <a:pt x="0" y="1064049"/>
                </a:lnTo>
                <a:lnTo>
                  <a:pt x="0" y="0"/>
                </a:lnTo>
                <a:close/>
              </a:path>
            </a:pathLst>
          </a:custGeom>
          <a:blipFill>
            <a:blip r:embed="rId7"/>
            <a:stretch>
              <a:fillRect/>
            </a:stretch>
          </a:blipFill>
        </p:spPr>
        <p:txBody>
          <a:bodyPr/>
          <a:lstStyle/>
          <a:p>
            <a:endParaRPr lang="en-IN"/>
          </a:p>
        </p:txBody>
      </p:sp>
      <p:sp>
        <p:nvSpPr>
          <p:cNvPr id="6" name="Freeform 6"/>
          <p:cNvSpPr/>
          <p:nvPr/>
        </p:nvSpPr>
        <p:spPr>
          <a:xfrm>
            <a:off x="16342321" y="0"/>
            <a:ext cx="1901015" cy="1364202"/>
          </a:xfrm>
          <a:custGeom>
            <a:avLst/>
            <a:gdLst/>
            <a:ahLst/>
            <a:cxnLst/>
            <a:rect l="l" t="t" r="r" b="b"/>
            <a:pathLst>
              <a:path w="1901015" h="1364202">
                <a:moveTo>
                  <a:pt x="0" y="0"/>
                </a:moveTo>
                <a:lnTo>
                  <a:pt x="1901015" y="0"/>
                </a:lnTo>
                <a:lnTo>
                  <a:pt x="1901015" y="1364202"/>
                </a:lnTo>
                <a:lnTo>
                  <a:pt x="0" y="1364202"/>
                </a:lnTo>
                <a:lnTo>
                  <a:pt x="0" y="0"/>
                </a:lnTo>
                <a:close/>
              </a:path>
            </a:pathLst>
          </a:custGeom>
          <a:blipFill>
            <a:blip r:embed="rId8"/>
            <a:stretch>
              <a:fillRect t="-7009" b="-28624"/>
            </a:stretch>
          </a:blipFill>
        </p:spPr>
        <p:txBody>
          <a:bodyPr/>
          <a:lstStyle/>
          <a:p>
            <a:endParaRPr lang="en-IN"/>
          </a:p>
        </p:txBody>
      </p:sp>
      <p:sp>
        <p:nvSpPr>
          <p:cNvPr id="7" name="TextBox 7"/>
          <p:cNvSpPr txBox="1"/>
          <p:nvPr/>
        </p:nvSpPr>
        <p:spPr>
          <a:xfrm>
            <a:off x="503998" y="1773305"/>
            <a:ext cx="5750752" cy="1061086"/>
          </a:xfrm>
          <a:prstGeom prst="rect">
            <a:avLst/>
          </a:prstGeom>
        </p:spPr>
        <p:txBody>
          <a:bodyPr lIns="0" tIns="0" rIns="0" bIns="0" rtlCol="0" anchor="t">
            <a:spAutoFit/>
          </a:bodyPr>
          <a:lstStyle/>
          <a:p>
            <a:pPr>
              <a:lnSpc>
                <a:spcPts val="7920"/>
              </a:lnSpc>
            </a:pPr>
            <a:r>
              <a:rPr lang="en-US" sz="8000" dirty="0">
                <a:solidFill>
                  <a:srgbClr val="004AAD"/>
                </a:solidFill>
                <a:latin typeface="Montserrat Classic Bold"/>
              </a:rPr>
              <a:t>TANCAM’S</a:t>
            </a:r>
          </a:p>
        </p:txBody>
      </p:sp>
      <p:sp>
        <p:nvSpPr>
          <p:cNvPr id="8" name="TextBox 8"/>
          <p:cNvSpPr txBox="1"/>
          <p:nvPr/>
        </p:nvSpPr>
        <p:spPr>
          <a:xfrm>
            <a:off x="503998" y="2995363"/>
            <a:ext cx="10545002" cy="1513235"/>
          </a:xfrm>
          <a:prstGeom prst="rect">
            <a:avLst/>
          </a:prstGeom>
        </p:spPr>
        <p:txBody>
          <a:bodyPr wrap="square" lIns="0" tIns="0" rIns="0" bIns="0" rtlCol="0" anchor="t">
            <a:spAutoFit/>
          </a:bodyPr>
          <a:lstStyle/>
          <a:p>
            <a:pPr>
              <a:lnSpc>
                <a:spcPts val="5940"/>
              </a:lnSpc>
            </a:pPr>
            <a:r>
              <a:rPr lang="en-US" sz="5400" dirty="0">
                <a:solidFill>
                  <a:srgbClr val="2BB4D4"/>
                </a:solidFill>
                <a:latin typeface="Montserrat Classic Bold"/>
              </a:rPr>
              <a:t>HACKATHON FOR WOMEN </a:t>
            </a:r>
          </a:p>
          <a:p>
            <a:pPr>
              <a:lnSpc>
                <a:spcPts val="5940"/>
              </a:lnSpc>
            </a:pPr>
            <a:r>
              <a:rPr lang="en-US" sz="5400" dirty="0">
                <a:solidFill>
                  <a:srgbClr val="2BB4D4"/>
                </a:solidFill>
                <a:latin typeface="Montserrat Classic Bold"/>
              </a:rPr>
              <a:t>IN ENGINEERING</a:t>
            </a:r>
          </a:p>
        </p:txBody>
      </p:sp>
      <p:sp>
        <p:nvSpPr>
          <p:cNvPr id="9" name="TextBox 9"/>
          <p:cNvSpPr txBox="1"/>
          <p:nvPr/>
        </p:nvSpPr>
        <p:spPr>
          <a:xfrm>
            <a:off x="503998" y="4907983"/>
            <a:ext cx="10888729" cy="533672"/>
          </a:xfrm>
          <a:prstGeom prst="rect">
            <a:avLst/>
          </a:prstGeom>
        </p:spPr>
        <p:txBody>
          <a:bodyPr wrap="square" lIns="0" tIns="0" rIns="0" bIns="0" rtlCol="0" anchor="t">
            <a:spAutoFit/>
          </a:bodyPr>
          <a:lstStyle/>
          <a:p>
            <a:pPr>
              <a:lnSpc>
                <a:spcPts val="3959"/>
              </a:lnSpc>
            </a:pPr>
            <a:r>
              <a:rPr lang="en-US" sz="3999" dirty="0">
                <a:solidFill>
                  <a:srgbClr val="2BB4D4"/>
                </a:solidFill>
                <a:latin typeface="Montserrat Classic Bold"/>
              </a:rPr>
              <a:t>THEME</a:t>
            </a:r>
            <a:r>
              <a:rPr lang="en-US" sz="4400" dirty="0">
                <a:solidFill>
                  <a:srgbClr val="2BB4D4"/>
                </a:solidFill>
                <a:latin typeface="+mj-lt"/>
              </a:rPr>
              <a:t>:</a:t>
            </a:r>
            <a:r>
              <a:rPr lang="en-US" sz="4400" dirty="0">
                <a:latin typeface="+mj-lt"/>
              </a:rPr>
              <a:t>  </a:t>
            </a:r>
            <a:r>
              <a:rPr lang="en-US" sz="4000" dirty="0">
                <a:latin typeface="+mj-lt"/>
              </a:rPr>
              <a:t>Bio-Sanitation Station</a:t>
            </a:r>
          </a:p>
        </p:txBody>
      </p:sp>
      <p:sp>
        <p:nvSpPr>
          <p:cNvPr id="10" name="TextBox 10"/>
          <p:cNvSpPr txBox="1"/>
          <p:nvPr/>
        </p:nvSpPr>
        <p:spPr>
          <a:xfrm>
            <a:off x="503998" y="5893344"/>
            <a:ext cx="17022002" cy="512961"/>
          </a:xfrm>
          <a:prstGeom prst="rect">
            <a:avLst/>
          </a:prstGeom>
        </p:spPr>
        <p:txBody>
          <a:bodyPr wrap="square" lIns="0" tIns="0" rIns="0" bIns="0" rtlCol="0" anchor="t">
            <a:spAutoFit/>
          </a:bodyPr>
          <a:lstStyle/>
          <a:p>
            <a:pPr>
              <a:lnSpc>
                <a:spcPts val="3959"/>
              </a:lnSpc>
            </a:pPr>
            <a:r>
              <a:rPr lang="en-US" sz="3999" dirty="0">
                <a:solidFill>
                  <a:srgbClr val="2BB4D4"/>
                </a:solidFill>
                <a:latin typeface="Montserrat Classic Bold"/>
              </a:rPr>
              <a:t>TITLE:  </a:t>
            </a:r>
            <a:r>
              <a:rPr lang="en-US" sz="3999" dirty="0">
                <a:latin typeface="+mj-lt"/>
              </a:rPr>
              <a:t>Enhancing the quality of treated water </a:t>
            </a:r>
          </a:p>
        </p:txBody>
      </p:sp>
      <p:sp>
        <p:nvSpPr>
          <p:cNvPr id="11" name="TextBox 11"/>
          <p:cNvSpPr txBox="1"/>
          <p:nvPr/>
        </p:nvSpPr>
        <p:spPr>
          <a:xfrm>
            <a:off x="503998" y="6837424"/>
            <a:ext cx="15574202" cy="512961"/>
          </a:xfrm>
          <a:prstGeom prst="rect">
            <a:avLst/>
          </a:prstGeom>
        </p:spPr>
        <p:txBody>
          <a:bodyPr wrap="square" lIns="0" tIns="0" rIns="0" bIns="0" rtlCol="0" anchor="t">
            <a:spAutoFit/>
          </a:bodyPr>
          <a:lstStyle/>
          <a:p>
            <a:pPr>
              <a:lnSpc>
                <a:spcPts val="3959"/>
              </a:lnSpc>
            </a:pPr>
            <a:r>
              <a:rPr lang="en-US" sz="3999" dirty="0">
                <a:solidFill>
                  <a:srgbClr val="2BB4D4"/>
                </a:solidFill>
                <a:latin typeface="Montserrat Classic Bold"/>
              </a:rPr>
              <a:t>VENUE: </a:t>
            </a:r>
            <a:r>
              <a:rPr lang="en-US" sz="3999" dirty="0">
                <a:latin typeface="+mj-lt"/>
              </a:rPr>
              <a:t>Kalaingarkarunanithi Institute of Technology</a:t>
            </a:r>
          </a:p>
        </p:txBody>
      </p:sp>
      <p:sp>
        <p:nvSpPr>
          <p:cNvPr id="12" name="TextBox 12"/>
          <p:cNvSpPr txBox="1"/>
          <p:nvPr/>
        </p:nvSpPr>
        <p:spPr>
          <a:xfrm>
            <a:off x="503998" y="7870282"/>
            <a:ext cx="10783127" cy="525780"/>
          </a:xfrm>
          <a:prstGeom prst="rect">
            <a:avLst/>
          </a:prstGeom>
        </p:spPr>
        <p:txBody>
          <a:bodyPr lIns="0" tIns="0" rIns="0" bIns="0" rtlCol="0" anchor="t">
            <a:spAutoFit/>
          </a:bodyPr>
          <a:lstStyle/>
          <a:p>
            <a:pPr>
              <a:lnSpc>
                <a:spcPts val="3959"/>
              </a:lnSpc>
            </a:pPr>
            <a:r>
              <a:rPr lang="en-US" sz="3999" dirty="0">
                <a:solidFill>
                  <a:srgbClr val="2BB4D4"/>
                </a:solidFill>
                <a:latin typeface="Montserrat Classic Bold"/>
              </a:rPr>
              <a:t>TEAM LEADER NAME:  </a:t>
            </a:r>
            <a:r>
              <a:rPr lang="en-US" sz="3999" dirty="0">
                <a:latin typeface="+mj-lt"/>
              </a:rPr>
              <a:t>Suthi S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6223" y="1930392"/>
            <a:ext cx="6410623" cy="679450"/>
          </a:xfrm>
          <a:prstGeom prst="rect">
            <a:avLst/>
          </a:prstGeom>
        </p:spPr>
        <p:txBody>
          <a:bodyPr lIns="0" tIns="0" rIns="0" bIns="0" rtlCol="0" anchor="t">
            <a:spAutoFit/>
          </a:bodyPr>
          <a:lstStyle/>
          <a:p>
            <a:pPr algn="ctr">
              <a:lnSpc>
                <a:spcPts val="5599"/>
              </a:lnSpc>
              <a:spcBef>
                <a:spcPct val="0"/>
              </a:spcBef>
            </a:pPr>
            <a:r>
              <a:rPr lang="en-US" sz="3999">
                <a:solidFill>
                  <a:srgbClr val="004AAD"/>
                </a:solidFill>
                <a:latin typeface="Montserrat Classic Bold"/>
              </a:rPr>
              <a:t>TEAM MEMBER DETAILS:</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728258" y="3302479"/>
            <a:ext cx="2831902" cy="422275"/>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Montserrat Classic Bold"/>
              </a:rPr>
              <a:t>TEAM MEMBER 1 :</a:t>
            </a:r>
          </a:p>
        </p:txBody>
      </p:sp>
      <p:sp>
        <p:nvSpPr>
          <p:cNvPr id="5" name="TextBox 5"/>
          <p:cNvSpPr txBox="1"/>
          <p:nvPr/>
        </p:nvSpPr>
        <p:spPr>
          <a:xfrm>
            <a:off x="7698209" y="3302478"/>
            <a:ext cx="2891582" cy="422275"/>
          </a:xfrm>
          <a:prstGeom prst="rect">
            <a:avLst/>
          </a:prstGeom>
        </p:spPr>
        <p:txBody>
          <a:bodyPr lIns="0" tIns="0" rIns="0" bIns="0" rtlCol="0" anchor="t">
            <a:spAutoFit/>
          </a:bodyPr>
          <a:lstStyle/>
          <a:p>
            <a:pPr algn="ctr">
              <a:lnSpc>
                <a:spcPts val="3499"/>
              </a:lnSpc>
              <a:spcBef>
                <a:spcPct val="0"/>
              </a:spcBef>
            </a:pPr>
            <a:r>
              <a:rPr lang="en-US" sz="2499" dirty="0">
                <a:solidFill>
                  <a:srgbClr val="004AAD"/>
                </a:solidFill>
                <a:latin typeface="Montserrat Classic Bold"/>
              </a:rPr>
              <a:t>TEAM MEMBER 2 :</a:t>
            </a:r>
          </a:p>
        </p:txBody>
      </p:sp>
      <p:sp>
        <p:nvSpPr>
          <p:cNvPr id="7" name="TextBox 7"/>
          <p:cNvSpPr txBox="1"/>
          <p:nvPr/>
        </p:nvSpPr>
        <p:spPr>
          <a:xfrm>
            <a:off x="728258" y="4067175"/>
            <a:ext cx="5472658" cy="1736725"/>
          </a:xfrm>
          <a:prstGeom prst="rect">
            <a:avLst/>
          </a:prstGeom>
        </p:spPr>
        <p:txBody>
          <a:bodyPr lIns="0" tIns="0" rIns="0" bIns="0" rtlCol="0" anchor="t">
            <a:spAutoFit/>
          </a:bodyPr>
          <a:lstStyle/>
          <a:p>
            <a:pPr>
              <a:lnSpc>
                <a:spcPts val="3499"/>
              </a:lnSpc>
            </a:pPr>
            <a:r>
              <a:rPr lang="en-US" sz="2499" dirty="0">
                <a:solidFill>
                  <a:srgbClr val="004AAD"/>
                </a:solidFill>
                <a:latin typeface="Montserrat Classic Bold"/>
              </a:rPr>
              <a:t>NAME</a:t>
            </a:r>
            <a:r>
              <a:rPr lang="en-US" sz="2499" b="1" dirty="0">
                <a:latin typeface="+mj-lt"/>
              </a:rPr>
              <a:t>:  </a:t>
            </a:r>
            <a:r>
              <a:rPr lang="en-US" sz="3200" b="1" dirty="0">
                <a:latin typeface="+mj-lt"/>
              </a:rPr>
              <a:t>Vajika Shafreen K</a:t>
            </a:r>
          </a:p>
          <a:p>
            <a:pPr>
              <a:lnSpc>
                <a:spcPts val="3499"/>
              </a:lnSpc>
            </a:pPr>
            <a:r>
              <a:rPr lang="en-US" sz="2499" dirty="0">
                <a:solidFill>
                  <a:srgbClr val="004AAD"/>
                </a:solidFill>
                <a:latin typeface="Montserrat Classic Bold"/>
              </a:rPr>
              <a:t>SEMESTER: </a:t>
            </a:r>
            <a:r>
              <a:rPr lang="en-US" sz="2499" dirty="0">
                <a:latin typeface="Montserrat Classic Bold"/>
              </a:rPr>
              <a:t>IV</a:t>
            </a:r>
          </a:p>
          <a:p>
            <a:pPr>
              <a:lnSpc>
                <a:spcPts val="3499"/>
              </a:lnSpc>
            </a:pPr>
            <a:r>
              <a:rPr lang="en-US" sz="2499" dirty="0">
                <a:solidFill>
                  <a:srgbClr val="004AAD"/>
                </a:solidFill>
                <a:latin typeface="Montserrat Classic Bold"/>
              </a:rPr>
              <a:t>YEAR: </a:t>
            </a:r>
            <a:r>
              <a:rPr lang="en-US" sz="2499" dirty="0">
                <a:latin typeface="Montserrat Classic Bold"/>
              </a:rPr>
              <a:t>2</a:t>
            </a:r>
            <a:r>
              <a:rPr lang="en-US" sz="2499" baseline="30000" dirty="0">
                <a:latin typeface="Montserrat Classic Bold"/>
              </a:rPr>
              <a:t>ND</a:t>
            </a:r>
            <a:r>
              <a:rPr lang="en-US" sz="2499" dirty="0">
                <a:latin typeface="Montserrat Classic Bold"/>
              </a:rPr>
              <a:t>  Year</a:t>
            </a:r>
          </a:p>
          <a:p>
            <a:pPr>
              <a:lnSpc>
                <a:spcPts val="3499"/>
              </a:lnSpc>
              <a:spcBef>
                <a:spcPct val="0"/>
              </a:spcBef>
            </a:pPr>
            <a:r>
              <a:rPr lang="en-US" sz="2499" dirty="0">
                <a:solidFill>
                  <a:srgbClr val="004AAD"/>
                </a:solidFill>
                <a:latin typeface="Montserrat Classic Bold"/>
              </a:rPr>
              <a:t>DEPARTMENT: </a:t>
            </a:r>
            <a:r>
              <a:rPr lang="en-US" sz="2499" dirty="0">
                <a:latin typeface="Montserrat Classic Bold"/>
              </a:rPr>
              <a:t>ECE</a:t>
            </a:r>
          </a:p>
        </p:txBody>
      </p:sp>
      <p:sp>
        <p:nvSpPr>
          <p:cNvPr id="8" name="TextBox 8"/>
          <p:cNvSpPr txBox="1"/>
          <p:nvPr/>
        </p:nvSpPr>
        <p:spPr>
          <a:xfrm>
            <a:off x="7698209" y="4067175"/>
            <a:ext cx="5472658" cy="1736725"/>
          </a:xfrm>
          <a:prstGeom prst="rect">
            <a:avLst/>
          </a:prstGeom>
        </p:spPr>
        <p:txBody>
          <a:bodyPr lIns="0" tIns="0" rIns="0" bIns="0" rtlCol="0" anchor="t">
            <a:spAutoFit/>
          </a:bodyPr>
          <a:lstStyle/>
          <a:p>
            <a:pPr>
              <a:lnSpc>
                <a:spcPts val="3499"/>
              </a:lnSpc>
            </a:pPr>
            <a:r>
              <a:rPr lang="en-US" sz="2499" dirty="0">
                <a:solidFill>
                  <a:srgbClr val="004AAD"/>
                </a:solidFill>
                <a:latin typeface="Montserrat Classic Bold"/>
              </a:rPr>
              <a:t>NAME:  </a:t>
            </a:r>
            <a:r>
              <a:rPr lang="en-US" sz="3200" b="1" dirty="0">
                <a:latin typeface="+mj-lt"/>
              </a:rPr>
              <a:t>Suthi S K</a:t>
            </a:r>
          </a:p>
          <a:p>
            <a:pPr>
              <a:lnSpc>
                <a:spcPts val="3499"/>
              </a:lnSpc>
            </a:pPr>
            <a:r>
              <a:rPr lang="en-US" sz="2499" dirty="0">
                <a:solidFill>
                  <a:srgbClr val="004AAD"/>
                </a:solidFill>
                <a:latin typeface="Montserrat Classic Bold"/>
              </a:rPr>
              <a:t>SEMESTER: </a:t>
            </a:r>
            <a:r>
              <a:rPr lang="en-US" sz="2499" dirty="0">
                <a:latin typeface="Montserrat Classic Bold"/>
              </a:rPr>
              <a:t>IV</a:t>
            </a:r>
          </a:p>
          <a:p>
            <a:pPr>
              <a:lnSpc>
                <a:spcPts val="3499"/>
              </a:lnSpc>
            </a:pPr>
            <a:r>
              <a:rPr lang="en-US" sz="2499" dirty="0">
                <a:solidFill>
                  <a:srgbClr val="004AAD"/>
                </a:solidFill>
                <a:latin typeface="Montserrat Classic Bold"/>
              </a:rPr>
              <a:t>YEAR: </a:t>
            </a:r>
            <a:r>
              <a:rPr lang="en-US" sz="2499" dirty="0">
                <a:latin typeface="Montserrat Classic Bold"/>
              </a:rPr>
              <a:t>2</a:t>
            </a:r>
            <a:r>
              <a:rPr lang="en-US" sz="2499" baseline="30000" dirty="0">
                <a:latin typeface="Montserrat Classic Bold"/>
              </a:rPr>
              <a:t>ND</a:t>
            </a:r>
            <a:r>
              <a:rPr lang="en-US" sz="2499" dirty="0">
                <a:latin typeface="Montserrat Classic Bold"/>
              </a:rPr>
              <a:t>  Year</a:t>
            </a:r>
          </a:p>
          <a:p>
            <a:pPr>
              <a:lnSpc>
                <a:spcPts val="3499"/>
              </a:lnSpc>
              <a:spcBef>
                <a:spcPct val="0"/>
              </a:spcBef>
            </a:pPr>
            <a:r>
              <a:rPr lang="en-US" sz="2499" dirty="0">
                <a:solidFill>
                  <a:srgbClr val="004AAD"/>
                </a:solidFill>
                <a:latin typeface="Montserrat Classic Bold"/>
              </a:rPr>
              <a:t>DEPARTMENT</a:t>
            </a:r>
            <a:r>
              <a:rPr lang="en-US" sz="2499" dirty="0">
                <a:latin typeface="Montserrat Classic Bold"/>
              </a:rPr>
              <a:t>: ECE</a:t>
            </a:r>
          </a:p>
        </p:txBody>
      </p:sp>
      <p:sp>
        <p:nvSpPr>
          <p:cNvPr id="12" name="Freeform 12"/>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13" name="Freeform 13"/>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42461" y="2400300"/>
            <a:ext cx="6127700" cy="679450"/>
          </a:xfrm>
          <a:prstGeom prst="rect">
            <a:avLst/>
          </a:prstGeom>
        </p:spPr>
        <p:txBody>
          <a:bodyPr lIns="0" tIns="0" rIns="0" bIns="0" rtlCol="0" anchor="t">
            <a:spAutoFit/>
          </a:bodyPr>
          <a:lstStyle/>
          <a:p>
            <a:pPr algn="ctr">
              <a:lnSpc>
                <a:spcPts val="5599"/>
              </a:lnSpc>
              <a:spcBef>
                <a:spcPct val="0"/>
              </a:spcBef>
            </a:pPr>
            <a:r>
              <a:rPr lang="en-US" sz="3999" dirty="0">
                <a:solidFill>
                  <a:srgbClr val="004AAD"/>
                </a:solidFill>
                <a:latin typeface="Montserrat Classic Bold"/>
              </a:rPr>
              <a:t>PROBLEM STATEMENT :</a:t>
            </a:r>
          </a:p>
        </p:txBody>
      </p:sp>
      <p:sp>
        <p:nvSpPr>
          <p:cNvPr id="8" name="Freeform 8"/>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9" name="Freeform 9"/>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10" name="Freeform 10"/>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16" name="TextBox 15">
            <a:extLst>
              <a:ext uri="{FF2B5EF4-FFF2-40B4-BE49-F238E27FC236}">
                <a16:creationId xmlns:a16="http://schemas.microsoft.com/office/drawing/2014/main" id="{B1FC8F8F-9825-B89B-DDFE-0FFF8A433A2F}"/>
              </a:ext>
            </a:extLst>
          </p:cNvPr>
          <p:cNvSpPr txBox="1"/>
          <p:nvPr/>
        </p:nvSpPr>
        <p:spPr>
          <a:xfrm>
            <a:off x="1447800" y="3695700"/>
            <a:ext cx="15721539" cy="2308324"/>
          </a:xfrm>
          <a:prstGeom prst="rect">
            <a:avLst/>
          </a:prstGeom>
          <a:noFill/>
        </p:spPr>
        <p:txBody>
          <a:bodyPr wrap="square" rtlCol="0">
            <a:spAutoFit/>
          </a:bodyPr>
          <a:lstStyle/>
          <a:p>
            <a:r>
              <a:rPr lang="en-US" sz="3600" b="0" i="0" dirty="0">
                <a:effectLst/>
              </a:rPr>
              <a:t>The treated water from the bio sanitation station remains inefficient, containing high levels of pathogens even after treatment. Consequently, it fails to meet the standards required for public sector use in industrial, urban, and agricultural applications and is found harmful on discharging into water bodies.</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id="{C3A9E823-DA39-78F2-316D-3A1941018B62}"/>
              </a:ext>
            </a:extLst>
          </p:cNvPr>
          <p:cNvSpPr/>
          <p:nvPr/>
        </p:nvSpPr>
        <p:spPr>
          <a:xfrm>
            <a:off x="152400" y="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2"/>
            <a:stretch>
              <a:fillRect t="-21884" b="-27563"/>
            </a:stretch>
          </a:blipFill>
        </p:spPr>
        <p:txBody>
          <a:bodyPr/>
          <a:lstStyle/>
          <a:p>
            <a:endParaRPr lang="en-IN"/>
          </a:p>
        </p:txBody>
      </p:sp>
      <p:sp>
        <p:nvSpPr>
          <p:cNvPr id="3" name="Freeform 9">
            <a:extLst>
              <a:ext uri="{FF2B5EF4-FFF2-40B4-BE49-F238E27FC236}">
                <a16:creationId xmlns:a16="http://schemas.microsoft.com/office/drawing/2014/main" id="{67E76862-8190-490B-27E0-655A658114F4}"/>
              </a:ext>
            </a:extLst>
          </p:cNvPr>
          <p:cNvSpPr/>
          <p:nvPr/>
        </p:nvSpPr>
        <p:spPr>
          <a:xfrm>
            <a:off x="16234585" y="2667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4" name="Freeform 8">
            <a:extLst>
              <a:ext uri="{FF2B5EF4-FFF2-40B4-BE49-F238E27FC236}">
                <a16:creationId xmlns:a16="http://schemas.microsoft.com/office/drawing/2014/main" id="{998D5C09-25AA-1424-CB8B-73184364AAC5}"/>
              </a:ext>
            </a:extLst>
          </p:cNvPr>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4"/>
            <a:stretch>
              <a:fillRect/>
            </a:stretch>
          </a:blipFill>
        </p:spPr>
        <p:txBody>
          <a:bodyPr/>
          <a:lstStyle/>
          <a:p>
            <a:endParaRPr lang="en-IN"/>
          </a:p>
        </p:txBody>
      </p:sp>
      <p:sp>
        <p:nvSpPr>
          <p:cNvPr id="6" name="TextBox 5">
            <a:extLst>
              <a:ext uri="{FF2B5EF4-FFF2-40B4-BE49-F238E27FC236}">
                <a16:creationId xmlns:a16="http://schemas.microsoft.com/office/drawing/2014/main" id="{D394A07F-CFDF-711A-FE02-33411AA3F31E}"/>
              </a:ext>
            </a:extLst>
          </p:cNvPr>
          <p:cNvSpPr txBox="1"/>
          <p:nvPr/>
        </p:nvSpPr>
        <p:spPr>
          <a:xfrm>
            <a:off x="2046822" y="2324100"/>
            <a:ext cx="13716000" cy="8956298"/>
          </a:xfrm>
          <a:prstGeom prst="rect">
            <a:avLst/>
          </a:prstGeom>
          <a:noFill/>
        </p:spPr>
        <p:txBody>
          <a:bodyPr wrap="square" rtlCol="0">
            <a:spAutoFit/>
          </a:bodyPr>
          <a:lstStyle/>
          <a:p>
            <a:endParaRPr lang="en-IN" sz="3200" dirty="0"/>
          </a:p>
          <a:p>
            <a:pPr marL="457200" indent="-457200">
              <a:buFont typeface="Wingdings" panose="05000000000000000000" pitchFamily="2" charset="2"/>
              <a:buChar char="q"/>
            </a:pPr>
            <a:r>
              <a:rPr lang="en-IN" sz="3200" dirty="0"/>
              <a:t> To increase the efficiency of treated water from bio sanitation stations thereby improving its quality.</a:t>
            </a:r>
          </a:p>
          <a:p>
            <a:endParaRPr lang="en-IN" sz="3200" dirty="0"/>
          </a:p>
          <a:p>
            <a:pPr marL="457200" indent="-457200">
              <a:buFont typeface="Wingdings" panose="05000000000000000000" pitchFamily="2" charset="2"/>
              <a:buChar char="q"/>
            </a:pPr>
            <a:r>
              <a:rPr lang="en-IN" sz="3200" dirty="0"/>
              <a:t>To arrive a sustainable solution by means of replacing energy requirement with a renewable resource.</a:t>
            </a:r>
          </a:p>
          <a:p>
            <a:endParaRPr lang="en-IN" sz="3200" dirty="0"/>
          </a:p>
          <a:p>
            <a:pPr marL="457200" indent="-457200">
              <a:buFont typeface="Wingdings" panose="05000000000000000000" pitchFamily="2" charset="2"/>
              <a:buChar char="q"/>
            </a:pPr>
            <a:r>
              <a:rPr lang="en-IN" sz="3200" dirty="0"/>
              <a:t>To overcome the disadvantages of the existing disinfectant and filtration methods involved.</a:t>
            </a:r>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r>
              <a:rPr lang="en-IN" sz="3200" dirty="0"/>
              <a:t>To lower the overall cost of water treatment in bio sanitation station.</a:t>
            </a:r>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r>
              <a:rPr lang="en-IN" sz="3200" dirty="0"/>
              <a:t>To protect the public health and meeting the demands in applications treated water.</a:t>
            </a:r>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endParaRPr lang="en-IN" sz="3200" dirty="0"/>
          </a:p>
          <a:p>
            <a:pPr marL="457200" indent="-457200">
              <a:buFont typeface="Wingdings" panose="05000000000000000000" pitchFamily="2" charset="2"/>
              <a:buChar char="q"/>
            </a:pPr>
            <a:endParaRPr lang="en-IN" sz="3200" dirty="0"/>
          </a:p>
        </p:txBody>
      </p:sp>
      <p:sp>
        <p:nvSpPr>
          <p:cNvPr id="7" name="TextBox 6">
            <a:extLst>
              <a:ext uri="{FF2B5EF4-FFF2-40B4-BE49-F238E27FC236}">
                <a16:creationId xmlns:a16="http://schemas.microsoft.com/office/drawing/2014/main" id="{1452CB65-E028-A724-2AC5-58EFF8327689}"/>
              </a:ext>
            </a:extLst>
          </p:cNvPr>
          <p:cNvSpPr txBox="1"/>
          <p:nvPr/>
        </p:nvSpPr>
        <p:spPr>
          <a:xfrm>
            <a:off x="1371600" y="1696123"/>
            <a:ext cx="8048998" cy="769441"/>
          </a:xfrm>
          <a:prstGeom prst="rect">
            <a:avLst/>
          </a:prstGeom>
          <a:noFill/>
        </p:spPr>
        <p:txBody>
          <a:bodyPr wrap="none" rtlCol="0">
            <a:spAutoFit/>
          </a:bodyPr>
          <a:lstStyle/>
          <a:p>
            <a:r>
              <a:rPr lang="en-US" sz="4400" dirty="0">
                <a:solidFill>
                  <a:srgbClr val="004AAD"/>
                </a:solidFill>
                <a:latin typeface="Montserrat Classic Bold"/>
              </a:rPr>
              <a:t>OBJECTIVES OF THE WORK</a:t>
            </a:r>
            <a:endParaRPr lang="en-IN" sz="4400" dirty="0"/>
          </a:p>
        </p:txBody>
      </p:sp>
    </p:spTree>
    <p:extLst>
      <p:ext uri="{BB962C8B-B14F-4D97-AF65-F5344CB8AC3E}">
        <p14:creationId xmlns:p14="http://schemas.microsoft.com/office/powerpoint/2010/main" val="81638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914400" y="1562100"/>
            <a:ext cx="8045400" cy="679450"/>
          </a:xfrm>
          <a:prstGeom prst="rect">
            <a:avLst/>
          </a:prstGeom>
        </p:spPr>
        <p:txBody>
          <a:bodyPr lIns="0" tIns="0" rIns="0" bIns="0" rtlCol="0" anchor="t">
            <a:spAutoFit/>
          </a:bodyPr>
          <a:lstStyle/>
          <a:p>
            <a:pPr>
              <a:lnSpc>
                <a:spcPts val="5599"/>
              </a:lnSpc>
              <a:spcBef>
                <a:spcPct val="0"/>
              </a:spcBef>
            </a:pPr>
            <a:r>
              <a:rPr lang="en-US" sz="3999" dirty="0">
                <a:solidFill>
                  <a:srgbClr val="004AAD"/>
                </a:solidFill>
                <a:latin typeface="Montserrat Classic Bold"/>
              </a:rPr>
              <a:t>PROJECT DESCRIPTION:</a:t>
            </a:r>
          </a:p>
        </p:txBody>
      </p:sp>
      <p:sp>
        <p:nvSpPr>
          <p:cNvPr id="7" name="Freeform 7"/>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8" name="Freeform 8"/>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9" name="Freeform 9"/>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12" name="TextBox 11">
            <a:extLst>
              <a:ext uri="{FF2B5EF4-FFF2-40B4-BE49-F238E27FC236}">
                <a16:creationId xmlns:a16="http://schemas.microsoft.com/office/drawing/2014/main" id="{5B0F7FA8-069A-B22A-E61D-2E3B595013ED}"/>
              </a:ext>
            </a:extLst>
          </p:cNvPr>
          <p:cNvSpPr txBox="1"/>
          <p:nvPr/>
        </p:nvSpPr>
        <p:spPr>
          <a:xfrm>
            <a:off x="1816050" y="2471262"/>
            <a:ext cx="14287500" cy="698652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t>Bio sanitation station generally involves a sequence of steps including Pretreatment, Primary, Secondary and Tertiary treatment.</a:t>
            </a:r>
          </a:p>
          <a:p>
            <a:pPr marL="457200" indent="-457200">
              <a:buFont typeface="Wingdings" panose="05000000000000000000" pitchFamily="2" charset="2"/>
              <a:buChar char="Ø"/>
            </a:pPr>
            <a:endParaRPr lang="en-IN" sz="3200" dirty="0"/>
          </a:p>
          <a:p>
            <a:pPr marL="457200" indent="-457200">
              <a:buFont typeface="Wingdings" panose="05000000000000000000" pitchFamily="2" charset="2"/>
              <a:buChar char="Ø"/>
            </a:pPr>
            <a:r>
              <a:rPr lang="en-IN" sz="3200" dirty="0"/>
              <a:t>Large debris is filtered in the Pretreatment whereas suspended solids are removed in the Primary treatment.</a:t>
            </a:r>
          </a:p>
          <a:p>
            <a:pPr marL="457200" indent="-457200">
              <a:buFont typeface="Wingdings" panose="05000000000000000000" pitchFamily="2" charset="2"/>
              <a:buChar char="Ø"/>
            </a:pPr>
            <a:endParaRPr lang="en-IN" sz="3200" dirty="0"/>
          </a:p>
          <a:p>
            <a:pPr marL="457200" indent="-457200">
              <a:buFont typeface="Wingdings" panose="05000000000000000000" pitchFamily="2" charset="2"/>
              <a:buChar char="Ø"/>
            </a:pPr>
            <a:r>
              <a:rPr lang="en-IN" sz="3200" dirty="0"/>
              <a:t>Secondary treatment involves microorganisms grown as biofilms through aeration which removes organic matter producing treated effluent.</a:t>
            </a:r>
          </a:p>
          <a:p>
            <a:pPr marL="457200" indent="-457200">
              <a:buFont typeface="Wingdings" panose="05000000000000000000" pitchFamily="2" charset="2"/>
              <a:buChar char="Ø"/>
            </a:pPr>
            <a:endParaRPr lang="en-IN" sz="3200" dirty="0"/>
          </a:p>
          <a:p>
            <a:pPr marL="457200" indent="-457200">
              <a:buFont typeface="Wingdings" panose="05000000000000000000" pitchFamily="2" charset="2"/>
              <a:buChar char="Ø"/>
            </a:pPr>
            <a:r>
              <a:rPr lang="en-IN" sz="3200" dirty="0"/>
              <a:t>Tertiary treatment is an advanced method involving filtration, nutrient removal, and disinfection thereby refining the wastewater quality. </a:t>
            </a:r>
          </a:p>
          <a:p>
            <a:pPr marL="457200" indent="-457200">
              <a:buFont typeface="Wingdings" panose="05000000000000000000" pitchFamily="2" charset="2"/>
              <a:buChar char="Ø"/>
            </a:pPr>
            <a:endParaRPr lang="en-IN" sz="3200" dirty="0"/>
          </a:p>
          <a:p>
            <a:pPr marL="457200" indent="-457200">
              <a:buFont typeface="Wingdings" panose="05000000000000000000" pitchFamily="2" charset="2"/>
              <a:buChar char="Ø"/>
            </a:pPr>
            <a:r>
              <a:rPr lang="en-IN" sz="3200" dirty="0"/>
              <a:t>Existing UV radiation and chlorination methods of disinfection proved to be harmful for the environment in multiple 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Freeform 4"/>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5" name="Freeform 5"/>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6" name="TextBox 5">
            <a:extLst>
              <a:ext uri="{FF2B5EF4-FFF2-40B4-BE49-F238E27FC236}">
                <a16:creationId xmlns:a16="http://schemas.microsoft.com/office/drawing/2014/main" id="{A82571BA-10E0-0F1D-3B2B-10D3A09C8AE2}"/>
              </a:ext>
            </a:extLst>
          </p:cNvPr>
          <p:cNvSpPr txBox="1"/>
          <p:nvPr/>
        </p:nvSpPr>
        <p:spPr>
          <a:xfrm>
            <a:off x="1371600" y="1517786"/>
            <a:ext cx="12134850" cy="8463855"/>
          </a:xfrm>
          <a:prstGeom prst="rect">
            <a:avLst/>
          </a:prstGeom>
          <a:noFill/>
        </p:spPr>
        <p:txBody>
          <a:bodyPr wrap="square" rtlCol="0">
            <a:spAutoFit/>
          </a:bodyPr>
          <a:lstStyle/>
          <a:p>
            <a:pPr marL="457200" indent="-457200">
              <a:buFont typeface="Wingdings" panose="05000000000000000000" pitchFamily="2" charset="2"/>
              <a:buChar char="ü"/>
            </a:pPr>
            <a:r>
              <a:rPr lang="en-IN" sz="3200" dirty="0"/>
              <a:t>Our solution focuses on replacing the steps in tertiary treatment by monitoring the level of pathogens and applying bacteriophages in a proper level.</a:t>
            </a:r>
          </a:p>
          <a:p>
            <a:pPr marL="457200" indent="-457200">
              <a:buFont typeface="Wingdings" panose="05000000000000000000" pitchFamily="2" charset="2"/>
              <a:buChar char="ü"/>
            </a:pPr>
            <a:endParaRPr lang="en-IN" sz="3200" dirty="0"/>
          </a:p>
          <a:p>
            <a:pPr marL="457200" indent="-457200">
              <a:buFont typeface="Wingdings" panose="05000000000000000000" pitchFamily="2" charset="2"/>
              <a:buChar char="ü"/>
            </a:pPr>
            <a:r>
              <a:rPr lang="en-IN" sz="3200" dirty="0"/>
              <a:t>A sample of the water from secondary treatment is tested using </a:t>
            </a:r>
            <a:r>
              <a:rPr lang="en-IN" sz="3200" b="1" dirty="0"/>
              <a:t>DNA biosensor </a:t>
            </a:r>
            <a:r>
              <a:rPr lang="en-IN" sz="3200" dirty="0"/>
              <a:t>and produces a biological signal in response to DNA presence.</a:t>
            </a:r>
          </a:p>
          <a:p>
            <a:pPr marL="457200" indent="-457200">
              <a:buFont typeface="Wingdings" panose="05000000000000000000" pitchFamily="2" charset="2"/>
              <a:buChar char="ü"/>
            </a:pPr>
            <a:endParaRPr lang="en-IN" sz="3200" dirty="0"/>
          </a:p>
          <a:p>
            <a:pPr marL="457200" indent="-457200">
              <a:buFont typeface="Wingdings" panose="05000000000000000000" pitchFamily="2" charset="2"/>
              <a:buChar char="ü"/>
            </a:pPr>
            <a:r>
              <a:rPr lang="en-IN" sz="3200" dirty="0"/>
              <a:t>Electrochemical transducer present in this sensor converts the biological signal into an electrical signal (voltage or current).</a:t>
            </a:r>
          </a:p>
          <a:p>
            <a:pPr marL="457200" indent="-457200">
              <a:buFont typeface="Wingdings" panose="05000000000000000000" pitchFamily="2" charset="2"/>
              <a:buChar char="ü"/>
            </a:pPr>
            <a:endParaRPr lang="en-IN" sz="3200" dirty="0"/>
          </a:p>
          <a:p>
            <a:pPr marL="457200" indent="-457200">
              <a:buFont typeface="Wingdings" panose="05000000000000000000" pitchFamily="2" charset="2"/>
              <a:buChar char="ü"/>
            </a:pPr>
            <a:r>
              <a:rPr lang="en-IN" sz="3200" dirty="0"/>
              <a:t>The intensity of signal is proportional to the concentration of pathogens and the calibration curve is used to identify the levels of pathogen.</a:t>
            </a:r>
          </a:p>
          <a:p>
            <a:endParaRPr lang="en-IN" sz="3200" dirty="0"/>
          </a:p>
          <a:p>
            <a:pPr marL="457200" indent="-457200">
              <a:buFont typeface="Wingdings" panose="05000000000000000000" pitchFamily="2" charset="2"/>
              <a:buChar char="ü"/>
            </a:pPr>
            <a:r>
              <a:rPr lang="en-IN" sz="3200" dirty="0"/>
              <a:t>The dosage level of phage application is decided from the concentration values for effective usage of disinfectants.</a:t>
            </a:r>
          </a:p>
        </p:txBody>
      </p:sp>
      <p:pic>
        <p:nvPicPr>
          <p:cNvPr id="10" name="Picture 9" descr="A white and black device with a screen&#10;&#10;Description automatically generated">
            <a:extLst>
              <a:ext uri="{FF2B5EF4-FFF2-40B4-BE49-F238E27FC236}">
                <a16:creationId xmlns:a16="http://schemas.microsoft.com/office/drawing/2014/main" id="{65C011B8-299C-45E2-833E-D2ADD839F8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82700" y="5600700"/>
            <a:ext cx="3767915" cy="2923902"/>
          </a:xfrm>
          <a:prstGeom prst="rect">
            <a:avLst/>
          </a:prstGeom>
        </p:spPr>
      </p:pic>
      <p:pic>
        <p:nvPicPr>
          <p:cNvPr id="12" name="Picture 11" descr="A pipette dropping liquid into a square piece of plastic&#10;&#10;Description automatically generated">
            <a:extLst>
              <a:ext uri="{FF2B5EF4-FFF2-40B4-BE49-F238E27FC236}">
                <a16:creationId xmlns:a16="http://schemas.microsoft.com/office/drawing/2014/main" id="{925C48FD-BDB4-78CD-C3C3-AAD41569BC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63650" y="1941283"/>
            <a:ext cx="3939686" cy="1838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344C4E1A-C618-1270-B3B1-E248D875971E}"/>
              </a:ext>
            </a:extLst>
          </p:cNvPr>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2"/>
            <a:stretch>
              <a:fillRect t="-21884" b="-27563"/>
            </a:stretch>
          </a:blipFill>
        </p:spPr>
        <p:txBody>
          <a:bodyPr/>
          <a:lstStyle/>
          <a:p>
            <a:endParaRPr lang="en-IN"/>
          </a:p>
        </p:txBody>
      </p:sp>
      <p:sp>
        <p:nvSpPr>
          <p:cNvPr id="3" name="Freeform 4">
            <a:extLst>
              <a:ext uri="{FF2B5EF4-FFF2-40B4-BE49-F238E27FC236}">
                <a16:creationId xmlns:a16="http://schemas.microsoft.com/office/drawing/2014/main" id="{95114EC4-1EEF-B3CE-7803-B0CF79436E96}"/>
              </a:ext>
            </a:extLst>
          </p:cNvPr>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4" name="Freeform 3">
            <a:extLst>
              <a:ext uri="{FF2B5EF4-FFF2-40B4-BE49-F238E27FC236}">
                <a16:creationId xmlns:a16="http://schemas.microsoft.com/office/drawing/2014/main" id="{FB24E2DF-882E-76A4-E7D8-639D61959639}"/>
              </a:ext>
            </a:extLst>
          </p:cNvPr>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4"/>
            <a:stretch>
              <a:fillRect/>
            </a:stretch>
          </a:blipFill>
        </p:spPr>
        <p:txBody>
          <a:bodyPr/>
          <a:lstStyle/>
          <a:p>
            <a:endParaRPr lang="en-IN"/>
          </a:p>
        </p:txBody>
      </p:sp>
      <p:sp>
        <p:nvSpPr>
          <p:cNvPr id="5" name="TextBox 4">
            <a:extLst>
              <a:ext uri="{FF2B5EF4-FFF2-40B4-BE49-F238E27FC236}">
                <a16:creationId xmlns:a16="http://schemas.microsoft.com/office/drawing/2014/main" id="{5BF18724-A4CC-67C6-CB04-1DC868287B91}"/>
              </a:ext>
            </a:extLst>
          </p:cNvPr>
          <p:cNvSpPr txBox="1"/>
          <p:nvPr/>
        </p:nvSpPr>
        <p:spPr>
          <a:xfrm>
            <a:off x="1524000" y="2142678"/>
            <a:ext cx="14554199" cy="6986528"/>
          </a:xfrm>
          <a:prstGeom prst="rect">
            <a:avLst/>
          </a:prstGeom>
          <a:noFill/>
        </p:spPr>
        <p:txBody>
          <a:bodyPr wrap="square" rtlCol="0">
            <a:spAutoFit/>
          </a:bodyPr>
          <a:lstStyle/>
          <a:p>
            <a:pPr marL="457200" indent="-457200">
              <a:buFont typeface="Wingdings" panose="05000000000000000000" pitchFamily="2" charset="2"/>
              <a:buChar char="ü"/>
            </a:pPr>
            <a:r>
              <a:rPr lang="en-IN" sz="3200" dirty="0"/>
              <a:t> Our innovative solution involves usage of hybrid bacteriophages as disinfectants which has the ability to kill multiple bacterial strains in treated water.</a:t>
            </a:r>
          </a:p>
          <a:p>
            <a:pPr marL="457200" indent="-457200">
              <a:buFont typeface="Wingdings" panose="05000000000000000000" pitchFamily="2" charset="2"/>
              <a:buChar char="ü"/>
            </a:pPr>
            <a:endParaRPr lang="en-IN" sz="3200" dirty="0"/>
          </a:p>
          <a:p>
            <a:pPr marL="457200" indent="-457200">
              <a:buFont typeface="Arial" panose="020B0604020202020204" pitchFamily="34" charset="0"/>
              <a:buChar char="•"/>
            </a:pPr>
            <a:r>
              <a:rPr lang="en-IN" sz="3200" dirty="0"/>
              <a:t>Escherichia coli (E.coli)</a:t>
            </a:r>
          </a:p>
          <a:p>
            <a:pPr marL="457200" indent="-457200">
              <a:buFont typeface="Arial" panose="020B0604020202020204" pitchFamily="34" charset="0"/>
              <a:buChar char="•"/>
            </a:pPr>
            <a:r>
              <a:rPr lang="en-IN" sz="3200" dirty="0"/>
              <a:t>Salmonella </a:t>
            </a:r>
          </a:p>
          <a:p>
            <a:pPr marL="457200" indent="-457200">
              <a:buFont typeface="Arial" panose="020B0604020202020204" pitchFamily="34" charset="0"/>
              <a:buChar char="•"/>
            </a:pPr>
            <a:r>
              <a:rPr lang="en-IN" sz="3200" dirty="0"/>
              <a:t>Listeria monocytogens </a:t>
            </a:r>
          </a:p>
          <a:p>
            <a:pPr marL="457200" indent="-457200">
              <a:buFont typeface="Arial" panose="020B0604020202020204" pitchFamily="34" charset="0"/>
              <a:buChar char="•"/>
            </a:pPr>
            <a:r>
              <a:rPr lang="en-IN" sz="3200" dirty="0"/>
              <a:t>Campylobacter </a:t>
            </a:r>
          </a:p>
          <a:p>
            <a:pPr marL="457200" indent="-457200">
              <a:buFont typeface="Arial" panose="020B0604020202020204" pitchFamily="34" charset="0"/>
              <a:buChar char="•"/>
            </a:pPr>
            <a:endParaRPr lang="en-IN" sz="3200" dirty="0"/>
          </a:p>
          <a:p>
            <a:pPr marL="457200" indent="-457200">
              <a:buFont typeface="Arial" panose="020B0604020202020204" pitchFamily="34" charset="0"/>
              <a:buChar char="•"/>
            </a:pPr>
            <a:endParaRPr lang="en-IN" sz="3200" dirty="0"/>
          </a:p>
          <a:p>
            <a:pPr marL="457200" indent="-457200">
              <a:buFont typeface="Wingdings" panose="05000000000000000000" pitchFamily="2" charset="2"/>
              <a:buChar char="ü"/>
            </a:pPr>
            <a:r>
              <a:rPr lang="en-IN" sz="3200" b="1" dirty="0"/>
              <a:t>“PhageGuard and FOP (Foodborne Outbreak Pill)”</a:t>
            </a:r>
            <a:r>
              <a:rPr lang="en-IN" sz="3200" dirty="0"/>
              <a:t> – A commercial hybrid bacteriophage developed by Micreos for food industrial applications, that targets all the bacterial strains in treated water.</a:t>
            </a:r>
          </a:p>
          <a:p>
            <a:pPr marL="457200" indent="-457200">
              <a:buFont typeface="Wingdings" panose="05000000000000000000" pitchFamily="2" charset="2"/>
              <a:buChar char="ü"/>
            </a:pPr>
            <a:r>
              <a:rPr lang="en-IN" sz="3200" dirty="0"/>
              <a:t>These hybrid bacteriophages are produced as a result of genetic engineering  by combining the DNA of bacterial strains.</a:t>
            </a:r>
          </a:p>
        </p:txBody>
      </p:sp>
      <p:pic>
        <p:nvPicPr>
          <p:cNvPr id="9" name="Picture 8" descr="A close-up of a microscope&#10;&#10;Description automatically generated">
            <a:extLst>
              <a:ext uri="{FF2B5EF4-FFF2-40B4-BE49-F238E27FC236}">
                <a16:creationId xmlns:a16="http://schemas.microsoft.com/office/drawing/2014/main" id="{CC3FE74C-1D4C-74A7-D8FA-F8BBACF62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3050" y="3649897"/>
            <a:ext cx="4854528" cy="1986045"/>
          </a:xfrm>
          <a:prstGeom prst="rect">
            <a:avLst/>
          </a:prstGeom>
        </p:spPr>
      </p:pic>
    </p:spTree>
    <p:extLst>
      <p:ext uri="{BB962C8B-B14F-4D97-AF65-F5344CB8AC3E}">
        <p14:creationId xmlns:p14="http://schemas.microsoft.com/office/powerpoint/2010/main" val="102541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AEB2C-ACD7-0D77-3B22-DB381760A44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CA14530-9221-5AD6-63BD-5B3A8D378D5F}"/>
              </a:ext>
            </a:extLst>
          </p:cNvPr>
          <p:cNvSpPr txBox="1"/>
          <p:nvPr/>
        </p:nvSpPr>
        <p:spPr>
          <a:xfrm>
            <a:off x="1576387" y="4229100"/>
            <a:ext cx="7515225" cy="386709"/>
          </a:xfrm>
          <a:prstGeom prst="rect">
            <a:avLst/>
          </a:prstGeom>
        </p:spPr>
        <p:txBody>
          <a:bodyPr lIns="0" tIns="0" rIns="0" bIns="0" rtlCol="0" anchor="t">
            <a:spAutoFit/>
          </a:bodyPr>
          <a:lstStyle/>
          <a:p>
            <a:pPr algn="ctr">
              <a:lnSpc>
                <a:spcPts val="3359"/>
              </a:lnSpc>
              <a:spcBef>
                <a:spcPct val="0"/>
              </a:spcBef>
            </a:pPr>
            <a:r>
              <a:rPr lang="en-US" sz="2399" dirty="0">
                <a:solidFill>
                  <a:srgbClr val="004AAD"/>
                </a:solidFill>
                <a:latin typeface="Montserrat Classic Bold"/>
              </a:rPr>
              <a:t>   </a:t>
            </a:r>
          </a:p>
        </p:txBody>
      </p:sp>
      <p:sp>
        <p:nvSpPr>
          <p:cNvPr id="3" name="Freeform 3">
            <a:extLst>
              <a:ext uri="{FF2B5EF4-FFF2-40B4-BE49-F238E27FC236}">
                <a16:creationId xmlns:a16="http://schemas.microsoft.com/office/drawing/2014/main" id="{918A8EC4-86CA-28D7-5128-2CEF7FA2D73F}"/>
              </a:ext>
            </a:extLst>
          </p:cNvPr>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5" name="Freeform 5">
            <a:extLst>
              <a:ext uri="{FF2B5EF4-FFF2-40B4-BE49-F238E27FC236}">
                <a16:creationId xmlns:a16="http://schemas.microsoft.com/office/drawing/2014/main" id="{68ED4BE9-4051-0486-D3B0-FCE0C757A7E7}"/>
              </a:ext>
            </a:extLst>
          </p:cNvPr>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6" name="Freeform 6">
            <a:extLst>
              <a:ext uri="{FF2B5EF4-FFF2-40B4-BE49-F238E27FC236}">
                <a16:creationId xmlns:a16="http://schemas.microsoft.com/office/drawing/2014/main" id="{825B80D1-E02C-2C3E-642E-36DFA93AAAD7}"/>
              </a:ext>
            </a:extLst>
          </p:cNvPr>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7" name="Freeform 7">
            <a:extLst>
              <a:ext uri="{FF2B5EF4-FFF2-40B4-BE49-F238E27FC236}">
                <a16:creationId xmlns:a16="http://schemas.microsoft.com/office/drawing/2014/main" id="{39A84799-F02B-67D1-EF47-3727D3E4AE79}"/>
              </a:ext>
            </a:extLst>
          </p:cNvPr>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9" name="TextBox 8">
            <a:extLst>
              <a:ext uri="{FF2B5EF4-FFF2-40B4-BE49-F238E27FC236}">
                <a16:creationId xmlns:a16="http://schemas.microsoft.com/office/drawing/2014/main" id="{51E80202-3F75-E9DB-AA10-519927CC684A}"/>
              </a:ext>
            </a:extLst>
          </p:cNvPr>
          <p:cNvSpPr txBox="1"/>
          <p:nvPr/>
        </p:nvSpPr>
        <p:spPr>
          <a:xfrm>
            <a:off x="762000" y="1562100"/>
            <a:ext cx="9144000" cy="707886"/>
          </a:xfrm>
          <a:prstGeom prst="rect">
            <a:avLst/>
          </a:prstGeom>
          <a:noFill/>
        </p:spPr>
        <p:txBody>
          <a:bodyPr wrap="square">
            <a:spAutoFit/>
          </a:bodyPr>
          <a:lstStyle/>
          <a:p>
            <a:r>
              <a:rPr lang="en-US" sz="4000" dirty="0">
                <a:solidFill>
                  <a:srgbClr val="004AAD"/>
                </a:solidFill>
                <a:latin typeface="Montserrat Classic Bold"/>
              </a:rPr>
              <a:t>SOLUTION MODEL :</a:t>
            </a:r>
            <a:endParaRPr lang="en-IN" sz="4000" dirty="0"/>
          </a:p>
        </p:txBody>
      </p:sp>
      <p:pic>
        <p:nvPicPr>
          <p:cNvPr id="11" name="Picture 10" descr="Diagram of a biosensor diagram&#10;&#10;Description automatically generated">
            <a:extLst>
              <a:ext uri="{FF2B5EF4-FFF2-40B4-BE49-F238E27FC236}">
                <a16:creationId xmlns:a16="http://schemas.microsoft.com/office/drawing/2014/main" id="{39DDF33C-4B39-E5C2-367A-E268B9B3ED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1134" y="3270892"/>
            <a:ext cx="7593315" cy="5062210"/>
          </a:xfrm>
          <a:prstGeom prst="rect">
            <a:avLst/>
          </a:prstGeom>
        </p:spPr>
      </p:pic>
      <p:pic>
        <p:nvPicPr>
          <p:cNvPr id="13" name="Picture 12" descr="A graph of a number of numbers and a line&#10;&#10;Description automatically generated with medium confidence">
            <a:extLst>
              <a:ext uri="{FF2B5EF4-FFF2-40B4-BE49-F238E27FC236}">
                <a16:creationId xmlns:a16="http://schemas.microsoft.com/office/drawing/2014/main" id="{1E1C4C82-40A9-F757-FA13-F93D3B2D13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3168" y="3270892"/>
            <a:ext cx="6510345" cy="4237679"/>
          </a:xfrm>
          <a:prstGeom prst="rect">
            <a:avLst/>
          </a:prstGeom>
        </p:spPr>
      </p:pic>
      <p:sp>
        <p:nvSpPr>
          <p:cNvPr id="4" name="TextBox 3">
            <a:extLst>
              <a:ext uri="{FF2B5EF4-FFF2-40B4-BE49-F238E27FC236}">
                <a16:creationId xmlns:a16="http://schemas.microsoft.com/office/drawing/2014/main" id="{FE7CEF28-99F8-5202-5949-910E4D2F4926}"/>
              </a:ext>
            </a:extLst>
          </p:cNvPr>
          <p:cNvSpPr txBox="1"/>
          <p:nvPr/>
        </p:nvSpPr>
        <p:spPr>
          <a:xfrm>
            <a:off x="12496800" y="7809882"/>
            <a:ext cx="2758897" cy="523220"/>
          </a:xfrm>
          <a:prstGeom prst="rect">
            <a:avLst/>
          </a:prstGeom>
          <a:noFill/>
        </p:spPr>
        <p:txBody>
          <a:bodyPr wrap="none" rtlCol="0">
            <a:spAutoFit/>
          </a:bodyPr>
          <a:lstStyle/>
          <a:p>
            <a:r>
              <a:rPr lang="en-IN" sz="2800" b="1" i="1" dirty="0"/>
              <a:t>Calibration Curve</a:t>
            </a:r>
          </a:p>
        </p:txBody>
      </p:sp>
    </p:spTree>
    <p:extLst>
      <p:ext uri="{BB962C8B-B14F-4D97-AF65-F5344CB8AC3E}">
        <p14:creationId xmlns:p14="http://schemas.microsoft.com/office/powerpoint/2010/main" val="35881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76387" y="4229100"/>
            <a:ext cx="7515225" cy="386709"/>
          </a:xfrm>
          <a:prstGeom prst="rect">
            <a:avLst/>
          </a:prstGeom>
        </p:spPr>
        <p:txBody>
          <a:bodyPr lIns="0" tIns="0" rIns="0" bIns="0" rtlCol="0" anchor="t">
            <a:spAutoFit/>
          </a:bodyPr>
          <a:lstStyle/>
          <a:p>
            <a:pPr algn="ctr">
              <a:lnSpc>
                <a:spcPts val="3359"/>
              </a:lnSpc>
              <a:spcBef>
                <a:spcPct val="0"/>
              </a:spcBef>
            </a:pPr>
            <a:r>
              <a:rPr lang="en-US" sz="2399" dirty="0">
                <a:solidFill>
                  <a:srgbClr val="004AAD"/>
                </a:solidFill>
                <a:latin typeface="Montserrat Classic Bold"/>
              </a:rPr>
              <a:t>   </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5" name="Freeform 5"/>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6" name="Freeform 6"/>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7" name="Freeform 7"/>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9" name="TextBox 8">
            <a:extLst>
              <a:ext uri="{FF2B5EF4-FFF2-40B4-BE49-F238E27FC236}">
                <a16:creationId xmlns:a16="http://schemas.microsoft.com/office/drawing/2014/main" id="{7C727B0F-4D8E-FF67-CD63-9D114307C946}"/>
              </a:ext>
            </a:extLst>
          </p:cNvPr>
          <p:cNvSpPr txBox="1"/>
          <p:nvPr/>
        </p:nvSpPr>
        <p:spPr>
          <a:xfrm>
            <a:off x="762000" y="1562100"/>
            <a:ext cx="9144000" cy="707886"/>
          </a:xfrm>
          <a:prstGeom prst="rect">
            <a:avLst/>
          </a:prstGeom>
          <a:noFill/>
        </p:spPr>
        <p:txBody>
          <a:bodyPr wrap="square">
            <a:spAutoFit/>
          </a:bodyPr>
          <a:lstStyle/>
          <a:p>
            <a:r>
              <a:rPr lang="en-US" sz="4000" dirty="0">
                <a:solidFill>
                  <a:srgbClr val="004AAD"/>
                </a:solidFill>
                <a:latin typeface="Montserrat Classic Bold"/>
              </a:rPr>
              <a:t>SOLUTION MODEL :</a:t>
            </a:r>
            <a:endParaRPr lang="en-IN" sz="4000" dirty="0"/>
          </a:p>
        </p:txBody>
      </p:sp>
      <p:pic>
        <p:nvPicPr>
          <p:cNvPr id="17" name="Picture 16" descr="A diagram of a cell culture&#10;&#10;Description automatically generated with medium confidence">
            <a:extLst>
              <a:ext uri="{FF2B5EF4-FFF2-40B4-BE49-F238E27FC236}">
                <a16:creationId xmlns:a16="http://schemas.microsoft.com/office/drawing/2014/main" id="{8E3AE6AD-1CBB-20A4-423A-A49002115CD8}"/>
              </a:ext>
            </a:extLst>
          </p:cNvPr>
          <p:cNvPicPr>
            <a:picLocks noChangeAspect="1"/>
          </p:cNvPicPr>
          <p:nvPr/>
        </p:nvPicPr>
        <p:blipFill rotWithShape="1">
          <a:blip r:embed="rId5">
            <a:extLst>
              <a:ext uri="{28A0092B-C50C-407E-A947-70E740481C1C}">
                <a14:useLocalDpi xmlns:a14="http://schemas.microsoft.com/office/drawing/2010/main" val="0"/>
              </a:ext>
            </a:extLst>
          </a:blip>
          <a:srcRect r="40922" b="58948"/>
          <a:stretch/>
        </p:blipFill>
        <p:spPr>
          <a:xfrm>
            <a:off x="1219200" y="3221938"/>
            <a:ext cx="8890400" cy="3916900"/>
          </a:xfrm>
          <a:prstGeom prst="rect">
            <a:avLst/>
          </a:prstGeom>
        </p:spPr>
      </p:pic>
      <p:pic>
        <p:nvPicPr>
          <p:cNvPr id="19" name="Picture 18" descr="A diagram of a cell culture&#10;&#10;Description automatically generated with medium confidence">
            <a:extLst>
              <a:ext uri="{FF2B5EF4-FFF2-40B4-BE49-F238E27FC236}">
                <a16:creationId xmlns:a16="http://schemas.microsoft.com/office/drawing/2014/main" id="{B8497677-046A-ED2F-0E82-9B8F648BE0E5}"/>
              </a:ext>
            </a:extLst>
          </p:cNvPr>
          <p:cNvPicPr>
            <a:picLocks noChangeAspect="1"/>
          </p:cNvPicPr>
          <p:nvPr/>
        </p:nvPicPr>
        <p:blipFill rotWithShape="1">
          <a:blip r:embed="rId5">
            <a:extLst>
              <a:ext uri="{28A0092B-C50C-407E-A947-70E740481C1C}">
                <a14:useLocalDpi xmlns:a14="http://schemas.microsoft.com/office/drawing/2010/main" val="0"/>
              </a:ext>
            </a:extLst>
          </a:blip>
          <a:srcRect t="46420" r="43191" b="5830"/>
          <a:stretch/>
        </p:blipFill>
        <p:spPr>
          <a:xfrm>
            <a:off x="10591800" y="3120260"/>
            <a:ext cx="6476999" cy="3852040"/>
          </a:xfrm>
          <a:prstGeom prst="rect">
            <a:avLst/>
          </a:prstGeom>
        </p:spPr>
      </p:pic>
      <p:sp>
        <p:nvSpPr>
          <p:cNvPr id="20" name="TextBox 19">
            <a:extLst>
              <a:ext uri="{FF2B5EF4-FFF2-40B4-BE49-F238E27FC236}">
                <a16:creationId xmlns:a16="http://schemas.microsoft.com/office/drawing/2014/main" id="{8395C444-B679-7EA5-30D2-9A5F01279E25}"/>
              </a:ext>
            </a:extLst>
          </p:cNvPr>
          <p:cNvSpPr txBox="1"/>
          <p:nvPr/>
        </p:nvSpPr>
        <p:spPr>
          <a:xfrm>
            <a:off x="5676900" y="7687074"/>
            <a:ext cx="8458200" cy="584775"/>
          </a:xfrm>
          <a:prstGeom prst="rect">
            <a:avLst/>
          </a:prstGeom>
          <a:noFill/>
        </p:spPr>
        <p:txBody>
          <a:bodyPr wrap="square" rtlCol="0">
            <a:spAutoFit/>
          </a:bodyPr>
          <a:lstStyle/>
          <a:p>
            <a:r>
              <a:rPr lang="en-IN" sz="3200" b="1" i="1" dirty="0"/>
              <a:t>DETECTION OF THE PRESENCE OF PATHOGENS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3387" y="1687989"/>
            <a:ext cx="3926681" cy="679450"/>
          </a:xfrm>
          <a:prstGeom prst="rect">
            <a:avLst/>
          </a:prstGeom>
        </p:spPr>
        <p:txBody>
          <a:bodyPr lIns="0" tIns="0" rIns="0" bIns="0" rtlCol="0" anchor="t">
            <a:spAutoFit/>
          </a:bodyPr>
          <a:lstStyle/>
          <a:p>
            <a:pPr algn="ctr">
              <a:lnSpc>
                <a:spcPts val="5599"/>
              </a:lnSpc>
              <a:spcBef>
                <a:spcPct val="0"/>
              </a:spcBef>
            </a:pPr>
            <a:r>
              <a:rPr lang="en-US" sz="3999" dirty="0">
                <a:solidFill>
                  <a:srgbClr val="004AAD"/>
                </a:solidFill>
                <a:latin typeface="Montserrat Classic Bold"/>
              </a:rPr>
              <a:t>CONCLUSIONS:</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Freeform 4"/>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5" name="Freeform 5"/>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6" name="Freeform 6"/>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10" name="TextBox 10"/>
          <p:cNvSpPr txBox="1"/>
          <p:nvPr/>
        </p:nvSpPr>
        <p:spPr>
          <a:xfrm>
            <a:off x="1233387" y="3009900"/>
            <a:ext cx="13905290" cy="3488134"/>
          </a:xfrm>
          <a:prstGeom prst="rect">
            <a:avLst/>
          </a:prstGeom>
        </p:spPr>
        <p:txBody>
          <a:bodyPr wrap="square" lIns="0" tIns="0" rIns="0" bIns="0" rtlCol="0" anchor="t">
            <a:spAutoFit/>
          </a:bodyPr>
          <a:lstStyle/>
          <a:p>
            <a:pPr marL="715642" lvl="1" indent="-457200">
              <a:lnSpc>
                <a:spcPts val="3351"/>
              </a:lnSpc>
              <a:buFont typeface="Wingdings" panose="05000000000000000000" pitchFamily="2" charset="2"/>
              <a:buChar char="ü"/>
            </a:pPr>
            <a:r>
              <a:rPr lang="en-US" sz="3200" dirty="0"/>
              <a:t>Bacteriophages offer several advantages as disinfectants compared to traditional chemical methods.</a:t>
            </a:r>
          </a:p>
          <a:p>
            <a:pPr marL="715642" lvl="1" indent="-457200">
              <a:lnSpc>
                <a:spcPts val="3351"/>
              </a:lnSpc>
              <a:buFont typeface="Wingdings" panose="05000000000000000000" pitchFamily="2" charset="2"/>
              <a:buChar char="ü"/>
            </a:pPr>
            <a:endParaRPr lang="en-US" sz="3200" dirty="0"/>
          </a:p>
          <a:p>
            <a:pPr marL="715642" lvl="1" indent="-457200">
              <a:lnSpc>
                <a:spcPts val="3351"/>
              </a:lnSpc>
              <a:buFont typeface="Wingdings" panose="05000000000000000000" pitchFamily="2" charset="2"/>
              <a:buChar char="ü"/>
            </a:pPr>
            <a:r>
              <a:rPr lang="en-US" sz="3200" dirty="0"/>
              <a:t>Their specificity, safety, environmental sustainability, and potential for addressing antimicrobial resistance make them promising alternatives.</a:t>
            </a:r>
          </a:p>
          <a:p>
            <a:pPr marL="715642" lvl="1" indent="-457200">
              <a:lnSpc>
                <a:spcPts val="3351"/>
              </a:lnSpc>
              <a:buFont typeface="Wingdings" panose="05000000000000000000" pitchFamily="2" charset="2"/>
              <a:buChar char="ü"/>
            </a:pPr>
            <a:endParaRPr lang="en-US" sz="3200" dirty="0"/>
          </a:p>
          <a:p>
            <a:pPr marL="715642" lvl="1" indent="-457200">
              <a:lnSpc>
                <a:spcPts val="3351"/>
              </a:lnSpc>
              <a:buFont typeface="Wingdings" panose="05000000000000000000" pitchFamily="2" charset="2"/>
              <a:buChar char="ü"/>
            </a:pPr>
            <a:r>
              <a:rPr lang="en-US" sz="3200" dirty="0"/>
              <a:t>The use of bacteriophages is a sustainable solution that eliminates the energy requirements making the process eco friendly.</a:t>
            </a:r>
          </a:p>
        </p:txBody>
      </p:sp>
      <p:pic>
        <p:nvPicPr>
          <p:cNvPr id="11" name="Picture 10" descr="A close-up of a virus&#10;&#10;Description automatically generated">
            <a:extLst>
              <a:ext uri="{FF2B5EF4-FFF2-40B4-BE49-F238E27FC236}">
                <a16:creationId xmlns:a16="http://schemas.microsoft.com/office/drawing/2014/main" id="{5CE6682B-E04A-7199-15A2-AD9595DE2F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6600" y="6498034"/>
            <a:ext cx="2286000" cy="23576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A35922D9062449BBD1ED47A172D3B0" ma:contentTypeVersion="11" ma:contentTypeDescription="Create a new document." ma:contentTypeScope="" ma:versionID="69dbaa6be157894f62dc4c272b1e01a2">
  <xsd:schema xmlns:xsd="http://www.w3.org/2001/XMLSchema" xmlns:xs="http://www.w3.org/2001/XMLSchema" xmlns:p="http://schemas.microsoft.com/office/2006/metadata/properties" xmlns:ns3="25f8ee31-97c5-4c94-80c3-764537ab3f84" xmlns:ns4="aea6cfdb-8c38-4a8f-8db2-6031ff9fca1d" targetNamespace="http://schemas.microsoft.com/office/2006/metadata/properties" ma:root="true" ma:fieldsID="7ce4926b0be5d2789ac777fa780f8cf4" ns3:_="" ns4:_="">
    <xsd:import namespace="25f8ee31-97c5-4c94-80c3-764537ab3f84"/>
    <xsd:import namespace="aea6cfdb-8c38-4a8f-8db2-6031ff9fca1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8ee31-97c5-4c94-80c3-764537ab3f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a6cfdb-8c38-4a8f-8db2-6031ff9fca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5f8ee31-97c5-4c94-80c3-764537ab3f84" xsi:nil="true"/>
  </documentManagement>
</p:properties>
</file>

<file path=customXml/itemProps1.xml><?xml version="1.0" encoding="utf-8"?>
<ds:datastoreItem xmlns:ds="http://schemas.openxmlformats.org/officeDocument/2006/customXml" ds:itemID="{7442338F-5DDF-4189-B088-F0BE22004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f8ee31-97c5-4c94-80c3-764537ab3f84"/>
    <ds:schemaRef ds:uri="aea6cfdb-8c38-4a8f-8db2-6031ff9fc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9D700A-7319-43E7-BEFB-213B751A52B3}">
  <ds:schemaRefs>
    <ds:schemaRef ds:uri="http://schemas.microsoft.com/sharepoint/v3/contenttype/forms"/>
  </ds:schemaRefs>
</ds:datastoreItem>
</file>

<file path=customXml/itemProps3.xml><?xml version="1.0" encoding="utf-8"?>
<ds:datastoreItem xmlns:ds="http://schemas.openxmlformats.org/officeDocument/2006/customXml" ds:itemID="{54C983BE-EC4F-49B7-ABFC-8156F1910381}">
  <ds:schemaRefs>
    <ds:schemaRef ds:uri="aea6cfdb-8c38-4a8f-8db2-6031ff9fca1d"/>
    <ds:schemaRef ds:uri="http://schemas.microsoft.com/office/infopath/2007/PartnerControls"/>
    <ds:schemaRef ds:uri="http://purl.org/dc/elements/1.1/"/>
    <ds:schemaRef ds:uri="http://purl.org/dc/terms/"/>
    <ds:schemaRef ds:uri="http://purl.org/dc/dcmitype/"/>
    <ds:schemaRef ds:uri="25f8ee31-97c5-4c94-80c3-764537ab3f84"/>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382</TotalTime>
  <Words>562</Words>
  <Application>Microsoft Office PowerPoint</Application>
  <PresentationFormat>Custom</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Wingdings</vt:lpstr>
      <vt:lpstr>Montserrat Classic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Vajika Shafreen K 22BEC190</cp:lastModifiedBy>
  <cp:revision>3</cp:revision>
  <dcterms:created xsi:type="dcterms:W3CDTF">2006-08-16T00:00:00Z</dcterms:created>
  <dcterms:modified xsi:type="dcterms:W3CDTF">2024-03-06T04:50:08Z</dcterms:modified>
  <dc:identifier>DAF9lOCI3r0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0x01010028A35922D9062449BBD1ED47A172D3B0</vt:lpwstr>
  </property>
</Properties>
</file>