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ans" charset="1" panose="00000000000000000000"/>
      <p:regular r:id="rId16"/>
    </p:embeddedFont>
    <p:embeddedFont>
      <p:font typeface="DM Sans Bold"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5.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7188465" y="2209131"/>
            <a:ext cx="3559297" cy="3559297"/>
          </a:xfrm>
          <a:custGeom>
            <a:avLst/>
            <a:gdLst/>
            <a:ahLst/>
            <a:cxnLst/>
            <a:rect r="r" b="b" t="t" l="l"/>
            <a:pathLst>
              <a:path h="3559297" w="3559297">
                <a:moveTo>
                  <a:pt x="0" y="0"/>
                </a:moveTo>
                <a:lnTo>
                  <a:pt x="3559297" y="0"/>
                </a:lnTo>
                <a:lnTo>
                  <a:pt x="3559297" y="3559297"/>
                </a:lnTo>
                <a:lnTo>
                  <a:pt x="0" y="3559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48487" y="0"/>
            <a:ext cx="5639513" cy="8564141"/>
          </a:xfrm>
          <a:custGeom>
            <a:avLst/>
            <a:gdLst/>
            <a:ahLst/>
            <a:cxnLst/>
            <a:rect r="r" b="b" t="t" l="l"/>
            <a:pathLst>
              <a:path h="8564141" w="5639513">
                <a:moveTo>
                  <a:pt x="0" y="0"/>
                </a:moveTo>
                <a:lnTo>
                  <a:pt x="5639513" y="0"/>
                </a:lnTo>
                <a:lnTo>
                  <a:pt x="5639513" y="8564141"/>
                </a:lnTo>
                <a:lnTo>
                  <a:pt x="0" y="8564141"/>
                </a:lnTo>
                <a:lnTo>
                  <a:pt x="0" y="0"/>
                </a:lnTo>
                <a:close/>
              </a:path>
            </a:pathLst>
          </a:custGeom>
          <a:blipFill>
            <a:blip r:embed="rId4"/>
            <a:stretch>
              <a:fillRect l="0" t="-29208" r="-41233" b="-10295"/>
            </a:stretch>
          </a:blipFill>
        </p:spPr>
      </p:sp>
      <p:sp>
        <p:nvSpPr>
          <p:cNvPr name="AutoShape 4" id="4"/>
          <p:cNvSpPr/>
          <p:nvPr/>
        </p:nvSpPr>
        <p:spPr>
          <a:xfrm rot="0">
            <a:off x="0" y="8562086"/>
            <a:ext cx="18288000" cy="1726968"/>
          </a:xfrm>
          <a:prstGeom prst="rect">
            <a:avLst/>
          </a:prstGeom>
          <a:solidFill>
            <a:srgbClr val="EDD767"/>
          </a:solidFill>
        </p:spPr>
      </p:sp>
      <p:grpSp>
        <p:nvGrpSpPr>
          <p:cNvPr name="Group 5" id="5"/>
          <p:cNvGrpSpPr/>
          <p:nvPr/>
        </p:nvGrpSpPr>
        <p:grpSpPr>
          <a:xfrm rot="0">
            <a:off x="757985" y="3213380"/>
            <a:ext cx="9738112" cy="5110097"/>
            <a:chOff x="0" y="0"/>
            <a:chExt cx="12984150" cy="6813462"/>
          </a:xfrm>
        </p:grpSpPr>
        <p:sp>
          <p:nvSpPr>
            <p:cNvPr name="TextBox 6" id="6"/>
            <p:cNvSpPr txBox="true"/>
            <p:nvPr/>
          </p:nvSpPr>
          <p:spPr>
            <a:xfrm rot="0">
              <a:off x="0" y="0"/>
              <a:ext cx="12984150" cy="5791200"/>
            </a:xfrm>
            <a:prstGeom prst="rect">
              <a:avLst/>
            </a:prstGeom>
          </p:spPr>
          <p:txBody>
            <a:bodyPr anchor="t" rtlCol="false" tIns="0" lIns="0" bIns="0" rIns="0">
              <a:spAutoFit/>
            </a:bodyPr>
            <a:lstStyle/>
            <a:p>
              <a:pPr algn="l">
                <a:lnSpc>
                  <a:spcPts val="11400"/>
                </a:lnSpc>
              </a:pPr>
              <a:r>
                <a:rPr lang="en-US" sz="9500">
                  <a:solidFill>
                    <a:srgbClr val="000000"/>
                  </a:solidFill>
                  <a:latin typeface="DM Sans"/>
                  <a:ea typeface="DM Sans"/>
                  <a:cs typeface="DM Sans"/>
                  <a:sym typeface="DM Sans"/>
                </a:rPr>
                <a:t>ML BASED RESUME CLASSIFIER</a:t>
              </a:r>
            </a:p>
          </p:txBody>
        </p:sp>
        <p:sp>
          <p:nvSpPr>
            <p:cNvPr name="TextBox 7" id="7"/>
            <p:cNvSpPr txBox="true"/>
            <p:nvPr/>
          </p:nvSpPr>
          <p:spPr>
            <a:xfrm rot="0">
              <a:off x="0" y="6137187"/>
              <a:ext cx="12984150" cy="676275"/>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000000"/>
                  </a:solidFill>
                  <a:latin typeface="DM Sans"/>
                  <a:ea typeface="DM Sans"/>
                  <a:cs typeface="DM Sans"/>
                  <a:sym typeface="DM Sans"/>
                </a:rPr>
                <a:t>(Resupro)</a:t>
              </a:r>
            </a:p>
          </p:txBody>
        </p:sp>
      </p:grpSp>
      <p:sp>
        <p:nvSpPr>
          <p:cNvPr name="Freeform 8" id="8"/>
          <p:cNvSpPr/>
          <p:nvPr/>
        </p:nvSpPr>
        <p:spPr>
          <a:xfrm flipH="false" flipV="false" rot="0">
            <a:off x="12648487" y="-2054"/>
            <a:ext cx="5639513" cy="8564141"/>
          </a:xfrm>
          <a:custGeom>
            <a:avLst/>
            <a:gdLst/>
            <a:ahLst/>
            <a:cxnLst/>
            <a:rect r="r" b="b" t="t" l="l"/>
            <a:pathLst>
              <a:path h="8564141" w="5639513">
                <a:moveTo>
                  <a:pt x="0" y="0"/>
                </a:moveTo>
                <a:lnTo>
                  <a:pt x="5639513" y="0"/>
                </a:lnTo>
                <a:lnTo>
                  <a:pt x="5639513" y="8564140"/>
                </a:lnTo>
                <a:lnTo>
                  <a:pt x="0" y="8564140"/>
                </a:lnTo>
                <a:lnTo>
                  <a:pt x="0" y="0"/>
                </a:lnTo>
                <a:close/>
              </a:path>
            </a:pathLst>
          </a:custGeom>
          <a:blipFill>
            <a:blip r:embed="rId5"/>
            <a:stretch>
              <a:fillRect l="-107398" t="0" r="-20390" b="0"/>
            </a:stretch>
          </a:blipFill>
        </p:spPr>
      </p:sp>
      <p:sp>
        <p:nvSpPr>
          <p:cNvPr name="Freeform 9" id="9"/>
          <p:cNvSpPr/>
          <p:nvPr/>
        </p:nvSpPr>
        <p:spPr>
          <a:xfrm flipH="false" flipV="false" rot="0">
            <a:off x="155263" y="118154"/>
            <a:ext cx="1502900" cy="1291967"/>
          </a:xfrm>
          <a:custGeom>
            <a:avLst/>
            <a:gdLst/>
            <a:ahLst/>
            <a:cxnLst/>
            <a:rect r="r" b="b" t="t" l="l"/>
            <a:pathLst>
              <a:path h="1291967" w="1502900">
                <a:moveTo>
                  <a:pt x="0" y="0"/>
                </a:moveTo>
                <a:lnTo>
                  <a:pt x="1502900" y="0"/>
                </a:lnTo>
                <a:lnTo>
                  <a:pt x="1502900" y="1291967"/>
                </a:lnTo>
                <a:lnTo>
                  <a:pt x="0" y="1291967"/>
                </a:lnTo>
                <a:lnTo>
                  <a:pt x="0" y="0"/>
                </a:lnTo>
                <a:close/>
              </a:path>
            </a:pathLst>
          </a:custGeom>
          <a:blipFill>
            <a:blip r:embed="rId6"/>
            <a:stretch>
              <a:fillRect l="0" t="0" r="0" b="0"/>
            </a:stretch>
          </a:blipFill>
        </p:spPr>
      </p:sp>
      <p:sp>
        <p:nvSpPr>
          <p:cNvPr name="Freeform 10" id="10"/>
          <p:cNvSpPr/>
          <p:nvPr/>
        </p:nvSpPr>
        <p:spPr>
          <a:xfrm flipH="false" flipV="false" rot="0">
            <a:off x="10766812" y="118154"/>
            <a:ext cx="1610458" cy="1329736"/>
          </a:xfrm>
          <a:custGeom>
            <a:avLst/>
            <a:gdLst/>
            <a:ahLst/>
            <a:cxnLst/>
            <a:rect r="r" b="b" t="t" l="l"/>
            <a:pathLst>
              <a:path h="1329736" w="1610458">
                <a:moveTo>
                  <a:pt x="0" y="0"/>
                </a:moveTo>
                <a:lnTo>
                  <a:pt x="1610458" y="0"/>
                </a:lnTo>
                <a:lnTo>
                  <a:pt x="1610458" y="1329736"/>
                </a:lnTo>
                <a:lnTo>
                  <a:pt x="0" y="1329736"/>
                </a:lnTo>
                <a:lnTo>
                  <a:pt x="0" y="0"/>
                </a:lnTo>
                <a:close/>
              </a:path>
            </a:pathLst>
          </a:custGeom>
          <a:blipFill>
            <a:blip r:embed="rId7"/>
            <a:stretch>
              <a:fillRect l="0" t="0" r="0" b="0"/>
            </a:stretch>
          </a:blipFill>
        </p:spPr>
      </p:sp>
      <p:sp>
        <p:nvSpPr>
          <p:cNvPr name="TextBox 11" id="11"/>
          <p:cNvSpPr txBox="true"/>
          <p:nvPr/>
        </p:nvSpPr>
        <p:spPr>
          <a:xfrm rot="0">
            <a:off x="0" y="8854562"/>
            <a:ext cx="12037482" cy="752475"/>
          </a:xfrm>
          <a:prstGeom prst="rect">
            <a:avLst/>
          </a:prstGeom>
        </p:spPr>
        <p:txBody>
          <a:bodyPr anchor="t" rtlCol="false" tIns="0" lIns="0" bIns="0" rIns="0">
            <a:spAutoFit/>
          </a:bodyPr>
          <a:lstStyle/>
          <a:p>
            <a:pPr algn="ctr">
              <a:lnSpc>
                <a:spcPts val="5964"/>
              </a:lnSpc>
            </a:pPr>
            <a:r>
              <a:rPr lang="en-US" sz="4970" b="true">
                <a:solidFill>
                  <a:srgbClr val="000000"/>
                </a:solidFill>
                <a:latin typeface="DM Sans Bold"/>
                <a:ea typeface="DM Sans Bold"/>
                <a:cs typeface="DM Sans Bold"/>
                <a:sym typeface="DM Sans Bold"/>
              </a:rPr>
              <a:t>PCS-03,  Guide: Prof. Abhishek Goyal</a:t>
            </a:r>
          </a:p>
        </p:txBody>
      </p:sp>
      <p:sp>
        <p:nvSpPr>
          <p:cNvPr name="TextBox 12" id="12"/>
          <p:cNvSpPr txBox="true"/>
          <p:nvPr/>
        </p:nvSpPr>
        <p:spPr>
          <a:xfrm rot="0">
            <a:off x="1831545" y="238175"/>
            <a:ext cx="8916217" cy="3135620"/>
          </a:xfrm>
          <a:prstGeom prst="rect">
            <a:avLst/>
          </a:prstGeom>
        </p:spPr>
        <p:txBody>
          <a:bodyPr anchor="t" rtlCol="false" tIns="0" lIns="0" bIns="0" rIns="0">
            <a:spAutoFit/>
          </a:bodyPr>
          <a:lstStyle/>
          <a:p>
            <a:pPr algn="ctr">
              <a:lnSpc>
                <a:spcPts val="4990"/>
              </a:lnSpc>
            </a:pPr>
            <a:r>
              <a:rPr lang="en-US" sz="3564">
                <a:solidFill>
                  <a:srgbClr val="000000"/>
                </a:solidFill>
                <a:latin typeface="DM Sans"/>
                <a:ea typeface="DM Sans"/>
                <a:cs typeface="DM Sans"/>
                <a:sym typeface="DM Sans"/>
              </a:rPr>
              <a:t>KIET Group of Institutions, Ghaziabad </a:t>
            </a:r>
          </a:p>
          <a:p>
            <a:pPr algn="ctr">
              <a:lnSpc>
                <a:spcPts val="4990"/>
              </a:lnSpc>
            </a:pPr>
            <a:r>
              <a:rPr lang="en-US" sz="3564">
                <a:solidFill>
                  <a:srgbClr val="000000"/>
                </a:solidFill>
                <a:latin typeface="DM Sans"/>
                <a:ea typeface="DM Sans"/>
                <a:cs typeface="DM Sans"/>
                <a:sym typeface="DM Sans"/>
              </a:rPr>
              <a:t>(An ISO– 9001: 2008 Certified &amp; ‘A+’ Grade accredited </a:t>
            </a:r>
          </a:p>
          <a:p>
            <a:pPr algn="ctr">
              <a:lnSpc>
                <a:spcPts val="4990"/>
              </a:lnSpc>
            </a:pPr>
            <a:r>
              <a:rPr lang="en-US" sz="3564">
                <a:solidFill>
                  <a:srgbClr val="000000"/>
                </a:solidFill>
                <a:latin typeface="DM Sans"/>
                <a:ea typeface="DM Sans"/>
                <a:cs typeface="DM Sans"/>
                <a:sym typeface="DM Sans"/>
              </a:rPr>
              <a:t>Institution by NAAC)</a:t>
            </a:r>
          </a:p>
          <a:p>
            <a:pPr algn="ctr">
              <a:lnSpc>
                <a:spcPts val="4990"/>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D767"/>
        </a:solidFill>
      </p:bgPr>
    </p:bg>
    <p:spTree>
      <p:nvGrpSpPr>
        <p:cNvPr id="1" name=""/>
        <p:cNvGrpSpPr/>
        <p:nvPr/>
      </p:nvGrpSpPr>
      <p:grpSpPr>
        <a:xfrm>
          <a:off x="0" y="0"/>
          <a:ext cx="0" cy="0"/>
          <a:chOff x="0" y="0"/>
          <a:chExt cx="0" cy="0"/>
        </a:xfrm>
      </p:grpSpPr>
      <p:sp>
        <p:nvSpPr>
          <p:cNvPr name="Freeform 2" id="2"/>
          <p:cNvSpPr/>
          <p:nvPr/>
        </p:nvSpPr>
        <p:spPr>
          <a:xfrm flipH="false" flipV="false" rot="0">
            <a:off x="3540026" y="1371825"/>
            <a:ext cx="3201175" cy="3201175"/>
          </a:xfrm>
          <a:custGeom>
            <a:avLst/>
            <a:gdLst/>
            <a:ahLst/>
            <a:cxnLst/>
            <a:rect r="r" b="b" t="t" l="l"/>
            <a:pathLst>
              <a:path h="3201175" w="3201175">
                <a:moveTo>
                  <a:pt x="0" y="0"/>
                </a:moveTo>
                <a:lnTo>
                  <a:pt x="3201175" y="0"/>
                </a:lnTo>
                <a:lnTo>
                  <a:pt x="3201175" y="3201175"/>
                </a:lnTo>
                <a:lnTo>
                  <a:pt x="0" y="3201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07761" y="2262471"/>
            <a:ext cx="9084009" cy="2447925"/>
          </a:xfrm>
          <a:prstGeom prst="rect">
            <a:avLst/>
          </a:prstGeom>
        </p:spPr>
        <p:txBody>
          <a:bodyPr anchor="t" rtlCol="false" tIns="0" lIns="0" bIns="0" rIns="0">
            <a:spAutoFit/>
          </a:bodyPr>
          <a:lstStyle/>
          <a:p>
            <a:pPr algn="l">
              <a:lnSpc>
                <a:spcPts val="9600"/>
              </a:lnSpc>
            </a:pPr>
            <a:r>
              <a:rPr lang="en-US" sz="8000">
                <a:solidFill>
                  <a:srgbClr val="000000"/>
                </a:solidFill>
                <a:latin typeface="DM Sans"/>
                <a:ea typeface="DM Sans"/>
                <a:cs typeface="DM Sans"/>
                <a:sym typeface="DM Sans"/>
              </a:rPr>
              <a:t>Thank you</a:t>
            </a:r>
          </a:p>
          <a:p>
            <a:pPr algn="l">
              <a:lnSpc>
                <a:spcPts val="9600"/>
              </a:lnSpc>
            </a:pPr>
            <a:r>
              <a:rPr lang="en-US" sz="8000">
                <a:solidFill>
                  <a:srgbClr val="000000"/>
                </a:solidFill>
                <a:latin typeface="DM Sans"/>
                <a:ea typeface="DM Sans"/>
                <a:cs typeface="DM Sans"/>
                <a:sym typeface="DM Sans"/>
              </a:rPr>
              <a:t>for attending!</a:t>
            </a:r>
          </a:p>
        </p:txBody>
      </p:sp>
      <p:sp>
        <p:nvSpPr>
          <p:cNvPr name="AutoShape 4" id="4"/>
          <p:cNvSpPr/>
          <p:nvPr/>
        </p:nvSpPr>
        <p:spPr>
          <a:xfrm rot="0">
            <a:off x="0" y="6660756"/>
            <a:ext cx="18288000" cy="3626244"/>
          </a:xfrm>
          <a:prstGeom prst="rect">
            <a:avLst/>
          </a:prstGeom>
          <a:solidFill>
            <a:srgbClr val="F4F4F4"/>
          </a:solid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0"/>
            <a:ext cx="7794923" cy="10287000"/>
          </a:xfrm>
          <a:prstGeom prst="rect">
            <a:avLst/>
          </a:prstGeom>
          <a:solidFill>
            <a:srgbClr val="EDD767"/>
          </a:solidFill>
        </p:spPr>
      </p:sp>
      <p:grpSp>
        <p:nvGrpSpPr>
          <p:cNvPr name="Group 3" id="3"/>
          <p:cNvGrpSpPr/>
          <p:nvPr/>
        </p:nvGrpSpPr>
        <p:grpSpPr>
          <a:xfrm rot="0">
            <a:off x="4762" y="3472805"/>
            <a:ext cx="7794923" cy="3341391"/>
            <a:chOff x="0" y="0"/>
            <a:chExt cx="10393230" cy="4455188"/>
          </a:xfrm>
        </p:grpSpPr>
        <p:sp>
          <p:nvSpPr>
            <p:cNvPr name="TextBox 4" id="4"/>
            <p:cNvSpPr txBox="true"/>
            <p:nvPr/>
          </p:nvSpPr>
          <p:spPr>
            <a:xfrm rot="0">
              <a:off x="0" y="-161925"/>
              <a:ext cx="10393230" cy="3675591"/>
            </a:xfrm>
            <a:prstGeom prst="rect">
              <a:avLst/>
            </a:prstGeom>
          </p:spPr>
          <p:txBody>
            <a:bodyPr anchor="t" rtlCol="false" tIns="0" lIns="0" bIns="0" rIns="0">
              <a:spAutoFit/>
            </a:bodyPr>
            <a:lstStyle/>
            <a:p>
              <a:pPr algn="ctr">
                <a:lnSpc>
                  <a:spcPts val="11200"/>
                </a:lnSpc>
              </a:pPr>
              <a:r>
                <a:rPr lang="en-US" b="true" sz="8000">
                  <a:solidFill>
                    <a:srgbClr val="000000"/>
                  </a:solidFill>
                  <a:latin typeface="DM Sans Bold"/>
                  <a:ea typeface="DM Sans Bold"/>
                  <a:cs typeface="DM Sans Bold"/>
                  <a:sym typeface="DM Sans Bold"/>
                </a:rPr>
                <a:t>PROBLEM STATEMENT</a:t>
              </a:r>
            </a:p>
          </p:txBody>
        </p:sp>
        <p:sp>
          <p:nvSpPr>
            <p:cNvPr name="TextBox 5" id="5"/>
            <p:cNvSpPr txBox="true"/>
            <p:nvPr/>
          </p:nvSpPr>
          <p:spPr>
            <a:xfrm rot="0">
              <a:off x="0" y="3942980"/>
              <a:ext cx="10393230" cy="512207"/>
            </a:xfrm>
            <a:prstGeom prst="rect">
              <a:avLst/>
            </a:prstGeom>
          </p:spPr>
          <p:txBody>
            <a:bodyPr anchor="t" rtlCol="false" tIns="0" lIns="0" bIns="0" rIns="0">
              <a:spAutoFit/>
            </a:bodyPr>
            <a:lstStyle/>
            <a:p>
              <a:pPr algn="l">
                <a:lnSpc>
                  <a:spcPts val="3300"/>
                </a:lnSpc>
              </a:pPr>
            </a:p>
          </p:txBody>
        </p:sp>
      </p:grpSp>
      <p:sp>
        <p:nvSpPr>
          <p:cNvPr name="AutoShape 6" id="6"/>
          <p:cNvSpPr/>
          <p:nvPr/>
        </p:nvSpPr>
        <p:spPr>
          <a:xfrm rot="5400000">
            <a:off x="2536567" y="1135533"/>
            <a:ext cx="2731314" cy="0"/>
          </a:xfrm>
          <a:prstGeom prst="line">
            <a:avLst/>
          </a:prstGeom>
          <a:ln cap="rnd" w="9525">
            <a:solidFill>
              <a:srgbClr val="000000"/>
            </a:solidFill>
            <a:prstDash val="solid"/>
            <a:headEnd type="none" len="sm" w="sm"/>
            <a:tailEnd type="none" len="sm" w="sm"/>
          </a:ln>
        </p:spPr>
      </p:sp>
      <p:sp>
        <p:nvSpPr>
          <p:cNvPr name="TextBox 7" id="7"/>
          <p:cNvSpPr txBox="true"/>
          <p:nvPr/>
        </p:nvSpPr>
        <p:spPr>
          <a:xfrm rot="0">
            <a:off x="8162964" y="1538933"/>
            <a:ext cx="9731269" cy="7991475"/>
          </a:xfrm>
          <a:prstGeom prst="rect">
            <a:avLst/>
          </a:prstGeom>
        </p:spPr>
        <p:txBody>
          <a:bodyPr anchor="t" rtlCol="false" tIns="0" lIns="0" bIns="0" rIns="0">
            <a:spAutoFit/>
          </a:bodyPr>
          <a:lstStyle/>
          <a:p>
            <a:pPr algn="just">
              <a:lnSpc>
                <a:spcPts val="4200"/>
              </a:lnSpc>
            </a:pPr>
            <a:r>
              <a:rPr lang="en-US" sz="3000">
                <a:solidFill>
                  <a:srgbClr val="000000"/>
                </a:solidFill>
                <a:latin typeface="DM Sans"/>
                <a:ea typeface="DM Sans"/>
                <a:cs typeface="DM Sans"/>
                <a:sym typeface="DM Sans"/>
              </a:rPr>
              <a:t>Recruiters and hiring managers often face challenges in efficiently screening a large volume of resumes, leading to time-consuming manual processes, human biases, and potential oversight of qualified candidates. Traditional resume screening methods rely heavily on subjective judgment, making it difficult to identify the best-fit applicants for specific job roles consistently.</a:t>
            </a:r>
          </a:p>
          <a:p>
            <a:pPr algn="just">
              <a:lnSpc>
                <a:spcPts val="4200"/>
              </a:lnSpc>
            </a:pPr>
          </a:p>
          <a:p>
            <a:pPr algn="just">
              <a:lnSpc>
                <a:spcPts val="4200"/>
              </a:lnSpc>
            </a:pPr>
            <a:r>
              <a:rPr lang="en-US" sz="3000">
                <a:solidFill>
                  <a:srgbClr val="000000"/>
                </a:solidFill>
                <a:latin typeface="DM Sans"/>
                <a:ea typeface="DM Sans"/>
                <a:cs typeface="DM Sans"/>
                <a:sym typeface="DM Sans"/>
              </a:rPr>
              <a:t>Moreover, many applicants fail to tailor their resumes according to job descriptions, leading to mismatches between employer expectations and candidate qualifications. This results in inefficiencies in the hiring process, prolonged recruitment cycles, and increased costs for organizations.</a:t>
            </a:r>
          </a:p>
          <a:p>
            <a:pPr algn="just">
              <a:lnSpc>
                <a:spcPts val="4200"/>
              </a:lnSpc>
              <a:spcBef>
                <a:spcPct val="0"/>
              </a:spcBef>
            </a:pPr>
          </a:p>
        </p:txBody>
      </p:sp>
      <p:sp>
        <p:nvSpPr>
          <p:cNvPr name="Freeform 8" id="8"/>
          <p:cNvSpPr/>
          <p:nvPr/>
        </p:nvSpPr>
        <p:spPr>
          <a:xfrm flipH="false" flipV="false" rot="0">
            <a:off x="155263" y="118154"/>
            <a:ext cx="1502900" cy="1291967"/>
          </a:xfrm>
          <a:custGeom>
            <a:avLst/>
            <a:gdLst/>
            <a:ahLst/>
            <a:cxnLst/>
            <a:rect r="r" b="b" t="t" l="l"/>
            <a:pathLst>
              <a:path h="1291967" w="1502900">
                <a:moveTo>
                  <a:pt x="0" y="0"/>
                </a:moveTo>
                <a:lnTo>
                  <a:pt x="1502900" y="0"/>
                </a:lnTo>
                <a:lnTo>
                  <a:pt x="1502900" y="1291967"/>
                </a:lnTo>
                <a:lnTo>
                  <a:pt x="0" y="1291967"/>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0"/>
            <a:ext cx="7794923" cy="10287000"/>
          </a:xfrm>
          <a:prstGeom prst="rect">
            <a:avLst/>
          </a:prstGeom>
          <a:solidFill>
            <a:srgbClr val="EDD767"/>
          </a:solidFill>
        </p:spPr>
      </p:sp>
      <p:sp>
        <p:nvSpPr>
          <p:cNvPr name="TextBox 3" id="3"/>
          <p:cNvSpPr txBox="true"/>
          <p:nvPr/>
        </p:nvSpPr>
        <p:spPr>
          <a:xfrm rot="0">
            <a:off x="242001" y="4041262"/>
            <a:ext cx="7552922" cy="1228725"/>
          </a:xfrm>
          <a:prstGeom prst="rect">
            <a:avLst/>
          </a:prstGeom>
        </p:spPr>
        <p:txBody>
          <a:bodyPr anchor="t" rtlCol="false" tIns="0" lIns="0" bIns="0" rIns="0">
            <a:spAutoFit/>
          </a:bodyPr>
          <a:lstStyle/>
          <a:p>
            <a:pPr algn="ctr">
              <a:lnSpc>
                <a:spcPts val="9600"/>
              </a:lnSpc>
            </a:pPr>
            <a:r>
              <a:rPr lang="en-US" b="true" sz="8000">
                <a:solidFill>
                  <a:srgbClr val="000000"/>
                </a:solidFill>
                <a:latin typeface="DM Sans Bold"/>
                <a:ea typeface="DM Sans Bold"/>
                <a:cs typeface="DM Sans Bold"/>
                <a:sym typeface="DM Sans Bold"/>
              </a:rPr>
              <a:t>OBJECTIVES</a:t>
            </a:r>
          </a:p>
        </p:txBody>
      </p:sp>
      <p:sp>
        <p:nvSpPr>
          <p:cNvPr name="TextBox 4" id="4"/>
          <p:cNvSpPr txBox="true"/>
          <p:nvPr/>
        </p:nvSpPr>
        <p:spPr>
          <a:xfrm rot="0">
            <a:off x="7969458" y="836099"/>
            <a:ext cx="10121659" cy="8258175"/>
          </a:xfrm>
          <a:prstGeom prst="rect">
            <a:avLst/>
          </a:prstGeom>
        </p:spPr>
        <p:txBody>
          <a:bodyPr anchor="t" rtlCol="false" tIns="0" lIns="0" bIns="0" rIns="0">
            <a:spAutoFit/>
          </a:bodyPr>
          <a:lstStyle/>
          <a:p>
            <a:pPr algn="l" marL="838669" indent="-419335" lvl="1">
              <a:lnSpc>
                <a:spcPts val="4661"/>
              </a:lnSpc>
              <a:buFont typeface="Arial"/>
              <a:buChar char="•"/>
            </a:pPr>
            <a:r>
              <a:rPr lang="en-US" sz="3884">
                <a:solidFill>
                  <a:srgbClr val="000000"/>
                </a:solidFill>
                <a:latin typeface="DM Sans"/>
                <a:ea typeface="DM Sans"/>
                <a:cs typeface="DM Sans"/>
                <a:sym typeface="DM Sans"/>
              </a:rPr>
              <a:t>To provide UI/UX  to create a candidate’s resume.</a:t>
            </a:r>
          </a:p>
          <a:p>
            <a:pPr algn="l">
              <a:lnSpc>
                <a:spcPts val="4661"/>
              </a:lnSpc>
            </a:pPr>
          </a:p>
          <a:p>
            <a:pPr algn="l" marL="838669" indent="-419335" lvl="1">
              <a:lnSpc>
                <a:spcPts val="4661"/>
              </a:lnSpc>
              <a:buFont typeface="Arial"/>
              <a:buChar char="•"/>
            </a:pPr>
            <a:r>
              <a:rPr lang="en-US" sz="3884">
                <a:solidFill>
                  <a:srgbClr val="000000"/>
                </a:solidFill>
                <a:latin typeface="DM Sans"/>
                <a:ea typeface="DM Sans"/>
                <a:cs typeface="DM Sans"/>
                <a:sym typeface="DM Sans"/>
              </a:rPr>
              <a:t>To develop a system that automates the initial screening of resumes, reducing the time and resources spent on manual review processes.</a:t>
            </a:r>
          </a:p>
          <a:p>
            <a:pPr algn="l">
              <a:lnSpc>
                <a:spcPts val="4661"/>
              </a:lnSpc>
            </a:pPr>
          </a:p>
          <a:p>
            <a:pPr algn="l" marL="838669" indent="-419335" lvl="1">
              <a:lnSpc>
                <a:spcPts val="4661"/>
              </a:lnSpc>
              <a:buFont typeface="Arial"/>
              <a:buChar char="•"/>
            </a:pPr>
            <a:r>
              <a:rPr lang="en-US" sz="3884">
                <a:solidFill>
                  <a:srgbClr val="000000"/>
                </a:solidFill>
                <a:latin typeface="DM Sans"/>
                <a:ea typeface="DM Sans"/>
                <a:cs typeface="DM Sans"/>
                <a:sym typeface="DM Sans"/>
              </a:rPr>
              <a:t>The work aims to enhance decision-making during the early stages of recruitment by providing data insights, ultimately improving the selection process and identifying top-tier talent. </a:t>
            </a:r>
          </a:p>
          <a:p>
            <a:pPr algn="l">
              <a:lnSpc>
                <a:spcPts val="4661"/>
              </a:lnSpc>
            </a:pPr>
          </a:p>
        </p:txBody>
      </p:sp>
      <p:sp>
        <p:nvSpPr>
          <p:cNvPr name="Freeform 5" id="5"/>
          <p:cNvSpPr/>
          <p:nvPr/>
        </p:nvSpPr>
        <p:spPr>
          <a:xfrm flipH="false" flipV="false" rot="0">
            <a:off x="155263" y="118154"/>
            <a:ext cx="1502900" cy="1291967"/>
          </a:xfrm>
          <a:custGeom>
            <a:avLst/>
            <a:gdLst/>
            <a:ahLst/>
            <a:cxnLst/>
            <a:rect r="r" b="b" t="t" l="l"/>
            <a:pathLst>
              <a:path h="1291967" w="1502900">
                <a:moveTo>
                  <a:pt x="0" y="0"/>
                </a:moveTo>
                <a:lnTo>
                  <a:pt x="1502900" y="0"/>
                </a:lnTo>
                <a:lnTo>
                  <a:pt x="1502900" y="1291967"/>
                </a:lnTo>
                <a:lnTo>
                  <a:pt x="0" y="1291967"/>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0"/>
            <a:ext cx="7794923" cy="10287000"/>
          </a:xfrm>
          <a:prstGeom prst="rect">
            <a:avLst/>
          </a:prstGeom>
          <a:solidFill>
            <a:srgbClr val="EDD767"/>
          </a:solidFill>
        </p:spPr>
      </p:sp>
      <p:sp>
        <p:nvSpPr>
          <p:cNvPr name="Freeform 3" id="3"/>
          <p:cNvSpPr/>
          <p:nvPr/>
        </p:nvSpPr>
        <p:spPr>
          <a:xfrm flipH="false" flipV="false" rot="0">
            <a:off x="8821551" y="2559469"/>
            <a:ext cx="3709863" cy="1295080"/>
          </a:xfrm>
          <a:custGeom>
            <a:avLst/>
            <a:gdLst/>
            <a:ahLst/>
            <a:cxnLst/>
            <a:rect r="r" b="b" t="t" l="l"/>
            <a:pathLst>
              <a:path h="1295080" w="3709863">
                <a:moveTo>
                  <a:pt x="0" y="0"/>
                </a:moveTo>
                <a:lnTo>
                  <a:pt x="3709863" y="0"/>
                </a:lnTo>
                <a:lnTo>
                  <a:pt x="3709863" y="1295080"/>
                </a:lnTo>
                <a:lnTo>
                  <a:pt x="0" y="12950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18981" y="2305973"/>
            <a:ext cx="2574388" cy="1802071"/>
          </a:xfrm>
          <a:custGeom>
            <a:avLst/>
            <a:gdLst/>
            <a:ahLst/>
            <a:cxnLst/>
            <a:rect r="r" b="b" t="t" l="l"/>
            <a:pathLst>
              <a:path h="1802071" w="2574388">
                <a:moveTo>
                  <a:pt x="0" y="0"/>
                </a:moveTo>
                <a:lnTo>
                  <a:pt x="2574388" y="0"/>
                </a:lnTo>
                <a:lnTo>
                  <a:pt x="2574388" y="1802072"/>
                </a:lnTo>
                <a:lnTo>
                  <a:pt x="0" y="18020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420241" y="6798681"/>
            <a:ext cx="2149498" cy="2149498"/>
          </a:xfrm>
          <a:custGeom>
            <a:avLst/>
            <a:gdLst/>
            <a:ahLst/>
            <a:cxnLst/>
            <a:rect r="r" b="b" t="t" l="l"/>
            <a:pathLst>
              <a:path h="2149498" w="2149498">
                <a:moveTo>
                  <a:pt x="0" y="0"/>
                </a:moveTo>
                <a:lnTo>
                  <a:pt x="2149498" y="0"/>
                </a:lnTo>
                <a:lnTo>
                  <a:pt x="2149498" y="2149499"/>
                </a:lnTo>
                <a:lnTo>
                  <a:pt x="0" y="2149499"/>
                </a:lnTo>
                <a:lnTo>
                  <a:pt x="0" y="0"/>
                </a:lnTo>
                <a:close/>
              </a:path>
            </a:pathLst>
          </a:custGeom>
          <a:blipFill>
            <a:blip r:embed="rId6"/>
            <a:stretch>
              <a:fillRect l="0" t="0" r="0" b="0"/>
            </a:stretch>
          </a:blipFill>
        </p:spPr>
      </p:sp>
      <p:sp>
        <p:nvSpPr>
          <p:cNvPr name="Freeform 6" id="6"/>
          <p:cNvSpPr/>
          <p:nvPr/>
        </p:nvSpPr>
        <p:spPr>
          <a:xfrm flipH="false" flipV="false" rot="0">
            <a:off x="11536541" y="6582056"/>
            <a:ext cx="3468453" cy="971167"/>
          </a:xfrm>
          <a:custGeom>
            <a:avLst/>
            <a:gdLst/>
            <a:ahLst/>
            <a:cxnLst/>
            <a:rect r="r" b="b" t="t" l="l"/>
            <a:pathLst>
              <a:path h="971167" w="3468453">
                <a:moveTo>
                  <a:pt x="0" y="0"/>
                </a:moveTo>
                <a:lnTo>
                  <a:pt x="3468454" y="0"/>
                </a:lnTo>
                <a:lnTo>
                  <a:pt x="3468454" y="971167"/>
                </a:lnTo>
                <a:lnTo>
                  <a:pt x="0" y="9711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1195057" y="8030000"/>
            <a:ext cx="3433424" cy="2060054"/>
          </a:xfrm>
          <a:custGeom>
            <a:avLst/>
            <a:gdLst/>
            <a:ahLst/>
            <a:cxnLst/>
            <a:rect r="r" b="b" t="t" l="l"/>
            <a:pathLst>
              <a:path h="2060054" w="3433424">
                <a:moveTo>
                  <a:pt x="0" y="0"/>
                </a:moveTo>
                <a:lnTo>
                  <a:pt x="3433423" y="0"/>
                </a:lnTo>
                <a:lnTo>
                  <a:pt x="3433423" y="2060054"/>
                </a:lnTo>
                <a:lnTo>
                  <a:pt x="0" y="2060054"/>
                </a:lnTo>
                <a:lnTo>
                  <a:pt x="0" y="0"/>
                </a:lnTo>
                <a:close/>
              </a:path>
            </a:pathLst>
          </a:custGeom>
          <a:blipFill>
            <a:blip r:embed="rId9"/>
            <a:stretch>
              <a:fillRect l="0" t="0" r="0" b="0"/>
            </a:stretch>
          </a:blipFill>
        </p:spPr>
      </p:sp>
      <p:sp>
        <p:nvSpPr>
          <p:cNvPr name="Freeform 8" id="8"/>
          <p:cNvSpPr/>
          <p:nvPr/>
        </p:nvSpPr>
        <p:spPr>
          <a:xfrm flipH="false" flipV="false" rot="0">
            <a:off x="15814620" y="6289403"/>
            <a:ext cx="1247208" cy="2658777"/>
          </a:xfrm>
          <a:custGeom>
            <a:avLst/>
            <a:gdLst/>
            <a:ahLst/>
            <a:cxnLst/>
            <a:rect r="r" b="b" t="t" l="l"/>
            <a:pathLst>
              <a:path h="2658777" w="1247208">
                <a:moveTo>
                  <a:pt x="0" y="0"/>
                </a:moveTo>
                <a:lnTo>
                  <a:pt x="1247208" y="0"/>
                </a:lnTo>
                <a:lnTo>
                  <a:pt x="1247208" y="2658777"/>
                </a:lnTo>
                <a:lnTo>
                  <a:pt x="0" y="26587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9" id="9"/>
          <p:cNvGrpSpPr/>
          <p:nvPr/>
        </p:nvGrpSpPr>
        <p:grpSpPr>
          <a:xfrm rot="0">
            <a:off x="635768" y="3997597"/>
            <a:ext cx="6572608" cy="2291805"/>
            <a:chOff x="0" y="0"/>
            <a:chExt cx="8763478" cy="3055741"/>
          </a:xfrm>
        </p:grpSpPr>
        <p:sp>
          <p:nvSpPr>
            <p:cNvPr name="TextBox 10" id="10"/>
            <p:cNvSpPr txBox="true"/>
            <p:nvPr/>
          </p:nvSpPr>
          <p:spPr>
            <a:xfrm rot="0">
              <a:off x="0" y="-9525"/>
              <a:ext cx="8763478" cy="1635125"/>
            </a:xfrm>
            <a:prstGeom prst="rect">
              <a:avLst/>
            </a:prstGeom>
          </p:spPr>
          <p:txBody>
            <a:bodyPr anchor="t" rtlCol="false" tIns="0" lIns="0" bIns="0" rIns="0">
              <a:spAutoFit/>
            </a:bodyPr>
            <a:lstStyle/>
            <a:p>
              <a:pPr algn="l">
                <a:lnSpc>
                  <a:spcPts val="9600"/>
                </a:lnSpc>
              </a:pPr>
              <a:r>
                <a:rPr lang="en-US" sz="8000" b="true">
                  <a:solidFill>
                    <a:srgbClr val="000000"/>
                  </a:solidFill>
                  <a:latin typeface="DM Sans Bold"/>
                  <a:ea typeface="DM Sans Bold"/>
                  <a:cs typeface="DM Sans Bold"/>
                  <a:sym typeface="DM Sans Bold"/>
                </a:rPr>
                <a:t>Tech Stack</a:t>
              </a:r>
            </a:p>
          </p:txBody>
        </p:sp>
        <p:sp>
          <p:nvSpPr>
            <p:cNvPr name="TextBox 11" id="11"/>
            <p:cNvSpPr txBox="true"/>
            <p:nvPr/>
          </p:nvSpPr>
          <p:spPr>
            <a:xfrm rot="0">
              <a:off x="0" y="2532501"/>
              <a:ext cx="8763478" cy="523240"/>
            </a:xfrm>
            <a:prstGeom prst="rect">
              <a:avLst/>
            </a:prstGeom>
          </p:spPr>
          <p:txBody>
            <a:bodyPr anchor="t" rtlCol="false" tIns="0" lIns="0" bIns="0" rIns="0">
              <a:spAutoFit/>
            </a:bodyPr>
            <a:lstStyle/>
            <a:p>
              <a:pPr algn="l">
                <a:lnSpc>
                  <a:spcPts val="3300"/>
                </a:lnSpc>
              </a:pPr>
            </a:p>
          </p:txBody>
        </p:sp>
      </p:grpSp>
      <p:sp>
        <p:nvSpPr>
          <p:cNvPr name="TextBox 12" id="12"/>
          <p:cNvSpPr txBox="true"/>
          <p:nvPr/>
        </p:nvSpPr>
        <p:spPr>
          <a:xfrm rot="0">
            <a:off x="10867635" y="652462"/>
            <a:ext cx="3197543" cy="857250"/>
          </a:xfrm>
          <a:prstGeom prst="rect">
            <a:avLst/>
          </a:prstGeom>
        </p:spPr>
        <p:txBody>
          <a:bodyPr anchor="t" rtlCol="false" tIns="0" lIns="0" bIns="0" rIns="0">
            <a:spAutoFit/>
          </a:bodyPr>
          <a:lstStyle/>
          <a:p>
            <a:pPr algn="ctr">
              <a:lnSpc>
                <a:spcPts val="6804"/>
              </a:lnSpc>
              <a:spcBef>
                <a:spcPct val="0"/>
              </a:spcBef>
            </a:pPr>
            <a:r>
              <a:rPr lang="en-US" b="true" sz="5670">
                <a:solidFill>
                  <a:srgbClr val="000000"/>
                </a:solidFill>
                <a:latin typeface="DM Sans Bold"/>
                <a:ea typeface="DM Sans Bold"/>
                <a:cs typeface="DM Sans Bold"/>
                <a:sym typeface="DM Sans Bold"/>
              </a:rPr>
              <a:t>Frontend</a:t>
            </a:r>
          </a:p>
        </p:txBody>
      </p:sp>
      <p:sp>
        <p:nvSpPr>
          <p:cNvPr name="TextBox 13" id="13"/>
          <p:cNvSpPr txBox="true"/>
          <p:nvPr/>
        </p:nvSpPr>
        <p:spPr>
          <a:xfrm rot="0">
            <a:off x="11006819" y="5143500"/>
            <a:ext cx="3049191" cy="857250"/>
          </a:xfrm>
          <a:prstGeom prst="rect">
            <a:avLst/>
          </a:prstGeom>
        </p:spPr>
        <p:txBody>
          <a:bodyPr anchor="t" rtlCol="false" tIns="0" lIns="0" bIns="0" rIns="0">
            <a:spAutoFit/>
          </a:bodyPr>
          <a:lstStyle/>
          <a:p>
            <a:pPr algn="ctr">
              <a:lnSpc>
                <a:spcPts val="6804"/>
              </a:lnSpc>
              <a:spcBef>
                <a:spcPct val="0"/>
              </a:spcBef>
            </a:pPr>
            <a:r>
              <a:rPr lang="en-US" b="true" sz="5670">
                <a:solidFill>
                  <a:srgbClr val="000000"/>
                </a:solidFill>
                <a:latin typeface="DM Sans Bold"/>
                <a:ea typeface="DM Sans Bold"/>
                <a:cs typeface="DM Sans Bold"/>
                <a:sym typeface="DM Sans Bold"/>
              </a:rPr>
              <a:t>Backend</a:t>
            </a:r>
          </a:p>
        </p:txBody>
      </p:sp>
      <p:sp>
        <p:nvSpPr>
          <p:cNvPr name="Freeform 14" id="14"/>
          <p:cNvSpPr/>
          <p:nvPr/>
        </p:nvSpPr>
        <p:spPr>
          <a:xfrm flipH="false" flipV="false" rot="0">
            <a:off x="155263" y="118154"/>
            <a:ext cx="1502900" cy="1291967"/>
          </a:xfrm>
          <a:custGeom>
            <a:avLst/>
            <a:gdLst/>
            <a:ahLst/>
            <a:cxnLst/>
            <a:rect r="r" b="b" t="t" l="l"/>
            <a:pathLst>
              <a:path h="1291967" w="1502900">
                <a:moveTo>
                  <a:pt x="0" y="0"/>
                </a:moveTo>
                <a:lnTo>
                  <a:pt x="1502900" y="0"/>
                </a:lnTo>
                <a:lnTo>
                  <a:pt x="1502900" y="1291967"/>
                </a:lnTo>
                <a:lnTo>
                  <a:pt x="0" y="1291967"/>
                </a:lnTo>
                <a:lnTo>
                  <a:pt x="0" y="0"/>
                </a:lnTo>
                <a:close/>
              </a:path>
            </a:pathLst>
          </a:custGeom>
          <a:blipFill>
            <a:blip r:embed="rId1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896781" y="1802567"/>
            <a:ext cx="1925481"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801827" y="310033"/>
            <a:ext cx="8166108" cy="1228725"/>
          </a:xfrm>
          <a:prstGeom prst="rect">
            <a:avLst/>
          </a:prstGeom>
        </p:spPr>
        <p:txBody>
          <a:bodyPr anchor="t" rtlCol="false" tIns="0" lIns="0" bIns="0" rIns="0">
            <a:spAutoFit/>
          </a:bodyPr>
          <a:lstStyle/>
          <a:p>
            <a:pPr algn="l">
              <a:lnSpc>
                <a:spcPts val="9600"/>
              </a:lnSpc>
            </a:pPr>
            <a:r>
              <a:rPr lang="en-US" sz="8000" b="true">
                <a:solidFill>
                  <a:srgbClr val="000000"/>
                </a:solidFill>
                <a:latin typeface="DM Sans Bold"/>
                <a:ea typeface="DM Sans Bold"/>
                <a:cs typeface="DM Sans Bold"/>
                <a:sym typeface="DM Sans Bold"/>
              </a:rPr>
              <a:t>SDG MAPPING</a:t>
            </a:r>
          </a:p>
        </p:txBody>
      </p:sp>
      <p:sp>
        <p:nvSpPr>
          <p:cNvPr name="AutoShape 4" id="4"/>
          <p:cNvSpPr/>
          <p:nvPr/>
        </p:nvSpPr>
        <p:spPr>
          <a:xfrm rot="0">
            <a:off x="0" y="9477720"/>
            <a:ext cx="18288000" cy="809280"/>
          </a:xfrm>
          <a:prstGeom prst="rect">
            <a:avLst/>
          </a:prstGeom>
          <a:solidFill>
            <a:srgbClr val="EDD767"/>
          </a:solidFill>
        </p:spPr>
      </p:sp>
      <p:sp>
        <p:nvSpPr>
          <p:cNvPr name="TextBox 5" id="5"/>
          <p:cNvSpPr txBox="true"/>
          <p:nvPr/>
        </p:nvSpPr>
        <p:spPr>
          <a:xfrm rot="0">
            <a:off x="801827" y="1710326"/>
            <a:ext cx="17201590" cy="7924800"/>
          </a:xfrm>
          <a:prstGeom prst="rect">
            <a:avLst/>
          </a:prstGeom>
        </p:spPr>
        <p:txBody>
          <a:bodyPr anchor="t" rtlCol="false" tIns="0" lIns="0" bIns="0" rIns="0">
            <a:spAutoFit/>
          </a:bodyPr>
          <a:lstStyle/>
          <a:p>
            <a:pPr algn="just">
              <a:lnSpc>
                <a:spcPts val="2877"/>
              </a:lnSpc>
            </a:pPr>
            <a:r>
              <a:rPr lang="en-US" sz="2398" b="true">
                <a:solidFill>
                  <a:srgbClr val="000000"/>
                </a:solidFill>
                <a:latin typeface="DM Sans Bold"/>
                <a:ea typeface="DM Sans Bold"/>
                <a:cs typeface="DM Sans Bold"/>
                <a:sym typeface="DM Sans Bold"/>
              </a:rPr>
              <a:t>SDG 4: Quality Education</a:t>
            </a:r>
          </a:p>
          <a:p>
            <a:pPr algn="just">
              <a:lnSpc>
                <a:spcPts val="2877"/>
              </a:lnSpc>
            </a:pPr>
            <a:r>
              <a:rPr lang="en-US" sz="2398" b="true">
                <a:solidFill>
                  <a:srgbClr val="000000"/>
                </a:solidFill>
                <a:latin typeface="DM Sans Bold"/>
                <a:ea typeface="DM Sans Bold"/>
                <a:cs typeface="DM Sans Bold"/>
                <a:sym typeface="DM Sans Bold"/>
              </a:rPr>
              <a:t>Goal: Ensure inclusive and equitable quality education and promote lifelong learning opportunities for all.</a:t>
            </a:r>
          </a:p>
          <a:p>
            <a:pPr algn="just">
              <a:lnSpc>
                <a:spcPts val="2877"/>
              </a:lnSpc>
            </a:pPr>
            <a:r>
              <a:rPr lang="en-US" sz="2398">
                <a:solidFill>
                  <a:srgbClr val="000000"/>
                </a:solidFill>
                <a:latin typeface="DM Sans"/>
                <a:ea typeface="DM Sans"/>
                <a:cs typeface="DM Sans"/>
                <a:sym typeface="DM Sans"/>
              </a:rPr>
              <a:t>Justification:</a:t>
            </a:r>
          </a:p>
          <a:p>
            <a:pPr algn="just" marL="517750" indent="-258875" lvl="1">
              <a:lnSpc>
                <a:spcPts val="2877"/>
              </a:lnSpc>
              <a:buAutoNum type="arabicPeriod" startAt="1"/>
            </a:pPr>
            <a:r>
              <a:rPr lang="en-US" sz="2398">
                <a:solidFill>
                  <a:srgbClr val="000000"/>
                </a:solidFill>
                <a:latin typeface="DM Sans"/>
                <a:ea typeface="DM Sans"/>
                <a:cs typeface="DM Sans"/>
                <a:sym typeface="DM Sans"/>
              </a:rPr>
              <a:t>Skill-Based Resume Building – ResuPro helps job seekers create structured and domain-specific resumes, ensuring they effectively highlight their skills and qualifications, thereby improving employability.</a:t>
            </a:r>
          </a:p>
          <a:p>
            <a:pPr algn="just" marL="517750" indent="-258875" lvl="1">
              <a:lnSpc>
                <a:spcPts val="2877"/>
              </a:lnSpc>
              <a:buAutoNum type="arabicPeriod" startAt="1"/>
            </a:pPr>
            <a:r>
              <a:rPr lang="en-US" sz="2398">
                <a:solidFill>
                  <a:srgbClr val="000000"/>
                </a:solidFill>
                <a:latin typeface="DM Sans"/>
                <a:ea typeface="DM Sans"/>
                <a:cs typeface="DM Sans"/>
                <a:sym typeface="DM Sans"/>
              </a:rPr>
              <a:t>Personalized Resume Scoring – The ML-based scoring system helps individuals understand their strengths and areas for improvement, guiding them to enhance their qualifications.</a:t>
            </a:r>
          </a:p>
          <a:p>
            <a:pPr algn="just" marL="517750" indent="-258875" lvl="1">
              <a:lnSpc>
                <a:spcPts val="2877"/>
              </a:lnSpc>
              <a:buAutoNum type="arabicPeriod" startAt="1"/>
            </a:pPr>
            <a:r>
              <a:rPr lang="en-US" sz="2398">
                <a:solidFill>
                  <a:srgbClr val="000000"/>
                </a:solidFill>
                <a:latin typeface="DM Sans"/>
                <a:ea typeface="DM Sans"/>
                <a:cs typeface="DM Sans"/>
                <a:sym typeface="DM Sans"/>
              </a:rPr>
              <a:t>Bridging the Education-to-Employment Gap – By categorizing resumes based on skills, experience, and job roles, ResuPro supports fresh graduates and professionals in transitioning into the workforce efficiently.</a:t>
            </a:r>
          </a:p>
          <a:p>
            <a:pPr algn="just">
              <a:lnSpc>
                <a:spcPts val="2877"/>
              </a:lnSpc>
            </a:pPr>
          </a:p>
          <a:p>
            <a:pPr algn="just">
              <a:lnSpc>
                <a:spcPts val="2877"/>
              </a:lnSpc>
            </a:pPr>
          </a:p>
          <a:p>
            <a:pPr algn="just">
              <a:lnSpc>
                <a:spcPts val="2877"/>
              </a:lnSpc>
            </a:pPr>
            <a:r>
              <a:rPr lang="en-US" sz="2398" b="true">
                <a:solidFill>
                  <a:srgbClr val="000000"/>
                </a:solidFill>
                <a:latin typeface="DM Sans Bold"/>
                <a:ea typeface="DM Sans Bold"/>
                <a:cs typeface="DM Sans Bold"/>
                <a:sym typeface="DM Sans Bold"/>
              </a:rPr>
              <a:t>SDG 17: Partnerships for the Goals</a:t>
            </a:r>
          </a:p>
          <a:p>
            <a:pPr algn="just">
              <a:lnSpc>
                <a:spcPts val="2877"/>
              </a:lnSpc>
            </a:pPr>
            <a:r>
              <a:rPr lang="en-US" sz="2398" b="true">
                <a:solidFill>
                  <a:srgbClr val="000000"/>
                </a:solidFill>
                <a:latin typeface="DM Sans Bold"/>
                <a:ea typeface="DM Sans Bold"/>
                <a:cs typeface="DM Sans Bold"/>
                <a:sym typeface="DM Sans Bold"/>
              </a:rPr>
              <a:t>Goal: Strengthen the means of implementation and revitalize the global partnership for sustainable development.</a:t>
            </a:r>
          </a:p>
          <a:p>
            <a:pPr algn="just">
              <a:lnSpc>
                <a:spcPts val="2877"/>
              </a:lnSpc>
            </a:pPr>
            <a:r>
              <a:rPr lang="en-US" sz="2398" b="true">
                <a:solidFill>
                  <a:srgbClr val="000000"/>
                </a:solidFill>
                <a:latin typeface="DM Sans Bold"/>
                <a:ea typeface="DM Sans Bold"/>
                <a:cs typeface="DM Sans Bold"/>
                <a:sym typeface="DM Sans Bold"/>
              </a:rPr>
              <a:t>Justification:</a:t>
            </a:r>
          </a:p>
          <a:p>
            <a:pPr algn="just" marL="517750" indent="-258875" lvl="1">
              <a:lnSpc>
                <a:spcPts val="2877"/>
              </a:lnSpc>
              <a:spcBef>
                <a:spcPct val="0"/>
              </a:spcBef>
              <a:buAutoNum type="arabicPeriod" startAt="1"/>
            </a:pPr>
            <a:r>
              <a:rPr lang="en-US" sz="2398">
                <a:solidFill>
                  <a:srgbClr val="000000"/>
                </a:solidFill>
                <a:latin typeface="DM Sans"/>
                <a:ea typeface="DM Sans"/>
                <a:cs typeface="DM Sans"/>
                <a:sym typeface="DM Sans"/>
              </a:rPr>
              <a:t>Collaboration with Educational Institutions – ResuPr</a:t>
            </a:r>
            <a:r>
              <a:rPr lang="en-US" sz="2398">
                <a:solidFill>
                  <a:srgbClr val="000000"/>
                </a:solidFill>
                <a:latin typeface="DM Sans"/>
                <a:ea typeface="DM Sans"/>
                <a:cs typeface="DM Sans"/>
                <a:sym typeface="DM Sans"/>
              </a:rPr>
              <a:t>o can be integrated with universities, career counseling services, and online learning platforms to assist students in building industry-ready resumes.</a:t>
            </a:r>
          </a:p>
          <a:p>
            <a:pPr algn="just" marL="517750" indent="-258875" lvl="1">
              <a:lnSpc>
                <a:spcPts val="2877"/>
              </a:lnSpc>
              <a:spcBef>
                <a:spcPct val="0"/>
              </a:spcBef>
              <a:buAutoNum type="arabicPeriod" startAt="1"/>
            </a:pPr>
            <a:r>
              <a:rPr lang="en-US" sz="2398">
                <a:solidFill>
                  <a:srgbClr val="000000"/>
                </a:solidFill>
                <a:latin typeface="DM Sans"/>
                <a:ea typeface="DM Sans"/>
                <a:cs typeface="DM Sans"/>
                <a:sym typeface="DM Sans"/>
              </a:rPr>
              <a:t>Engagement with Recruiters and HR Professionals – Companies can use the platform to streamline candidate screening, enhancing hiring efficiency and diversity.</a:t>
            </a:r>
          </a:p>
          <a:p>
            <a:pPr algn="just" marL="517750" indent="-258875" lvl="1">
              <a:lnSpc>
                <a:spcPts val="2877"/>
              </a:lnSpc>
              <a:spcBef>
                <a:spcPct val="0"/>
              </a:spcBef>
              <a:buAutoNum type="arabicPeriod" startAt="1"/>
            </a:pPr>
            <a:r>
              <a:rPr lang="en-US" sz="2398">
                <a:solidFill>
                  <a:srgbClr val="000000"/>
                </a:solidFill>
                <a:latin typeface="DM Sans"/>
                <a:ea typeface="DM Sans"/>
                <a:cs typeface="DM Sans"/>
                <a:sym typeface="DM Sans"/>
              </a:rPr>
              <a:t>AI-Powered Job Market Insights – By analyzing large-scale resume data, ResuPro provides trends and insights into job market demands, benefiting stakeholders in education and employment.</a:t>
            </a:r>
          </a:p>
          <a:p>
            <a:pPr algn="just">
              <a:lnSpc>
                <a:spcPts val="2757"/>
              </a:lnSpc>
              <a:spcBef>
                <a:spcPct val="0"/>
              </a:spcBef>
            </a:pPr>
          </a:p>
          <a:p>
            <a:pPr algn="just">
              <a:lnSpc>
                <a:spcPts val="2757"/>
              </a:lnSpc>
              <a:spcBef>
                <a:spcPct val="0"/>
              </a:spcBef>
            </a:pPr>
          </a:p>
        </p:txBody>
      </p:sp>
      <p:sp>
        <p:nvSpPr>
          <p:cNvPr name="Freeform 6" id="6"/>
          <p:cNvSpPr/>
          <p:nvPr/>
        </p:nvSpPr>
        <p:spPr>
          <a:xfrm flipH="false" flipV="false" rot="0">
            <a:off x="16507850" y="382716"/>
            <a:ext cx="1502900" cy="1291967"/>
          </a:xfrm>
          <a:custGeom>
            <a:avLst/>
            <a:gdLst/>
            <a:ahLst/>
            <a:cxnLst/>
            <a:rect r="r" b="b" t="t" l="l"/>
            <a:pathLst>
              <a:path h="1291967" w="1502900">
                <a:moveTo>
                  <a:pt x="0" y="0"/>
                </a:moveTo>
                <a:lnTo>
                  <a:pt x="1502900" y="0"/>
                </a:lnTo>
                <a:lnTo>
                  <a:pt x="1502900" y="1291968"/>
                </a:lnTo>
                <a:lnTo>
                  <a:pt x="0" y="1291968"/>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0"/>
            <a:ext cx="5680803" cy="10287000"/>
          </a:xfrm>
          <a:prstGeom prst="rect">
            <a:avLst/>
          </a:prstGeom>
          <a:solidFill>
            <a:srgbClr val="EDD767"/>
          </a:solidFill>
        </p:spPr>
      </p:sp>
      <p:sp>
        <p:nvSpPr>
          <p:cNvPr name="Freeform 3" id="3"/>
          <p:cNvSpPr/>
          <p:nvPr/>
        </p:nvSpPr>
        <p:spPr>
          <a:xfrm flipH="false" flipV="false" rot="0">
            <a:off x="5814232" y="1028700"/>
            <a:ext cx="12289391" cy="7918051"/>
          </a:xfrm>
          <a:custGeom>
            <a:avLst/>
            <a:gdLst/>
            <a:ahLst/>
            <a:cxnLst/>
            <a:rect r="r" b="b" t="t" l="l"/>
            <a:pathLst>
              <a:path h="7918051" w="12289391">
                <a:moveTo>
                  <a:pt x="0" y="0"/>
                </a:moveTo>
                <a:lnTo>
                  <a:pt x="12289391" y="0"/>
                </a:lnTo>
                <a:lnTo>
                  <a:pt x="12289391" y="7918051"/>
                </a:lnTo>
                <a:lnTo>
                  <a:pt x="0" y="7918051"/>
                </a:lnTo>
                <a:lnTo>
                  <a:pt x="0" y="0"/>
                </a:lnTo>
                <a:close/>
              </a:path>
            </a:pathLst>
          </a:custGeom>
          <a:blipFill>
            <a:blip r:embed="rId2"/>
            <a:stretch>
              <a:fillRect l="0" t="-1078" r="0" b="0"/>
            </a:stretch>
          </a:blipFill>
        </p:spPr>
      </p:sp>
      <p:sp>
        <p:nvSpPr>
          <p:cNvPr name="TextBox 4" id="4"/>
          <p:cNvSpPr txBox="true"/>
          <p:nvPr/>
        </p:nvSpPr>
        <p:spPr>
          <a:xfrm rot="0">
            <a:off x="167651" y="3844726"/>
            <a:ext cx="5345500" cy="2286000"/>
          </a:xfrm>
          <a:prstGeom prst="rect">
            <a:avLst/>
          </a:prstGeom>
        </p:spPr>
        <p:txBody>
          <a:bodyPr anchor="t" rtlCol="false" tIns="0" lIns="0" bIns="0" rIns="0">
            <a:spAutoFit/>
          </a:bodyPr>
          <a:lstStyle/>
          <a:p>
            <a:pPr algn="ctr">
              <a:lnSpc>
                <a:spcPts val="9041"/>
              </a:lnSpc>
            </a:pPr>
            <a:r>
              <a:rPr lang="en-US" b="true" sz="7534">
                <a:solidFill>
                  <a:srgbClr val="000000"/>
                </a:solidFill>
                <a:latin typeface="DM Sans Bold"/>
                <a:ea typeface="DM Sans Bold"/>
                <a:cs typeface="DM Sans Bold"/>
                <a:sym typeface="DM Sans Bold"/>
              </a:rPr>
              <a:t>WORKFLOW</a:t>
            </a:r>
          </a:p>
        </p:txBody>
      </p:sp>
      <p:sp>
        <p:nvSpPr>
          <p:cNvPr name="Freeform 5" id="5"/>
          <p:cNvSpPr/>
          <p:nvPr/>
        </p:nvSpPr>
        <p:spPr>
          <a:xfrm flipH="false" flipV="false" rot="0">
            <a:off x="155263" y="118154"/>
            <a:ext cx="1502900" cy="1291967"/>
          </a:xfrm>
          <a:custGeom>
            <a:avLst/>
            <a:gdLst/>
            <a:ahLst/>
            <a:cxnLst/>
            <a:rect r="r" b="b" t="t" l="l"/>
            <a:pathLst>
              <a:path h="1291967" w="1502900">
                <a:moveTo>
                  <a:pt x="0" y="0"/>
                </a:moveTo>
                <a:lnTo>
                  <a:pt x="1502900" y="0"/>
                </a:lnTo>
                <a:lnTo>
                  <a:pt x="1502900" y="1291967"/>
                </a:lnTo>
                <a:lnTo>
                  <a:pt x="0" y="1291967"/>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0"/>
            <a:ext cx="6944383" cy="10287000"/>
          </a:xfrm>
          <a:prstGeom prst="rect">
            <a:avLst/>
          </a:prstGeom>
          <a:solidFill>
            <a:srgbClr val="EDD767"/>
          </a:solidFill>
        </p:spPr>
      </p:sp>
      <p:sp>
        <p:nvSpPr>
          <p:cNvPr name="TextBox 3" id="3"/>
          <p:cNvSpPr txBox="true"/>
          <p:nvPr/>
        </p:nvSpPr>
        <p:spPr>
          <a:xfrm rot="0">
            <a:off x="514223" y="4315811"/>
            <a:ext cx="5423061" cy="1228725"/>
          </a:xfrm>
          <a:prstGeom prst="rect">
            <a:avLst/>
          </a:prstGeom>
        </p:spPr>
        <p:txBody>
          <a:bodyPr anchor="t" rtlCol="false" tIns="0" lIns="0" bIns="0" rIns="0">
            <a:spAutoFit/>
          </a:bodyPr>
          <a:lstStyle/>
          <a:p>
            <a:pPr algn="ctr">
              <a:lnSpc>
                <a:spcPts val="9674"/>
              </a:lnSpc>
            </a:pPr>
            <a:r>
              <a:rPr lang="en-US" b="true" sz="8062">
                <a:solidFill>
                  <a:srgbClr val="000000"/>
                </a:solidFill>
                <a:latin typeface="DM Sans Bold"/>
                <a:ea typeface="DM Sans Bold"/>
                <a:cs typeface="DM Sans Bold"/>
                <a:sym typeface="DM Sans Bold"/>
              </a:rPr>
              <a:t>PATENT</a:t>
            </a:r>
          </a:p>
        </p:txBody>
      </p:sp>
      <p:sp>
        <p:nvSpPr>
          <p:cNvPr name="Freeform 4" id="4"/>
          <p:cNvSpPr/>
          <p:nvPr/>
        </p:nvSpPr>
        <p:spPr>
          <a:xfrm flipH="false" flipV="false" rot="0">
            <a:off x="7147155" y="200498"/>
            <a:ext cx="6920483" cy="8252152"/>
          </a:xfrm>
          <a:custGeom>
            <a:avLst/>
            <a:gdLst/>
            <a:ahLst/>
            <a:cxnLst/>
            <a:rect r="r" b="b" t="t" l="l"/>
            <a:pathLst>
              <a:path h="8252152" w="6920483">
                <a:moveTo>
                  <a:pt x="0" y="0"/>
                </a:moveTo>
                <a:lnTo>
                  <a:pt x="6920483" y="0"/>
                </a:lnTo>
                <a:lnTo>
                  <a:pt x="6920483" y="8252152"/>
                </a:lnTo>
                <a:lnTo>
                  <a:pt x="0" y="8252152"/>
                </a:lnTo>
                <a:lnTo>
                  <a:pt x="0" y="0"/>
                </a:lnTo>
                <a:close/>
              </a:path>
            </a:pathLst>
          </a:custGeom>
          <a:blipFill>
            <a:blip r:embed="rId2"/>
            <a:stretch>
              <a:fillRect l="0" t="0" r="0" b="0"/>
            </a:stretch>
          </a:blipFill>
        </p:spPr>
      </p:sp>
      <p:sp>
        <p:nvSpPr>
          <p:cNvPr name="TextBox 5" id="5"/>
          <p:cNvSpPr txBox="true"/>
          <p:nvPr/>
        </p:nvSpPr>
        <p:spPr>
          <a:xfrm rot="0">
            <a:off x="13197209" y="8715375"/>
            <a:ext cx="3903464" cy="542925"/>
          </a:xfrm>
          <a:prstGeom prst="rect">
            <a:avLst/>
          </a:prstGeom>
        </p:spPr>
        <p:txBody>
          <a:bodyPr anchor="t" rtlCol="false" tIns="0" lIns="0" bIns="0" rIns="0">
            <a:spAutoFit/>
          </a:bodyPr>
          <a:lstStyle/>
          <a:p>
            <a:pPr algn="ctr">
              <a:lnSpc>
                <a:spcPts val="4200"/>
              </a:lnSpc>
              <a:spcBef>
                <a:spcPct val="0"/>
              </a:spcBef>
            </a:pPr>
            <a:r>
              <a:rPr lang="en-US" b="true" sz="3500">
                <a:solidFill>
                  <a:srgbClr val="FF3131"/>
                </a:solidFill>
                <a:latin typeface="DM Sans Bold"/>
                <a:ea typeface="DM Sans Bold"/>
                <a:cs typeface="DM Sans Bold"/>
                <a:sym typeface="DM Sans Bold"/>
              </a:rPr>
              <a:t>Status</a:t>
            </a:r>
            <a:r>
              <a:rPr lang="en-US" b="true" sz="3500">
                <a:solidFill>
                  <a:srgbClr val="000000"/>
                </a:solidFill>
                <a:latin typeface="DM Sans Bold"/>
                <a:ea typeface="DM Sans Bold"/>
                <a:cs typeface="DM Sans Bold"/>
                <a:sym typeface="DM Sans Bold"/>
              </a:rPr>
              <a:t>: Submitted</a:t>
            </a:r>
          </a:p>
        </p:txBody>
      </p:sp>
      <p:sp>
        <p:nvSpPr>
          <p:cNvPr name="Freeform 6" id="6"/>
          <p:cNvSpPr/>
          <p:nvPr/>
        </p:nvSpPr>
        <p:spPr>
          <a:xfrm flipH="false" flipV="false" rot="0">
            <a:off x="155263" y="118154"/>
            <a:ext cx="1502900" cy="1291967"/>
          </a:xfrm>
          <a:custGeom>
            <a:avLst/>
            <a:gdLst/>
            <a:ahLst/>
            <a:cxnLst/>
            <a:rect r="r" b="b" t="t" l="l"/>
            <a:pathLst>
              <a:path h="1291967" w="1502900">
                <a:moveTo>
                  <a:pt x="0" y="0"/>
                </a:moveTo>
                <a:lnTo>
                  <a:pt x="1502900" y="0"/>
                </a:lnTo>
                <a:lnTo>
                  <a:pt x="1502900" y="1291967"/>
                </a:lnTo>
                <a:lnTo>
                  <a:pt x="0" y="1291967"/>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0"/>
            <a:ext cx="6944383" cy="10287000"/>
          </a:xfrm>
          <a:prstGeom prst="rect">
            <a:avLst/>
          </a:prstGeom>
          <a:solidFill>
            <a:srgbClr val="EDD767"/>
          </a:solidFill>
        </p:spPr>
      </p:sp>
      <p:sp>
        <p:nvSpPr>
          <p:cNvPr name="Freeform 3" id="3"/>
          <p:cNvSpPr/>
          <p:nvPr/>
        </p:nvSpPr>
        <p:spPr>
          <a:xfrm flipH="false" flipV="false" rot="0">
            <a:off x="7165877" y="226322"/>
            <a:ext cx="6820276" cy="8835094"/>
          </a:xfrm>
          <a:custGeom>
            <a:avLst/>
            <a:gdLst/>
            <a:ahLst/>
            <a:cxnLst/>
            <a:rect r="r" b="b" t="t" l="l"/>
            <a:pathLst>
              <a:path h="8835094" w="6820276">
                <a:moveTo>
                  <a:pt x="0" y="0"/>
                </a:moveTo>
                <a:lnTo>
                  <a:pt x="6820276" y="0"/>
                </a:lnTo>
                <a:lnTo>
                  <a:pt x="6820276" y="8835095"/>
                </a:lnTo>
                <a:lnTo>
                  <a:pt x="0" y="8835095"/>
                </a:lnTo>
                <a:lnTo>
                  <a:pt x="0" y="0"/>
                </a:lnTo>
                <a:close/>
              </a:path>
            </a:pathLst>
          </a:custGeom>
          <a:blipFill>
            <a:blip r:embed="rId2"/>
            <a:stretch>
              <a:fillRect l="0" t="0" r="0" b="0"/>
            </a:stretch>
          </a:blipFill>
        </p:spPr>
      </p:sp>
      <p:sp>
        <p:nvSpPr>
          <p:cNvPr name="TextBox 4" id="4"/>
          <p:cNvSpPr txBox="true"/>
          <p:nvPr/>
        </p:nvSpPr>
        <p:spPr>
          <a:xfrm rot="0">
            <a:off x="538833" y="3914775"/>
            <a:ext cx="5423061" cy="2447925"/>
          </a:xfrm>
          <a:prstGeom prst="rect">
            <a:avLst/>
          </a:prstGeom>
        </p:spPr>
        <p:txBody>
          <a:bodyPr anchor="t" rtlCol="false" tIns="0" lIns="0" bIns="0" rIns="0">
            <a:spAutoFit/>
          </a:bodyPr>
          <a:lstStyle/>
          <a:p>
            <a:pPr algn="ctr">
              <a:lnSpc>
                <a:spcPts val="9674"/>
              </a:lnSpc>
            </a:pPr>
            <a:r>
              <a:rPr lang="en-US" b="true" sz="8062">
                <a:solidFill>
                  <a:srgbClr val="000000"/>
                </a:solidFill>
                <a:latin typeface="DM Sans Bold"/>
                <a:ea typeface="DM Sans Bold"/>
                <a:cs typeface="DM Sans Bold"/>
                <a:sym typeface="DM Sans Bold"/>
              </a:rPr>
              <a:t>RESEARCH PAPER</a:t>
            </a:r>
          </a:p>
        </p:txBody>
      </p:sp>
      <p:sp>
        <p:nvSpPr>
          <p:cNvPr name="TextBox 5" id="5"/>
          <p:cNvSpPr txBox="true"/>
          <p:nvPr/>
        </p:nvSpPr>
        <p:spPr>
          <a:xfrm rot="0">
            <a:off x="13311893" y="9051892"/>
            <a:ext cx="4461629" cy="619125"/>
          </a:xfrm>
          <a:prstGeom prst="rect">
            <a:avLst/>
          </a:prstGeom>
        </p:spPr>
        <p:txBody>
          <a:bodyPr anchor="t" rtlCol="false" tIns="0" lIns="0" bIns="0" rIns="0">
            <a:spAutoFit/>
          </a:bodyPr>
          <a:lstStyle/>
          <a:p>
            <a:pPr algn="ctr">
              <a:lnSpc>
                <a:spcPts val="4800"/>
              </a:lnSpc>
              <a:spcBef>
                <a:spcPct val="0"/>
              </a:spcBef>
            </a:pPr>
            <a:r>
              <a:rPr lang="en-US" b="true" sz="4000">
                <a:solidFill>
                  <a:srgbClr val="FF3131"/>
                </a:solidFill>
                <a:latin typeface="DM Sans Bold"/>
                <a:ea typeface="DM Sans Bold"/>
                <a:cs typeface="DM Sans Bold"/>
                <a:sym typeface="DM Sans Bold"/>
              </a:rPr>
              <a:t>Status</a:t>
            </a:r>
            <a:r>
              <a:rPr lang="en-US" b="true" sz="4000">
                <a:solidFill>
                  <a:srgbClr val="000000"/>
                </a:solidFill>
                <a:latin typeface="DM Sans Bold"/>
                <a:ea typeface="DM Sans Bold"/>
                <a:cs typeface="DM Sans Bold"/>
                <a:sym typeface="DM Sans Bold"/>
              </a:rPr>
              <a:t>: Submitted</a:t>
            </a:r>
          </a:p>
        </p:txBody>
      </p:sp>
      <p:sp>
        <p:nvSpPr>
          <p:cNvPr name="Freeform 6" id="6"/>
          <p:cNvSpPr/>
          <p:nvPr/>
        </p:nvSpPr>
        <p:spPr>
          <a:xfrm flipH="false" flipV="false" rot="0">
            <a:off x="155263" y="118154"/>
            <a:ext cx="1502900" cy="1291967"/>
          </a:xfrm>
          <a:custGeom>
            <a:avLst/>
            <a:gdLst/>
            <a:ahLst/>
            <a:cxnLst/>
            <a:rect r="r" b="b" t="t" l="l"/>
            <a:pathLst>
              <a:path h="1291967" w="1502900">
                <a:moveTo>
                  <a:pt x="0" y="0"/>
                </a:moveTo>
                <a:lnTo>
                  <a:pt x="1502900" y="0"/>
                </a:lnTo>
                <a:lnTo>
                  <a:pt x="1502900" y="1291967"/>
                </a:lnTo>
                <a:lnTo>
                  <a:pt x="0" y="1291967"/>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0"/>
            <a:ext cx="6944383" cy="10287000"/>
          </a:xfrm>
          <a:prstGeom prst="rect">
            <a:avLst/>
          </a:prstGeom>
          <a:solidFill>
            <a:srgbClr val="EDD767"/>
          </a:solidFill>
        </p:spPr>
      </p:sp>
      <p:sp>
        <p:nvSpPr>
          <p:cNvPr name="Freeform 3" id="3"/>
          <p:cNvSpPr/>
          <p:nvPr/>
        </p:nvSpPr>
        <p:spPr>
          <a:xfrm flipH="false" flipV="false" rot="0">
            <a:off x="7186939" y="631995"/>
            <a:ext cx="7909233" cy="3618474"/>
          </a:xfrm>
          <a:custGeom>
            <a:avLst/>
            <a:gdLst/>
            <a:ahLst/>
            <a:cxnLst/>
            <a:rect r="r" b="b" t="t" l="l"/>
            <a:pathLst>
              <a:path h="3618474" w="7909233">
                <a:moveTo>
                  <a:pt x="0" y="0"/>
                </a:moveTo>
                <a:lnTo>
                  <a:pt x="7909233" y="0"/>
                </a:lnTo>
                <a:lnTo>
                  <a:pt x="7909233" y="3618474"/>
                </a:lnTo>
                <a:lnTo>
                  <a:pt x="0" y="3618474"/>
                </a:lnTo>
                <a:lnTo>
                  <a:pt x="0" y="0"/>
                </a:lnTo>
                <a:close/>
              </a:path>
            </a:pathLst>
          </a:custGeom>
          <a:blipFill>
            <a:blip r:embed="rId2"/>
            <a:stretch>
              <a:fillRect l="0" t="0" r="0" b="0"/>
            </a:stretch>
          </a:blipFill>
        </p:spPr>
      </p:sp>
      <p:sp>
        <p:nvSpPr>
          <p:cNvPr name="Freeform 4" id="4"/>
          <p:cNvSpPr/>
          <p:nvPr/>
        </p:nvSpPr>
        <p:spPr>
          <a:xfrm flipH="false" flipV="false" rot="0">
            <a:off x="10628285" y="4677202"/>
            <a:ext cx="7280263" cy="3558229"/>
          </a:xfrm>
          <a:custGeom>
            <a:avLst/>
            <a:gdLst/>
            <a:ahLst/>
            <a:cxnLst/>
            <a:rect r="r" b="b" t="t" l="l"/>
            <a:pathLst>
              <a:path h="3558229" w="7280263">
                <a:moveTo>
                  <a:pt x="0" y="0"/>
                </a:moveTo>
                <a:lnTo>
                  <a:pt x="7280264" y="0"/>
                </a:lnTo>
                <a:lnTo>
                  <a:pt x="7280264" y="3558229"/>
                </a:lnTo>
                <a:lnTo>
                  <a:pt x="0" y="3558229"/>
                </a:lnTo>
                <a:lnTo>
                  <a:pt x="0" y="0"/>
                </a:lnTo>
                <a:close/>
              </a:path>
            </a:pathLst>
          </a:custGeom>
          <a:blipFill>
            <a:blip r:embed="rId3"/>
            <a:stretch>
              <a:fillRect l="0" t="0" r="0" b="0"/>
            </a:stretch>
          </a:blipFill>
        </p:spPr>
      </p:sp>
      <p:sp>
        <p:nvSpPr>
          <p:cNvPr name="TextBox 5" id="5"/>
          <p:cNvSpPr txBox="true"/>
          <p:nvPr/>
        </p:nvSpPr>
        <p:spPr>
          <a:xfrm rot="0">
            <a:off x="467166" y="2210996"/>
            <a:ext cx="5423061" cy="1228725"/>
          </a:xfrm>
          <a:prstGeom prst="rect">
            <a:avLst/>
          </a:prstGeom>
        </p:spPr>
        <p:txBody>
          <a:bodyPr anchor="t" rtlCol="false" tIns="0" lIns="0" bIns="0" rIns="0">
            <a:spAutoFit/>
          </a:bodyPr>
          <a:lstStyle/>
          <a:p>
            <a:pPr algn="ctr">
              <a:lnSpc>
                <a:spcPts val="9674"/>
              </a:lnSpc>
            </a:pPr>
            <a:r>
              <a:rPr lang="en-US" b="true" sz="8062">
                <a:solidFill>
                  <a:srgbClr val="000000"/>
                </a:solidFill>
                <a:latin typeface="DM Sans Bold"/>
                <a:ea typeface="DM Sans Bold"/>
                <a:cs typeface="DM Sans Bold"/>
                <a:sym typeface="DM Sans Bold"/>
              </a:rPr>
              <a:t>PROJECT</a:t>
            </a:r>
          </a:p>
        </p:txBody>
      </p:sp>
      <p:sp>
        <p:nvSpPr>
          <p:cNvPr name="TextBox 6" id="6"/>
          <p:cNvSpPr txBox="true"/>
          <p:nvPr/>
        </p:nvSpPr>
        <p:spPr>
          <a:xfrm rot="0">
            <a:off x="7241081" y="5853061"/>
            <a:ext cx="3090505" cy="619125"/>
          </a:xfrm>
          <a:prstGeom prst="rect">
            <a:avLst/>
          </a:prstGeom>
        </p:spPr>
        <p:txBody>
          <a:bodyPr anchor="t" rtlCol="false" tIns="0" lIns="0" bIns="0" rIns="0">
            <a:spAutoFit/>
          </a:bodyPr>
          <a:lstStyle/>
          <a:p>
            <a:pPr algn="ctr">
              <a:lnSpc>
                <a:spcPts val="4800"/>
              </a:lnSpc>
              <a:spcBef>
                <a:spcPct val="0"/>
              </a:spcBef>
            </a:pPr>
            <a:r>
              <a:rPr lang="en-US" b="true" sz="4000">
                <a:solidFill>
                  <a:srgbClr val="FF3131"/>
                </a:solidFill>
                <a:latin typeface="DM Sans Bold"/>
                <a:ea typeface="DM Sans Bold"/>
                <a:cs typeface="DM Sans Bold"/>
                <a:sym typeface="DM Sans Bold"/>
              </a:rPr>
              <a:t>Status</a:t>
            </a:r>
            <a:r>
              <a:rPr lang="en-US" b="true" sz="4000">
                <a:solidFill>
                  <a:srgbClr val="000000"/>
                </a:solidFill>
                <a:latin typeface="DM Sans Bold"/>
                <a:ea typeface="DM Sans Bold"/>
                <a:cs typeface="DM Sans Bold"/>
                <a:sym typeface="DM Sans Bold"/>
              </a:rPr>
              <a:t>: 90% </a:t>
            </a:r>
          </a:p>
        </p:txBody>
      </p:sp>
      <p:sp>
        <p:nvSpPr>
          <p:cNvPr name="TextBox 7" id="7"/>
          <p:cNvSpPr txBox="true"/>
          <p:nvPr/>
        </p:nvSpPr>
        <p:spPr>
          <a:xfrm rot="0">
            <a:off x="467166" y="4250469"/>
            <a:ext cx="6010050" cy="790575"/>
          </a:xfrm>
          <a:prstGeom prst="rect">
            <a:avLst/>
          </a:prstGeom>
        </p:spPr>
        <p:txBody>
          <a:bodyPr anchor="t" rtlCol="false" tIns="0" lIns="0" bIns="0" rIns="0">
            <a:spAutoFit/>
          </a:bodyPr>
          <a:lstStyle/>
          <a:p>
            <a:pPr algn="l">
              <a:lnSpc>
                <a:spcPts val="6229"/>
              </a:lnSpc>
              <a:spcBef>
                <a:spcPct val="0"/>
              </a:spcBef>
            </a:pPr>
            <a:r>
              <a:rPr lang="en-US" b="true" sz="5191">
                <a:solidFill>
                  <a:srgbClr val="000000"/>
                </a:solidFill>
                <a:latin typeface="DM Sans Bold"/>
                <a:ea typeface="DM Sans Bold"/>
                <a:cs typeface="DM Sans Bold"/>
                <a:sym typeface="DM Sans Bold"/>
              </a:rPr>
              <a:t>Team Members</a:t>
            </a:r>
          </a:p>
        </p:txBody>
      </p:sp>
      <p:sp>
        <p:nvSpPr>
          <p:cNvPr name="TextBox 8" id="8"/>
          <p:cNvSpPr txBox="true"/>
          <p:nvPr/>
        </p:nvSpPr>
        <p:spPr>
          <a:xfrm rot="0">
            <a:off x="330180" y="5252986"/>
            <a:ext cx="6060283" cy="2438400"/>
          </a:xfrm>
          <a:prstGeom prst="rect">
            <a:avLst/>
          </a:prstGeom>
        </p:spPr>
        <p:txBody>
          <a:bodyPr anchor="t" rtlCol="false" tIns="0" lIns="0" bIns="0" rIns="0">
            <a:spAutoFit/>
          </a:bodyPr>
          <a:lstStyle/>
          <a:p>
            <a:pPr algn="l" marL="870870" indent="-435435" lvl="1">
              <a:lnSpc>
                <a:spcPts val="4840"/>
              </a:lnSpc>
              <a:buFont typeface="Arial"/>
              <a:buChar char="•"/>
            </a:pPr>
            <a:r>
              <a:rPr lang="en-US" sz="4033">
                <a:solidFill>
                  <a:srgbClr val="000000"/>
                </a:solidFill>
                <a:latin typeface="DM Sans"/>
                <a:ea typeface="DM Sans"/>
                <a:cs typeface="DM Sans"/>
                <a:sym typeface="DM Sans"/>
              </a:rPr>
              <a:t>Abhishek Verma</a:t>
            </a:r>
          </a:p>
          <a:p>
            <a:pPr algn="l" marL="870870" indent="-435435" lvl="1">
              <a:lnSpc>
                <a:spcPts val="4840"/>
              </a:lnSpc>
              <a:buFont typeface="Arial"/>
              <a:buChar char="•"/>
            </a:pPr>
            <a:r>
              <a:rPr lang="en-US" sz="4033">
                <a:solidFill>
                  <a:srgbClr val="000000"/>
                </a:solidFill>
                <a:latin typeface="DM Sans"/>
                <a:ea typeface="DM Sans"/>
                <a:cs typeface="DM Sans"/>
                <a:sym typeface="DM Sans"/>
              </a:rPr>
              <a:t>Adarsh Mishra</a:t>
            </a:r>
          </a:p>
          <a:p>
            <a:pPr algn="l" marL="870870" indent="-435435" lvl="1">
              <a:lnSpc>
                <a:spcPts val="4840"/>
              </a:lnSpc>
              <a:buFont typeface="Arial"/>
              <a:buChar char="•"/>
            </a:pPr>
            <a:r>
              <a:rPr lang="en-US" sz="4033">
                <a:solidFill>
                  <a:srgbClr val="000000"/>
                </a:solidFill>
                <a:latin typeface="DM Sans"/>
                <a:ea typeface="DM Sans"/>
                <a:cs typeface="DM Sans"/>
                <a:sym typeface="DM Sans"/>
              </a:rPr>
              <a:t>Alok Ranjan Dubey</a:t>
            </a:r>
          </a:p>
          <a:p>
            <a:pPr algn="l" marL="870870" indent="-435435" lvl="1">
              <a:lnSpc>
                <a:spcPts val="4840"/>
              </a:lnSpc>
              <a:buFont typeface="Arial"/>
              <a:buChar char="•"/>
            </a:pPr>
            <a:r>
              <a:rPr lang="en-US" sz="4033">
                <a:solidFill>
                  <a:srgbClr val="000000"/>
                </a:solidFill>
                <a:latin typeface="DM Sans"/>
                <a:ea typeface="DM Sans"/>
                <a:cs typeface="DM Sans"/>
                <a:sym typeface="DM Sans"/>
              </a:rPr>
              <a:t>Anurag Kumar</a:t>
            </a:r>
          </a:p>
        </p:txBody>
      </p:sp>
      <p:sp>
        <p:nvSpPr>
          <p:cNvPr name="Freeform 9" id="9"/>
          <p:cNvSpPr/>
          <p:nvPr/>
        </p:nvSpPr>
        <p:spPr>
          <a:xfrm flipH="false" flipV="false" rot="0">
            <a:off x="155263" y="118154"/>
            <a:ext cx="1502900" cy="1291967"/>
          </a:xfrm>
          <a:custGeom>
            <a:avLst/>
            <a:gdLst/>
            <a:ahLst/>
            <a:cxnLst/>
            <a:rect r="r" b="b" t="t" l="l"/>
            <a:pathLst>
              <a:path h="1291967" w="1502900">
                <a:moveTo>
                  <a:pt x="0" y="0"/>
                </a:moveTo>
                <a:lnTo>
                  <a:pt x="1502900" y="0"/>
                </a:lnTo>
                <a:lnTo>
                  <a:pt x="1502900" y="1291967"/>
                </a:lnTo>
                <a:lnTo>
                  <a:pt x="0" y="1291967"/>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DAGfddbZGaI</dc:identifier>
  <dcterms:modified xsi:type="dcterms:W3CDTF">2011-08-01T06:04:30Z</dcterms:modified>
  <cp:revision>1</cp:revision>
  <dc:title>ML BASED RESUME CLASSIFIER</dc:title>
</cp:coreProperties>
</file>